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3"/>
  </p:notesMasterIdLst>
  <p:sldIdLst>
    <p:sldId id="425" r:id="rId2"/>
    <p:sldId id="419" r:id="rId3"/>
    <p:sldId id="420" r:id="rId4"/>
    <p:sldId id="435" r:id="rId5"/>
    <p:sldId id="432" r:id="rId6"/>
    <p:sldId id="433" r:id="rId7"/>
    <p:sldId id="453" r:id="rId8"/>
    <p:sldId id="436" r:id="rId9"/>
    <p:sldId id="434" r:id="rId10"/>
    <p:sldId id="437" r:id="rId11"/>
    <p:sldId id="438" r:id="rId12"/>
    <p:sldId id="448" r:id="rId13"/>
    <p:sldId id="449" r:id="rId14"/>
    <p:sldId id="456" r:id="rId15"/>
    <p:sldId id="442" r:id="rId16"/>
    <p:sldId id="451" r:id="rId17"/>
    <p:sldId id="440" r:id="rId18"/>
    <p:sldId id="443" r:id="rId19"/>
    <p:sldId id="457" r:id="rId20"/>
    <p:sldId id="450" r:id="rId21"/>
    <p:sldId id="445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9018A-CA6E-AA4F-971F-CF7F99075D3F}" v="25" dt="2023-08-07T02:34:57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18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F9DC9F14-20AC-ED45-8522-F84AABDC601B}"/>
    <pc:docChg chg="modSld">
      <pc:chgData name="Raghunath Tewari" userId="2638bdda-d406-4938-a2a6-e4e967acb772" providerId="ADAL" clId="{F9DC9F14-20AC-ED45-8522-F84AABDC601B}" dt="2021-01-17T15:51:24.902" v="5" actId="20577"/>
      <pc:docMkLst>
        <pc:docMk/>
      </pc:docMkLst>
      <pc:sldChg chg="modSp mod">
        <pc:chgData name="Raghunath Tewari" userId="2638bdda-d406-4938-a2a6-e4e967acb772" providerId="ADAL" clId="{F9DC9F14-20AC-ED45-8522-F84AABDC601B}" dt="2021-01-17T15:51:24.902" v="5" actId="20577"/>
        <pc:sldMkLst>
          <pc:docMk/>
          <pc:sldMk cId="3504205157" sldId="425"/>
        </pc:sldMkLst>
        <pc:spChg chg="mod">
          <ac:chgData name="Raghunath Tewari" userId="2638bdda-d406-4938-a2a6-e4e967acb772" providerId="ADAL" clId="{F9DC9F14-20AC-ED45-8522-F84AABDC601B}" dt="2021-01-17T15:51:24.902" v="5" actId="20577"/>
          <ac:spMkLst>
            <pc:docMk/>
            <pc:sldMk cId="3504205157" sldId="425"/>
            <ac:spMk id="2" creationId="{00000000-0000-0000-0000-000000000000}"/>
          </ac:spMkLst>
        </pc:spChg>
      </pc:sldChg>
    </pc:docChg>
  </pc:docChgLst>
  <pc:docChgLst>
    <pc:chgData name="Raghunath Tewari" userId="2638bdda-d406-4938-a2a6-e4e967acb772" providerId="ADAL" clId="{ABA9018A-CA6E-AA4F-971F-CF7F99075D3F}"/>
    <pc:docChg chg="modSld">
      <pc:chgData name="Raghunath Tewari" userId="2638bdda-d406-4938-a2a6-e4e967acb772" providerId="ADAL" clId="{ABA9018A-CA6E-AA4F-971F-CF7F99075D3F}" dt="2023-08-07T02:34:57.815" v="24" actId="20577"/>
      <pc:docMkLst>
        <pc:docMk/>
      </pc:docMkLst>
      <pc:sldChg chg="modSp modAnim">
        <pc:chgData name="Raghunath Tewari" userId="2638bdda-d406-4938-a2a6-e4e967acb772" providerId="ADAL" clId="{ABA9018A-CA6E-AA4F-971F-CF7F99075D3F}" dt="2023-08-07T02:34:57.815" v="24" actId="20577"/>
        <pc:sldMkLst>
          <pc:docMk/>
          <pc:sldMk cId="775682467" sldId="434"/>
        </pc:sldMkLst>
        <pc:spChg chg="mod">
          <ac:chgData name="Raghunath Tewari" userId="2638bdda-d406-4938-a2a6-e4e967acb772" providerId="ADAL" clId="{ABA9018A-CA6E-AA4F-971F-CF7F99075D3F}" dt="2023-08-07T02:34:57.815" v="24" actId="20577"/>
          <ac:spMkLst>
            <pc:docMk/>
            <pc:sldMk cId="775682467" sldId="43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8/6/23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8/6/23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8/6/23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14400" y="4495800"/>
                <a:ext cx="7467600" cy="1447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 lnSpcReduction="10000"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Lecture 4:</a:t>
                </a:r>
              </a:p>
              <a:p>
                <a:pPr marL="800100" lvl="1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>
                    <a:solidFill>
                      <a:schemeClr val="tx1"/>
                    </a:solidFill>
                  </a:rPr>
                  <a:t>Design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time algorithm for</a:t>
                </a:r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Maximum sum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subarray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800100" lvl="1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>
                    <a:solidFill>
                      <a:schemeClr val="tx1"/>
                    </a:solidFill>
                  </a:rPr>
                  <a:t>Proof of </a:t>
                </a:r>
                <a:r>
                  <a:rPr lang="en-US" sz="2000" b="1" u="sng" dirty="0">
                    <a:solidFill>
                      <a:srgbClr val="C00000"/>
                    </a:solidFill>
                  </a:rPr>
                  <a:t>correctness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of an algorithm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800100" lvl="1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>
                    <a:solidFill>
                      <a:schemeClr val="tx1"/>
                    </a:solidFill>
                  </a:rPr>
                  <a:t>A new problem :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Local Minima in a grid</a:t>
                </a:r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14400" y="4495800"/>
                <a:ext cx="7467600" cy="1447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0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) time Algorithm for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Max-sum </a:t>
                </a:r>
                <a:r>
                  <a:rPr lang="en-US" sz="3200" b="1" dirty="0" err="1">
                    <a:solidFill>
                      <a:srgbClr val="7030A0"/>
                    </a:solidFill>
                  </a:rPr>
                  <a:t>subarray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444" r="-2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Max-sum-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subarray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-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400" dirty="0"/>
                  <a:t>(</a:t>
                </a:r>
                <a:r>
                  <a:rPr lang="en-US" sz="2400" b="1" dirty="0"/>
                  <a:t>A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</a:rPr>
                      <m:t>0 …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/>
                  <a:t>])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{    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 &gt;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  </a:t>
                </a:r>
                <a:r>
                  <a:rPr lang="en-US" sz="2000" b="1" dirty="0"/>
                  <a:t>then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 +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     else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</a:t>
                </a:r>
                <a:r>
                  <a:rPr lang="en-US" sz="2000" dirty="0"/>
                  <a:t>“Scan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 </a:t>
                </a:r>
                <a:r>
                  <a:rPr lang="en-US" sz="2000" dirty="0"/>
                  <a:t>to return the maximum entry”</a:t>
                </a:r>
              </a:p>
              <a:p>
                <a:pPr marL="0" indent="0">
                  <a:buNone/>
                </a:pPr>
                <a:r>
                  <a:rPr lang="en-US" sz="2400" dirty="0"/>
                  <a:t>}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0" name="Down Ribbon 9"/>
          <p:cNvSpPr/>
          <p:nvPr/>
        </p:nvSpPr>
        <p:spPr>
          <a:xfrm>
            <a:off x="1600200" y="5026152"/>
            <a:ext cx="53340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</a:t>
            </a:r>
            <a:r>
              <a:rPr lang="en-US" b="1" dirty="0">
                <a:solidFill>
                  <a:srgbClr val="7030A0"/>
                </a:solidFill>
              </a:rPr>
              <a:t>the proof of correctness </a:t>
            </a:r>
            <a:r>
              <a:rPr lang="en-US" dirty="0">
                <a:solidFill>
                  <a:schemeClr val="tx1"/>
                </a:solidFill>
              </a:rPr>
              <a:t>of the algorithm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5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What does </a:t>
            </a:r>
            <a:r>
              <a:rPr lang="en-US" sz="3200" b="1" dirty="0">
                <a:solidFill>
                  <a:srgbClr val="7030A0"/>
                </a:solidFill>
              </a:rPr>
              <a:t>correctness of an algorithm </a:t>
            </a:r>
            <a:r>
              <a:rPr lang="en-US" sz="3200" b="1" dirty="0"/>
              <a:t>mean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every possible </a:t>
            </a:r>
            <a:r>
              <a:rPr lang="en-US" sz="2000" b="1" dirty="0">
                <a:solidFill>
                  <a:srgbClr val="0070C0"/>
                </a:solidFill>
              </a:rPr>
              <a:t>valid input</a:t>
            </a:r>
            <a:r>
              <a:rPr lang="en-US" sz="2000" dirty="0"/>
              <a:t>,  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91652" y="3409890"/>
            <a:ext cx="4614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algorithm must output </a:t>
            </a:r>
            <a:r>
              <a:rPr lang="en-US" sz="2000" b="1" dirty="0">
                <a:solidFill>
                  <a:srgbClr val="7030A0"/>
                </a:solidFill>
              </a:rPr>
              <a:t>correct</a:t>
            </a:r>
            <a:r>
              <a:rPr lang="en-US" sz="2000" dirty="0"/>
              <a:t> answer.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3377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) time Algorithm for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Max-sum </a:t>
                </a:r>
                <a:r>
                  <a:rPr lang="en-US" sz="3200" b="1" dirty="0" err="1">
                    <a:solidFill>
                      <a:srgbClr val="7030A0"/>
                    </a:solidFill>
                  </a:rPr>
                  <a:t>subarray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444" r="-2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Max-sum-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subarray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-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400" dirty="0"/>
                  <a:t>(</a:t>
                </a:r>
                <a:r>
                  <a:rPr lang="en-US" sz="2400" b="1" dirty="0"/>
                  <a:t>A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</a:rPr>
                      <m:t>0 …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/>
                  <a:t>])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{    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 &gt;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  </a:t>
                </a:r>
                <a:r>
                  <a:rPr lang="en-US" sz="2000" b="1" dirty="0"/>
                  <a:t>then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 +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     else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</a:t>
                </a:r>
                <a:r>
                  <a:rPr lang="en-US" sz="2000" dirty="0"/>
                  <a:t>“Scan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 </a:t>
                </a:r>
                <a:r>
                  <a:rPr lang="en-US" sz="2000" dirty="0"/>
                  <a:t>to return the maximum entry”</a:t>
                </a:r>
              </a:p>
              <a:p>
                <a:pPr marL="0" indent="0">
                  <a:buNone/>
                </a:pPr>
                <a:r>
                  <a:rPr lang="en-US" sz="24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needs to be proved in order to establish the correctness of this algorithm ?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Ponder over this question before coming to the next class…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3"/>
                <a:stretch>
                  <a:fillRect l="-1062" t="-1078" r="-14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6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new Problem:</a:t>
            </a:r>
            <a:br>
              <a:rPr lang="en-US" sz="3200" dirty="0"/>
            </a:br>
            <a:r>
              <a:rPr lang="en-US" sz="3200" dirty="0">
                <a:solidFill>
                  <a:srgbClr val="7030A0"/>
                </a:solidFill>
              </a:rPr>
              <a:t>Local minima </a:t>
            </a:r>
            <a:r>
              <a:rPr lang="en-US" sz="3200" dirty="0"/>
              <a:t>in a GRID 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 a 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Definition:</a:t>
                </a:r>
                <a:r>
                  <a:rPr lang="en-US" sz="2400" dirty="0"/>
                  <a:t> </a:t>
                </a:r>
                <a:r>
                  <a:rPr lang="en-US" sz="2000" dirty="0"/>
                  <a:t>Given a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×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grid storing </a:t>
                </a:r>
                <a:r>
                  <a:rPr lang="en-US" sz="2000" u="sng" dirty="0">
                    <a:solidFill>
                      <a:srgbClr val="C00000"/>
                    </a:solidFill>
                  </a:rPr>
                  <a:t>distinct</a:t>
                </a:r>
                <a:r>
                  <a:rPr lang="en-US" sz="2000" dirty="0"/>
                  <a:t> numbers, </a:t>
                </a:r>
              </a:p>
              <a:p>
                <a:pPr marL="0" indent="0">
                  <a:buNone/>
                </a:pPr>
                <a:r>
                  <a:rPr lang="en-US" sz="2000" dirty="0"/>
                  <a:t>an entry is local minima if it is smaller than each of its neighbors.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1111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590800"/>
            <a:ext cx="3810000" cy="3505200"/>
            <a:chOff x="3733800" y="1728216"/>
            <a:chExt cx="4343400" cy="3910584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392904" y="3842072"/>
            <a:ext cx="601580" cy="653728"/>
            <a:chOff x="3392904" y="3842072"/>
            <a:chExt cx="601580" cy="653728"/>
          </a:xfrm>
          <a:solidFill>
            <a:schemeClr val="accent3">
              <a:lumMod val="75000"/>
            </a:schemeClr>
          </a:solidFill>
        </p:grpSpPr>
        <p:sp>
          <p:nvSpPr>
            <p:cNvPr id="47" name="Rectangle 46"/>
            <p:cNvSpPr/>
            <p:nvPr/>
          </p:nvSpPr>
          <p:spPr>
            <a:xfrm>
              <a:off x="3781926" y="4062298"/>
              <a:ext cx="212558" cy="2049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81400" y="3842072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81400" y="4275574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92904" y="4046974"/>
              <a:ext cx="200528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600200" y="2145268"/>
            <a:ext cx="2299568" cy="2186464"/>
            <a:chOff x="1600200" y="2145268"/>
            <a:chExt cx="2299568" cy="2186464"/>
          </a:xfrm>
        </p:grpSpPr>
        <p:sp>
          <p:nvSpPr>
            <p:cNvPr id="46" name="Rectangle 45"/>
            <p:cNvSpPr/>
            <p:nvPr/>
          </p:nvSpPr>
          <p:spPr>
            <a:xfrm>
              <a:off x="3581400" y="4062298"/>
              <a:ext cx="200526" cy="204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</a:p>
          </p:txBody>
        </p:sp>
        <p:cxnSp>
          <p:nvCxnSpPr>
            <p:cNvPr id="54" name="Straight Connector 53"/>
            <p:cNvCxnSpPr>
              <a:endCxn id="51" idx="3"/>
            </p:cNvCxnSpPr>
            <p:nvPr/>
          </p:nvCxnSpPr>
          <p:spPr>
            <a:xfrm>
              <a:off x="1828800" y="4161274"/>
              <a:ext cx="1764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46" idx="0"/>
            </p:cNvCxnSpPr>
            <p:nvPr/>
          </p:nvCxnSpPr>
          <p:spPr>
            <a:xfrm>
              <a:off x="3681663" y="2426732"/>
              <a:ext cx="0" cy="1635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572434" y="2145268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434" y="2145268"/>
                  <a:ext cx="3273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074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3352800" y="3807023"/>
            <a:ext cx="748408" cy="764977"/>
            <a:chOff x="3352800" y="3807023"/>
            <a:chExt cx="748408" cy="764977"/>
          </a:xfrm>
        </p:grpSpPr>
        <p:sp>
          <p:nvSpPr>
            <p:cNvPr id="26" name="TextBox 25"/>
            <p:cNvSpPr txBox="1"/>
            <p:nvPr/>
          </p:nvSpPr>
          <p:spPr>
            <a:xfrm>
              <a:off x="3533962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33800" y="4035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2800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8792" y="4264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99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05200" y="3807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31</a:t>
              </a:r>
            </a:p>
          </p:txBody>
        </p:sp>
      </p:grpSp>
      <p:sp>
        <p:nvSpPr>
          <p:cNvPr id="59" name="Down Ribbon 58"/>
          <p:cNvSpPr/>
          <p:nvPr/>
        </p:nvSpPr>
        <p:spPr>
          <a:xfrm>
            <a:off x="6553200" y="4375401"/>
            <a:ext cx="2438400" cy="80619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Yes. After all, </a:t>
            </a:r>
            <a:r>
              <a:rPr lang="en-US" sz="1600" b="1" dirty="0">
                <a:solidFill>
                  <a:schemeClr val="tx1"/>
                </a:solidFill>
              </a:rPr>
              <a:t>global minima</a:t>
            </a:r>
            <a:r>
              <a:rPr lang="en-US" sz="1600" dirty="0">
                <a:solidFill>
                  <a:schemeClr val="tx1"/>
                </a:solidFill>
              </a:rPr>
              <a:t> is also a </a:t>
            </a:r>
            <a:r>
              <a:rPr lang="en-US" sz="1600" b="1" dirty="0">
                <a:solidFill>
                  <a:srgbClr val="7030A0"/>
                </a:solidFill>
              </a:rPr>
              <a:t>local minima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0" name="Cloud Callout 59"/>
          <p:cNvSpPr/>
          <p:nvPr/>
        </p:nvSpPr>
        <p:spPr>
          <a:xfrm>
            <a:off x="6553200" y="3112351"/>
            <a:ext cx="2438400" cy="1002449"/>
          </a:xfrm>
          <a:prstGeom prst="cloudCallout">
            <a:avLst>
              <a:gd name="adj1" fmla="val 47307"/>
              <a:gd name="adj2" fmla="val 5582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Does a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b="1" dirty="0">
                <a:solidFill>
                  <a:srgbClr val="7030A0"/>
                </a:solidFill>
              </a:rPr>
              <a:t>local minima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exist always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9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9" grpId="0" animBg="1"/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 a 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000" dirty="0"/>
                  <a:t>Given a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×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grid storing </a:t>
                </a:r>
                <a:r>
                  <a:rPr lang="en-US" sz="2000" u="sng" dirty="0">
                    <a:solidFill>
                      <a:srgbClr val="C00000"/>
                    </a:solidFill>
                  </a:rPr>
                  <a:t>distinct</a:t>
                </a:r>
                <a:r>
                  <a:rPr lang="en-US" sz="2000" dirty="0"/>
                  <a:t> numbers, output </a:t>
                </a:r>
                <a:r>
                  <a:rPr lang="en-US" sz="2000" u="sng" dirty="0">
                    <a:solidFill>
                      <a:srgbClr val="C00000"/>
                    </a:solidFill>
                  </a:rPr>
                  <a:t>any</a:t>
                </a:r>
                <a:r>
                  <a:rPr lang="en-US" sz="2000" dirty="0"/>
                  <a:t> local minima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590800"/>
            <a:ext cx="3810000" cy="3505200"/>
            <a:chOff x="3733800" y="1728216"/>
            <a:chExt cx="4343400" cy="3910584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392904" y="3842072"/>
            <a:ext cx="601580" cy="653728"/>
            <a:chOff x="3392904" y="3842072"/>
            <a:chExt cx="601580" cy="653728"/>
          </a:xfrm>
          <a:solidFill>
            <a:schemeClr val="accent3">
              <a:lumMod val="75000"/>
            </a:schemeClr>
          </a:solidFill>
        </p:grpSpPr>
        <p:sp>
          <p:nvSpPr>
            <p:cNvPr id="47" name="Rectangle 46"/>
            <p:cNvSpPr/>
            <p:nvPr/>
          </p:nvSpPr>
          <p:spPr>
            <a:xfrm>
              <a:off x="3781926" y="4062298"/>
              <a:ext cx="212558" cy="2049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81400" y="3842072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81400" y="4275574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92904" y="4046974"/>
              <a:ext cx="200528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600200" y="2057400"/>
            <a:ext cx="2299568" cy="2274332"/>
            <a:chOff x="1600200" y="2057400"/>
            <a:chExt cx="2299568" cy="2274332"/>
          </a:xfrm>
        </p:grpSpPr>
        <p:sp>
          <p:nvSpPr>
            <p:cNvPr id="46" name="Rectangle 45"/>
            <p:cNvSpPr/>
            <p:nvPr/>
          </p:nvSpPr>
          <p:spPr>
            <a:xfrm>
              <a:off x="3581400" y="4062298"/>
              <a:ext cx="200526" cy="204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</a:p>
          </p:txBody>
        </p:sp>
        <p:cxnSp>
          <p:nvCxnSpPr>
            <p:cNvPr id="54" name="Straight Connector 53"/>
            <p:cNvCxnSpPr>
              <a:endCxn id="51" idx="3"/>
            </p:cNvCxnSpPr>
            <p:nvPr/>
          </p:nvCxnSpPr>
          <p:spPr>
            <a:xfrm>
              <a:off x="1828800" y="4161274"/>
              <a:ext cx="1764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46" idx="0"/>
            </p:cNvCxnSpPr>
            <p:nvPr/>
          </p:nvCxnSpPr>
          <p:spPr>
            <a:xfrm>
              <a:off x="3681663" y="2426732"/>
              <a:ext cx="0" cy="1635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572434" y="2057400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434" y="2057400"/>
                  <a:ext cx="3273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074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3352800" y="3807023"/>
            <a:ext cx="748408" cy="764977"/>
            <a:chOff x="3352800" y="3807023"/>
            <a:chExt cx="748408" cy="764977"/>
          </a:xfrm>
        </p:grpSpPr>
        <p:sp>
          <p:nvSpPr>
            <p:cNvPr id="26" name="TextBox 25"/>
            <p:cNvSpPr txBox="1"/>
            <p:nvPr/>
          </p:nvSpPr>
          <p:spPr>
            <a:xfrm>
              <a:off x="3533962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33800" y="4035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2800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8792" y="4264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99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05200" y="3807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552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Using </a:t>
            </a:r>
            <a:r>
              <a:rPr lang="en-US" sz="3200" b="1" dirty="0">
                <a:solidFill>
                  <a:srgbClr val="7030A0"/>
                </a:solidFill>
              </a:rPr>
              <a:t>common sense</a:t>
            </a:r>
            <a:r>
              <a:rPr lang="en-US" sz="3200" b="1" dirty="0"/>
              <a:t> principles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There are some simple but very fundamental principles </a:t>
            </a:r>
          </a:p>
          <a:p>
            <a:pPr marL="0" indent="0">
              <a:buNone/>
            </a:pPr>
            <a:r>
              <a:rPr lang="en-US" sz="2000" dirty="0"/>
              <a:t>       which are not restricted/confined to a specific stream of science/philosophy. </a:t>
            </a:r>
          </a:p>
          <a:p>
            <a:endParaRPr lang="en-US" sz="2000" dirty="0"/>
          </a:p>
          <a:p>
            <a:r>
              <a:rPr lang="en-US" sz="2000" dirty="0"/>
              <a:t>These principles, which we  usually learn as common sense, </a:t>
            </a:r>
          </a:p>
          <a:p>
            <a:pPr marL="0" indent="0">
              <a:buNone/>
            </a:pPr>
            <a:r>
              <a:rPr lang="en-US" sz="2000" dirty="0"/>
              <a:t>       can be used in so many diverse areas of human life. </a:t>
            </a:r>
          </a:p>
          <a:p>
            <a:endParaRPr lang="en-US" sz="2000" dirty="0"/>
          </a:p>
          <a:p>
            <a:r>
              <a:rPr lang="en-US" sz="2000" dirty="0"/>
              <a:t>For the current problem of local minima, </a:t>
            </a:r>
          </a:p>
          <a:p>
            <a:pPr marL="0" indent="0">
              <a:buNone/>
            </a:pPr>
            <a:r>
              <a:rPr lang="en-US" sz="2000" dirty="0"/>
              <a:t>      we shall use two such simple principles.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This should convince you that designing algorithm </a:t>
            </a:r>
            <a:r>
              <a:rPr lang="en-US" sz="1800" u="sng" dirty="0">
                <a:solidFill>
                  <a:srgbClr val="002060"/>
                </a:solidFill>
              </a:rPr>
              <a:t>does not require</a:t>
            </a:r>
            <a:r>
              <a:rPr lang="en-US" sz="1800" dirty="0">
                <a:solidFill>
                  <a:srgbClr val="002060"/>
                </a:solidFill>
              </a:rPr>
              <a:t> any thing </a:t>
            </a:r>
            <a:r>
              <a:rPr lang="en-US" sz="1800" b="1" dirty="0">
                <a:solidFill>
                  <a:srgbClr val="002060"/>
                </a:solidFill>
              </a:rPr>
              <a:t>magical</a:t>
            </a:r>
            <a:r>
              <a:rPr lang="en-US" sz="1800" dirty="0">
                <a:solidFill>
                  <a:srgbClr val="002060"/>
                </a:solidFill>
              </a:rPr>
              <a:t>  </a:t>
            </a:r>
            <a:r>
              <a:rPr lang="en-US" sz="1800" dirty="0">
                <a:solidFill>
                  <a:srgbClr val="002060"/>
                </a:solidFill>
                <a:sym typeface="Wingdings" pitchFamily="2" charset="2"/>
              </a:rPr>
              <a:t></a:t>
            </a:r>
            <a:r>
              <a:rPr lang="en-US" sz="1800" dirty="0">
                <a:solidFill>
                  <a:srgbClr val="002060"/>
                </a:solidFill>
              </a:rPr>
              <a:t>!</a:t>
            </a:r>
            <a:endParaRPr lang="en-IN" sz="1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8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Two simple principles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Respect every new idea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Principle of simplification: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If you find a problem difficult, </a:t>
            </a:r>
          </a:p>
          <a:p>
            <a:pPr>
              <a:buFont typeface="Wingdings"/>
              <a:buChar char="è"/>
            </a:pPr>
            <a:r>
              <a:rPr lang="en-US" sz="2000" dirty="0">
                <a:solidFill>
                  <a:srgbClr val="002060"/>
                </a:solidFill>
              </a:rPr>
              <a:t>Try to solve its simpler version,  and then …</a:t>
            </a:r>
          </a:p>
          <a:p>
            <a:pPr>
              <a:buFont typeface="Wingdings"/>
              <a:buChar char="è"/>
            </a:pPr>
            <a:r>
              <a:rPr lang="en-US" sz="2000" dirty="0">
                <a:solidFill>
                  <a:srgbClr val="002060"/>
                </a:solidFill>
              </a:rPr>
              <a:t>Try to extend this solution to the original (difficult) version.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2069068"/>
            <a:ext cx="4199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if it does not solve a problem finally.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29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new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Repeat</a:t>
            </a:r>
            <a:r>
              <a:rPr lang="en-US" sz="1800" dirty="0"/>
              <a:t> : </a:t>
            </a:r>
            <a:r>
              <a:rPr lang="en-US" sz="1800" i="1" dirty="0"/>
              <a:t>if current entry is not local minima, explore the neighbor storing smaller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590800"/>
            <a:ext cx="3810000" cy="3505200"/>
            <a:chOff x="3733800" y="1728216"/>
            <a:chExt cx="4343400" cy="3910584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600200" y="2057400"/>
            <a:ext cx="2209800" cy="2274332"/>
            <a:chOff x="1600200" y="2057400"/>
            <a:chExt cx="2209800" cy="2274332"/>
          </a:xfrm>
        </p:grpSpPr>
        <p:sp>
          <p:nvSpPr>
            <p:cNvPr id="82" name="Rectangle 81"/>
            <p:cNvSpPr/>
            <p:nvPr/>
          </p:nvSpPr>
          <p:spPr>
            <a:xfrm>
              <a:off x="3581400" y="4062298"/>
              <a:ext cx="200526" cy="204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828800" y="4161274"/>
              <a:ext cx="1764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82" idx="0"/>
            </p:cNvCxnSpPr>
            <p:nvPr/>
          </p:nvCxnSpPr>
          <p:spPr>
            <a:xfrm>
              <a:off x="3681663" y="2426732"/>
              <a:ext cx="0" cy="1635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600200" y="396240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572434" y="205740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3695700" y="4159415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924300" y="48006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152900" y="48006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886200" y="4192841"/>
            <a:ext cx="0" cy="22675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3886200" y="4419600"/>
            <a:ext cx="0" cy="22675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886200" y="4572000"/>
            <a:ext cx="0" cy="22675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13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new 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Explore</a:t>
            </a:r>
            <a:r>
              <a:rPr lang="en-US" sz="1800" b="1" dirty="0">
                <a:solidFill>
                  <a:srgbClr val="00206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800" dirty="0"/>
              <a:t>{     Let </a:t>
            </a: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/>
              <a:t> be any entry to start with;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b="1" dirty="0"/>
              <a:t>While(</a:t>
            </a: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/>
              <a:t> is not a local minima</a:t>
            </a:r>
            <a:r>
              <a:rPr lang="en-US" sz="1800" b="1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{  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 a </a:t>
            </a:r>
            <a:r>
              <a:rPr lang="en-US" sz="1800" dirty="0">
                <a:solidFill>
                  <a:srgbClr val="7030A0"/>
                </a:solidFill>
                <a:sym typeface="Wingdings" pitchFamily="2" charset="2"/>
              </a:rPr>
              <a:t>neighbor</a:t>
            </a:r>
            <a:r>
              <a:rPr lang="en-US" sz="1800" dirty="0">
                <a:sym typeface="Wingdings" pitchFamily="2" charset="2"/>
              </a:rPr>
              <a:t> of 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c</a:t>
            </a:r>
            <a:r>
              <a:rPr lang="en-US" sz="1800" dirty="0">
                <a:sym typeface="Wingdings" pitchFamily="2" charset="2"/>
              </a:rPr>
              <a:t> storing </a:t>
            </a:r>
            <a:r>
              <a:rPr lang="en-US" sz="1800" u="sng" dirty="0">
                <a:sym typeface="Wingdings" pitchFamily="2" charset="2"/>
              </a:rPr>
              <a:t>smaller value</a:t>
            </a:r>
          </a:p>
          <a:p>
            <a:pPr marL="0" indent="0">
              <a:buNone/>
            </a:pPr>
            <a:r>
              <a:rPr lang="en-US" sz="1800" dirty="0"/>
              <a:t>       }</a:t>
            </a:r>
          </a:p>
          <a:p>
            <a:pPr marL="0" indent="0">
              <a:buNone/>
            </a:pPr>
            <a:r>
              <a:rPr lang="en-US" sz="1800" dirty="0"/>
              <a:t>       return </a:t>
            </a: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What is the proof of correctness of </a:t>
            </a:r>
            <a:r>
              <a:rPr lang="en-US" sz="2000" b="1" dirty="0">
                <a:solidFill>
                  <a:srgbClr val="7030A0"/>
                </a:solidFill>
              </a:rPr>
              <a:t>Explore 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dirty="0"/>
              <a:t>Answer: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</a:t>
            </a:r>
            <a:r>
              <a:rPr lang="en-US" sz="2000" dirty="0"/>
              <a:t>It suffices if we can prove that </a:t>
            </a:r>
            <a:r>
              <a:rPr lang="en-US" sz="2000" b="1" dirty="0"/>
              <a:t>While </a:t>
            </a:r>
            <a:r>
              <a:rPr lang="en-US" sz="2000" dirty="0"/>
              <a:t>loop eventually terminates.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Indeed, the loop terminates since </a:t>
            </a:r>
            <a:r>
              <a:rPr lang="en-US" sz="2000" b="1" dirty="0">
                <a:sym typeface="Wingdings" pitchFamily="2" charset="2"/>
              </a:rPr>
              <a:t>we never visit a cell twice</a:t>
            </a:r>
            <a:r>
              <a:rPr lang="en-US" sz="2000" dirty="0">
                <a:sym typeface="Wingdings" pitchFamily="2" charset="2"/>
              </a:rPr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4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Max-sum </a:t>
            </a:r>
            <a:r>
              <a:rPr lang="en-US" sz="3600" b="1" dirty="0" err="1">
                <a:solidFill>
                  <a:srgbClr val="7030A0"/>
                </a:solidFill>
              </a:rPr>
              <a:t>subarray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an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 storing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numbers, </a:t>
                </a:r>
              </a:p>
              <a:p>
                <a:pPr marL="0" indent="0">
                  <a:buNone/>
                </a:pPr>
                <a:r>
                  <a:rPr lang="en-US" sz="2000" dirty="0"/>
                  <a:t>find its </a:t>
                </a:r>
                <a:r>
                  <a:rPr lang="en-US" sz="2000" b="1" dirty="0" err="1"/>
                  <a:t>subarray</a:t>
                </a:r>
                <a:r>
                  <a:rPr lang="en-US" sz="2000" dirty="0"/>
                  <a:t> the sum of whose elements is maximum.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8068" y="3581400"/>
            <a:ext cx="5604855" cy="584775"/>
            <a:chOff x="1548068" y="4038600"/>
            <a:chExt cx="5604855" cy="584775"/>
          </a:xfrm>
        </p:grpSpPr>
        <p:grpSp>
          <p:nvGrpSpPr>
            <p:cNvPr id="6" name="Group 5"/>
            <p:cNvGrpSpPr/>
            <p:nvPr/>
          </p:nvGrpSpPr>
          <p:grpSpPr>
            <a:xfrm>
              <a:off x="2133600" y="4114800"/>
              <a:ext cx="5019323" cy="381000"/>
              <a:chOff x="2651567" y="3886200"/>
              <a:chExt cx="5019323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651567" y="3897868"/>
                <a:ext cx="5019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   -5   3   8   2    -4   9   -6   3   -2  -8   3   -5   1    7   -9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422714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0" y="2895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94314" y="43550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-2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43199" y="4114800"/>
            <a:ext cx="1539433" cy="597932"/>
            <a:chOff x="2743199" y="4114800"/>
            <a:chExt cx="1539433" cy="597932"/>
          </a:xfrm>
        </p:grpSpPr>
        <p:sp>
          <p:nvSpPr>
            <p:cNvPr id="25" name="Right Brace 24"/>
            <p:cNvSpPr/>
            <p:nvPr/>
          </p:nvSpPr>
          <p:spPr>
            <a:xfrm rot="5400000">
              <a:off x="3360516" y="3497483"/>
              <a:ext cx="304800" cy="1539433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76600" y="4343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18</a:t>
              </a:r>
            </a:p>
          </p:txBody>
        </p:sp>
      </p:grpSp>
      <p:sp>
        <p:nvSpPr>
          <p:cNvPr id="37" name="Right Brace 36"/>
          <p:cNvSpPr/>
          <p:nvPr/>
        </p:nvSpPr>
        <p:spPr>
          <a:xfrm rot="16200000">
            <a:off x="4435034" y="2819400"/>
            <a:ext cx="304802" cy="1219198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 rot="16200000">
            <a:off x="6426930" y="3265907"/>
            <a:ext cx="304798" cy="326188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9" name="Right Brace 38"/>
          <p:cNvSpPr/>
          <p:nvPr/>
        </p:nvSpPr>
        <p:spPr>
          <a:xfrm rot="5400000">
            <a:off x="5806632" y="3505201"/>
            <a:ext cx="304802" cy="1524000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4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  <p:bldP spid="30" grpId="0"/>
      <p:bldP spid="31" grpId="0"/>
      <p:bldP spid="37" grpId="0" animBg="1"/>
      <p:bldP spid="38" grpId="0" animBg="1"/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new 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Explore()</a:t>
            </a:r>
          </a:p>
          <a:p>
            <a:pPr marL="0" indent="0">
              <a:buNone/>
            </a:pPr>
            <a:r>
              <a:rPr lang="en-US" sz="1800" dirty="0"/>
              <a:t>{     Let </a:t>
            </a: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/>
              <a:t> be any entry to start with;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b="1" dirty="0"/>
              <a:t>While(</a:t>
            </a: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/>
              <a:t> is not a local minima</a:t>
            </a:r>
            <a:r>
              <a:rPr lang="en-US" sz="1800" b="1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{  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 a </a:t>
            </a:r>
            <a:r>
              <a:rPr lang="en-US" sz="1800" dirty="0">
                <a:solidFill>
                  <a:srgbClr val="7030A0"/>
                </a:solidFill>
                <a:sym typeface="Wingdings" pitchFamily="2" charset="2"/>
              </a:rPr>
              <a:t>neighbor</a:t>
            </a:r>
            <a:r>
              <a:rPr lang="en-US" sz="1800" dirty="0">
                <a:sym typeface="Wingdings" pitchFamily="2" charset="2"/>
              </a:rPr>
              <a:t> of 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c</a:t>
            </a:r>
            <a:r>
              <a:rPr lang="en-US" sz="1800" dirty="0">
                <a:sym typeface="Wingdings" pitchFamily="2" charset="2"/>
              </a:rPr>
              <a:t> storing </a:t>
            </a:r>
            <a:r>
              <a:rPr lang="en-US" sz="1800" u="sng" dirty="0">
                <a:sym typeface="Wingdings" pitchFamily="2" charset="2"/>
              </a:rPr>
              <a:t>smaller value</a:t>
            </a:r>
          </a:p>
          <a:p>
            <a:pPr marL="0" indent="0">
              <a:buNone/>
            </a:pPr>
            <a:r>
              <a:rPr lang="en-US" sz="1800" dirty="0"/>
              <a:t>       }</a:t>
            </a:r>
          </a:p>
          <a:p>
            <a:pPr marL="0" indent="0">
              <a:buNone/>
            </a:pPr>
            <a:r>
              <a:rPr lang="en-US" sz="1800" dirty="0"/>
              <a:t>       return </a:t>
            </a: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2000" dirty="0"/>
              <a:t>Worst case time complexity : </a:t>
            </a:r>
            <a:r>
              <a:rPr lang="en-US" sz="20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609600" y="5181600"/>
            <a:ext cx="3429000" cy="762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First principle: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Do not discard </a:t>
            </a:r>
            <a:r>
              <a:rPr lang="en-US" b="1" dirty="0">
                <a:solidFill>
                  <a:srgbClr val="002060"/>
                </a:solidFill>
              </a:rPr>
              <a:t>Explore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6" name="Smiley Face 5"/>
          <p:cNvSpPr/>
          <p:nvPr/>
        </p:nvSpPr>
        <p:spPr>
          <a:xfrm>
            <a:off x="4800600" y="4191000"/>
            <a:ext cx="762000" cy="609600"/>
          </a:xfrm>
          <a:prstGeom prst="smileyFace">
            <a:avLst>
              <a:gd name="adj" fmla="val -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Ribbon 6"/>
          <p:cNvSpPr/>
          <p:nvPr/>
        </p:nvSpPr>
        <p:spPr>
          <a:xfrm>
            <a:off x="4876800" y="5181600"/>
            <a:ext cx="3429000" cy="762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Second principle: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Simplify the problem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6477000" y="2895600"/>
            <a:ext cx="2438400" cy="612648"/>
          </a:xfrm>
          <a:prstGeom prst="borderCallout1">
            <a:avLst>
              <a:gd name="adj1" fmla="val 97017"/>
              <a:gd name="adj2" fmla="val 48984"/>
              <a:gd name="adj3" fmla="val 389165"/>
              <a:gd name="adj4" fmla="val 1776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apply this principle ?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41617" y="4267200"/>
                <a:ext cx="72558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617" y="4267200"/>
                <a:ext cx="72558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7563" t="-8197" r="-151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7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</a:t>
            </a:r>
            <a:r>
              <a:rPr lang="en-US" sz="4000" b="1" dirty="0"/>
              <a:t>in an </a:t>
            </a:r>
            <a:r>
              <a:rPr lang="en-US" sz="4000" b="1" dirty="0">
                <a:solidFill>
                  <a:srgbClr val="C00000"/>
                </a:solidFill>
              </a:rPr>
              <a:t>array</a:t>
            </a:r>
            <a:endParaRPr lang="en-US" sz="4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2</a:t>
                </a:r>
                <a:r>
                  <a:rPr lang="en-US" sz="2000" b="1" dirty="0"/>
                  <a:t>: </a:t>
                </a:r>
                <a:r>
                  <a:rPr lang="en-US" sz="2000" dirty="0"/>
                  <a:t>A local minima in an array storing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distinct elements can be found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>
                    <a:solidFill>
                      <a:srgbClr val="006C31"/>
                    </a:solidFill>
                  </a:rPr>
                  <a:t>: </a:t>
                </a:r>
              </a:p>
              <a:p>
                <a:r>
                  <a:rPr lang="en-US" sz="2000" dirty="0"/>
                  <a:t>Design the algorithm stated in </a:t>
                </a:r>
                <a:r>
                  <a:rPr lang="en-US" sz="2000" b="1" dirty="0"/>
                  <a:t>Theorem 2</a:t>
                </a:r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Spend some time to extend this algorithm to grid with running time=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</a:p>
              <a:p>
                <a:pPr marL="0" indent="0">
                  <a:buNone/>
                </a:pPr>
                <a:r>
                  <a:rPr lang="en-US" sz="2000" dirty="0"/>
                  <a:t>   	   Please come prepared in the next class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2074" b="-14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49033" y="2463225"/>
            <a:ext cx="4876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826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682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778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730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538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86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634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210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62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74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922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970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018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066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11433" y="2463225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8068" y="2387025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271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Max-sum </a:t>
            </a:r>
            <a:r>
              <a:rPr lang="en-US" sz="3600" b="1" dirty="0" err="1">
                <a:solidFill>
                  <a:srgbClr val="7030A0"/>
                </a:solidFill>
              </a:rPr>
              <a:t>subarray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problem</a:t>
            </a:r>
            <a:r>
              <a:rPr lang="en-US" sz="3600" b="1" dirty="0">
                <a:solidFill>
                  <a:srgbClr val="7030A0"/>
                </a:solidFill>
              </a:rPr>
              <a:t>:</a:t>
            </a:r>
            <a:br>
              <a:rPr lang="en-US" sz="3600" b="1" dirty="0"/>
            </a:br>
            <a:r>
              <a:rPr lang="en-US" sz="3600" b="1" dirty="0"/>
              <a:t>A trivial 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/>
              <a:t>A_trivial_algo</a:t>
            </a:r>
            <a:r>
              <a:rPr lang="en-US" sz="2400" b="1" dirty="0"/>
              <a:t>(A)</a:t>
            </a:r>
          </a:p>
          <a:p>
            <a:pPr marL="0" indent="0">
              <a:buNone/>
            </a:pPr>
            <a:r>
              <a:rPr lang="en-US" sz="1800" dirty="0"/>
              <a:t>{</a:t>
            </a:r>
            <a:r>
              <a:rPr lang="en-US" sz="1800" b="1" dirty="0">
                <a:solidFill>
                  <a:srgbClr val="0070C0"/>
                </a:solidFill>
              </a:rPr>
              <a:t> max</a:t>
            </a:r>
            <a:r>
              <a:rPr lang="en-US" sz="1800" dirty="0">
                <a:sym typeface="Wingdings" pitchFamily="2" charset="2"/>
              </a:rPr>
              <a:t> </a:t>
            </a:r>
            <a:r>
              <a:rPr lang="en-US" sz="1800" b="1" dirty="0">
                <a:sym typeface="Wingdings" pitchFamily="2" charset="2"/>
              </a:rPr>
              <a:t>A</a:t>
            </a:r>
            <a:r>
              <a:rPr lang="en-US" sz="1800" dirty="0">
                <a:sym typeface="Wingdings" pitchFamily="2" charset="2"/>
              </a:rPr>
              <a:t>[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1800" dirty="0">
                <a:sym typeface="Wingdings" pitchFamily="2" charset="2"/>
              </a:rPr>
              <a:t>];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For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i</a:t>
            </a:r>
            <a:r>
              <a:rPr lang="en-US" sz="1800" dirty="0"/>
              <a:t>=</a:t>
            </a:r>
            <a:r>
              <a:rPr lang="en-US" sz="1800" dirty="0">
                <a:solidFill>
                  <a:srgbClr val="0070C0"/>
                </a:solidFill>
              </a:rPr>
              <a:t>0</a:t>
            </a:r>
            <a:r>
              <a:rPr lang="en-US" sz="1800" dirty="0"/>
              <a:t> to </a:t>
            </a:r>
            <a:r>
              <a:rPr lang="en-US" sz="1800" dirty="0">
                <a:solidFill>
                  <a:srgbClr val="0070C0"/>
                </a:solidFill>
              </a:rPr>
              <a:t>n-1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j</a:t>
            </a:r>
            <a:r>
              <a:rPr lang="en-US" sz="1800" dirty="0"/>
              <a:t>=</a:t>
            </a:r>
            <a:r>
              <a:rPr lang="en-US" sz="1800" dirty="0">
                <a:solidFill>
                  <a:srgbClr val="0070C0"/>
                </a:solidFill>
              </a:rPr>
              <a:t>i</a:t>
            </a:r>
            <a:r>
              <a:rPr lang="en-US" sz="1800" dirty="0"/>
              <a:t> to </a:t>
            </a:r>
            <a:r>
              <a:rPr lang="en-US" sz="1800" dirty="0">
                <a:solidFill>
                  <a:srgbClr val="0070C0"/>
                </a:solidFill>
              </a:rPr>
              <a:t>n-1</a:t>
            </a:r>
          </a:p>
          <a:p>
            <a:pPr marL="0" indent="0">
              <a:buNone/>
            </a:pPr>
            <a:r>
              <a:rPr lang="en-US" sz="1800" dirty="0"/>
              <a:t>               {     </a:t>
            </a:r>
            <a:r>
              <a:rPr lang="en-US" sz="1800" b="1" dirty="0">
                <a:solidFill>
                  <a:srgbClr val="0070C0"/>
                </a:solidFill>
              </a:rPr>
              <a:t>temp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 </a:t>
            </a:r>
            <a:r>
              <a:rPr lang="en-US" sz="1800" b="1" dirty="0" err="1"/>
              <a:t>compute_sum</a:t>
            </a:r>
            <a:r>
              <a:rPr lang="en-US" sz="1800" dirty="0"/>
              <a:t>(</a:t>
            </a:r>
            <a:r>
              <a:rPr lang="en-US" sz="1800" dirty="0" err="1"/>
              <a:t>A,</a:t>
            </a:r>
            <a:r>
              <a:rPr lang="en-US" sz="1800" dirty="0" err="1">
                <a:solidFill>
                  <a:srgbClr val="0070C0"/>
                </a:solidFill>
              </a:rPr>
              <a:t>i,j</a:t>
            </a:r>
            <a:r>
              <a:rPr lang="en-US" sz="1800" dirty="0"/>
              <a:t>);  </a:t>
            </a:r>
          </a:p>
          <a:p>
            <a:pPr marL="0" indent="0">
              <a:buNone/>
            </a:pPr>
            <a:r>
              <a:rPr lang="en-US" sz="2400" dirty="0"/>
              <a:t>                 </a:t>
            </a:r>
            <a:r>
              <a:rPr lang="en-US" sz="1800" b="1" dirty="0"/>
              <a:t>if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max</a:t>
            </a:r>
            <a:r>
              <a:rPr lang="en-US" sz="1800" dirty="0"/>
              <a:t>&lt; </a:t>
            </a:r>
            <a:r>
              <a:rPr lang="en-US" sz="1800" b="1" dirty="0">
                <a:solidFill>
                  <a:srgbClr val="0070C0"/>
                </a:solidFill>
              </a:rPr>
              <a:t>temp</a:t>
            </a:r>
            <a:r>
              <a:rPr lang="en-US" sz="1800" dirty="0"/>
              <a:t>  </a:t>
            </a:r>
            <a:r>
              <a:rPr lang="en-US" sz="1800" b="1" dirty="0"/>
              <a:t>then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max</a:t>
            </a:r>
            <a:r>
              <a:rPr lang="en-US" sz="1800" dirty="0">
                <a:sym typeface="Wingdings" pitchFamily="2" charset="2"/>
              </a:rPr>
              <a:t> </a:t>
            </a:r>
            <a:r>
              <a:rPr lang="en-US" sz="1800" b="1" dirty="0">
                <a:sym typeface="Wingdings" pitchFamily="2" charset="2"/>
              </a:rPr>
              <a:t>temp</a:t>
            </a:r>
            <a:r>
              <a:rPr lang="en-US" sz="18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           }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return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max</a:t>
            </a:r>
            <a:r>
              <a:rPr lang="en-US" sz="18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 err="1"/>
              <a:t>compute_sum</a:t>
            </a:r>
            <a:r>
              <a:rPr lang="en-US" sz="1800" dirty="0"/>
              <a:t>(</a:t>
            </a:r>
            <a:r>
              <a:rPr lang="en-US" sz="1800" b="1" dirty="0"/>
              <a:t>A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rgbClr val="0070C0"/>
                </a:solidFill>
              </a:rPr>
              <a:t>i,j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{   </a:t>
            </a:r>
            <a:r>
              <a:rPr lang="en-US" sz="1800" b="1" dirty="0" err="1">
                <a:solidFill>
                  <a:srgbClr val="0070C0"/>
                </a:solidFill>
              </a:rPr>
              <a:t>sum</a:t>
            </a:r>
            <a:r>
              <a:rPr lang="en-US" sz="1800" dirty="0" err="1">
                <a:sym typeface="Wingdings" pitchFamily="2" charset="2"/>
              </a:rPr>
              <a:t></a:t>
            </a:r>
            <a:r>
              <a:rPr lang="en-US" sz="1800" b="1" dirty="0" err="1">
                <a:sym typeface="Wingdings" pitchFamily="2" charset="2"/>
              </a:rPr>
              <a:t>A</a:t>
            </a:r>
            <a:r>
              <a:rPr lang="en-US" sz="1800" dirty="0">
                <a:sym typeface="Wingdings" pitchFamily="2" charset="2"/>
              </a:rPr>
              <a:t>[i]; 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 </a:t>
            </a:r>
            <a:r>
              <a:rPr lang="en-US" sz="1800" b="1" dirty="0">
                <a:sym typeface="Wingdings" pitchFamily="2" charset="2"/>
              </a:rPr>
              <a:t>For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sz="1800" dirty="0">
                <a:sym typeface="Wingdings" pitchFamily="2" charset="2"/>
              </a:rPr>
              <a:t>=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i+1</a:t>
            </a:r>
            <a:r>
              <a:rPr lang="en-US" sz="1800" dirty="0">
                <a:sym typeface="Wingdings" pitchFamily="2" charset="2"/>
              </a:rPr>
              <a:t> to 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j</a:t>
            </a:r>
            <a:r>
              <a:rPr lang="en-US" sz="1800" dirty="0">
                <a:sym typeface="Wingdings" pitchFamily="2" charset="2"/>
              </a:rPr>
              <a:t>     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sum</a:t>
            </a:r>
            <a:r>
              <a:rPr lang="en-US" sz="1800" dirty="0">
                <a:sym typeface="Wingdings" pitchFamily="2" charset="2"/>
              </a:rPr>
              <a:t> </a:t>
            </a:r>
            <a:r>
              <a:rPr lang="en-US" sz="1800" b="1" dirty="0" err="1">
                <a:solidFill>
                  <a:srgbClr val="0070C0"/>
                </a:solidFill>
                <a:sym typeface="Wingdings" pitchFamily="2" charset="2"/>
              </a:rPr>
              <a:t>sum</a:t>
            </a:r>
            <a:r>
              <a:rPr lang="en-US" sz="1800" dirty="0" err="1">
                <a:sym typeface="Wingdings" pitchFamily="2" charset="2"/>
              </a:rPr>
              <a:t>+</a:t>
            </a:r>
            <a:r>
              <a:rPr lang="en-US" sz="1800" b="1" dirty="0" err="1">
                <a:sym typeface="Wingdings" pitchFamily="2" charset="2"/>
              </a:rPr>
              <a:t>A</a:t>
            </a:r>
            <a:r>
              <a:rPr lang="en-US" sz="1800" dirty="0">
                <a:sym typeface="Wingdings" pitchFamily="2" charset="2"/>
              </a:rPr>
              <a:t>[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sz="1800" dirty="0">
                <a:sym typeface="Wingdings" pitchFamily="2" charset="2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 return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sum</a:t>
            </a:r>
            <a:r>
              <a:rPr lang="en-US" sz="1800" dirty="0">
                <a:sym typeface="Wingdings" pitchFamily="2" charset="2"/>
              </a:rPr>
              <a:t>;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4724400" y="41910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Time complexity =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191000"/>
                <a:ext cx="40386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44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2981325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200" dirty="0"/>
                  <a:t>Designing an </a:t>
                </a:r>
                <a:r>
                  <a:rPr lang="en-US" sz="3200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) time Algorithm</a:t>
                </a:r>
                <a:endParaRPr lang="en-IN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2981325"/>
                <a:ext cx="7772400" cy="1362075"/>
              </a:xfrm>
              <a:blipFill rotWithShape="1">
                <a:blip r:embed="rId2"/>
                <a:stretch>
                  <a:fillRect t="-53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Focusing on any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particular</a:t>
                </a:r>
                <a:r>
                  <a:rPr lang="en-US" sz="3200" b="1" dirty="0"/>
                  <a:t> index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S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): </a:t>
                </a:r>
                <a:r>
                  <a:rPr lang="en-US" sz="2000" dirty="0"/>
                  <a:t>the sum of the </a:t>
                </a:r>
                <a:r>
                  <a:rPr lang="en-US" sz="2000" b="1" dirty="0"/>
                  <a:t>maximum-sum </a:t>
                </a:r>
                <a:r>
                  <a:rPr lang="en-US" sz="2000" b="1" dirty="0" err="1"/>
                  <a:t>subarray</a:t>
                </a:r>
                <a:r>
                  <a:rPr lang="en-US" sz="2000" b="1" dirty="0"/>
                  <a:t> ending at index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In order to solve the problem, it suffices to             ………..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 b="-61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8068" y="2920425"/>
            <a:ext cx="5604855" cy="584775"/>
            <a:chOff x="1548068" y="4038600"/>
            <a:chExt cx="5604855" cy="584775"/>
          </a:xfrm>
        </p:grpSpPr>
        <p:grpSp>
          <p:nvGrpSpPr>
            <p:cNvPr id="6" name="Group 5"/>
            <p:cNvGrpSpPr/>
            <p:nvPr/>
          </p:nvGrpSpPr>
          <p:grpSpPr>
            <a:xfrm>
              <a:off x="2133600" y="4114800"/>
              <a:ext cx="5019323" cy="381000"/>
              <a:chOff x="2651567" y="3886200"/>
              <a:chExt cx="5019323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651567" y="3897868"/>
                <a:ext cx="5019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   -5   3   8   2    -4   8   -6   3   -2  -8   3   -5   1    7   -9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42167" y="2171295"/>
            <a:ext cx="549446" cy="800505"/>
            <a:chOff x="3276600" y="4192812"/>
            <a:chExt cx="651406" cy="792192"/>
          </a:xfrm>
        </p:grpSpPr>
        <p:sp>
          <p:nvSpPr>
            <p:cNvPr id="26" name="Up Arrow 25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276600" y="4192812"/>
                  <a:ext cx="651406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/>
                    <a:t>=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5</a:t>
                  </a: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651406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8681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3673033" y="3429000"/>
            <a:ext cx="661585" cy="369332"/>
            <a:chOff x="3673033" y="3593068"/>
            <a:chExt cx="661585" cy="369332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673033" y="3810000"/>
              <a:ext cx="3048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962400" y="3593068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-4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24200" y="4038600"/>
            <a:ext cx="1195898" cy="369332"/>
            <a:chOff x="3121086" y="3593068"/>
            <a:chExt cx="1195898" cy="369332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121086" y="3810000"/>
              <a:ext cx="85674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962400" y="35930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 6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371347" y="3733800"/>
            <a:ext cx="966385" cy="369332"/>
            <a:chOff x="3368233" y="3593068"/>
            <a:chExt cx="966385" cy="369332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368233" y="3810000"/>
              <a:ext cx="609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962400" y="3593068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-2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785049" y="4343400"/>
            <a:ext cx="1558351" cy="369332"/>
            <a:chOff x="2758633" y="3593068"/>
            <a:chExt cx="1558351" cy="369332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758633" y="3810000"/>
              <a:ext cx="1219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962400" y="35930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 9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514600" y="4659868"/>
            <a:ext cx="1805498" cy="369332"/>
            <a:chOff x="2511486" y="3593068"/>
            <a:chExt cx="1805498" cy="369332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511486" y="3810000"/>
              <a:ext cx="146634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962400" y="35930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 4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209800" y="4964668"/>
            <a:ext cx="2110298" cy="369332"/>
            <a:chOff x="2206686" y="3593068"/>
            <a:chExt cx="2110298" cy="369332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2206686" y="3810000"/>
              <a:ext cx="177114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962400" y="35930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 7</a:t>
              </a:r>
            </a:p>
          </p:txBody>
        </p:sp>
      </p:grpSp>
      <p:sp>
        <p:nvSpPr>
          <p:cNvPr id="58" name="Left Arrow 57"/>
          <p:cNvSpPr/>
          <p:nvPr/>
        </p:nvSpPr>
        <p:spPr>
          <a:xfrm>
            <a:off x="4724400" y="4343400"/>
            <a:ext cx="1143000" cy="404336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943600" y="4351192"/>
                <a:ext cx="154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)=</a:t>
                </a:r>
                <a:r>
                  <a:rPr lang="en-US" b="1" dirty="0">
                    <a:solidFill>
                      <a:srgbClr val="00B050"/>
                    </a:solidFill>
                  </a:rPr>
                  <a:t>9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rgbClr val="0070C0"/>
                    </a:solidFill>
                  </a:rPr>
                  <a:t>5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351192"/>
                <a:ext cx="154093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162" t="-8333" r="-5534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27341" y="5905380"/>
                <a:ext cx="3623492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compute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for each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.</a:t>
                </a:r>
                <a:endParaRPr lang="en-IN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341" y="5905380"/>
                <a:ext cx="3623492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852" t="-7692" r="-2525" b="-2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18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8" grpId="0" animBg="1"/>
      <p:bldP spid="59" grpId="0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Focusing on any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particular</a:t>
                </a:r>
                <a:r>
                  <a:rPr lang="en-US" sz="3200" b="1" dirty="0"/>
                  <a:t> index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In order to solve the problem, it suffices to  compute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for each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.</a:t>
                </a:r>
                <a:endParaRPr lang="en-IN" sz="2000" dirty="0"/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If we wish to achieve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 to solve the problem, </a:t>
                </a:r>
              </a:p>
              <a:p>
                <a:pPr marL="0" indent="0">
                  <a:buNone/>
                </a:pPr>
                <a:r>
                  <a:rPr lang="en-US" sz="2000" dirty="0"/>
                  <a:t>how quickly should we be able to compute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for a given index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) time.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3"/>
                <a:stretch>
                  <a:fillRect l="-1111" t="-621" r="-593" b="-9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3735659" y="3124200"/>
            <a:ext cx="762000" cy="685800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77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How to compute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600" dirty="0"/>
                  <a:t>) </a:t>
                </a:r>
                <a:r>
                  <a:rPr lang="en-US" sz="3600" b="1" dirty="0"/>
                  <a:t>in</a:t>
                </a:r>
                <a:r>
                  <a:rPr lang="en-US" sz="3600" dirty="0"/>
                  <a:t>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3600" dirty="0"/>
                  <a:t>) </a:t>
                </a:r>
                <a:r>
                  <a:rPr lang="en-US" sz="3600" b="1" dirty="0"/>
                  <a:t>time ? 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 rot="20699842">
                <a:off x="2441206" y="3601957"/>
                <a:ext cx="568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99842">
                <a:off x="2441206" y="3601957"/>
                <a:ext cx="56868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491" t="-9524" r="-1886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657600" y="2233136"/>
                <a:ext cx="615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233136"/>
                <a:ext cx="61587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921" t="-8197" r="-158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 rot="1908489">
                <a:off x="4971839" y="2925095"/>
                <a:ext cx="615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8489">
                <a:off x="4971839" y="2925095"/>
                <a:ext cx="61587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712" t="-7547" r="-13559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1118099">
                <a:off x="5498931" y="3580552"/>
                <a:ext cx="615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18099">
                <a:off x="5498931" y="3580552"/>
                <a:ext cx="61587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1207" t="-7692" r="-13793" b="-20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 rot="1330194">
                <a:off x="5342351" y="4202392"/>
                <a:ext cx="615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30194">
                <a:off x="5342351" y="4202392"/>
                <a:ext cx="61587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1017" t="-7368" r="-13559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679559" y="4715373"/>
                <a:ext cx="615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559" y="4715373"/>
                <a:ext cx="61587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8911" t="-8333" r="-158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733800" y="5093481"/>
                <a:ext cx="615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5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093481"/>
                <a:ext cx="615874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8911" t="-8333" r="-158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 rot="19752164">
                <a:off x="2506590" y="4589312"/>
                <a:ext cx="9726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52164">
                <a:off x="2506590" y="4589312"/>
                <a:ext cx="972639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5325" t="-8955" r="-12426" b="-1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 rot="20699842">
                <a:off x="2291528" y="2886711"/>
                <a:ext cx="9726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99842">
                <a:off x="2291528" y="2886711"/>
                <a:ext cx="972639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263" t="-7921" r="-11111" b="-1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loud Callout 18"/>
              <p:cNvSpPr/>
              <p:nvPr/>
            </p:nvSpPr>
            <p:spPr>
              <a:xfrm>
                <a:off x="5476511" y="4777452"/>
                <a:ext cx="2986456" cy="1370721"/>
              </a:xfrm>
              <a:prstGeom prst="cloudCallout">
                <a:avLst>
                  <a:gd name="adj1" fmla="val -26060"/>
                  <a:gd name="adj2" fmla="val 8121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</a:t>
                </a:r>
                <a:r>
                  <a:rPr lang="en-US" b="1" dirty="0">
                    <a:solidFill>
                      <a:srgbClr val="7030A0"/>
                    </a:solidFill>
                  </a:rPr>
                  <a:t>relation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between </a:t>
                </a:r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?</a:t>
                </a:r>
                <a:endParaRPr lang="en-US" dirty="0"/>
              </a:p>
            </p:txBody>
          </p:sp>
        </mc:Choice>
        <mc:Fallback xmlns="">
          <p:sp>
            <p:nvSpPr>
              <p:cNvPr id="19" name="Cloud Callout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511" y="4777452"/>
                <a:ext cx="2986456" cy="1370721"/>
              </a:xfrm>
              <a:prstGeom prst="cloudCallout">
                <a:avLst>
                  <a:gd name="adj1" fmla="val -26060"/>
                  <a:gd name="adj2" fmla="val 81211"/>
                </a:avLst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endCxn id="14" idx="0"/>
          </p:cNvCxnSpPr>
          <p:nvPr/>
        </p:nvCxnSpPr>
        <p:spPr>
          <a:xfrm>
            <a:off x="2725548" y="4038601"/>
            <a:ext cx="172813" cy="576752"/>
          </a:xfrm>
          <a:prstGeom prst="straightConnector1">
            <a:avLst/>
          </a:prstGeom>
          <a:ln w="19050">
            <a:solidFill>
              <a:srgbClr val="006C3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</p:cNvCxnSpPr>
          <p:nvPr/>
        </p:nvCxnSpPr>
        <p:spPr>
          <a:xfrm flipH="1">
            <a:off x="5105400" y="4558071"/>
            <a:ext cx="475203" cy="341968"/>
          </a:xfrm>
          <a:prstGeom prst="straightConnector1">
            <a:avLst/>
          </a:prstGeom>
          <a:ln w="19050">
            <a:solidFill>
              <a:srgbClr val="006C3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3"/>
            <a:endCxn id="9" idx="1"/>
          </p:cNvCxnSpPr>
          <p:nvPr/>
        </p:nvCxnSpPr>
        <p:spPr>
          <a:xfrm>
            <a:off x="4273474" y="2417802"/>
            <a:ext cx="744612" cy="529653"/>
          </a:xfrm>
          <a:prstGeom prst="straightConnector1">
            <a:avLst/>
          </a:prstGeom>
          <a:ln w="19050">
            <a:solidFill>
              <a:srgbClr val="006C3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16-Point Star 4"/>
          <p:cNvSpPr/>
          <p:nvPr/>
        </p:nvSpPr>
        <p:spPr>
          <a:xfrm>
            <a:off x="2910796" y="3071377"/>
            <a:ext cx="2575604" cy="1486694"/>
          </a:xfrm>
          <a:prstGeom prst="star16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Any </a:t>
            </a:r>
            <a:r>
              <a:rPr lang="en-US" b="1" dirty="0">
                <a:solidFill>
                  <a:schemeClr val="tx1"/>
                </a:solidFill>
              </a:rPr>
              <a:t>relation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among them 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28684" y="249796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94332" y="46598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0800" y="4267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3248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9" grpId="0" animBg="1"/>
      <p:bldP spid="5" grpId="0" animBg="1"/>
      <p:bldP spid="7" grpId="0"/>
      <p:bldP spid="24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Relation </a:t>
                </a:r>
                <a:r>
                  <a:rPr lang="en-US" sz="3200" b="1" dirty="0"/>
                  <a:t>between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/>
                  <a:t>) and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/>
                  <a:t>) 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 1</a:t>
                </a:r>
                <a:r>
                  <a:rPr lang="en-US" sz="2000" b="1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&gt;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  </a:t>
                </a:r>
                <a:r>
                  <a:rPr lang="en-US" sz="2000" b="1" dirty="0"/>
                  <a:t>then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else</a:t>
                </a:r>
                <a:r>
                  <a:rPr lang="en-US" sz="2000" dirty="0"/>
                  <a:t>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 </a:t>
                </a:r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 b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48068" y="2362200"/>
            <a:ext cx="5477765" cy="584775"/>
            <a:chOff x="1548068" y="4038600"/>
            <a:chExt cx="5477765" cy="584775"/>
          </a:xfrm>
        </p:grpSpPr>
        <p:grpSp>
          <p:nvGrpSpPr>
            <p:cNvPr id="6" name="Group 5"/>
            <p:cNvGrpSpPr/>
            <p:nvPr/>
          </p:nvGrpSpPr>
          <p:grpSpPr>
            <a:xfrm>
              <a:off x="2149033" y="4114800"/>
              <a:ext cx="4876800" cy="381000"/>
              <a:chOff x="2667000" y="3886200"/>
              <a:chExt cx="4876800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4492" y="1600200"/>
            <a:ext cx="369908" cy="800505"/>
            <a:chOff x="3398385" y="4192812"/>
            <a:chExt cx="438551" cy="792192"/>
          </a:xfrm>
        </p:grpSpPr>
        <p:sp>
          <p:nvSpPr>
            <p:cNvPr id="26" name="Up Arrow 25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398385" y="4192812"/>
                  <a:ext cx="438551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385" y="4192812"/>
                  <a:ext cx="438551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3032567" y="2819400"/>
            <a:ext cx="1539433" cy="597932"/>
            <a:chOff x="2743199" y="4114800"/>
            <a:chExt cx="1539433" cy="597932"/>
          </a:xfrm>
        </p:grpSpPr>
        <p:sp>
          <p:nvSpPr>
            <p:cNvPr id="33" name="Right Brace 32"/>
            <p:cNvSpPr/>
            <p:nvPr/>
          </p:nvSpPr>
          <p:spPr>
            <a:xfrm rot="5400000">
              <a:off x="3360516" y="3497483"/>
              <a:ext cx="304800" cy="1539433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76600" y="43434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02284" y="3124200"/>
            <a:ext cx="4299507" cy="1283732"/>
            <a:chOff x="3802284" y="3733800"/>
            <a:chExt cx="4299507" cy="1283732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3802284" y="3733800"/>
              <a:ext cx="1150716" cy="10990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953000" y="4648200"/>
                  <a:ext cx="314879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Subarray</a:t>
                  </a:r>
                  <a:r>
                    <a:rPr lang="en-US" dirty="0"/>
                    <a:t> corresponding to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S</a:t>
                  </a:r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b="1" dirty="0"/>
                    <a:t>)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4648200"/>
                  <a:ext cx="314879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544" t="-6452" r="-1158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Right Brace 40"/>
          <p:cNvSpPr/>
          <p:nvPr/>
        </p:nvSpPr>
        <p:spPr>
          <a:xfrm rot="5400000" flipH="1">
            <a:off x="3545183" y="1624750"/>
            <a:ext cx="240268" cy="1234632"/>
          </a:xfrm>
          <a:prstGeom prst="rightBrace">
            <a:avLst>
              <a:gd name="adj1" fmla="val 8333"/>
              <a:gd name="adj2" fmla="val 50724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05200" y="167640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?</a:t>
            </a:r>
            <a:endParaRPr lang="en-IN" sz="2400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3668867" y="1154668"/>
            <a:ext cx="4789333" cy="983397"/>
            <a:chOff x="3737351" y="4648200"/>
            <a:chExt cx="4789333" cy="983397"/>
          </a:xfrm>
        </p:grpSpPr>
        <p:cxnSp>
          <p:nvCxnSpPr>
            <p:cNvPr id="38" name="Straight Connector 37"/>
            <p:cNvCxnSpPr>
              <a:stCxn id="42" idx="2"/>
            </p:cNvCxnSpPr>
            <p:nvPr/>
          </p:nvCxnSpPr>
          <p:spPr>
            <a:xfrm flipV="1">
              <a:off x="3737351" y="4832866"/>
              <a:ext cx="1215649" cy="7987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953000" y="4648200"/>
                  <a:ext cx="357368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Subarray corresponding to 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S</a:t>
                  </a:r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b="1" dirty="0"/>
                    <a:t>)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4648200"/>
                  <a:ext cx="35736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188" t="-6349" r="-509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669542" y="5040868"/>
                <a:ext cx="22611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542" y="5040868"/>
                <a:ext cx="2261132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2965" t="-7576" r="-485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8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1" grpId="0" animBg="1"/>
      <p:bldP spid="42" grpId="0"/>
      <p:bldP spid="42" grpId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) time Algorithm for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Max-sum </a:t>
                </a:r>
                <a:r>
                  <a:rPr lang="en-US" sz="3200" b="1" dirty="0" err="1">
                    <a:solidFill>
                      <a:srgbClr val="7030A0"/>
                    </a:solidFill>
                  </a:rPr>
                  <a:t>subarray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444" r="-2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Max-sum-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subarray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-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400" dirty="0"/>
                  <a:t>(</a:t>
                </a:r>
                <a:r>
                  <a:rPr lang="en-US" sz="2400" b="1" dirty="0"/>
                  <a:t>A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</a:rPr>
                      <m:t>0 … 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/>
                  <a:t>])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];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{    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 &gt;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  </a:t>
                </a:r>
                <a:r>
                  <a:rPr lang="en-US" sz="2000" b="1" dirty="0"/>
                  <a:t>then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 +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     else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</a:t>
                </a:r>
                <a:r>
                  <a:rPr lang="en-US" sz="2000" dirty="0"/>
                  <a:t>“Scan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 </a:t>
                </a:r>
                <a:r>
                  <a:rPr lang="en-US" sz="2000" dirty="0"/>
                  <a:t>to return the maximum entry”</a:t>
                </a:r>
              </a:p>
              <a:p>
                <a:pPr marL="0" indent="0">
                  <a:buNone/>
                </a:pPr>
                <a:r>
                  <a:rPr lang="en-US" sz="24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Time complexity of the algorithm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Extra space used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Homework: </a:t>
                </a:r>
              </a:p>
              <a:p>
                <a:r>
                  <a:rPr lang="en-US" sz="2000" dirty="0"/>
                  <a:t>Refine the algorithm so that it uses only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extra space. 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5" t="-1120" b="-6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2971800" y="2438400"/>
            <a:ext cx="3016158" cy="3048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28293" y="2362200"/>
                <a:ext cx="1841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repetitions</a:t>
                </a:r>
                <a:endParaRPr lang="en-IN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93" y="2362200"/>
                <a:ext cx="184121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529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>
            <a:off x="5638800" y="2819400"/>
            <a:ext cx="349158" cy="7620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24592" y="3048000"/>
                <a:ext cx="1114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592" y="3048000"/>
                <a:ext cx="111440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918" t="-8197" r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Arrow 8"/>
          <p:cNvSpPr/>
          <p:nvPr/>
        </p:nvSpPr>
        <p:spPr>
          <a:xfrm>
            <a:off x="4863703" y="4038600"/>
            <a:ext cx="1124255" cy="3048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19800" y="3974068"/>
                <a:ext cx="1125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974068"/>
                <a:ext cx="11256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891" t="-8197" r="-869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19800" y="2057400"/>
                <a:ext cx="1114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) time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057400"/>
                <a:ext cx="111440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945" t="-8333" r="-879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Arrow 12"/>
          <p:cNvSpPr/>
          <p:nvPr/>
        </p:nvSpPr>
        <p:spPr>
          <a:xfrm>
            <a:off x="2971800" y="2133600"/>
            <a:ext cx="3016158" cy="304800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6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/>
      <p:bldP spid="7" grpId="0" animBg="1"/>
      <p:bldP spid="8" grpId="0"/>
      <p:bldP spid="9" grpId="0" animBg="1"/>
      <p:bldP spid="11" grpId="0"/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2733</TotalTime>
  <Words>1435</Words>
  <Application>Microsoft Macintosh PowerPoint</Application>
  <PresentationFormat>On-screen Show (4:3)</PresentationFormat>
  <Paragraphs>265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Wingdings</vt:lpstr>
      <vt:lpstr>Office Theme</vt:lpstr>
      <vt:lpstr>Data Structures and Algorithms (ESO207) </vt:lpstr>
      <vt:lpstr>Max-sum subarray problem</vt:lpstr>
      <vt:lpstr>Max-sum subarray problem: A trivial algorithm</vt:lpstr>
      <vt:lpstr>Designing an O(n) time Algorithm</vt:lpstr>
      <vt:lpstr>Focusing on any particular index i</vt:lpstr>
      <vt:lpstr>Focusing on any particular index i</vt:lpstr>
      <vt:lpstr>How to compute S(i) in O(1) time ?  </vt:lpstr>
      <vt:lpstr>Relation between S(i) and S(i-1) </vt:lpstr>
      <vt:lpstr>An O(n) time Algorithm for Max-sum subarray </vt:lpstr>
      <vt:lpstr>An O(n) time Algorithm for Max-sum subarray </vt:lpstr>
      <vt:lpstr>What does correctness of an algorithm mean ?</vt:lpstr>
      <vt:lpstr>An O(n) time Algorithm for Max-sum subarray </vt:lpstr>
      <vt:lpstr>new Problem: Local minima in a GRID </vt:lpstr>
      <vt:lpstr>Local minima in a grid</vt:lpstr>
      <vt:lpstr>Local minima in a grid</vt:lpstr>
      <vt:lpstr>Using common sense principles</vt:lpstr>
      <vt:lpstr>Two simple principles </vt:lpstr>
      <vt:lpstr>A new approach</vt:lpstr>
      <vt:lpstr>A new approach</vt:lpstr>
      <vt:lpstr>A new approach</vt:lpstr>
      <vt:lpstr>Local minima in an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485</cp:revision>
  <dcterms:created xsi:type="dcterms:W3CDTF">2011-12-03T04:13:03Z</dcterms:created>
  <dcterms:modified xsi:type="dcterms:W3CDTF">2023-08-07T02:35:02Z</dcterms:modified>
</cp:coreProperties>
</file>