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425" r:id="rId2"/>
    <p:sldId id="449" r:id="rId3"/>
    <p:sldId id="472" r:id="rId4"/>
    <p:sldId id="477" r:id="rId5"/>
    <p:sldId id="471" r:id="rId6"/>
    <p:sldId id="478" r:id="rId7"/>
    <p:sldId id="469" r:id="rId8"/>
    <p:sldId id="475" r:id="rId9"/>
    <p:sldId id="473" r:id="rId10"/>
    <p:sldId id="470" r:id="rId11"/>
    <p:sldId id="441" r:id="rId12"/>
    <p:sldId id="442" r:id="rId13"/>
    <p:sldId id="440" r:id="rId14"/>
    <p:sldId id="443" r:id="rId15"/>
    <p:sldId id="444" r:id="rId16"/>
    <p:sldId id="450" r:id="rId17"/>
    <p:sldId id="451" r:id="rId18"/>
    <p:sldId id="467" r:id="rId19"/>
    <p:sldId id="452" r:id="rId20"/>
    <p:sldId id="462" r:id="rId21"/>
    <p:sldId id="476" r:id="rId22"/>
    <p:sldId id="453" r:id="rId23"/>
    <p:sldId id="454" r:id="rId24"/>
    <p:sldId id="4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F6341-35FE-3740-83A6-910F97F14ED4}" v="4" dt="2023-08-09T03:00:46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B21F6341-35FE-3740-83A6-910F97F14ED4}"/>
    <pc:docChg chg="modSld">
      <pc:chgData name="Raghunath Tewari" userId="2638bdda-d406-4938-a2a6-e4e967acb772" providerId="ADAL" clId="{B21F6341-35FE-3740-83A6-910F97F14ED4}" dt="2023-08-09T03:00:46.115" v="3"/>
      <pc:docMkLst>
        <pc:docMk/>
      </pc:docMkLst>
      <pc:sldChg chg="modAnim">
        <pc:chgData name="Raghunath Tewari" userId="2638bdda-d406-4938-a2a6-e4e967acb772" providerId="ADAL" clId="{B21F6341-35FE-3740-83A6-910F97F14ED4}" dt="2023-08-09T03:00:46.115" v="3"/>
        <pc:sldMkLst>
          <pc:docMk/>
          <pc:sldMk cId="2630266067" sldId="478"/>
        </pc:sldMkLst>
      </pc:sldChg>
    </pc:docChg>
  </pc:docChgLst>
  <pc:docChgLst>
    <pc:chgData name="Raghunath Tewari" userId="2638bdda-d406-4938-a2a6-e4e967acb772" providerId="ADAL" clId="{70B414DB-2B19-684C-924E-C0E85A2DFDC2}"/>
    <pc:docChg chg="modSld">
      <pc:chgData name="Raghunath Tewari" userId="2638bdda-d406-4938-a2a6-e4e967acb772" providerId="ADAL" clId="{70B414DB-2B19-684C-924E-C0E85A2DFDC2}" dt="2021-01-18T10:50:15.797" v="5" actId="20577"/>
      <pc:docMkLst>
        <pc:docMk/>
      </pc:docMkLst>
      <pc:sldChg chg="modSp mod">
        <pc:chgData name="Raghunath Tewari" userId="2638bdda-d406-4938-a2a6-e4e967acb772" providerId="ADAL" clId="{70B414DB-2B19-684C-924E-C0E85A2DFDC2}" dt="2021-01-18T10:50:15.797" v="5" actId="20577"/>
        <pc:sldMkLst>
          <pc:docMk/>
          <pc:sldMk cId="3504205157" sldId="425"/>
        </pc:sldMkLst>
        <pc:spChg chg="mod">
          <ac:chgData name="Raghunath Tewari" userId="2638bdda-d406-4938-a2a6-e4e967acb772" providerId="ADAL" clId="{70B414DB-2B19-684C-924E-C0E85A2DFDC2}" dt="2021-01-18T10:50:15.797" v="5" actId="20577"/>
          <ac:spMkLst>
            <pc:docMk/>
            <pc:sldMk cId="3504205157" sldId="42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1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Lecture 5: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More 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Proof of correctness </a:t>
                </a:r>
                <a:r>
                  <a:rPr lang="en-US" sz="2000" dirty="0">
                    <a:solidFill>
                      <a:schemeClr val="tx1"/>
                    </a:solidFill>
                  </a:rPr>
                  <a:t>of an algorithm</a:t>
                </a:r>
              </a:p>
              <a:p>
                <a:pPr marL="800100" lvl="1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time algorithm for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 Minima in a grid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14400" y="4495800"/>
                <a:ext cx="74676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Local minima </a:t>
            </a:r>
            <a:r>
              <a:rPr lang="en-US" sz="3200" dirty="0"/>
              <a:t>in a GRID 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Definition: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an entry is local minima if it is smaller than each of its neighbors.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145268"/>
            <a:ext cx="2299568" cy="2186464"/>
            <a:chOff x="1600200" y="2145268"/>
            <a:chExt cx="2299568" cy="2186464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145268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07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26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in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/>
                  <a:t>Given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×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grid storing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distinct</a:t>
                </a:r>
                <a:r>
                  <a:rPr lang="en-US" sz="2000" dirty="0"/>
                  <a:t> numbers, output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local minima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392904" y="3842072"/>
            <a:ext cx="601580" cy="653728"/>
            <a:chOff x="3392904" y="3842072"/>
            <a:chExt cx="601580" cy="653728"/>
          </a:xfrm>
          <a:solidFill>
            <a:schemeClr val="accent3">
              <a:lumMod val="75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1400" y="3842072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600200" y="2057400"/>
            <a:ext cx="2299568" cy="2274332"/>
            <a:chOff x="1600200" y="2057400"/>
            <a:chExt cx="2299568" cy="2274332"/>
          </a:xfrm>
        </p:grpSpPr>
        <p:sp>
          <p:nvSpPr>
            <p:cNvPr id="46" name="Rectangle 45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54" name="Straight Connector 53"/>
            <p:cNvCxnSpPr>
              <a:endCxn id="51" idx="3"/>
            </p:cNvCxnSpPr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46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9624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34" y="2057400"/>
                  <a:ext cx="327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07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3352800" y="3807023"/>
            <a:ext cx="748408" cy="764977"/>
            <a:chOff x="3352800" y="3807023"/>
            <a:chExt cx="748408" cy="764977"/>
          </a:xfrm>
        </p:grpSpPr>
        <p:sp>
          <p:nvSpPr>
            <p:cNvPr id="26" name="TextBox 25"/>
            <p:cNvSpPr txBox="1"/>
            <p:nvPr/>
          </p:nvSpPr>
          <p:spPr>
            <a:xfrm>
              <a:off x="3533962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33800" y="4035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2800" y="4035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8792" y="4264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5200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5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simple principles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Respect every new idea </a:t>
            </a:r>
            <a:r>
              <a:rPr lang="en-US" sz="2400" dirty="0"/>
              <a:t>which solves a problem even partially.</a:t>
            </a: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Principle of simplification: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If you find a problem difficult, 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rgbClr val="002060"/>
                </a:solidFill>
              </a:rPr>
              <a:t>try to solve its simpler version, and then </a:t>
            </a:r>
          </a:p>
          <a:p>
            <a:pPr>
              <a:buFont typeface="Wingdings"/>
              <a:buChar char="è"/>
            </a:pPr>
            <a:r>
              <a:rPr lang="en-US" sz="2000" dirty="0">
                <a:solidFill>
                  <a:srgbClr val="002060"/>
                </a:solidFill>
              </a:rPr>
              <a:t>extend this solution to the original (difficult) version.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Repeat</a:t>
            </a:r>
            <a:r>
              <a:rPr lang="en-US" sz="1800" dirty="0"/>
              <a:t> : </a:t>
            </a:r>
            <a:r>
              <a:rPr lang="en-US" sz="1800" i="1" dirty="0"/>
              <a:t>if current entry is not local minima, explore the neighbor storing smaller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5908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600200" y="2057400"/>
            <a:ext cx="2209800" cy="2274332"/>
            <a:chOff x="1600200" y="2057400"/>
            <a:chExt cx="2209800" cy="2274332"/>
          </a:xfrm>
        </p:grpSpPr>
        <p:sp>
          <p:nvSpPr>
            <p:cNvPr id="82" name="Rectangle 81"/>
            <p:cNvSpPr/>
            <p:nvPr/>
          </p:nvSpPr>
          <p:spPr>
            <a:xfrm>
              <a:off x="3581400" y="4062298"/>
              <a:ext cx="200526" cy="2049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828800" y="4161274"/>
              <a:ext cx="176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82" idx="0"/>
            </p:cNvCxnSpPr>
            <p:nvPr/>
          </p:nvCxnSpPr>
          <p:spPr>
            <a:xfrm>
              <a:off x="3681663" y="2426732"/>
              <a:ext cx="0" cy="163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600200" y="3962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572434" y="205740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695700" y="4159415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243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152900" y="48006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3886200" y="4192841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86200" y="44196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886200" y="4572000"/>
            <a:ext cx="0" cy="22675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Explore</a:t>
            </a:r>
            <a:r>
              <a:rPr lang="en-US" sz="1800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/>
              <a:t>{     Let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be any entry to start with;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b="1" dirty="0"/>
              <a:t>While(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is not a local minima</a:t>
            </a:r>
            <a:r>
              <a:rPr lang="en-US" sz="1800" b="1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{ 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 a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neighbor</a:t>
            </a:r>
            <a:r>
              <a:rPr lang="en-US" sz="1800" dirty="0">
                <a:sym typeface="Wingdings" pitchFamily="2" charset="2"/>
              </a:rPr>
              <a:t> of 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en-US" sz="1800" dirty="0">
                <a:sym typeface="Wingdings" pitchFamily="2" charset="2"/>
              </a:rPr>
              <a:t> storing </a:t>
            </a:r>
            <a:r>
              <a:rPr lang="en-US" sz="1800" u="sng" dirty="0">
                <a:sym typeface="Wingdings" pitchFamily="2" charset="2"/>
              </a:rPr>
              <a:t>smaller value</a:t>
            </a:r>
          </a:p>
          <a:p>
            <a:pPr marL="0" indent="0">
              <a:buNone/>
            </a:pPr>
            <a:r>
              <a:rPr lang="en-US" sz="1800" dirty="0"/>
              <a:t>       }</a:t>
            </a:r>
          </a:p>
          <a:p>
            <a:pPr marL="0" indent="0">
              <a:buNone/>
            </a:pPr>
            <a:r>
              <a:rPr lang="en-US" sz="1800" dirty="0"/>
              <a:t>       return </a:t>
            </a:r>
            <a:r>
              <a:rPr lang="en-US" sz="1800" dirty="0">
                <a:solidFill>
                  <a:srgbClr val="0070C0"/>
                </a:solidFill>
              </a:rPr>
              <a:t>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new approach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()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Let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 be any entry to start with;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While(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 is not a local minima</a:t>
                </a:r>
                <a:r>
                  <a:rPr lang="en-US" sz="18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a </a:t>
                </a:r>
                <a:r>
                  <a:rPr lang="en-US" sz="1800" dirty="0">
                    <a:solidFill>
                      <a:srgbClr val="7030A0"/>
                    </a:solidFill>
                    <a:sym typeface="Wingdings" pitchFamily="2" charset="2"/>
                  </a:rPr>
                  <a:t>neighbor</a:t>
                </a:r>
                <a:r>
                  <a:rPr lang="en-US" sz="1800" dirty="0">
                    <a:sym typeface="Wingdings" pitchFamily="2" charset="2"/>
                  </a:rPr>
                  <a:t> of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1800" dirty="0">
                    <a:sym typeface="Wingdings" pitchFamily="2" charset="2"/>
                  </a:rPr>
                  <a:t> storing </a:t>
                </a:r>
                <a:r>
                  <a:rPr lang="en-US" sz="1800" u="sng" dirty="0">
                    <a:sym typeface="Wingdings" pitchFamily="2" charset="2"/>
                  </a:rPr>
                  <a:t>smaller value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return </a:t>
                </a:r>
                <a:r>
                  <a:rPr lang="en-US" sz="1800" dirty="0">
                    <a:solidFill>
                      <a:srgbClr val="0070C0"/>
                    </a:solidFill>
                  </a:rPr>
                  <a:t>c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Worst case time complexity 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6096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First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 not discard </a:t>
            </a:r>
            <a:r>
              <a:rPr lang="en-US" b="1" dirty="0">
                <a:solidFill>
                  <a:srgbClr val="7030A0"/>
                </a:solidFill>
              </a:rPr>
              <a:t>Explore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Smiley Face 5"/>
          <p:cNvSpPr/>
          <p:nvPr/>
        </p:nvSpPr>
        <p:spPr>
          <a:xfrm>
            <a:off x="4800600" y="4191000"/>
            <a:ext cx="7620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Ribbon 6"/>
          <p:cNvSpPr/>
          <p:nvPr/>
        </p:nvSpPr>
        <p:spPr>
          <a:xfrm>
            <a:off x="4876800" y="5181600"/>
            <a:ext cx="3429000" cy="762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Second principle: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Simplify the problem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477000" y="2895600"/>
            <a:ext cx="2438400" cy="612648"/>
          </a:xfrm>
          <a:prstGeom prst="borderCallout1">
            <a:avLst>
              <a:gd name="adj1" fmla="val 97017"/>
              <a:gd name="adj2" fmla="val 48984"/>
              <a:gd name="adj3" fmla="val 389165"/>
              <a:gd name="adj4" fmla="val 1776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apply this principle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 Suppose we execute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/>
                  <a:t>() </a:t>
                </a:r>
                <a:r>
                  <a:rPr lang="en-US" sz="2000" dirty="0"/>
                  <a:t>from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Explore</a:t>
                </a:r>
                <a:r>
                  <a:rPr lang="en-US" sz="2000" b="1" dirty="0"/>
                  <a:t>()</a:t>
                </a:r>
                <a:r>
                  <a:rPr lang="en-US" sz="2000" dirty="0"/>
                  <a:t>, if terminates, will return local minima.</a:t>
                </a:r>
              </a:p>
              <a:p>
                <a:pPr marL="0" indent="0">
                  <a:buNone/>
                </a:pPr>
                <a:r>
                  <a:rPr lang="en-US" sz="2000" dirty="0"/>
                  <a:t>It will terminate </a:t>
                </a:r>
                <a:r>
                  <a:rPr lang="en-US" sz="2000" u="sng" dirty="0"/>
                  <a:t>without ever entering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sz="1600" dirty="0"/>
              <a:t>9    17  23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260" y="5421868"/>
            <a:ext cx="188494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Algorithmic proof</a:t>
            </a:r>
          </a:p>
        </p:txBody>
      </p:sp>
      <p:sp>
        <p:nvSpPr>
          <p:cNvPr id="31" name="Left Brace 30"/>
          <p:cNvSpPr/>
          <p:nvPr/>
        </p:nvSpPr>
        <p:spPr>
          <a:xfrm rot="16200000" flipH="1">
            <a:off x="2828625" y="2292207"/>
            <a:ext cx="164815" cy="1524003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loud Callout 31"/>
          <p:cNvSpPr/>
          <p:nvPr/>
        </p:nvSpPr>
        <p:spPr>
          <a:xfrm>
            <a:off x="228600" y="1447800"/>
            <a:ext cx="3220453" cy="841248"/>
          </a:xfrm>
          <a:prstGeom prst="cloudCallout">
            <a:avLst>
              <a:gd name="adj1" fmla="val 26885"/>
              <a:gd name="adj2" fmla="val 1075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9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 animBg="1"/>
      <p:bldP spid="24" grpId="0"/>
      <p:bldP spid="7" grpId="0"/>
      <p:bldP spid="25" grpId="0"/>
      <p:bldP spid="26" grpId="0" animBg="1"/>
      <p:bldP spid="27" grpId="0" animBg="1"/>
      <p:bldP spid="28" grpId="0" animBg="1"/>
      <p:bldP spid="5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an array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local minima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We can confine our search for local minima to only</a:t>
                </a:r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Our problem size has reduced.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</a:t>
                </a:r>
                <a:r>
                  <a:rPr lang="en-US" sz="2000" dirty="0">
                    <a:sym typeface="Wingdings" pitchFamily="2" charset="2"/>
                  </a:rPr>
                  <a:t>: Which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should we select so as to reduce problem size significantly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𝑚𝑖𝑑𝑑𝑙𝑒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point of array </a:t>
                </a:r>
                <a:r>
                  <a:rPr lang="en-US" sz="2000" b="1" dirty="0"/>
                  <a:t>A.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24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4474" y="32004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sz="1600" dirty="0"/>
              <a:t>9    17  23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4" y="3593068"/>
                <a:ext cx="31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3962400" y="1752600"/>
            <a:ext cx="304800" cy="1219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73032" y="1981200"/>
            <a:ext cx="289367" cy="990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99098" y="2362200"/>
            <a:ext cx="27393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9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673032" y="3200400"/>
            <a:ext cx="3352801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73033" y="3200400"/>
            <a:ext cx="3352800" cy="3693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miley Face 5"/>
          <p:cNvSpPr/>
          <p:nvPr/>
        </p:nvSpPr>
        <p:spPr>
          <a:xfrm>
            <a:off x="7864033" y="4813013"/>
            <a:ext cx="441767" cy="444787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rgbClr val="002060"/>
                </a:solidFill>
              </a:rPr>
              <a:t>(Similar to binary search)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0070C0"/>
                    </a:solidFill>
                  </a:rPr>
                  <a:t>int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Local-minima-in-array</a:t>
                </a:r>
                <a:r>
                  <a:rPr lang="en-US" sz="2400" b="1" dirty="0"/>
                  <a:t>(A) </a:t>
                </a:r>
                <a:r>
                  <a:rPr lang="en-US" sz="2400" dirty="0"/>
                  <a:t>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;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found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FALSE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while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          </a:t>
                </a:r>
                <a:r>
                  <a:rPr lang="en-US" sz="1800" dirty="0">
                    <a:sym typeface="Wingdings" pitchFamily="2" charset="2"/>
                  </a:rPr>
                  <a:t>)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{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(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L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+ 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R</a:t>
                </a:r>
                <a:r>
                  <a:rPr lang="en-US" sz="1800" dirty="0">
                    <a:sym typeface="Wingdings" pitchFamily="2" charset="2"/>
                  </a:rPr>
                  <a:t>)/</a:t>
                </a:r>
                <a:r>
                  <a:rPr lang="en-US" sz="1800" b="1" dirty="0">
                    <a:solidFill>
                      <a:schemeClr val="accent1"/>
                    </a:solidFill>
                    <a:sym typeface="Wingdings" pitchFamily="2" charset="2"/>
                  </a:rPr>
                  <a:t>2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</a:t>
                </a:r>
                <a:r>
                  <a:rPr lang="en-US" sz="1800" dirty="0"/>
                  <a:t>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local minima</a:t>
                </a:r>
                <a:r>
                  <a:rPr lang="en-US" sz="1800" dirty="0"/>
                  <a:t>)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found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TRUE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b="1" dirty="0">
                    <a:sym typeface="Wingdings" pitchFamily="2" charset="2"/>
                  </a:rPr>
                  <a:t>else if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:r>
                  <a:rPr lang="en-US" sz="1800" b="1" dirty="0">
                    <a:sym typeface="Wingdings" pitchFamily="2" charset="2"/>
                  </a:rPr>
                  <a:t>A</a:t>
                </a:r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  <a:sym typeface="Wingdings" pitchFamily="2" charset="2"/>
                  </a:rPr>
                  <a:t>]</a:t>
                </a:r>
                <a:r>
                  <a:rPr lang="en-US" sz="1800" dirty="0">
                    <a:sym typeface="Wingdings" pitchFamily="2" charset="2"/>
                  </a:rPr>
                  <a:t>)              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1800" dirty="0">
                    <a:sym typeface="Wingdings" pitchFamily="2" charset="2"/>
                  </a:rPr>
                  <a:t>              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</a:t>
                </a:r>
                <a:r>
                  <a:rPr lang="en-US" sz="1800" b="1" dirty="0"/>
                  <a:t>else</a:t>
                </a:r>
                <a:r>
                  <a:rPr lang="en-US" sz="1800" dirty="0"/>
                  <a:t>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??</a:t>
                </a: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}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 </a:t>
                </a:r>
                <a:r>
                  <a:rPr lang="en-US" sz="1800" b="1" dirty="0">
                    <a:sym typeface="Wingdings" pitchFamily="2" charset="2"/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dirty="0">
                    <a:sym typeface="Wingdings" pitchFamily="2" charset="2"/>
                  </a:rPr>
                  <a:t>Running time of the algorithm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3048000"/>
            <a:ext cx="11430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</a:t>
            </a:r>
            <a:r>
              <a:rPr lang="en-US" b="1" dirty="0">
                <a:solidFill>
                  <a:srgbClr val="0070C0"/>
                </a:solidFill>
              </a:rPr>
              <a:t>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4400"/>
                <a:ext cx="1600200" cy="304800"/>
              </a:xfrm>
              <a:prstGeom prst="rect">
                <a:avLst/>
              </a:prstGeom>
              <a:blipFill rotWithShape="1">
                <a:blip r:embed="rId3"/>
                <a:stretch>
                  <a:fillRect t="-22000" r="-1908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029200"/>
                <a:ext cx="16002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22000" r="-3042" b="-4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19800" y="3505200"/>
            <a:ext cx="1906171" cy="1905000"/>
            <a:chOff x="8153400" y="3352800"/>
            <a:chExt cx="1906171" cy="1905000"/>
          </a:xfrm>
        </p:grpSpPr>
        <p:sp>
          <p:nvSpPr>
            <p:cNvPr id="9" name="Left Brace 8"/>
            <p:cNvSpPr/>
            <p:nvPr/>
          </p:nvSpPr>
          <p:spPr>
            <a:xfrm rot="10800000">
              <a:off x="8153400" y="3352800"/>
              <a:ext cx="304800" cy="1905000"/>
            </a:xfrm>
            <a:prstGeom prst="leftBrace">
              <a:avLst>
                <a:gd name="adj1" fmla="val 8333"/>
                <a:gd name="adj2" fmla="val 4878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)  time </a:t>
                  </a:r>
                </a:p>
                <a:p>
                  <a:r>
                    <a:rPr lang="en-US" dirty="0"/>
                    <a:t>in one iteration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152" y="4001869"/>
                  <a:ext cx="1624419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83" t="-4673" r="-6767" b="-1308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048000" y="2133600"/>
            <a:ext cx="3733800" cy="1077951"/>
            <a:chOff x="3048000" y="2133600"/>
            <a:chExt cx="3733800" cy="1077951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048000" y="2527019"/>
              <a:ext cx="2000250" cy="68453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5048250" y="2133600"/>
              <a:ext cx="1733550" cy="6858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How many iterations ?</a:t>
              </a:r>
              <a:endParaRPr lang="en-IN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Down Ribbon 20"/>
              <p:cNvSpPr/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chemeClr val="tx1"/>
                    </a:solidFill>
                  </a:rPr>
                  <a:t>log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600200"/>
                <a:ext cx="1597152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6115050" y="5638800"/>
            <a:ext cx="2343150" cy="685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Proof of  correctness ?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21" grpId="0" animBg="1"/>
      <p:bldP spid="21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813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Proof of Correctness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At the end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“A local minima of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can you say about the algorithm at the end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iteration.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1" y="1447800"/>
                <a:ext cx="4358832" cy="1182062"/>
              </a:xfrm>
              <a:prstGeom prst="cloudCallout">
                <a:avLst>
                  <a:gd name="adj1" fmla="val -20833"/>
                  <a:gd name="adj2" fmla="val 70356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8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rgbClr val="002060"/>
                </a:solidFill>
              </a:rPr>
              <a:t>(Proof of correctness)</a:t>
            </a:r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At the end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“A local minima of array </a:t>
                </a:r>
                <a:r>
                  <a:rPr lang="en-US" sz="2000" b="1" dirty="0"/>
                  <a:t>A</a:t>
                </a:r>
                <a:r>
                  <a:rPr lang="en-US" sz="2000" dirty="0"/>
                  <a:t> exists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].”</a:t>
                </a:r>
              </a:p>
              <a:p>
                <a:pPr marL="0" indent="0" algn="ctr">
                  <a:buNone/>
                </a:pPr>
                <a:r>
                  <a:rPr lang="en-US" dirty="0">
                    <a:sym typeface="Wingdings" pitchFamily="2" charset="2"/>
                  </a:rPr>
                  <a:t>=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]” and “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]&lt;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]”.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r>
                  <a:rPr lang="en-US" sz="2000" dirty="0"/>
                  <a:t> Make sincere attempts to prove the assertion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r>
                  <a:rPr lang="en-US" sz="2000" dirty="0"/>
                  <a:t>How will you use it to prove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Local-minima-in-array</a:t>
                </a:r>
                <a:r>
                  <a:rPr lang="en-US" sz="2000" b="1" dirty="0"/>
                  <a:t>(A) </a:t>
                </a:r>
                <a:r>
                  <a:rPr lang="en-US" sz="2000" dirty="0"/>
                  <a:t>outputs a local minima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b="-27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9033" y="3200400"/>
            <a:ext cx="4876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282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68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77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73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53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8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3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21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16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7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922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970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18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066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11433" y="3200400"/>
            <a:ext cx="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8068" y="312420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133600" y="3200400"/>
            <a:ext cx="2758633" cy="392668"/>
            <a:chOff x="2133600" y="3200400"/>
            <a:chExt cx="2758633" cy="392668"/>
          </a:xfrm>
        </p:grpSpPr>
        <p:sp>
          <p:nvSpPr>
            <p:cNvPr id="30" name="Rectangle 29"/>
            <p:cNvSpPr/>
            <p:nvPr/>
          </p:nvSpPr>
          <p:spPr>
            <a:xfrm>
              <a:off x="2149034" y="3200400"/>
              <a:ext cx="2743199" cy="392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33600" y="3200400"/>
              <a:ext cx="2758633" cy="392668"/>
              <a:chOff x="3673032" y="3200400"/>
              <a:chExt cx="3352801" cy="36933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385368" y="3200399"/>
            <a:ext cx="640466" cy="381001"/>
            <a:chOff x="6385368" y="3200399"/>
            <a:chExt cx="640466" cy="381001"/>
          </a:xfrm>
        </p:grpSpPr>
        <p:sp>
          <p:nvSpPr>
            <p:cNvPr id="33" name="Rectangle 32"/>
            <p:cNvSpPr/>
            <p:nvPr/>
          </p:nvSpPr>
          <p:spPr>
            <a:xfrm>
              <a:off x="6400800" y="3200400"/>
              <a:ext cx="625033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385368" y="3200399"/>
              <a:ext cx="640466" cy="381001"/>
              <a:chOff x="3673032" y="3200400"/>
              <a:chExt cx="3352801" cy="369332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673032" y="3200400"/>
                <a:ext cx="3352801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673033" y="3200400"/>
                <a:ext cx="3352800" cy="3693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876794" y="2323695"/>
            <a:ext cx="365741" cy="800505"/>
            <a:chOff x="3276600" y="4192812"/>
            <a:chExt cx="433612" cy="792192"/>
          </a:xfrm>
        </p:grpSpPr>
        <p:sp>
          <p:nvSpPr>
            <p:cNvPr id="40" name="Up Arrow 39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33612" cy="3654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02935" y="2323695"/>
            <a:ext cx="397865" cy="800505"/>
            <a:chOff x="3276600" y="4192812"/>
            <a:chExt cx="471697" cy="792192"/>
          </a:xfrm>
        </p:grpSpPr>
        <p:sp>
          <p:nvSpPr>
            <p:cNvPr id="44" name="Up Arrow 43"/>
            <p:cNvSpPr/>
            <p:nvPr/>
          </p:nvSpPr>
          <p:spPr>
            <a:xfrm rot="10800000">
              <a:off x="3415284" y="4495800"/>
              <a:ext cx="242316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192812"/>
                  <a:ext cx="471697" cy="3654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13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Local minima </a:t>
            </a:r>
            <a:r>
              <a:rPr lang="en-US" sz="3600" b="1" dirty="0"/>
              <a:t>in an array</a:t>
            </a:r>
            <a:br>
              <a:rPr lang="en-US" sz="3600" b="1" dirty="0"/>
            </a:br>
            <a:r>
              <a:rPr lang="en-US" sz="2000" b="1" dirty="0">
                <a:solidFill>
                  <a:schemeClr val="bg2"/>
                </a:solidFill>
              </a:rPr>
              <a:t>(Proof of correctness)</a:t>
            </a:r>
            <a:endParaRPr lang="en-US" sz="36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  <a:r>
                  <a:rPr lang="en-US" sz="2400" dirty="0"/>
                  <a:t>A local minima in an array storing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distinct elements 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found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:r>
                  <a:rPr lang="en-US" sz="2400" b="1" dirty="0"/>
                  <a:t>log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8400" y="2637719"/>
            <a:ext cx="3810000" cy="34833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Local minima </a:t>
            </a:r>
            <a:r>
              <a:rPr lang="en-US" sz="4000" b="1" dirty="0"/>
              <a:t>in a grid</a:t>
            </a:r>
            <a:br>
              <a:rPr lang="en-US" sz="4000" b="1" dirty="0"/>
            </a:br>
            <a:r>
              <a:rPr lang="en-US" sz="2400" b="1" dirty="0"/>
              <a:t>(extending the solution from 1-D to 2-D)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Search for a local minima in the column </a:t>
                </a:r>
                <a:r>
                  <a:rPr lang="en-US" sz="2000" b="1" dirty="0"/>
                  <a:t>M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Use this idea to design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for this problem.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… and do not forget to prove its correctness </a:t>
                </a:r>
                <a:r>
                  <a:rPr lang="en-US" sz="2000" dirty="0">
                    <a:sym typeface="Wingdings" pitchFamily="2" charset="2"/>
                  </a:rPr>
                  <a:t>.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43138" y="2637719"/>
            <a:ext cx="200526" cy="3458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4208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4261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4313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4366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4418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44716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4524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4576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4629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46821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7347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47874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366223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38400" y="386713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407203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38400" y="42769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448184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38400" y="4686745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489164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41558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38400" y="2842622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27297" y="3047524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0" y="3252427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5733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41032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40505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39979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839453" y="2637719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38926" y="2615863"/>
            <a:ext cx="0" cy="348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8400" y="50965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438400" y="5301453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38400" y="57112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042611" y="4891648"/>
            <a:ext cx="601577" cy="198904"/>
            <a:chOff x="4042611" y="4891648"/>
            <a:chExt cx="601577" cy="198904"/>
          </a:xfrm>
        </p:grpSpPr>
        <p:sp>
          <p:nvSpPr>
            <p:cNvPr id="44" name="Rectangle 43"/>
            <p:cNvSpPr/>
            <p:nvPr/>
          </p:nvSpPr>
          <p:spPr>
            <a:xfrm>
              <a:off x="4443663" y="4891648"/>
              <a:ext cx="200525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2611" y="4891648"/>
              <a:ext cx="200527" cy="19890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43138" y="4891648"/>
            <a:ext cx="200526" cy="213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70C0"/>
                          </a:solidFill>
                          <a:latin typeface="Cambria Math"/>
                        </a:rPr>
                        <m:t>𝒎𝒊𝒅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206824"/>
                <a:ext cx="574195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r="-7447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44196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438400" y="54864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38400" y="59436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91000" y="4873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69" name="Left Brace 68"/>
          <p:cNvSpPr/>
          <p:nvPr/>
        </p:nvSpPr>
        <p:spPr>
          <a:xfrm rot="5400000">
            <a:off x="5213405" y="1566908"/>
            <a:ext cx="230086" cy="181769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Down Ribbon 73"/>
              <p:cNvSpPr/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Execute </a:t>
                </a:r>
                <a:r>
                  <a:rPr lang="en-US" b="1" dirty="0">
                    <a:solidFill>
                      <a:schemeClr val="tx1"/>
                    </a:solidFill>
                  </a:rPr>
                  <a:t>Explore() 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𝒎𝒊𝒅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74" name="Down Ribbon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819400"/>
                <a:ext cx="28956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/>
          <p:cNvCxnSpPr/>
          <p:nvPr/>
        </p:nvCxnSpPr>
        <p:spPr>
          <a:xfrm>
            <a:off x="2438400" y="2637719"/>
            <a:ext cx="1981199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438400" y="2637719"/>
            <a:ext cx="2005264" cy="34833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10100" y="50292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72721" y="5029200"/>
            <a:ext cx="0" cy="15537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772721" y="5184577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72721" y="5408359"/>
            <a:ext cx="0" cy="22378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7625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91100" y="5638800"/>
            <a:ext cx="19050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5847347" y="12954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exists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 </a:t>
            </a:r>
            <a:r>
              <a:rPr lang="en-US" sz="1600" b="1" dirty="0">
                <a:solidFill>
                  <a:schemeClr val="tx1"/>
                </a:solidFill>
              </a:rPr>
              <a:t>this region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>
                <a:solidFill>
                  <a:srgbClr val="C00000"/>
                </a:solidFill>
              </a:rPr>
              <a:t>Why ?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2819400"/>
            <a:ext cx="4114801" cy="2054423"/>
            <a:chOff x="228600" y="2819400"/>
            <a:chExt cx="4114801" cy="2054423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19400"/>
              <a:ext cx="180382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Smallest element</a:t>
              </a:r>
            </a:p>
            <a:p>
              <a:r>
                <a:rPr lang="en-US" dirty="0"/>
                <a:t>of the column</a:t>
              </a:r>
              <a:endParaRPr lang="en-IN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524000" y="3465731"/>
              <a:ext cx="2819401" cy="14080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Cloud Callout 65"/>
          <p:cNvSpPr/>
          <p:nvPr/>
        </p:nvSpPr>
        <p:spPr>
          <a:xfrm>
            <a:off x="5791200" y="1447800"/>
            <a:ext cx="3220453" cy="841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if there is no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in the entire column. </a:t>
            </a:r>
            <a:endParaRPr lang="en-IN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05001" y="4812268"/>
            <a:ext cx="2289865" cy="369332"/>
            <a:chOff x="1905001" y="4812268"/>
            <a:chExt cx="2289865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167620" y="5052605"/>
              <a:ext cx="20272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4812268"/>
                  <a:ext cx="2626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418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loud Callout 72"/>
          <p:cNvSpPr/>
          <p:nvPr/>
        </p:nvSpPr>
        <p:spPr>
          <a:xfrm>
            <a:off x="5791200" y="1219200"/>
            <a:ext cx="3372854" cy="1222248"/>
          </a:xfrm>
          <a:prstGeom prst="cloudCallout">
            <a:avLst>
              <a:gd name="adj1" fmla="val -62797"/>
              <a:gd name="adj2" fmla="val 691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Under what circumstances even this smallest element is not a </a:t>
            </a:r>
            <a:r>
              <a:rPr lang="en-US" sz="1600" dirty="0">
                <a:solidFill>
                  <a:srgbClr val="7030A0"/>
                </a:solidFill>
              </a:rPr>
              <a:t> local minima </a:t>
            </a:r>
            <a:r>
              <a:rPr lang="en-US" sz="1600" dirty="0">
                <a:solidFill>
                  <a:schemeClr val="tx1"/>
                </a:solidFill>
              </a:rPr>
              <a:t>?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  <p:bldP spid="57" grpId="0"/>
      <p:bldP spid="60" grpId="0"/>
      <p:bldP spid="67" grpId="0"/>
      <p:bldP spid="69" grpId="0" animBg="1"/>
      <p:bldP spid="74" grpId="0" animBg="1"/>
      <p:bldP spid="74" grpId="1" animBg="1"/>
      <p:bldP spid="39" grpId="0" animBg="1"/>
      <p:bldP spid="66" grpId="0" animBg="1"/>
      <p:bldP spid="66" grpId="1" animBg="1"/>
      <p:bldP spid="73" grpId="0" animBg="1"/>
      <p:bldP spid="7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Make sincere attempts to </a:t>
            </a:r>
          </a:p>
          <a:p>
            <a:pPr marL="0" indent="0" algn="ctr">
              <a:buNone/>
            </a:pPr>
            <a:r>
              <a:rPr lang="en-US" sz="2400" dirty="0"/>
              <a:t>answer all questions raised in this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does </a:t>
            </a:r>
            <a:r>
              <a:rPr lang="en-US" sz="3200" b="1" dirty="0">
                <a:solidFill>
                  <a:srgbClr val="7030A0"/>
                </a:solidFill>
              </a:rPr>
              <a:t>correctness of an algorithm </a:t>
            </a:r>
            <a:r>
              <a:rPr lang="en-US" sz="3200" b="1" dirty="0"/>
              <a:t>mean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every possible </a:t>
            </a:r>
            <a:r>
              <a:rPr lang="en-US" sz="2000" b="1" dirty="0">
                <a:solidFill>
                  <a:srgbClr val="0070C0"/>
                </a:solidFill>
              </a:rPr>
              <a:t>valid input</a:t>
            </a:r>
            <a:r>
              <a:rPr lang="en-US" sz="2000" dirty="0"/>
              <a:t>,  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1652" y="3409890"/>
            <a:ext cx="4614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algorithm must output </a:t>
            </a:r>
            <a:r>
              <a:rPr lang="en-US" sz="2000" b="1" dirty="0">
                <a:solidFill>
                  <a:srgbClr val="7030A0"/>
                </a:solidFill>
              </a:rPr>
              <a:t>correct</a:t>
            </a:r>
            <a:r>
              <a:rPr lang="en-US" sz="2000" dirty="0"/>
              <a:t> answer.</a:t>
            </a:r>
            <a:endParaRPr lang="en-IN" sz="2000" dirty="0"/>
          </a:p>
        </p:txBody>
      </p:sp>
      <p:sp>
        <p:nvSpPr>
          <p:cNvPr id="6" name="Down Ribbon 5"/>
          <p:cNvSpPr/>
          <p:nvPr/>
        </p:nvSpPr>
        <p:spPr>
          <a:xfrm>
            <a:off x="2209800" y="4038600"/>
            <a:ext cx="3886200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take a toy algorithm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Algorithm for computing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Sum_of_Numbers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Natural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responses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It is obvious !</a:t>
                </a:r>
              </a:p>
              <a:p>
                <a:r>
                  <a:rPr lang="en-US" sz="2000" dirty="0"/>
                  <a:t>Compile it and run it for some random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Go over first few iterations explaining what happens to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will you convince any person  that </a:t>
                </a:r>
                <a:r>
                  <a:rPr lang="en-US" b="1" dirty="0">
                    <a:solidFill>
                      <a:srgbClr val="7030A0"/>
                    </a:solidFill>
                  </a:rPr>
                  <a:t>Sum_of_Numbers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indeed is correct ?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41595"/>
                <a:ext cx="5715000" cy="1371600"/>
              </a:xfrm>
              <a:prstGeom prst="cloudCallout">
                <a:avLst>
                  <a:gd name="adj1" fmla="val -20638"/>
                  <a:gd name="adj2" fmla="val 6737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will you </a:t>
            </a:r>
            <a:r>
              <a:rPr lang="en-US" sz="3200" b="1" dirty="0">
                <a:solidFill>
                  <a:srgbClr val="C00000"/>
                </a:solidFill>
              </a:rPr>
              <a:t>respond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76" y="1828800"/>
            <a:ext cx="5888124" cy="43251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078992" y="31242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07592" y="37338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295400" y="4800600"/>
            <a:ext cx="597408" cy="24231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90649" y="838200"/>
            <a:ext cx="5653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if you have to do it for the following code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1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Think for some time to realize 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7030A0"/>
                </a:solidFill>
              </a:rPr>
              <a:t>non-triviality 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Importance</a:t>
            </a:r>
          </a:p>
          <a:p>
            <a:pPr marL="0" indent="0">
              <a:buNone/>
            </a:pPr>
            <a:r>
              <a:rPr lang="en-US" sz="2000" dirty="0"/>
              <a:t>		 of proof of correctness of an iterative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Interestingly, such a proof will be just </a:t>
            </a:r>
          </a:p>
          <a:p>
            <a:pPr marL="0" indent="0">
              <a:buNone/>
            </a:pPr>
            <a:r>
              <a:rPr lang="en-US" sz="2000" dirty="0"/>
              <a:t>             Expressing our </a:t>
            </a:r>
            <a:r>
              <a:rPr lang="en-US" sz="2000" u="sng" dirty="0">
                <a:solidFill>
                  <a:srgbClr val="7030A0"/>
                </a:solidFill>
              </a:rPr>
              <a:t>intuition/insight</a:t>
            </a:r>
            <a:r>
              <a:rPr lang="en-US" sz="2000" dirty="0"/>
              <a:t>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3581400"/>
            <a:ext cx="4953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following slide, we present an overview of the proof of correctness.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72922" y="5257800"/>
            <a:ext cx="218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a </a:t>
            </a:r>
            <a:r>
              <a:rPr lang="en-US" sz="2000" b="1" dirty="0"/>
              <a:t>formal </a:t>
            </a:r>
            <a:r>
              <a:rPr lang="en-US" sz="2000" dirty="0"/>
              <a:t>way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02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62962" y="3546502"/>
            <a:ext cx="98103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Iterations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C00000"/>
                </a:solidFill>
              </a:rPr>
              <a:t>correctness</a:t>
            </a:r>
            <a:r>
              <a:rPr lang="en-US" sz="3600" b="1" dirty="0"/>
              <a:t> 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Insight</a:t>
                </a:r>
                <a:r>
                  <a:rPr lang="en-US" sz="2000" dirty="0"/>
                  <a:t> of the algorithm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Prove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by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The most difficult/creative part of proof :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741" t="-616" b="-6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3073400"/>
            <a:ext cx="1193800" cy="11938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4876800" y="2825496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593068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807" y="3593068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07" y="3586151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13" y="3593068"/>
                <a:ext cx="3658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30" y="3551260"/>
                <a:ext cx="72257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909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87" y="3551260"/>
                <a:ext cx="3186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0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38100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4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056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010400" y="3657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" y="3447651"/>
            <a:ext cx="1219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of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8968" y="838200"/>
            <a:ext cx="261366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For an </a:t>
            </a:r>
            <a:r>
              <a:rPr lang="en-US" b="1" dirty="0">
                <a:solidFill>
                  <a:srgbClr val="7030A0"/>
                </a:solidFill>
              </a:rPr>
              <a:t>iterative</a:t>
            </a:r>
            <a:r>
              <a:rPr lang="en-US" b="1" dirty="0"/>
              <a:t> algorithm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701284" y="2819400"/>
            <a:ext cx="242316" cy="4958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loud Callout 25"/>
              <p:cNvSpPr/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would you expect at the end of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iteration ?</a:t>
                </a:r>
              </a:p>
            </p:txBody>
          </p:sp>
        </mc:Choice>
        <mc:Fallback xmlns="">
          <p:sp>
            <p:nvSpPr>
              <p:cNvPr id="26" name="Cloud Callout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412" y="4419600"/>
                <a:ext cx="3352388" cy="1090666"/>
              </a:xfrm>
              <a:prstGeom prst="cloudCallout">
                <a:avLst>
                  <a:gd name="adj1" fmla="val -18834"/>
                  <a:gd name="adj2" fmla="val 748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079" y="2057400"/>
                <a:ext cx="991721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606" t="-2062" r="-10303" b="-113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Assertion </a:t>
                </a:r>
              </a:p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79" y="2082225"/>
                <a:ext cx="991721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606" t="-2041" r="-10303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4200" y="5257800"/>
            <a:ext cx="19719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Proof by induction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91553" y="1644134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4200" y="1828800"/>
            <a:ext cx="582561" cy="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5257800"/>
            <a:ext cx="10328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Theorem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7577" y="5627132"/>
            <a:ext cx="17908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Body of the </a:t>
            </a:r>
            <a:r>
              <a:rPr lang="en-US" b="1" dirty="0">
                <a:solidFill>
                  <a:srgbClr val="006C31"/>
                </a:solidFill>
              </a:rPr>
              <a:t>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Assuming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53000"/>
                <a:ext cx="188955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2581" t="-8333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/>
          <p:cNvSpPr/>
          <p:nvPr/>
        </p:nvSpPr>
        <p:spPr>
          <a:xfrm>
            <a:off x="2667586" y="5008602"/>
            <a:ext cx="444468" cy="934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come up with the right assertion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83" y="5996464"/>
                <a:ext cx="395691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387" t="-8333" r="-169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6" grpId="1" animBg="1"/>
      <p:bldP spid="27" grpId="0" animBg="1"/>
      <p:bldP spid="28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Algorithm for computing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3200" b="1" dirty="0"/>
                  <a:t> of numbers from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/>
                  <a:t>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{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	Sum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 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return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Sum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Assertion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: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Base case: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holds.</a:t>
                </a:r>
              </a:p>
              <a:p>
                <a:pPr marL="0" indent="0">
                  <a:buNone/>
                </a:pPr>
                <a:r>
                  <a:rPr lang="en-US" sz="2000" dirty="0"/>
                  <a:t>Assuming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), assertion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also holds.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809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</a:t>
                </a:r>
                <a:r>
                  <a:rPr lang="en-US" b="1" dirty="0">
                    <a:solidFill>
                      <a:srgbClr val="00B050"/>
                    </a:solidFill>
                  </a:rPr>
                  <a:t>Sum</a:t>
                </a:r>
                <a:r>
                  <a:rPr lang="en-US" dirty="0"/>
                  <a:t> stores the sum of numbers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687" y="4648200"/>
                <a:ext cx="683783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3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2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time Algorithm for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Max-sum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subarray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44" t="-3191" r="-1556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): </a:t>
                </a:r>
                <a:r>
                  <a:rPr lang="en-US" sz="1800" dirty="0"/>
                  <a:t>the sum of the </a:t>
                </a:r>
                <a:r>
                  <a:rPr lang="en-US" sz="1800" b="1" dirty="0"/>
                  <a:t>maximum-sum </a:t>
                </a:r>
                <a:r>
                  <a:rPr lang="en-US" sz="1800" b="1" dirty="0" err="1"/>
                  <a:t>subarray</a:t>
                </a:r>
                <a:r>
                  <a:rPr lang="en-US" sz="1800" b="1" dirty="0"/>
                  <a:t> ending at index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Theorem 1 </a:t>
                </a:r>
                <a:r>
                  <a:rPr lang="en-US" sz="2000" b="1" dirty="0"/>
                  <a:t>:  If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  </a:t>
                </a:r>
                <a:r>
                  <a:rPr lang="en-US" sz="2000" b="1" dirty="0"/>
                  <a:t>then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else</a:t>
                </a: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]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Max-sum-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subarray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 …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{  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&gt;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  </a:t>
                </a:r>
                <a:r>
                  <a:rPr lang="en-US" sz="1800" b="1" dirty="0"/>
                  <a:t>then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] +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else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/>
                  <a:t>A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1800" dirty="0"/>
                  <a:t>“Scan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800" dirty="0"/>
                  <a:t>to return the maximum entry”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Assertion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) :    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6C31"/>
                    </a:solidFill>
                  </a:rPr>
                  <a:t>Homework:</a:t>
                </a:r>
                <a:r>
                  <a:rPr lang="en-US" sz="1800" dirty="0"/>
                  <a:t> </a:t>
                </a:r>
                <a:r>
                  <a:rPr lang="en-US" sz="2000" dirty="0"/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 holds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4906963"/>
              </a:xfrm>
              <a:blipFill rotWithShape="1">
                <a:blip r:embed="rId3"/>
                <a:stretch>
                  <a:fillRect l="-708" t="-621" b="-18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 stores the sum of maximum sum </a:t>
                </a:r>
                <a:r>
                  <a:rPr lang="en-US" dirty="0" err="1"/>
                  <a:t>subarray</a:t>
                </a:r>
                <a:r>
                  <a:rPr lang="en-US" dirty="0"/>
                  <a:t> ending at </a:t>
                </a:r>
                <a:r>
                  <a:rPr lang="en-US" b="1" dirty="0"/>
                  <a:t>A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].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87" y="5798326"/>
                <a:ext cx="59025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30" t="-8197" r="-10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1540</Words>
  <Application>Microsoft Macintosh PowerPoint</Application>
  <PresentationFormat>On-screen Show (4:3)</PresentationFormat>
  <Paragraphs>329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Proof of Correctness</vt:lpstr>
      <vt:lpstr>What does correctness of an algorithm mean ?</vt:lpstr>
      <vt:lpstr>Algorithm for computing  sum of numbers from 0 to n</vt:lpstr>
      <vt:lpstr>How will you respond </vt:lpstr>
      <vt:lpstr>PowerPoint Presentation</vt:lpstr>
      <vt:lpstr>Proof of correctness  </vt:lpstr>
      <vt:lpstr>Algorithm for computing  sum of numbers from 0 to n</vt:lpstr>
      <vt:lpstr>An O(n) time Algorithm for Max-sum subarray  </vt:lpstr>
      <vt:lpstr>Local minima in a GRID </vt:lpstr>
      <vt:lpstr>Local minima in a grid</vt:lpstr>
      <vt:lpstr>Local minima in a grid</vt:lpstr>
      <vt:lpstr>Two simple principles </vt:lpstr>
      <vt:lpstr>A new approach</vt:lpstr>
      <vt:lpstr>A new approach</vt:lpstr>
      <vt:lpstr>A new approach</vt:lpstr>
      <vt:lpstr>Local minima in an array</vt:lpstr>
      <vt:lpstr>Local minima in an array</vt:lpstr>
      <vt:lpstr>Local minima in an array (Similar to binary search)</vt:lpstr>
      <vt:lpstr>Local minima in an array (Proof of correctness)</vt:lpstr>
      <vt:lpstr>Local minima in an array (Proof of correctness)</vt:lpstr>
      <vt:lpstr>Local minima in an array (Proof of correctness)</vt:lpstr>
      <vt:lpstr>Local minima in a grid (extending the solution from 1-D to 2-D)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523</cp:revision>
  <dcterms:created xsi:type="dcterms:W3CDTF">2011-12-03T04:13:03Z</dcterms:created>
  <dcterms:modified xsi:type="dcterms:W3CDTF">2023-08-09T03:00:47Z</dcterms:modified>
</cp:coreProperties>
</file>