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479" r:id="rId2"/>
    <p:sldId id="480" r:id="rId3"/>
    <p:sldId id="481" r:id="rId4"/>
    <p:sldId id="455" r:id="rId5"/>
    <p:sldId id="460" r:id="rId6"/>
    <p:sldId id="456" r:id="rId7"/>
    <p:sldId id="468" r:id="rId8"/>
    <p:sldId id="457" r:id="rId9"/>
    <p:sldId id="490" r:id="rId10"/>
    <p:sldId id="489" r:id="rId11"/>
    <p:sldId id="487" r:id="rId12"/>
    <p:sldId id="491" r:id="rId13"/>
    <p:sldId id="483" r:id="rId14"/>
    <p:sldId id="484" r:id="rId15"/>
    <p:sldId id="485" r:id="rId16"/>
    <p:sldId id="486" r:id="rId17"/>
    <p:sldId id="495" r:id="rId18"/>
    <p:sldId id="458" r:id="rId19"/>
    <p:sldId id="496" r:id="rId20"/>
    <p:sldId id="492" r:id="rId21"/>
    <p:sldId id="493" r:id="rId22"/>
    <p:sldId id="494" r:id="rId23"/>
    <p:sldId id="464" r:id="rId24"/>
    <p:sldId id="465" r:id="rId25"/>
    <p:sldId id="46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3B139-1084-1740-8257-1B08ED9FC87F}" v="6" dt="2023-08-09T05:41:18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16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26921AA5-7343-7847-AF1A-8726304ABDEF}"/>
    <pc:docChg chg="custSel delSld modSld">
      <pc:chgData name="Raghunath Tewari" userId="2638bdda-d406-4938-a2a6-e4e967acb772" providerId="ADAL" clId="{26921AA5-7343-7847-AF1A-8726304ABDEF}" dt="2021-01-22T10:12:50.864" v="81" actId="20577"/>
      <pc:docMkLst>
        <pc:docMk/>
      </pc:docMkLst>
      <pc:sldChg chg="addSp modSp mod">
        <pc:chgData name="Raghunath Tewari" userId="2638bdda-d406-4938-a2a6-e4e967acb772" providerId="ADAL" clId="{26921AA5-7343-7847-AF1A-8726304ABDEF}" dt="2021-01-22T10:12:50.864" v="81" actId="20577"/>
        <pc:sldMkLst>
          <pc:docMk/>
          <pc:sldMk cId="1723897440" sldId="457"/>
        </pc:sldMkLst>
        <pc:spChg chg="add mod">
          <ac:chgData name="Raghunath Tewari" userId="2638bdda-d406-4938-a2a6-e4e967acb772" providerId="ADAL" clId="{26921AA5-7343-7847-AF1A-8726304ABDEF}" dt="2021-01-22T10:12:50.864" v="81" actId="20577"/>
          <ac:spMkLst>
            <pc:docMk/>
            <pc:sldMk cId="1723897440" sldId="457"/>
            <ac:spMk id="41" creationId="{681F70D7-77F3-EC4C-B275-09F500CAE8D0}"/>
          </ac:spMkLst>
        </pc:spChg>
      </pc:sldChg>
      <pc:sldChg chg="modSp mod">
        <pc:chgData name="Raghunath Tewari" userId="2638bdda-d406-4938-a2a6-e4e967acb772" providerId="ADAL" clId="{26921AA5-7343-7847-AF1A-8726304ABDEF}" dt="2021-01-21T10:55:04.431" v="6" actId="20577"/>
        <pc:sldMkLst>
          <pc:docMk/>
          <pc:sldMk cId="2375270989" sldId="479"/>
        </pc:sldMkLst>
        <pc:spChg chg="mod">
          <ac:chgData name="Raghunath Tewari" userId="2638bdda-d406-4938-a2a6-e4e967acb772" providerId="ADAL" clId="{26921AA5-7343-7847-AF1A-8726304ABDEF}" dt="2021-01-21T10:55:04.431" v="6" actId="20577"/>
          <ac:spMkLst>
            <pc:docMk/>
            <pc:sldMk cId="2375270989" sldId="479"/>
            <ac:spMk id="2" creationId="{00000000-0000-0000-0000-000000000000}"/>
          </ac:spMkLst>
        </pc:spChg>
      </pc:sldChg>
      <pc:sldChg chg="del">
        <pc:chgData name="Raghunath Tewari" userId="2638bdda-d406-4938-a2a6-e4e967acb772" providerId="ADAL" clId="{26921AA5-7343-7847-AF1A-8726304ABDEF}" dt="2021-01-22T10:12:03.361" v="7" actId="2696"/>
        <pc:sldMkLst>
          <pc:docMk/>
          <pc:sldMk cId="2059569974" sldId="488"/>
        </pc:sldMkLst>
      </pc:sldChg>
      <pc:sldChg chg="modSp modAnim">
        <pc:chgData name="Raghunath Tewari" userId="2638bdda-d406-4938-a2a6-e4e967acb772" providerId="ADAL" clId="{26921AA5-7343-7847-AF1A-8726304ABDEF}" dt="2021-01-21T10:49:55.735" v="0" actId="20577"/>
        <pc:sldMkLst>
          <pc:docMk/>
          <pc:sldMk cId="3425201638" sldId="494"/>
        </pc:sldMkLst>
        <pc:spChg chg="mod">
          <ac:chgData name="Raghunath Tewari" userId="2638bdda-d406-4938-a2a6-e4e967acb772" providerId="ADAL" clId="{26921AA5-7343-7847-AF1A-8726304ABDEF}" dt="2021-01-21T10:49:55.735" v="0" actId="20577"/>
          <ac:spMkLst>
            <pc:docMk/>
            <pc:sldMk cId="3425201638" sldId="494"/>
            <ac:spMk id="8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7903B139-1084-1740-8257-1B08ED9FC87F}"/>
    <pc:docChg chg="modSld">
      <pc:chgData name="Raghunath Tewari" userId="2638bdda-d406-4938-a2a6-e4e967acb772" providerId="ADAL" clId="{7903B139-1084-1740-8257-1B08ED9FC87F}" dt="2023-08-09T05:41:18.044" v="5" actId="20577"/>
      <pc:docMkLst>
        <pc:docMk/>
      </pc:docMkLst>
      <pc:sldChg chg="modSp">
        <pc:chgData name="Raghunath Tewari" userId="2638bdda-d406-4938-a2a6-e4e967acb772" providerId="ADAL" clId="{7903B139-1084-1740-8257-1B08ED9FC87F}" dt="2023-08-09T05:41:18.044" v="5" actId="20577"/>
        <pc:sldMkLst>
          <pc:docMk/>
          <pc:sldMk cId="2121450000" sldId="468"/>
        </pc:sldMkLst>
        <pc:spChg chg="mod">
          <ac:chgData name="Raghunath Tewari" userId="2638bdda-d406-4938-a2a6-e4e967acb772" providerId="ADAL" clId="{7903B139-1084-1740-8257-1B08ED9FC87F}" dt="2023-08-09T05:41:18.044" v="5" actId="20577"/>
          <ac:spMkLst>
            <pc:docMk/>
            <pc:sldMk cId="2121450000" sldId="4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6: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 Minima in a grid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Data structure gem: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Range minima Problem</a:t>
                </a:r>
              </a:p>
              <a:p>
                <a:pPr lvl="1" algn="l" fontAlgn="auto">
                  <a:spcAft>
                    <a:spcPts val="0"/>
                  </a:spcAft>
                  <a:defRPr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Let us revisit the 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600" b="1">
                        <a:latin typeface="Cambria Math"/>
                      </a:rPr>
                      <m:t>𝐥𝐨𝐠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/>
                  <a:t>) algorithm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grid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2400" b="1" dirty="0"/>
              <a:t>(</a:t>
            </a:r>
            <a:r>
              <a:rPr lang="en-US" sz="2400" b="1"/>
              <a:t>Proof of Correctness</a:t>
            </a:r>
            <a:r>
              <a:rPr lang="en-US" sz="2400" b="1" dirty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“A local minima of grid </a:t>
                </a:r>
                <a:r>
                  <a:rPr lang="en-US" sz="2000" b="1" dirty="0"/>
                  <a:t>M</a:t>
                </a:r>
                <a:r>
                  <a:rPr lang="en-US" sz="2000" dirty="0"/>
                  <a:t> exists in </a:t>
                </a:r>
                <a:r>
                  <a:rPr lang="en-US" sz="2000" b="1" dirty="0"/>
                  <a:t>M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/>
          <p:cNvSpPr/>
          <p:nvPr/>
        </p:nvSpPr>
        <p:spPr>
          <a:xfrm rot="5400000">
            <a:off x="5251873" y="1664612"/>
            <a:ext cx="191581" cy="979829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427297" y="2286423"/>
            <a:ext cx="2405387" cy="3504777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394" y="1258229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837579" y="2281981"/>
            <a:ext cx="410821" cy="3509219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545735" y="1258229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4828673" y="4144496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638800" y="45720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blipFill rotWithShape="1">
                <a:blip r:embed="rId5"/>
                <a:stretch>
                  <a:fillRect r="-1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2023380" y="4050268"/>
            <a:ext cx="2777220" cy="369332"/>
            <a:chOff x="2023380" y="4888468"/>
            <a:chExt cx="2777220" cy="36933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324031" y="5105400"/>
              <a:ext cx="247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977" t="-8197" r="-441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867400" y="4495800"/>
            <a:ext cx="990600" cy="369332"/>
            <a:chOff x="1447800" y="4876800"/>
            <a:chExt cx="990600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47800" y="50292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302" t="-8333" r="-651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blipFill rotWithShape="1">
                <a:blip r:embed="rId8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322956" y="618809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</a:p>
        </p:txBody>
      </p:sp>
      <p:sp>
        <p:nvSpPr>
          <p:cNvPr id="71" name="Equal 70"/>
          <p:cNvSpPr/>
          <p:nvPr/>
        </p:nvSpPr>
        <p:spPr>
          <a:xfrm>
            <a:off x="76200" y="6172200"/>
            <a:ext cx="457200" cy="29685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6248401" y="1752600"/>
                <a:ext cx="28956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there an alternate and simpler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 </a:t>
                </a: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1752600"/>
                <a:ext cx="2895600" cy="1447800"/>
              </a:xfrm>
              <a:prstGeom prst="cloudCallou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9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" grpId="0" animBg="1"/>
      <p:bldP spid="70" grpId="0" animBg="1"/>
      <p:bldP spid="41" grpId="0"/>
      <p:bldP spid="7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At any stage, what guarantees the existence of </a:t>
            </a:r>
            <a:r>
              <a:rPr lang="en-US" sz="3200" b="1" dirty="0">
                <a:solidFill>
                  <a:srgbClr val="7030A0"/>
                </a:solidFill>
              </a:rPr>
              <a:t>local minima </a:t>
            </a:r>
            <a:r>
              <a:rPr lang="en-US" sz="3200" b="1" dirty="0"/>
              <a:t>in the region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At each stage, our algorithm may maintain a cell in the region </a:t>
            </a:r>
          </a:p>
          <a:p>
            <a:pPr marL="0" indent="0">
              <a:buNone/>
            </a:pPr>
            <a:r>
              <a:rPr lang="en-US" sz="2000" dirty="0"/>
              <a:t>      whose value is </a:t>
            </a:r>
            <a:r>
              <a:rPr lang="en-US" sz="2000" u="sng" dirty="0"/>
              <a:t>smaller</a:t>
            </a:r>
            <a:r>
              <a:rPr lang="en-US" sz="2000" dirty="0"/>
              <a:t> than all elements lying at the </a:t>
            </a:r>
            <a:r>
              <a:rPr lang="en-US" sz="2000" b="1" dirty="0"/>
              <a:t>boundary</a:t>
            </a:r>
            <a:r>
              <a:rPr lang="en-US" sz="2000" dirty="0"/>
              <a:t> of the </a:t>
            </a:r>
            <a:r>
              <a:rPr lang="en-US" sz="2000" b="1" dirty="0"/>
              <a:t>region</a:t>
            </a:r>
            <a:r>
              <a:rPr lang="en-US" sz="2000" dirty="0"/>
              <a:t> ? </a:t>
            </a:r>
          </a:p>
          <a:p>
            <a:pPr marL="0" indent="0" algn="ctr">
              <a:buNone/>
            </a:pPr>
            <a:r>
              <a:rPr lang="en-US" sz="2000" dirty="0"/>
              <a:t>(Note the boundary lies outside the region)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533112" y="1499827"/>
            <a:ext cx="3821103" cy="3505200"/>
            <a:chOff x="2427297" y="2615863"/>
            <a:chExt cx="3821103" cy="3505200"/>
          </a:xfrm>
        </p:grpSpPr>
        <p:sp>
          <p:nvSpPr>
            <p:cNvPr id="5" name="Rectangle 4"/>
            <p:cNvSpPr/>
            <p:nvPr/>
          </p:nvSpPr>
          <p:spPr>
            <a:xfrm>
              <a:off x="2438400" y="2637719"/>
              <a:ext cx="3810000" cy="34833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842084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042611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43137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43663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4189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44716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45242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45768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46295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46821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47347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47874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38400" y="3662232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38400" y="386713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38400" y="4072037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38400" y="427694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8400" y="4481842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468674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38400" y="4891648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41558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400" y="2842622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27297" y="3047524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38400" y="3252427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438400" y="345733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41032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240505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39979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39453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38926" y="2615863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38400" y="509655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38400" y="5301453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438400" y="5711258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438400" y="54864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438400" y="59436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556246" y="1531116"/>
            <a:ext cx="3786865" cy="3452055"/>
            <a:chOff x="2556246" y="1531116"/>
            <a:chExt cx="3786865" cy="3452055"/>
          </a:xfrm>
        </p:grpSpPr>
        <p:sp>
          <p:nvSpPr>
            <p:cNvPr id="61" name="Rectangle 60"/>
            <p:cNvSpPr/>
            <p:nvPr/>
          </p:nvSpPr>
          <p:spPr>
            <a:xfrm>
              <a:off x="2556246" y="1531116"/>
              <a:ext cx="3786865" cy="1015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56247" y="3980514"/>
              <a:ext cx="3786864" cy="10026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56246" y="2514600"/>
              <a:ext cx="1197605" cy="14874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45506" y="2497790"/>
              <a:ext cx="1197605" cy="14874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753850" y="2546196"/>
            <a:ext cx="1391655" cy="14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753851" y="2742249"/>
            <a:ext cx="200526" cy="2137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3533271" y="2286000"/>
            <a:ext cx="1818311" cy="1944620"/>
            <a:chOff x="3533271" y="2286000"/>
            <a:chExt cx="1818311" cy="1944620"/>
          </a:xfrm>
        </p:grpSpPr>
        <p:sp>
          <p:nvSpPr>
            <p:cNvPr id="107" name="Rectangle 106"/>
            <p:cNvSpPr/>
            <p:nvPr/>
          </p:nvSpPr>
          <p:spPr>
            <a:xfrm>
              <a:off x="3747373" y="2286000"/>
              <a:ext cx="1403684" cy="260195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47374" y="3980514"/>
              <a:ext cx="1403684" cy="250104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5400000">
              <a:off x="4279009" y="3158047"/>
              <a:ext cx="1944619" cy="200527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2668012" y="3151259"/>
              <a:ext cx="1944619" cy="214101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Line Callout 1 111"/>
          <p:cNvSpPr/>
          <p:nvPr/>
        </p:nvSpPr>
        <p:spPr>
          <a:xfrm>
            <a:off x="7162800" y="2638195"/>
            <a:ext cx="1066800" cy="409805"/>
          </a:xfrm>
          <a:prstGeom prst="borderCallout1">
            <a:avLst>
              <a:gd name="adj1" fmla="val 49693"/>
              <a:gd name="adj2" fmla="val -2235"/>
              <a:gd name="adj3" fmla="val 50724"/>
              <a:gd name="adj4" fmla="val -1987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113" name="Line Callout 1 112"/>
          <p:cNvSpPr/>
          <p:nvPr/>
        </p:nvSpPr>
        <p:spPr>
          <a:xfrm>
            <a:off x="7239000" y="3400195"/>
            <a:ext cx="1219200" cy="409805"/>
          </a:xfrm>
          <a:prstGeom prst="borderCallout1">
            <a:avLst>
              <a:gd name="adj1" fmla="val 49693"/>
              <a:gd name="adj2" fmla="val -2235"/>
              <a:gd name="adj3" fmla="val 53445"/>
              <a:gd name="adj4" fmla="val -1625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39291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5" grpId="0" animBg="1"/>
      <p:bldP spid="106" grpId="0" animBg="1"/>
      <p:bldP spid="112" grpId="0" animBg="1"/>
      <p:bldP spid="1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grid</a:t>
                </a:r>
                <a:br>
                  <a:rPr lang="en-US" sz="4000" b="1" dirty="0">
                    <a:solidFill>
                      <a:srgbClr val="7030A0"/>
                    </a:solidFill>
                  </a:rPr>
                </a:br>
                <a:r>
                  <a:rPr lang="en-US" sz="2400" b="1" dirty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algorithm)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8" y="2272319"/>
            <a:ext cx="1214260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518203" y="1445000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446295" y="2272319"/>
            <a:ext cx="802106" cy="3518881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088535" y="1471814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3657600" y="2895600"/>
            <a:ext cx="200527" cy="1989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429680" y="2286423"/>
            <a:ext cx="214509" cy="3470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24300" y="4129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442433" y="40826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4189" y="4111823"/>
            <a:ext cx="204539" cy="2315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247146" y="4139871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2828241"/>
            <a:ext cx="342711" cy="372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1530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102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953000" y="3094504"/>
            <a:ext cx="2783549" cy="1017319"/>
            <a:chOff x="4953000" y="3094504"/>
            <a:chExt cx="2783549" cy="1017319"/>
          </a:xfrm>
        </p:grpSpPr>
        <p:sp>
          <p:nvSpPr>
            <p:cNvPr id="39" name="TextBox 38"/>
            <p:cNvSpPr txBox="1"/>
            <p:nvPr/>
          </p:nvSpPr>
          <p:spPr>
            <a:xfrm>
              <a:off x="6781800" y="3094504"/>
              <a:ext cx="95474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smallest</a:t>
              </a:r>
            </a:p>
          </p:txBody>
        </p:sp>
        <p:cxnSp>
          <p:nvCxnSpPr>
            <p:cNvPr id="43" name="Straight Connector 42"/>
            <p:cNvCxnSpPr>
              <a:endCxn id="39" idx="1"/>
            </p:cNvCxnSpPr>
            <p:nvPr/>
          </p:nvCxnSpPr>
          <p:spPr>
            <a:xfrm flipV="1">
              <a:off x="4953000" y="3279170"/>
              <a:ext cx="1828800" cy="832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643625" y="4085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14854" y="28604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80335" y="4106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438400" y="2315696"/>
            <a:ext cx="200527" cy="1989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6400800" y="1105129"/>
            <a:ext cx="2743199" cy="1310019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will be the cell in the beginning of 1</a:t>
            </a:r>
            <a:r>
              <a:rPr lang="en-US" sz="1600" baseline="30000" dirty="0">
                <a:solidFill>
                  <a:schemeClr val="tx1"/>
                </a:solidFill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iteration ?</a:t>
            </a:r>
          </a:p>
        </p:txBody>
      </p:sp>
      <p:sp>
        <p:nvSpPr>
          <p:cNvPr id="76" name="Cloud Callout 75"/>
          <p:cNvSpPr/>
          <p:nvPr/>
        </p:nvSpPr>
        <p:spPr>
          <a:xfrm>
            <a:off x="6356194" y="1105129"/>
            <a:ext cx="2743199" cy="1310019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will we maintain it after each iteration ?</a:t>
            </a:r>
          </a:p>
        </p:txBody>
      </p:sp>
    </p:spTree>
    <p:extLst>
      <p:ext uri="{BB962C8B-B14F-4D97-AF65-F5344CB8AC3E}">
        <p14:creationId xmlns:p14="http://schemas.microsoft.com/office/powerpoint/2010/main" val="38950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71" grpId="0" animBg="1"/>
      <p:bldP spid="72" grpId="0"/>
      <p:bldP spid="73" grpId="0" animBg="1"/>
      <p:bldP spid="74" grpId="0"/>
      <p:bldP spid="75" grpId="0" animBg="1"/>
      <p:bldP spid="80" grpId="0" animBg="1"/>
      <p:bldP spid="6" grpId="0" animBg="1"/>
      <p:bldP spid="87" grpId="0" animBg="1"/>
      <p:bldP spid="91" grpId="0" animBg="1"/>
      <p:bldP spid="67" grpId="0"/>
      <p:bldP spid="68" grpId="0"/>
      <p:bldP spid="69" grpId="0"/>
      <p:bldP spid="70" grpId="0" animBg="1"/>
      <p:bldP spid="70" grpId="1" animBg="1"/>
      <p:bldP spid="5" grpId="0" animBg="1"/>
      <p:bldP spid="5" grpId="1" animBg="1"/>
      <p:bldP spid="76" grpId="0" animBg="1"/>
      <p:bldP spid="7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grid</a:t>
                </a:r>
                <a:br>
                  <a:rPr lang="en-US" sz="4000" b="1" dirty="0">
                    <a:solidFill>
                      <a:srgbClr val="7030A0"/>
                    </a:solidFill>
                  </a:rPr>
                </a:br>
                <a:r>
                  <a:rPr lang="en-US" sz="2400" b="1" dirty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7" y="2272319"/>
            <a:ext cx="2216891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24563" y="1495243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446295" y="2272319"/>
            <a:ext cx="802106" cy="3518881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088535" y="1471814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4189" y="4111823"/>
            <a:ext cx="204539" cy="2315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18956" y="4111823"/>
            <a:ext cx="271347" cy="2315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643625" y="4085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9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grid</a:t>
                </a:r>
                <a:br>
                  <a:rPr lang="en-US" sz="4000" b="1" dirty="0">
                    <a:solidFill>
                      <a:srgbClr val="7030A0"/>
                    </a:solidFill>
                  </a:rPr>
                </a:br>
                <a:r>
                  <a:rPr lang="en-US" sz="2400" b="1" dirty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8" y="2272319"/>
            <a:ext cx="1214260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518203" y="1445000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446295" y="2272319"/>
            <a:ext cx="802106" cy="3518881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088535" y="1471814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3657600" y="28956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429680" y="2286423"/>
            <a:ext cx="214509" cy="3470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24300" y="4129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419600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4189" y="4111823"/>
            <a:ext cx="204539" cy="2315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247146" y="4139871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2828241"/>
            <a:ext cx="342711" cy="372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1530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102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90600" y="3730066"/>
            <a:ext cx="9547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smallest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945349" y="3145899"/>
            <a:ext cx="1686240" cy="768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7" idx="1"/>
            <a:endCxn id="67" idx="3"/>
          </p:cNvCxnSpPr>
          <p:nvPr/>
        </p:nvCxnSpPr>
        <p:spPr>
          <a:xfrm flipH="1" flipV="1">
            <a:off x="1945349" y="3914732"/>
            <a:ext cx="2257929" cy="179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00762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576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57155" y="410309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303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76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grid</a:t>
                </a:r>
                <a:br>
                  <a:rPr lang="en-US" sz="4000" b="1" dirty="0">
                    <a:solidFill>
                      <a:srgbClr val="7030A0"/>
                    </a:solidFill>
                  </a:rPr>
                </a:br>
                <a:r>
                  <a:rPr lang="en-US" sz="2400" b="1" dirty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neat </a:t>
            </a:r>
            <a:r>
              <a:rPr lang="en-US" sz="2000" dirty="0" err="1"/>
              <a:t>pseudocode</a:t>
            </a:r>
            <a:r>
              <a:rPr lang="en-US" sz="2000" dirty="0"/>
              <a:t> of this algorithm is given on the following slide.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8" y="2272319"/>
            <a:ext cx="1214260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518203" y="1445000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4447673" y="2245505"/>
            <a:ext cx="1800728" cy="3545695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153089" y="1480721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3657600" y="28956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247146" y="4139871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644975" y="2898384"/>
            <a:ext cx="200527" cy="1989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576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938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grid</a:t>
                </a:r>
                <a:br>
                  <a:rPr lang="en-US" sz="4000" b="1" dirty="0">
                    <a:solidFill>
                      <a:srgbClr val="7030A0"/>
                    </a:solidFill>
                  </a:rPr>
                </a:br>
                <a:r>
                  <a:rPr lang="en-US" sz="2400" b="1" dirty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algorithm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Int Local-minima-in-grid</a:t>
                </a:r>
                <a:r>
                  <a:rPr lang="en-US" sz="2400" b="1" dirty="0"/>
                  <a:t>(M)  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// returns the column containing a local minima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  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(no</a:t>
                </a:r>
                <a:r>
                  <a:rPr lang="en-US" sz="1800" dirty="0"/>
                  <a:t>t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{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+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</a:t>
                </a:r>
                <a:r>
                  <a:rPr lang="en-US" sz="1800" dirty="0"/>
                  <a:t>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M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[*,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]</a:t>
                </a:r>
                <a:r>
                  <a:rPr lang="en-US" sz="1800" dirty="0"/>
                  <a:t> has a local minima)    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    </a:t>
                </a:r>
                <a:r>
                  <a:rPr lang="en-US" sz="1800" b="1" dirty="0">
                    <a:sym typeface="Wingdings" pitchFamily="2" charset="2"/>
                  </a:rPr>
                  <a:t>else {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		</a:t>
                </a:r>
                <a:r>
                  <a:rPr lang="en-US" sz="1800" dirty="0">
                    <a:sym typeface="Wingdings" pitchFamily="2" charset="2"/>
                  </a:rPr>
                  <a:t>let 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be the smallest element in 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*</a:t>
                </a:r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’’</m:t>
                    </m:r>
                    <m:r>
                      <a:rPr lang="en-US" sz="18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	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𝑪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ym typeface="Wingdings" pitchFamily="2" charset="2"/>
                  </a:rPr>
                  <a:t>the cell containing </a:t>
                </a:r>
                <a:r>
                  <a:rPr lang="en-US" sz="1800" b="1" dirty="0">
                    <a:sym typeface="Wingdings" pitchFamily="2" charset="2"/>
                  </a:rPr>
                  <a:t>the minimum value </a:t>
                </a:r>
                <a:r>
                  <a:rPr lang="en-US" sz="1800" dirty="0">
                    <a:sym typeface="Wingdings" pitchFamily="2" charset="2"/>
                  </a:rPr>
                  <a:t>among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</m:oMath>
                </a14:m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"</m:t>
                    </m:r>
                  </m:oMath>
                </a14:m>
                <a:r>
                  <a:rPr lang="en-US" sz="1800" b="1" dirty="0"/>
                  <a:t>}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	 If </a:t>
                </a:r>
                <a:r>
                  <a:rPr lang="en-US" sz="1800" dirty="0"/>
                  <a:t>(column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𝑪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sz="1800" dirty="0"/>
                  <a:t> is present in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/>
                  <a:t>))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 L </a:t>
                </a:r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</a:t>
                </a:r>
                <a:r>
                  <a:rPr lang="en-US" sz="1800" b="1" dirty="0"/>
                  <a:t>else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 </a:t>
                </a:r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	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𝑪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 </a:t>
                </a:r>
                <a:r>
                  <a:rPr lang="en-US" sz="18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return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  <a:sym typeface="Wingdings" pitchFamily="2" charset="2"/>
                  </a:rPr>
                  <a:t>Homework: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dirty="0">
                    <a:sym typeface="Wingdings" pitchFamily="2" charset="2"/>
                  </a:rPr>
                  <a:t>Prove the correctness of this algorithm.</a:t>
                </a:r>
                <a:endParaRPr lang="en-US" sz="18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3"/>
                <a:stretch>
                  <a:fillRect l="-741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5334000" y="1828800"/>
                <a:ext cx="38100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Extending it to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is easy now.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Do it as a homework.</a:t>
                </a: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828800"/>
                <a:ext cx="38100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7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grid storing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distinct elements, a local minima can be found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On which algorithm paradigm, was this algorithm based on ?</a:t>
                </a:r>
              </a:p>
              <a:p>
                <a:r>
                  <a:rPr lang="en-US" sz="2000" b="1" dirty="0"/>
                  <a:t>Greedy</a:t>
                </a:r>
              </a:p>
              <a:p>
                <a:r>
                  <a:rPr lang="en-US" sz="2000" b="1" dirty="0"/>
                  <a:t>Divide and Conquer</a:t>
                </a:r>
              </a:p>
              <a:p>
                <a:r>
                  <a:rPr lang="en-US" sz="2000" b="1" dirty="0"/>
                  <a:t>Dynamic Programming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 flipH="1">
            <a:off x="838200" y="4876800"/>
            <a:ext cx="2133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 of correctness </a:t>
            </a:r>
            <a:r>
              <a:rPr lang="en-US" sz="3200" b="1" dirty="0"/>
              <a:t>of 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Worked out examples: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GCD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chemeClr val="bg2"/>
                </a:solidFill>
              </a:rPr>
              <a:t>(Proof of correctness)</a:t>
            </a:r>
            <a:endParaRPr lang="en-US" sz="36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  <a:r>
                  <a:rPr lang="en-US" sz="2400" dirty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distinct elements </a:t>
                </a:r>
              </a:p>
              <a:p>
                <a:pPr marL="0" indent="0">
                  <a:buNone/>
                </a:pPr>
                <a:r>
                  <a:rPr lang="en-US" sz="2400" dirty="0"/>
                  <a:t>can be found 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:r>
                  <a:rPr lang="en-US" sz="2400" b="1" dirty="0"/>
                  <a:t>log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GCD</a:t>
            </a:r>
            <a:br>
              <a:rPr lang="en-US" b="1" dirty="0">
                <a:solidFill>
                  <a:srgbClr val="7030A0"/>
                </a:solidFill>
              </a:rPr>
            </a:b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143000"/>
                <a:ext cx="3429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)      //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&lt;&gt;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(Euclid)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err="1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143000"/>
                <a:ext cx="3429000" cy="4983163"/>
              </a:xfrm>
              <a:blipFill rotWithShape="1">
                <a:blip r:embed="rId2"/>
                <a:stretch>
                  <a:fillRect l="-1957" t="-612" b="-5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505200" y="1066800"/>
                <a:ext cx="5486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Proof of correctness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)  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: the value of 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IN" sz="2000" dirty="0"/>
                  <a:t>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iteration.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: the value of 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Assertion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holds for each iteration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≥0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(By induction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Base case</a:t>
                </a:r>
                <a:r>
                  <a:rPr lang="en-US" sz="2000" dirty="0"/>
                  <a:t>: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IN" sz="2000" dirty="0"/>
                  <a:t>) hold trivially.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Induction step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(Assume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holds, show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holds too)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sym typeface="Wingdings" pitchFamily="2" charset="2"/>
                  </a:rPr>
                  <a:t>          </a:t>
                </a:r>
                <a:r>
                  <a:rPr lang="en-IN" sz="2000" dirty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?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/>
                  <a:t>iteration </a:t>
                </a:r>
                <a:r>
                  <a:rPr lang="en-US" sz="2000" dirty="0">
                    <a:sym typeface="Wingdings" pitchFamily="2" charset="2"/>
                  </a:rPr>
                  <a:t>      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Using </a:t>
                </a:r>
                <a:r>
                  <a:rPr lang="en-US" sz="2000" b="1" dirty="0"/>
                  <a:t>Euclid</a:t>
                </a:r>
                <a:r>
                  <a:rPr lang="en-US" sz="2000" dirty="0"/>
                  <a:t>’s Lemma and (2),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000" b="1" dirty="0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)   ------(3).</a:t>
                </a:r>
              </a:p>
              <a:p>
                <a:pPr marL="0" indent="0">
                  <a:buNone/>
                </a:pPr>
                <a:r>
                  <a:rPr lang="en-US" sz="2000" dirty="0"/>
                  <a:t>Using  (1) and (3),assertion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IN" sz="2000" dirty="0"/>
                  <a:t> holds too.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505200" y="1066800"/>
                <a:ext cx="5486400" cy="5059363"/>
              </a:xfrm>
              <a:blipFill rotWithShape="1">
                <a:blip r:embed="rId3"/>
                <a:stretch>
                  <a:fillRect l="-1111" t="-602" r="-1444" b="-19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10200" y="2590800"/>
                <a:ext cx="2169440" cy="369332"/>
              </a:xfrm>
              <a:prstGeom prst="rect">
                <a:avLst/>
              </a:prstGeom>
              <a:noFill/>
              <a:ln w="19050">
                <a:solidFill>
                  <a:srgbClr val="006C3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b="1" dirty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90800"/>
                <a:ext cx="21694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35" t="-6250" r="-3911" b="-20313"/>
                </a:stretch>
              </a:blipFill>
              <a:ln w="19050">
                <a:solidFill>
                  <a:srgbClr val="006C3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00217" y="4724400"/>
                <a:ext cx="3029291" cy="391646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6C3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b="1" dirty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).     ----(1)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17" y="4724400"/>
                <a:ext cx="3029291" cy="391646"/>
              </a:xfrm>
              <a:prstGeom prst="rect">
                <a:avLst/>
              </a:prstGeom>
              <a:blipFill rotWithShape="1">
                <a:blip r:embed="rId5"/>
                <a:stretch>
                  <a:fillRect l="-1400" t="-4478" r="-2800" b="-16418"/>
                </a:stretch>
              </a:blipFill>
              <a:ln w="19050">
                <a:solidFill>
                  <a:srgbClr val="006C3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79798" y="5181600"/>
                <a:ext cx="3459793" cy="391646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6C3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---(2)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798" y="5181600"/>
                <a:ext cx="3459793" cy="391646"/>
              </a:xfrm>
              <a:prstGeom prst="rect">
                <a:avLst/>
              </a:prstGeom>
              <a:blipFill rotWithShape="1">
                <a:blip r:embed="rId6"/>
                <a:stretch>
                  <a:fillRect t="-4478" r="-2281" b="-16418"/>
                </a:stretch>
              </a:blipFill>
              <a:ln w="19050">
                <a:solidFill>
                  <a:srgbClr val="006C3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3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  <p:bldP spid="3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Binary Search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Binary-Search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...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R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Found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false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 (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 </a:t>
                </a:r>
                <a:r>
                  <a:rPr lang="en-US" sz="2000" dirty="0">
                    <a:sym typeface="Wingdings" pitchFamily="2" charset="2"/>
                  </a:rPr>
                  <a:t>                       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{      </a:t>
                </a:r>
                <a:r>
                  <a:rPr lang="en-US" sz="2000" b="1" dirty="0"/>
                  <a:t>mid </a:t>
                </a:r>
                <a:r>
                  <a:rPr lang="en-US" sz="2000" dirty="0">
                    <a:sym typeface="Wingdings" pitchFamily="2" charset="2"/>
                  </a:rPr>
                  <a:t> (</a:t>
                </a:r>
                <a:r>
                  <a:rPr lang="en-US" sz="2000" b="1" dirty="0"/>
                  <a:t>L+R</a:t>
                </a:r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b="1" dirty="0"/>
                  <a:t>mid</a:t>
                </a:r>
                <a:r>
                  <a:rPr lang="en-US" sz="2000" dirty="0"/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Found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true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else if 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b="1" dirty="0"/>
                  <a:t>mid</a:t>
                </a:r>
                <a:r>
                  <a:rPr lang="en-US" sz="2000" dirty="0"/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 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/>
                  <a:t>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</a:t>
                </a:r>
                <a:r>
                  <a:rPr lang="en-US" sz="2000" b="1" dirty="0">
                    <a:sym typeface="Wingdings" pitchFamily="2" charset="2"/>
                  </a:rPr>
                  <a:t>else </a:t>
                </a:r>
                <a:r>
                  <a:rPr lang="en-US" sz="2000" dirty="0">
                    <a:sym typeface="Wingdings" pitchFamily="2" charset="2"/>
                  </a:rPr>
                  <a:t>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  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Found </a:t>
                </a:r>
                <a:r>
                  <a:rPr lang="en-US" sz="2000" dirty="0"/>
                  <a:t>return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true;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else </a:t>
                </a:r>
                <a:r>
                  <a:rPr lang="en-US" sz="2000" dirty="0">
                    <a:sym typeface="Wingdings" pitchFamily="2" charset="2"/>
                  </a:rPr>
                  <a:t>return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false;</a:t>
                </a:r>
                <a:endParaRPr lang="en-IN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all we need to prove is that whenever code returns </a:t>
                </a:r>
                <a:r>
                  <a:rPr lang="en-US" sz="2000" dirty="0">
                    <a:solidFill>
                      <a:srgbClr val="7030A0"/>
                    </a:solidFill>
                  </a:rPr>
                  <a:t>false</a:t>
                </a:r>
                <a:r>
                  <a:rPr lang="en-US" sz="2000" dirty="0"/>
                  <a:t> , then indeed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not present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1655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3059668"/>
                <a:ext cx="245682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R  </a:t>
                </a:r>
                <a:r>
                  <a:rPr lang="en-US" dirty="0"/>
                  <a:t>and </a:t>
                </a:r>
                <a:r>
                  <a:rPr lang="en-US" b="1" dirty="0"/>
                  <a:t>Found = </a:t>
                </a:r>
                <a:r>
                  <a:rPr lang="en-US" dirty="0">
                    <a:solidFill>
                      <a:srgbClr val="7030A0"/>
                    </a:solidFill>
                    <a:sym typeface="Wingdings" pitchFamily="2" charset="2"/>
                  </a:rPr>
                  <a:t>false</a:t>
                </a:r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59668"/>
                <a:ext cx="24568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85" t="-8197" r="-3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43200" y="4191000"/>
            <a:ext cx="14253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b="1" dirty="0"/>
              <a:t>mid +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  <a:r>
              <a:rPr lang="en-US" b="1" dirty="0"/>
              <a:t>  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4583668"/>
            <a:ext cx="14125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b="1" dirty="0"/>
              <a:t>mid -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  <a:r>
              <a:rPr lang="en-US" b="1" dirty="0"/>
              <a:t>  </a:t>
            </a:r>
            <a:endParaRPr lang="en-IN" b="1" dirty="0"/>
          </a:p>
        </p:txBody>
      </p:sp>
      <p:sp>
        <p:nvSpPr>
          <p:cNvPr id="9" name="Down Ribbon 8"/>
          <p:cNvSpPr/>
          <p:nvPr/>
        </p:nvSpPr>
        <p:spPr>
          <a:xfrm>
            <a:off x="4267200" y="1768137"/>
            <a:ext cx="46482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Observation</a:t>
            </a:r>
            <a:r>
              <a:rPr lang="en-US" dirty="0">
                <a:solidFill>
                  <a:schemeClr val="tx1"/>
                </a:solidFill>
              </a:rPr>
              <a:t>: If the code returns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true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 then indeed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output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is correct.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Line Callout 2 12"/>
              <p:cNvSpPr/>
              <p:nvPr/>
            </p:nvSpPr>
            <p:spPr>
              <a:xfrm>
                <a:off x="5715000" y="4375666"/>
                <a:ext cx="3352800" cy="612648"/>
              </a:xfrm>
              <a:prstGeom prst="borderCallout2">
                <a:avLst>
                  <a:gd name="adj1" fmla="val 49693"/>
                  <a:gd name="adj2" fmla="val -18"/>
                  <a:gd name="adj3" fmla="val -57697"/>
                  <a:gd name="adj4" fmla="val -19217"/>
                  <a:gd name="adj5" fmla="val -64056"/>
                  <a:gd name="adj6" fmla="val -5524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because Found is set to </a:t>
                </a:r>
                <a:r>
                  <a:rPr lang="en-US" dirty="0">
                    <a:solidFill>
                      <a:srgbClr val="7030A0"/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only 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is indeed found.</a:t>
                </a:r>
                <a:endParaRPr lang="en-IN" dirty="0"/>
              </a:p>
            </p:txBody>
          </p:sp>
        </mc:Choice>
        <mc:Fallback xmlns="">
          <p:sp>
            <p:nvSpPr>
              <p:cNvPr id="13" name="Line Callout 2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375666"/>
                <a:ext cx="3352800" cy="612648"/>
              </a:xfrm>
              <a:prstGeom prst="borderCallout2">
                <a:avLst>
                  <a:gd name="adj1" fmla="val 49693"/>
                  <a:gd name="adj2" fmla="val -18"/>
                  <a:gd name="adj3" fmla="val -57697"/>
                  <a:gd name="adj4" fmla="val -19217"/>
                  <a:gd name="adj5" fmla="val -64056"/>
                  <a:gd name="adj6" fmla="val -55243"/>
                </a:avLst>
              </a:prstGeom>
              <a:blipFill rotWithShape="1">
                <a:blip r:embed="rId5"/>
                <a:stretch>
                  <a:fillRect r="-1636" b="-10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5" grpId="0" animBg="1"/>
      <p:bldP spid="6" grpId="0" animBg="1"/>
      <p:bldP spid="7" grpId="0" animBg="1"/>
      <p:bldP spid="9" grpId="0" animBg="1"/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Binary Search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Binary-Search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...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R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Found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false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 (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 </a:t>
                </a:r>
                <a:r>
                  <a:rPr lang="en-US" sz="2000" dirty="0">
                    <a:sym typeface="Wingdings" pitchFamily="2" charset="2"/>
                  </a:rPr>
                  <a:t>                       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{      </a:t>
                </a:r>
                <a:r>
                  <a:rPr lang="en-US" sz="2000" b="1" dirty="0"/>
                  <a:t>mid </a:t>
                </a:r>
                <a:r>
                  <a:rPr lang="en-US" sz="2000" dirty="0">
                    <a:sym typeface="Wingdings" pitchFamily="2" charset="2"/>
                  </a:rPr>
                  <a:t> (</a:t>
                </a:r>
                <a:r>
                  <a:rPr lang="en-US" sz="2000" b="1" dirty="0"/>
                  <a:t>L+R</a:t>
                </a:r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b="1" dirty="0"/>
                  <a:t>mid</a:t>
                </a:r>
                <a:r>
                  <a:rPr lang="en-US" sz="2000" dirty="0"/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Found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true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else if 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b="1" dirty="0"/>
                  <a:t>mid</a:t>
                </a:r>
                <a:r>
                  <a:rPr lang="en-US" sz="2000" dirty="0"/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 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/>
                  <a:t>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</a:t>
                </a:r>
                <a:r>
                  <a:rPr lang="en-US" sz="2000" b="1" dirty="0">
                    <a:sym typeface="Wingdings" pitchFamily="2" charset="2"/>
                  </a:rPr>
                  <a:t>else </a:t>
                </a:r>
                <a:r>
                  <a:rPr lang="en-US" sz="2000" dirty="0">
                    <a:sym typeface="Wingdings" pitchFamily="2" charset="2"/>
                  </a:rPr>
                  <a:t>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  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Found </a:t>
                </a:r>
                <a:r>
                  <a:rPr lang="en-US" sz="2000" dirty="0"/>
                  <a:t>return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true;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else </a:t>
                </a:r>
                <a:r>
                  <a:rPr lang="en-US" sz="2000" dirty="0">
                    <a:sym typeface="Wingdings" pitchFamily="2" charset="2"/>
                  </a:rPr>
                  <a:t>return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false;</a:t>
                </a:r>
                <a:endParaRPr lang="en-IN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Assertion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:    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3059668"/>
                <a:ext cx="245682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R  </a:t>
                </a:r>
                <a:r>
                  <a:rPr lang="en-US" dirty="0"/>
                  <a:t>and </a:t>
                </a:r>
                <a:r>
                  <a:rPr lang="en-US" b="1" dirty="0"/>
                  <a:t>Found = </a:t>
                </a:r>
                <a:r>
                  <a:rPr lang="en-US" dirty="0">
                    <a:solidFill>
                      <a:srgbClr val="7030A0"/>
                    </a:solidFill>
                    <a:sym typeface="Wingdings" pitchFamily="2" charset="2"/>
                  </a:rPr>
                  <a:t>false</a:t>
                </a:r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59668"/>
                <a:ext cx="24568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85" t="-8197" r="-3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43200" y="4191000"/>
            <a:ext cx="14253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b="1" dirty="0"/>
              <a:t>mid +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  <a:r>
              <a:rPr lang="en-US" b="1" dirty="0"/>
              <a:t>  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4583668"/>
            <a:ext cx="14125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b="1" dirty="0"/>
              <a:t>mid -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  <a:r>
              <a:rPr lang="en-US" b="1" dirty="0"/>
              <a:t>  </a:t>
            </a:r>
            <a:endParaRPr lang="en-IN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28675"/>
              </p:ext>
            </p:extLst>
          </p:nvPr>
        </p:nvGraphicFramePr>
        <p:xfrm>
          <a:off x="4876806" y="3429000"/>
          <a:ext cx="3886194" cy="431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5800" y="3440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791200" y="2568605"/>
            <a:ext cx="282450" cy="860395"/>
            <a:chOff x="5791200" y="2568605"/>
            <a:chExt cx="282450" cy="860395"/>
          </a:xfrm>
        </p:grpSpPr>
        <p:sp>
          <p:nvSpPr>
            <p:cNvPr id="12" name="Down Arrow 11"/>
            <p:cNvSpPr/>
            <p:nvPr/>
          </p:nvSpPr>
          <p:spPr>
            <a:xfrm>
              <a:off x="5791200" y="2939796"/>
              <a:ext cx="242316" cy="489204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91200" y="256860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05600" y="2580273"/>
            <a:ext cx="314510" cy="860395"/>
            <a:chOff x="5791200" y="2568605"/>
            <a:chExt cx="314510" cy="860395"/>
          </a:xfrm>
        </p:grpSpPr>
        <p:sp>
          <p:nvSpPr>
            <p:cNvPr id="17" name="Down Arrow 16"/>
            <p:cNvSpPr/>
            <p:nvPr/>
          </p:nvSpPr>
          <p:spPr>
            <a:xfrm>
              <a:off x="5791200" y="2939796"/>
              <a:ext cx="242316" cy="489204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1200" y="256860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90552" y="3440668"/>
            <a:ext cx="900648" cy="445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876800" y="3440668"/>
            <a:ext cx="914400" cy="4455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19928" y="3429000"/>
            <a:ext cx="971272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70218" y="3440668"/>
            <a:ext cx="1792782" cy="445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991072" y="3429000"/>
            <a:ext cx="1771928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934200" y="3429000"/>
            <a:ext cx="1828800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579389" y="1608625"/>
                <a:ext cx="21836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dirty="0"/>
                  <a:t> {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r>
                  <a:rPr lang="en-US" dirty="0"/>
                  <a:t>],…,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:r>
                  <a:rPr lang="en-US" b="1" dirty="0"/>
                  <a:t>L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] }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89" y="1608625"/>
                <a:ext cx="218361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360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570096" y="2022980"/>
                <a:ext cx="250337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dirty="0"/>
                  <a:t> {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:r>
                  <a:rPr lang="en-US" b="1" dirty="0"/>
                  <a:t>R</a:t>
                </a:r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  <a:r>
                  <a:rPr lang="en-US" dirty="0"/>
                  <a:t>],…,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] }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96" y="2022980"/>
                <a:ext cx="250337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339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811644" y="201094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4252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 uiExpand="1"/>
      <p:bldP spid="19" grpId="0" uiExpand="1" animBg="1"/>
      <p:bldP spid="39" grpId="0" uiExpand="1" animBg="1"/>
      <p:bldP spid="40" grpId="0" animBg="1"/>
      <p:bldP spid="41" grpId="0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Range-Minima </a:t>
            </a:r>
            <a:r>
              <a:rPr lang="en-US" dirty="0"/>
              <a:t>Problem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A Motivating example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to realize the </a:t>
            </a:r>
            <a:r>
              <a:rPr lang="en-US" sz="2400" b="1" u="sng" dirty="0">
                <a:solidFill>
                  <a:srgbClr val="002060"/>
                </a:solidFill>
              </a:rPr>
              <a:t>importance</a:t>
            </a:r>
            <a:r>
              <a:rPr lang="en-US" sz="2400" b="1" dirty="0">
                <a:solidFill>
                  <a:srgbClr val="002060"/>
                </a:solidFill>
              </a:rPr>
              <a:t> of 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7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181600"/>
            <a:ext cx="470000" cy="978932"/>
            <a:chOff x="3276600" y="4495800"/>
            <a:chExt cx="470000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510540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i=4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0" y="5181600"/>
            <a:ext cx="588623" cy="990600"/>
            <a:chOff x="5334000" y="4495800"/>
            <a:chExt cx="588623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4000" y="511706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j=11</a:t>
              </a:r>
            </a:p>
          </p:txBody>
        </p:sp>
      </p:grpSp>
      <p:sp>
        <p:nvSpPr>
          <p:cNvPr id="32" name="Left Brace 31"/>
          <p:cNvSpPr/>
          <p:nvPr/>
        </p:nvSpPr>
        <p:spPr>
          <a:xfrm rot="5400000">
            <a:off x="4343398" y="3276598"/>
            <a:ext cx="472637" cy="242296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48068" y="47244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  5    1    8  19   0   -1  30 99  -6  10   2  40  27 44  67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: 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  a data structure to answer a sequence of queries of the following type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i,j</a:t>
                </a:r>
                <a:r>
                  <a:rPr lang="en-US" sz="2000" dirty="0"/>
                  <a:t>) : report the smallest element from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/>
                  <a:t>],…,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j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store one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/>
                  <a:t>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Let the number of queries be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10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413567" y="3897868"/>
            <a:ext cx="22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Range-Minima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 = </a:t>
            </a:r>
            <a:r>
              <a:rPr lang="en-US" b="1" dirty="0"/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9687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build="p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:</a:t>
                </a:r>
                <a:r>
                  <a:rPr lang="en-US" sz="2800" dirty="0"/>
                  <a:t> </a:t>
                </a:r>
                <a:r>
                  <a:rPr lang="en-US" sz="2000" dirty="0"/>
                  <a:t>Does there exist a data structure which is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Compact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/>
                  <a:t>size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Can answer each query efficiently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time)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006C31"/>
                    </a:solidFill>
                  </a:rPr>
                  <a:t>Homework :</a:t>
                </a:r>
                <a:r>
                  <a:rPr lang="en-US" sz="2800" dirty="0"/>
                  <a:t> </a:t>
                </a:r>
                <a:r>
                  <a:rPr lang="en-US" sz="2000" dirty="0"/>
                  <a:t>Ponder over the above question. </a:t>
                </a:r>
              </a:p>
              <a:p>
                <a:pPr marL="0" indent="0" algn="ctr">
                  <a:buNone/>
                </a:pPr>
                <a:r>
                  <a:rPr lang="en-US" sz="2000" i="1" dirty="0"/>
                  <a:t>(we shall solve it in the next class)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637719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 grid</a:t>
            </a:r>
            <a:br>
              <a:rPr lang="en-US" sz="4000" b="1" dirty="0"/>
            </a:br>
            <a:r>
              <a:rPr lang="en-US" sz="2400" b="1" dirty="0"/>
              <a:t>(extending the solution from 1-D to 2-D)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Search for a local minima in the column </a:t>
                </a:r>
                <a:r>
                  <a:rPr lang="en-US" sz="2000" b="1" dirty="0"/>
                  <a:t>M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Use this idea to 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for this problem.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… and do not forget to prove its correctness </a:t>
                </a:r>
                <a:r>
                  <a:rPr lang="en-US" sz="2000" dirty="0">
                    <a:sym typeface="Wingdings" pitchFamily="2" charset="2"/>
                  </a:rPr>
                  <a:t>.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43138" y="2637719"/>
            <a:ext cx="200526" cy="3458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66223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86713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407203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427694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48184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6867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89164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84262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304752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325242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5733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615863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50965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53014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71125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042611" y="4891648"/>
            <a:ext cx="601577" cy="198904"/>
            <a:chOff x="4042611" y="4891648"/>
            <a:chExt cx="601577" cy="198904"/>
          </a:xfrm>
        </p:grpSpPr>
        <p:sp>
          <p:nvSpPr>
            <p:cNvPr id="44" name="Rectangle 43"/>
            <p:cNvSpPr/>
            <p:nvPr/>
          </p:nvSpPr>
          <p:spPr>
            <a:xfrm>
              <a:off x="4443663" y="4891648"/>
              <a:ext cx="200525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2611" y="4891648"/>
              <a:ext cx="200527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43138" y="4891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𝒎𝒊𝒅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r="-7447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4196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38400" y="5486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943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10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69" name="Left Brace 68"/>
          <p:cNvSpPr/>
          <p:nvPr/>
        </p:nvSpPr>
        <p:spPr>
          <a:xfrm rot="5400000">
            <a:off x="5213405" y="1566908"/>
            <a:ext cx="230086" cy="181769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Down Ribbon 73"/>
              <p:cNvSpPr/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Execute </a:t>
                </a:r>
                <a:r>
                  <a:rPr lang="en-US" b="1" dirty="0">
                    <a:solidFill>
                      <a:schemeClr val="tx1"/>
                    </a:solidFill>
                  </a:rPr>
                  <a:t>Explore() 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4" name="Down Ribbon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/>
          <p:nvPr/>
        </p:nvCxnSpPr>
        <p:spPr>
          <a:xfrm>
            <a:off x="2438400" y="2637719"/>
            <a:ext cx="1981199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438400" y="2637719"/>
            <a:ext cx="2005264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10100" y="50292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72721" y="5029200"/>
            <a:ext cx="0" cy="1553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772721" y="5184577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2721" y="5408359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7625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911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5847347" y="12954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exists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dirty="0">
                <a:solidFill>
                  <a:schemeClr val="tx1"/>
                </a:solidFill>
              </a:rPr>
              <a:t>this region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C00000"/>
                </a:solidFill>
              </a:rPr>
              <a:t>Why ?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28600" y="2819400"/>
            <a:ext cx="4114801" cy="2054423"/>
            <a:chOff x="228600" y="2819400"/>
            <a:chExt cx="4114801" cy="2054423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2819400"/>
              <a:ext cx="180382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Smallest element</a:t>
              </a:r>
            </a:p>
            <a:p>
              <a:r>
                <a:rPr lang="en-US" dirty="0"/>
                <a:t>of the column</a:t>
              </a:r>
              <a:endParaRPr lang="en-IN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24000" y="3465731"/>
              <a:ext cx="2819401" cy="1408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loud Callout 65"/>
          <p:cNvSpPr/>
          <p:nvPr/>
        </p:nvSpPr>
        <p:spPr>
          <a:xfrm>
            <a:off x="5791200" y="14478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if there is no 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in the entire column. 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05001" y="4812268"/>
            <a:ext cx="2289865" cy="369332"/>
            <a:chOff x="1905001" y="4812268"/>
            <a:chExt cx="2289865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167620" y="5052605"/>
              <a:ext cx="2027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418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Cloud Callout 72"/>
          <p:cNvSpPr/>
          <p:nvPr/>
        </p:nvSpPr>
        <p:spPr>
          <a:xfrm>
            <a:off x="5791200" y="1219200"/>
            <a:ext cx="3372854" cy="1222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Under what circumstances even this smallest element is not a 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?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uiExpand="1" animBg="1"/>
      <p:bldP spid="57" grpId="0"/>
      <p:bldP spid="60" grpId="0" uiExpand="1"/>
      <p:bldP spid="67" grpId="0" uiExpand="1"/>
      <p:bldP spid="69" grpId="0" animBg="1"/>
      <p:bldP spid="74" grpId="0" animBg="1"/>
      <p:bldP spid="74" grpId="1" animBg="1"/>
      <p:bldP spid="39" grpId="0" animBg="1"/>
      <p:bldP spid="66" grpId="0" uiExpand="1" animBg="1"/>
      <p:bldP spid="66" grpId="1" uiExpand="1" animBg="1"/>
      <p:bldP spid="73" grpId="0" uiExpand="1" animBg="1"/>
      <p:bldP spid="73" grpId="1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grid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Int Local-minima-in-grid</a:t>
                </a:r>
                <a:r>
                  <a:rPr lang="en-US" sz="2400" b="1" dirty="0"/>
                  <a:t>(M)  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// returns the column containing a local minima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  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(no</a:t>
                </a:r>
                <a:r>
                  <a:rPr lang="en-US" sz="1800" dirty="0"/>
                  <a:t>t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{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+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</a:t>
                </a:r>
                <a:r>
                  <a:rPr lang="en-US" sz="1800" dirty="0"/>
                  <a:t>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M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[*,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]</a:t>
                </a:r>
                <a:r>
                  <a:rPr lang="en-US" sz="1800" dirty="0"/>
                  <a:t> has a local minima)    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    </a:t>
                </a:r>
                <a:r>
                  <a:rPr lang="en-US" sz="1800" b="1" dirty="0">
                    <a:sym typeface="Wingdings" pitchFamily="2" charset="2"/>
                  </a:rPr>
                  <a:t>else {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		  </a:t>
                </a:r>
                <a:r>
                  <a:rPr lang="en-US" sz="1800" dirty="0">
                    <a:sym typeface="Wingdings" pitchFamily="2" charset="2"/>
                  </a:rPr>
                  <a:t>let 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be the smallest element in 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*</a:t>
                </a:r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])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 </a:t>
                </a:r>
                <a:r>
                  <a:rPr lang="en-US" sz="18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return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dirty="0">
                    <a:sym typeface="Wingdings" pitchFamily="2" charset="2"/>
                  </a:rPr>
                  <a:t>Running time of the algorithm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1111" t="-1697" b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1150" y="4191000"/>
                <a:ext cx="14478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50" y="4191000"/>
                <a:ext cx="1447800" cy="304800"/>
              </a:xfrm>
              <a:prstGeom prst="rect">
                <a:avLst/>
              </a:prstGeom>
              <a:blipFill rotWithShape="1">
                <a:blip r:embed="rId3"/>
                <a:stretch>
                  <a:fillRect l="-2101" t="-22000" r="-5882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73659" y="4495800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59" y="4495800"/>
                <a:ext cx="1524000" cy="304800"/>
              </a:xfrm>
              <a:prstGeom prst="rect">
                <a:avLst/>
              </a:prstGeom>
              <a:blipFill rotWithShape="1">
                <a:blip r:embed="rId4"/>
                <a:stretch>
                  <a:fillRect l="-800" t="-22000" r="-4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7315200" y="3200400"/>
                <a:ext cx="1143000" cy="3810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 time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1143000" cy="381000"/>
              </a:xfrm>
              <a:prstGeom prst="leftArrow">
                <a:avLst/>
              </a:prstGeom>
              <a:blipFill rotWithShape="1">
                <a:blip r:embed="rId5"/>
                <a:stretch>
                  <a:fillRect r="-4688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7315200" y="3810000"/>
                <a:ext cx="1119952" cy="3810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810000"/>
                <a:ext cx="1119952" cy="381000"/>
              </a:xfrm>
              <a:prstGeom prst="leftArrow">
                <a:avLst/>
              </a:prstGeom>
              <a:blipFill rotWithShape="1">
                <a:blip r:embed="rId6"/>
                <a:stretch>
                  <a:fillRect r="-4255" b="-10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8382000" y="3200400"/>
            <a:ext cx="990600" cy="2057400"/>
            <a:chOff x="8382000" y="3200400"/>
            <a:chExt cx="990600" cy="2057400"/>
          </a:xfrm>
        </p:grpSpPr>
        <p:sp>
          <p:nvSpPr>
            <p:cNvPr id="9" name="Left Brace 8"/>
            <p:cNvSpPr/>
            <p:nvPr/>
          </p:nvSpPr>
          <p:spPr>
            <a:xfrm rot="10800000">
              <a:off x="8382000" y="3200400"/>
              <a:ext cx="304800" cy="2057400"/>
            </a:xfrm>
            <a:prstGeom prst="leftBrace">
              <a:avLst>
                <a:gd name="adj1" fmla="val 8333"/>
                <a:gd name="adj2" fmla="val 4878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636501" y="4001869"/>
                  <a:ext cx="7360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)  </a:t>
                  </a:r>
                </a:p>
                <a:p>
                  <a:r>
                    <a:rPr lang="en-US" dirty="0"/>
                    <a:t>time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501" y="4001869"/>
                  <a:ext cx="736099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438" t="-4673" r="-1322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ounded Rectangle 13"/>
          <p:cNvSpPr/>
          <p:nvPr/>
        </p:nvSpPr>
        <p:spPr>
          <a:xfrm>
            <a:off x="6115049" y="5638800"/>
            <a:ext cx="2521451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 of 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grid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2400" b="1" dirty="0"/>
              <a:t>(</a:t>
            </a:r>
            <a:r>
              <a:rPr lang="en-US" sz="2400" b="1"/>
              <a:t>Proof of Correctness</a:t>
            </a:r>
            <a:r>
              <a:rPr lang="en-US" sz="2400" b="1" dirty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“A local minima of grid </a:t>
                </a:r>
                <a:r>
                  <a:rPr lang="en-US" sz="2000" b="1" dirty="0"/>
                  <a:t>M</a:t>
                </a:r>
                <a:r>
                  <a:rPr lang="en-US" sz="2000" dirty="0"/>
                  <a:t> exists in </a:t>
                </a:r>
                <a:r>
                  <a:rPr lang="en-US" sz="2000" b="1" dirty="0"/>
                  <a:t>M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/>
          <p:cNvSpPr/>
          <p:nvPr/>
        </p:nvSpPr>
        <p:spPr>
          <a:xfrm rot="5400000">
            <a:off x="5251873" y="1664612"/>
            <a:ext cx="191581" cy="979829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427297" y="2286423"/>
            <a:ext cx="2405387" cy="3504777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394" y="1258229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837579" y="2281981"/>
            <a:ext cx="410821" cy="3509219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545735" y="1258229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4828673" y="4144496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638800" y="45720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blipFill rotWithShape="1">
                <a:blip r:embed="rId5"/>
                <a:stretch>
                  <a:fillRect r="-1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2023380" y="4050268"/>
            <a:ext cx="2777220" cy="369332"/>
            <a:chOff x="2023380" y="4888468"/>
            <a:chExt cx="2777220" cy="36933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324031" y="5105400"/>
              <a:ext cx="247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977" t="-8197" r="-441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867400" y="4495800"/>
            <a:ext cx="990600" cy="369332"/>
            <a:chOff x="1447800" y="4876800"/>
            <a:chExt cx="990600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47800" y="50292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302" t="-8333" r="-651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blipFill rotWithShape="1">
                <a:blip r:embed="rId8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322956" y="618809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</a:p>
        </p:txBody>
      </p:sp>
      <p:sp>
        <p:nvSpPr>
          <p:cNvPr id="42" name="Equal 41"/>
          <p:cNvSpPr/>
          <p:nvPr/>
        </p:nvSpPr>
        <p:spPr>
          <a:xfrm>
            <a:off x="76200" y="6172200"/>
            <a:ext cx="457200" cy="29685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56" grpId="0" animBg="1"/>
      <p:bldP spid="57" grpId="0" animBg="1"/>
      <p:bldP spid="5" grpId="0" animBg="1"/>
      <p:bldP spid="70" grpId="0" animBg="1"/>
      <p:bldP spid="41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grid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Theorem: </a:t>
                </a:r>
                <a:r>
                  <a:rPr lang="en-US" sz="2400" dirty="0"/>
                  <a:t>A local minima in an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err="1"/>
                  <a:t>×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grid storing distinct elements can be found 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/>
                  <a:t>log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time.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2895600" y="4572000"/>
                <a:ext cx="38100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improve it to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572000"/>
                <a:ext cx="3810000" cy="9906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grid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time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us carefully look at the calculations of the running time of the current </a:t>
                </a:r>
                <a:r>
                  <a:rPr lang="en-US" sz="2000" dirty="0" err="1"/>
                  <a:t>algo</a:t>
                </a:r>
                <a:r>
                  <a:rPr lang="en-US" sz="2000" dirty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 …                           …+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IN" sz="2000" dirty="0"/>
                  <a:t>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about the following series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 …                           …+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IN" sz="2000" dirty="0"/>
                  <a:t> =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It is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Get </a:t>
                </a:r>
                <a:r>
                  <a:rPr lang="en-US" sz="2000"/>
                  <a:t>an idea </a:t>
                </a:r>
                <a:r>
                  <a:rPr lang="en-US" sz="2000" dirty="0"/>
                  <a:t>from this series to modify our current algorithm 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3"/>
                <a:stretch>
                  <a:fillRect l="-74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2362200"/>
                <a:ext cx="1413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terms)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62200"/>
                <a:ext cx="1413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96" t="-8333" r="-779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7000" y="3886200"/>
                <a:ext cx="1413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terms)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86200"/>
                <a:ext cx="1413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96" t="-8333" r="-779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miley Face 6"/>
          <p:cNvSpPr/>
          <p:nvPr/>
        </p:nvSpPr>
        <p:spPr>
          <a:xfrm>
            <a:off x="5715000" y="4299466"/>
            <a:ext cx="609600" cy="653534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2612656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grid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time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Bisect alternatively along rows and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448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501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553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606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658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7116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764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816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869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974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0027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6371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84207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40469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251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4567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6616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8665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395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30224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28175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2273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43226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9343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9290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9237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9185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1326" y="2590800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0714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527639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548129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568619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95538" y="2590800"/>
            <a:ext cx="184483" cy="3505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90800" y="589109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4628147" y="47244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80021" y="4251878"/>
            <a:ext cx="1820779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/>
          <p:cNvSpPr/>
          <p:nvPr/>
        </p:nvSpPr>
        <p:spPr>
          <a:xfrm>
            <a:off x="4953000" y="3733800"/>
            <a:ext cx="381000" cy="48920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10200" y="2590801"/>
            <a:ext cx="188495" cy="1661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618747" y="38100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18747" y="3227364"/>
            <a:ext cx="782053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5791200" y="2743200"/>
            <a:ext cx="381000" cy="48416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590800" y="2637719"/>
            <a:ext cx="2005264" cy="3483344"/>
            <a:chOff x="2438400" y="2637719"/>
            <a:chExt cx="2005264" cy="348334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572000" y="4251877"/>
            <a:ext cx="1828800" cy="1869186"/>
            <a:chOff x="2438400" y="2637719"/>
            <a:chExt cx="2005264" cy="3483344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596062" y="2612656"/>
            <a:ext cx="1002633" cy="1618730"/>
            <a:chOff x="2438400" y="2637719"/>
            <a:chExt cx="2005264" cy="3483344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626767" y="3227364"/>
            <a:ext cx="774033" cy="982166"/>
            <a:chOff x="2438400" y="2637719"/>
            <a:chExt cx="2005264" cy="348334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53200" y="2817560"/>
            <a:ext cx="2590800" cy="61470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INCORRECT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F70D7-77F3-EC4C-B275-09F500CAE8D0}"/>
              </a:ext>
            </a:extLst>
          </p:cNvPr>
          <p:cNvSpPr txBox="1"/>
          <p:nvPr/>
        </p:nvSpPr>
        <p:spPr>
          <a:xfrm>
            <a:off x="6910087" y="3657406"/>
            <a:ext cx="202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Exercise: Think of a </a:t>
            </a:r>
          </a:p>
          <a:p>
            <a:r>
              <a:rPr lang="en-US" dirty="0"/>
              <a:t>counterexample!</a:t>
            </a:r>
          </a:p>
        </p:txBody>
      </p:sp>
    </p:spTree>
    <p:extLst>
      <p:ext uri="{BB962C8B-B14F-4D97-AF65-F5344CB8AC3E}">
        <p14:creationId xmlns:p14="http://schemas.microsoft.com/office/powerpoint/2010/main" val="17238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Lessons</a:t>
            </a:r>
            <a:r>
              <a:rPr lang="en-US" sz="3600" b="1" dirty="0"/>
              <a:t> learnt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No hand-waving works for iterative algorithms </a:t>
                </a:r>
                <a:r>
                  <a:rPr lang="en-US" sz="2400" dirty="0">
                    <a:sym typeface="Wingdings" pitchFamily="2" charset="2"/>
                  </a:rPr>
                  <a:t>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:r>
                  <a:rPr lang="en-US" sz="2400" dirty="0">
                    <a:sym typeface="Wingdings" pitchFamily="2" charset="2"/>
                  </a:rPr>
                  <a:t>We must be sure about </a:t>
                </a:r>
              </a:p>
              <a:p>
                <a:pPr lvl="1"/>
                <a:r>
                  <a:rPr lang="en-US" sz="2000" dirty="0">
                    <a:sym typeface="Wingdings" pitchFamily="2" charset="2"/>
                  </a:rPr>
                  <a:t>What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lvl="1"/>
                <a:r>
                  <a:rPr lang="en-US" sz="2000" dirty="0">
                    <a:sym typeface="Wingdings" pitchFamily="2" charset="2"/>
                  </a:rPr>
                  <a:t>Proof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).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</TotalTime>
  <Words>1907</Words>
  <Application>Microsoft Macintosh PowerPoint</Application>
  <PresentationFormat>On-screen Show (4:3)</PresentationFormat>
  <Paragraphs>414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Data Structures and Algorithms (ESO207) </vt:lpstr>
      <vt:lpstr>Local minima in an array (Proof of correctness)</vt:lpstr>
      <vt:lpstr>Local minima in a grid (extending the solution from 1-D to 2-D)</vt:lpstr>
      <vt:lpstr>Local minima in a grid</vt:lpstr>
      <vt:lpstr>Local minima in a grid (Proof of Correctness)</vt:lpstr>
      <vt:lpstr>Local minima in a grid</vt:lpstr>
      <vt:lpstr>Local minima in a grid in O(n) time</vt:lpstr>
      <vt:lpstr>Local minima in a grid in O(n) time</vt:lpstr>
      <vt:lpstr>Lessons learnt</vt:lpstr>
      <vt:lpstr>Let us revisit the (n log n) algorithm </vt:lpstr>
      <vt:lpstr>Local minima in a grid (Proof of Correctness)</vt:lpstr>
      <vt:lpstr>At any stage, what guarantees the existence of local minima in the region ?</vt:lpstr>
      <vt:lpstr>Local minima in a grid Alternate O(n log n) algorithm)</vt:lpstr>
      <vt:lpstr>Local minima in a grid Alternate O(n log n) algorithm</vt:lpstr>
      <vt:lpstr>Local minima in a grid Alternate O(n log n) algorithm</vt:lpstr>
      <vt:lpstr>Local minima in a grid Alternate O(n log n) algorithm</vt:lpstr>
      <vt:lpstr>Local minima in a grid Alternate O(n log n) algorithm</vt:lpstr>
      <vt:lpstr>PowerPoint Presentation</vt:lpstr>
      <vt:lpstr>Proof of correctness of algorithms</vt:lpstr>
      <vt:lpstr>GCD </vt:lpstr>
      <vt:lpstr>Binary Search</vt:lpstr>
      <vt:lpstr>Binary Search</vt:lpstr>
      <vt:lpstr>Range-Minima Problem</vt:lpstr>
      <vt:lpstr>Range-Minima Problem</vt:lpstr>
      <vt:lpstr>Range-Minima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535</cp:revision>
  <dcterms:created xsi:type="dcterms:W3CDTF">2011-12-03T04:13:03Z</dcterms:created>
  <dcterms:modified xsi:type="dcterms:W3CDTF">2023-08-09T05:41:22Z</dcterms:modified>
</cp:coreProperties>
</file>