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61" r:id="rId2"/>
    <p:sldId id="459" r:id="rId3"/>
    <p:sldId id="467" r:id="rId4"/>
    <p:sldId id="440" r:id="rId5"/>
    <p:sldId id="441" r:id="rId6"/>
    <p:sldId id="473" r:id="rId7"/>
    <p:sldId id="446" r:id="rId8"/>
    <p:sldId id="447" r:id="rId9"/>
    <p:sldId id="477" r:id="rId10"/>
    <p:sldId id="449" r:id="rId11"/>
    <p:sldId id="450" r:id="rId12"/>
    <p:sldId id="451" r:id="rId13"/>
    <p:sldId id="464" r:id="rId14"/>
    <p:sldId id="452" r:id="rId15"/>
    <p:sldId id="465" r:id="rId16"/>
    <p:sldId id="453" r:id="rId17"/>
    <p:sldId id="454" r:id="rId18"/>
    <p:sldId id="455" r:id="rId19"/>
    <p:sldId id="472" r:id="rId20"/>
    <p:sldId id="456" r:id="rId21"/>
    <p:sldId id="468" r:id="rId22"/>
    <p:sldId id="457" r:id="rId23"/>
    <p:sldId id="46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CB9AC-14E1-1F47-9A4C-F9AB0C3C5330}" v="1" dt="2023-08-16T03:15:3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6DDCB9AC-14E1-1F47-9A4C-F9AB0C3C5330}"/>
    <pc:docChg chg="custSel modSld">
      <pc:chgData name="Raghunath Tewari" userId="2638bdda-d406-4938-a2a6-e4e967acb772" providerId="ADAL" clId="{6DDCB9AC-14E1-1F47-9A4C-F9AB0C3C5330}" dt="2023-08-16T03:15:42.504" v="1" actId="478"/>
      <pc:docMkLst>
        <pc:docMk/>
      </pc:docMkLst>
      <pc:sldChg chg="delSp modSp mod delAnim">
        <pc:chgData name="Raghunath Tewari" userId="2638bdda-d406-4938-a2a6-e4e967acb772" providerId="ADAL" clId="{6DDCB9AC-14E1-1F47-9A4C-F9AB0C3C5330}" dt="2023-08-16T03:15:42.504" v="1" actId="478"/>
        <pc:sldMkLst>
          <pc:docMk/>
          <pc:sldMk cId="3008450555" sldId="457"/>
        </pc:sldMkLst>
        <pc:spChg chg="del mod">
          <ac:chgData name="Raghunath Tewari" userId="2638bdda-d406-4938-a2a6-e4e967acb772" providerId="ADAL" clId="{6DDCB9AC-14E1-1F47-9A4C-F9AB0C3C5330}" dt="2023-08-16T03:15:42.504" v="1" actId="478"/>
          <ac:spMkLst>
            <pc:docMk/>
            <pc:sldMk cId="3008450555" sldId="457"/>
            <ac:spMk id="5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F7BC6430-9227-3A42-8C25-04E8C4626FD6}"/>
    <pc:docChg chg="custSel delSld modSld">
      <pc:chgData name="Raghunath Tewari" userId="2638bdda-d406-4938-a2a6-e4e967acb772" providerId="ADAL" clId="{F7BC6430-9227-3A42-8C25-04E8C4626FD6}" dt="2021-01-22T14:51:12.786" v="8" actId="2696"/>
      <pc:docMkLst>
        <pc:docMk/>
      </pc:docMkLst>
      <pc:sldChg chg="delSp del mod delAnim">
        <pc:chgData name="Raghunath Tewari" userId="2638bdda-d406-4938-a2a6-e4e967acb772" providerId="ADAL" clId="{F7BC6430-9227-3A42-8C25-04E8C4626FD6}" dt="2021-01-22T14:51:12.786" v="8" actId="2696"/>
        <pc:sldMkLst>
          <pc:docMk/>
          <pc:sldMk cId="1366725346" sldId="458"/>
        </pc:sldMkLst>
        <pc:spChg chg="del topLvl">
          <ac:chgData name="Raghunath Tewari" userId="2638bdda-d406-4938-a2a6-e4e967acb772" providerId="ADAL" clId="{F7BC6430-9227-3A42-8C25-04E8C4626FD6}" dt="2021-01-22T11:09:39.805" v="6" actId="478"/>
          <ac:spMkLst>
            <pc:docMk/>
            <pc:sldMk cId="1366725346" sldId="458"/>
            <ac:spMk id="5" creationId="{00000000-0000-0000-0000-000000000000}"/>
          </ac:spMkLst>
        </pc:spChg>
        <pc:spChg chg="del topLvl">
          <ac:chgData name="Raghunath Tewari" userId="2638bdda-d406-4938-a2a6-e4e967acb772" providerId="ADAL" clId="{F7BC6430-9227-3A42-8C25-04E8C4626FD6}" dt="2021-01-22T11:09:42.113" v="7" actId="478"/>
          <ac:spMkLst>
            <pc:docMk/>
            <pc:sldMk cId="1366725346" sldId="458"/>
            <ac:spMk id="6" creationId="{00000000-0000-0000-0000-000000000000}"/>
          </ac:spMkLst>
        </pc:spChg>
        <pc:grpChg chg="del">
          <ac:chgData name="Raghunath Tewari" userId="2638bdda-d406-4938-a2a6-e4e967acb772" providerId="ADAL" clId="{F7BC6430-9227-3A42-8C25-04E8C4626FD6}" dt="2021-01-22T11:09:39.805" v="6" actId="478"/>
          <ac:grpSpMkLst>
            <pc:docMk/>
            <pc:sldMk cId="1366725346" sldId="458"/>
            <ac:grpSpMk id="7" creationId="{00000000-0000-0000-0000-000000000000}"/>
          </ac:grpSpMkLst>
        </pc:grpChg>
      </pc:sldChg>
      <pc:sldChg chg="modSp mod">
        <pc:chgData name="Raghunath Tewari" userId="2638bdda-d406-4938-a2a6-e4e967acb772" providerId="ADAL" clId="{F7BC6430-9227-3A42-8C25-04E8C4626FD6}" dt="2021-01-22T11:07:07.763" v="5" actId="20577"/>
        <pc:sldMkLst>
          <pc:docMk/>
          <pc:sldMk cId="1962288736" sldId="461"/>
        </pc:sldMkLst>
        <pc:spChg chg="mod">
          <ac:chgData name="Raghunath Tewari" userId="2638bdda-d406-4938-a2a6-e4e967acb772" providerId="ADAL" clId="{F7BC6430-9227-3A42-8C25-04E8C4626FD6}" dt="2021-01-22T11:07:07.763" v="5" actId="20577"/>
          <ac:spMkLst>
            <pc:docMk/>
            <pc:sldMk cId="1962288736" sldId="46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41.png"/><Relationship Id="rId7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6.png"/><Relationship Id="rId7" Type="http://schemas.openxmlformats.org/officeDocument/2006/relationships/image" Target="../media/image27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7:</a:t>
            </a:r>
            <a:endParaRPr lang="en-US" sz="2400" b="1" dirty="0">
              <a:solidFill>
                <a:srgbClr val="C00000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 for </a:t>
            </a:r>
            <a:r>
              <a:rPr lang="en-US" sz="2000" b="1" dirty="0">
                <a:solidFill>
                  <a:srgbClr val="7030A0"/>
                </a:solidFill>
              </a:rPr>
              <a:t>Range-minima problem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2863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B050"/>
                </a:solidFill>
              </a:rPr>
              <a:t>Compact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5286345"/>
            <a:ext cx="56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70C0"/>
                </a:solidFill>
              </a:rPr>
              <a:t>fast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0690" y="5286345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/>
              <a:t>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Artificial hurdle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… If we fix the first parameter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for all queries, we need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space.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 we need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space.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  <a:blipFill rotWithShape="1">
                <a:blip r:embed="rId2"/>
                <a:stretch>
                  <a:fillRect l="-7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533400" y="1981200"/>
            <a:ext cx="7781160" cy="1207532"/>
            <a:chOff x="533400" y="1981200"/>
            <a:chExt cx="7781160" cy="1207532"/>
          </a:xfrm>
        </p:grpSpPr>
        <p:sp>
          <p:nvSpPr>
            <p:cNvPr id="39" name="TextBox 38"/>
            <p:cNvSpPr txBox="1"/>
            <p:nvPr/>
          </p:nvSpPr>
          <p:spPr>
            <a:xfrm>
              <a:off x="990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0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209800"/>
              <a:ext cx="7781160" cy="533400"/>
              <a:chOff x="533400" y="2209800"/>
              <a:chExt cx="778116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220980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4400" y="2286000"/>
                <a:ext cx="7400160" cy="457200"/>
                <a:chOff x="914400" y="3276600"/>
                <a:chExt cx="740016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3276600"/>
                  <a:ext cx="72390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1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895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402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878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14400" y="3352800"/>
                  <a:ext cx="41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3.1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276188" y="327660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 </a:t>
                  </a:r>
                  <a:r>
                    <a:rPr lang="en-US" sz="1400" dirty="0"/>
                    <a:t>29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95388" y="33528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91400" y="3349823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41.5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5896" y="3352800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781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810896" y="335280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67.4</a:t>
                  </a: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2976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772400" y="1981200"/>
                  <a:ext cx="521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>
                      <a:solidFill>
                        <a:srgbClr val="0070C0"/>
                      </a:solidFill>
                    </a:rPr>
                    <a:t>-1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1981200"/>
                  <a:ext cx="5212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6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2514600" y="2819400"/>
            <a:ext cx="571500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7010400" y="3733800"/>
            <a:ext cx="1304160" cy="6096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True Fact </a:t>
            </a:r>
          </a:p>
        </p:txBody>
      </p:sp>
      <p:sp>
        <p:nvSpPr>
          <p:cNvPr id="43" name="Left Arrow 42"/>
          <p:cNvSpPr/>
          <p:nvPr/>
        </p:nvSpPr>
        <p:spPr>
          <a:xfrm>
            <a:off x="3505200" y="5105400"/>
            <a:ext cx="2096686" cy="68580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wrong </a:t>
            </a:r>
            <a:r>
              <a:rPr lang="en-US" b="1" dirty="0">
                <a:solidFill>
                  <a:schemeClr val="tx1"/>
                </a:solidFill>
              </a:rPr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5601886" y="4361985"/>
                <a:ext cx="3771900" cy="1524000"/>
              </a:xfrm>
              <a:prstGeom prst="cloudCallout">
                <a:avLst>
                  <a:gd name="adj1" fmla="val 27465"/>
                  <a:gd name="adj2" fmla="val 7742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because it assumes that data structure for an index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will work in </a:t>
                </a:r>
                <a:r>
                  <a:rPr lang="en-US" sz="1600" b="1" u="sng" dirty="0">
                    <a:solidFill>
                      <a:srgbClr val="002060"/>
                    </a:solidFill>
                  </a:rPr>
                  <a:t>total isolation </a:t>
                </a:r>
                <a:r>
                  <a:rPr lang="en-US" sz="1600" dirty="0">
                    <a:solidFill>
                      <a:srgbClr val="002060"/>
                    </a:solidFill>
                  </a:rPr>
                  <a:t>of others. 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86" y="4361985"/>
                <a:ext cx="3771900" cy="1524000"/>
              </a:xfrm>
              <a:prstGeom prst="cloudCallout">
                <a:avLst>
                  <a:gd name="adj1" fmla="val 27465"/>
                  <a:gd name="adj2" fmla="val 77421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Up Arrow 43"/>
          <p:cNvSpPr/>
          <p:nvPr/>
        </p:nvSpPr>
        <p:spPr>
          <a:xfrm>
            <a:off x="2590800" y="2971800"/>
            <a:ext cx="183704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0" y="1905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05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9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3" grpId="0" animBg="1"/>
      <p:bldP spid="37" grpId="0" animBg="1"/>
      <p:bldP spid="4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works in real life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133600" y="4876800"/>
            <a:ext cx="39624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not try </a:t>
            </a:r>
            <a:r>
              <a:rPr lang="en-US" b="1" dirty="0">
                <a:solidFill>
                  <a:srgbClr val="7030A0"/>
                </a:solidFill>
              </a:rPr>
              <a:t>collaboration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tx1"/>
                </a:solidFill>
              </a:rPr>
              <a:t>given problem </a:t>
            </a:r>
            <a:r>
              <a:rPr lang="en-US" dirty="0">
                <a:solidFill>
                  <a:schemeClr val="tx1"/>
                </a:solidFill>
              </a:rPr>
              <a:t>?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problem: </a:t>
                </a:r>
                <a:b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Breaking the </a:t>
                </a:r>
                <a:r>
                  <a:rPr lang="en-US" sz="3200" b="1" i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barrier using </a:t>
                </a:r>
                <a:r>
                  <a:rPr lang="en-US" sz="3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t="-8511" r="-1259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An Overview: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Keep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tiny data structures: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Each index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 stores minimum </a:t>
                </a:r>
                <a:r>
                  <a:rPr lang="en-US" sz="2400" b="1" u="sng" dirty="0"/>
                  <a:t>only for a few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i="1" dirty="0" smtClean="0">
                        <a:latin typeface="Cambria Math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.</a:t>
                </a:r>
                <a:endParaRPr lang="en-US" sz="28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For a query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chemeClr val="tx2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/>
                  <a:t>),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if the answer is not stored in the tiny data structure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</a:t>
                </a:r>
                <a:r>
                  <a:rPr lang="en-US" sz="2000" dirty="0"/>
                  <a:t>look up  tiny data structure of some index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u="sng" dirty="0"/>
                  <a:t>chosen carefully</a:t>
                </a:r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How </a:t>
            </a:r>
            <a:r>
              <a:rPr lang="en-US" sz="3200" dirty="0"/>
              <a:t>does </a:t>
            </a:r>
            <a:r>
              <a:rPr lang="en-US" sz="3200" dirty="0">
                <a:solidFill>
                  <a:srgbClr val="7030A0"/>
                </a:solidFill>
              </a:rPr>
              <a:t>collaboration</a:t>
            </a:r>
            <a:r>
              <a:rPr lang="en-US" sz="3200" dirty="0"/>
              <a:t> work </a:t>
            </a:r>
            <a:br>
              <a:rPr lang="en-US" sz="3200" dirty="0"/>
            </a:br>
            <a:r>
              <a:rPr lang="en-US" sz="3200" dirty="0"/>
              <a:t>in this problem ?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problem: </a:t>
                </a:r>
                <a:b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Breaking the </a:t>
                </a:r>
                <a:r>
                  <a:rPr lang="en-US" sz="3200" b="1" i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barrier using collaboration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t="-8511" r="-170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66568" cy="445532"/>
            <a:chOff x="1371600" y="2743200"/>
            <a:chExt cx="4966568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418195" cy="760512"/>
            <a:chOff x="3223259" y="3647420"/>
            <a:chExt cx="418195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3003451" cy="1207532"/>
            <a:chOff x="1143000" y="4419600"/>
            <a:chExt cx="3003451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stores answers for this range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452" r="-2632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stores answers for this range</a:t>
                  </a: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2994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loud Callout 67"/>
              <p:cNvSpPr/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may use the tiny data structure of 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6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answer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Range-Minima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8" name="Cloud Callout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Details of </a:t>
            </a:r>
            <a:r>
              <a:rPr lang="en-US" sz="3200" dirty="0">
                <a:solidFill>
                  <a:srgbClr val="7030A0"/>
                </a:solidFill>
              </a:rPr>
              <a:t>Tiny data structures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 : </a:t>
                </a:r>
                <a:b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Details of tiny data structure 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stored at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255" r="-296" b="-17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22119" y="2968823"/>
            <a:ext cx="762000" cy="307777"/>
            <a:chOff x="1371600" y="2892623"/>
            <a:chExt cx="762000" cy="3077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3200400"/>
              <a:ext cx="7620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2" y="2892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21229" y="2587823"/>
            <a:ext cx="1447800" cy="307777"/>
            <a:chOff x="1371600" y="2590800"/>
            <a:chExt cx="1447800" cy="30777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71600" y="2895600"/>
              <a:ext cx="14478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09962" y="2590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767" y="2272137"/>
            <a:ext cx="2697481" cy="307777"/>
            <a:chOff x="1371600" y="2283023"/>
            <a:chExt cx="2697481" cy="30777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371600" y="2590800"/>
              <a:ext cx="2697481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22830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8572" y="1641785"/>
            <a:ext cx="6160028" cy="307777"/>
            <a:chOff x="1371600" y="2283023"/>
            <a:chExt cx="6160028" cy="30777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1600" y="2590800"/>
              <a:ext cx="616002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961" r="-12500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935481" y="2057400"/>
            <a:ext cx="45719" cy="381000"/>
            <a:chOff x="1676400" y="2057400"/>
            <a:chExt cx="45719" cy="381000"/>
          </a:xfrm>
        </p:grpSpPr>
        <p:sp>
          <p:nvSpPr>
            <p:cNvPr id="53" name="Oval 52"/>
            <p:cNvSpPr/>
            <p:nvPr/>
          </p:nvSpPr>
          <p:spPr>
            <a:xfrm>
              <a:off x="1676400" y="23622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76400" y="22098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76400" y="20574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22119" y="3273623"/>
            <a:ext cx="425862" cy="307777"/>
            <a:chOff x="1722119" y="3273623"/>
            <a:chExt cx="425862" cy="30777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722119" y="3581400"/>
              <a:ext cx="42586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8800" y="3273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5029200"/>
                <a:ext cx="5334000" cy="1142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Tiny data structure of Index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stores </a:t>
                </a:r>
              </a:p>
              <a:p>
                <a:r>
                  <a:rPr lang="en-US" dirty="0"/>
                  <a:t>minimum element for {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],…,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]} 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≤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5334000" cy="1142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582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9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Answering Range-minima query for index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: </a:t>
                </a:r>
                <a:r>
                  <a:rPr lang="en-US" sz="3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 works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371600" y="2819400"/>
            <a:ext cx="49530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52600" y="35052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52600" y="2518383"/>
            <a:ext cx="2703567" cy="1139217"/>
            <a:chOff x="1752600" y="2518383"/>
            <a:chExt cx="2703567" cy="1139217"/>
          </a:xfrm>
        </p:grpSpPr>
        <p:grpSp>
          <p:nvGrpSpPr>
            <p:cNvPr id="79" name="Group 78"/>
            <p:cNvGrpSpPr/>
            <p:nvPr/>
          </p:nvGrpSpPr>
          <p:grpSpPr>
            <a:xfrm>
              <a:off x="1752600" y="2518383"/>
              <a:ext cx="2703567" cy="1139217"/>
              <a:chOff x="1752600" y="2518383"/>
              <a:chExt cx="2703567" cy="113921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58686" y="2888840"/>
                <a:ext cx="2697481" cy="315856"/>
                <a:chOff x="1758686" y="2888840"/>
                <a:chExt cx="2697481" cy="315856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8686" y="3200400"/>
                  <a:ext cx="2697481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r="-11765" b="-192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752600" y="2518383"/>
                <a:ext cx="0" cy="1139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4450081" y="30446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58686" y="2206823"/>
            <a:ext cx="5175514" cy="1450777"/>
            <a:chOff x="1758686" y="2206823"/>
            <a:chExt cx="5175514" cy="1450777"/>
          </a:xfrm>
        </p:grpSpPr>
        <p:grpSp>
          <p:nvGrpSpPr>
            <p:cNvPr id="78" name="Group 77"/>
            <p:cNvGrpSpPr/>
            <p:nvPr/>
          </p:nvGrpSpPr>
          <p:grpSpPr>
            <a:xfrm>
              <a:off x="1758686" y="2206823"/>
              <a:ext cx="5175514" cy="315856"/>
              <a:chOff x="1758686" y="2206823"/>
              <a:chExt cx="5175514" cy="31585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8686" y="2514600"/>
                <a:ext cx="5175514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7216" b="-1923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/>
            <p:cNvCxnSpPr/>
            <p:nvPr/>
          </p:nvCxnSpPr>
          <p:spPr>
            <a:xfrm>
              <a:off x="6934200" y="2362603"/>
              <a:ext cx="0" cy="1294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3627119" y="44196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23259" y="3647420"/>
            <a:ext cx="3107427" cy="1076980"/>
            <a:chOff x="3223259" y="3647420"/>
            <a:chExt cx="3107427" cy="107698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618409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24600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223259" y="3647420"/>
              <a:ext cx="381000" cy="1076980"/>
              <a:chOff x="3223259" y="3647420"/>
              <a:chExt cx="381000" cy="107698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259" y="3647420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 Arrow 40"/>
              <p:cNvSpPr/>
              <p:nvPr/>
            </p:nvSpPr>
            <p:spPr>
              <a:xfrm>
                <a:off x="3385758" y="4179332"/>
                <a:ext cx="133157" cy="54506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blipFill rotWithShape="1">
                <a:blip r:embed="rId8"/>
                <a:stretch>
                  <a:fillRect t="-4839" r="-9353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We shall use two additional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: the greatest number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Examples: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]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4,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/>
                  <a:t>]=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16</a:t>
                </a:r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       Power-of-2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/>
                  <a:t>]=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32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: the greatest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Examples: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]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2,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/>
                  <a:t>]=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     Log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/>
                  <a:t>]=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compute arrays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/>
                  <a:t>[]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2000" b="1" dirty="0"/>
                  <a:t>[]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Final solution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Range Minima problem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 structures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To </a:t>
                </a:r>
                <a:r>
                  <a:rPr lang="en-US" sz="2000" u="sng" dirty="0"/>
                  <a:t>organize</a:t>
                </a:r>
                <a:r>
                  <a:rPr lang="en-US" sz="2000" dirty="0"/>
                  <a:t> a data in the memory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any query can be answered efficiently.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Data</a:t>
                </a:r>
                <a:r>
                  <a:rPr lang="en-US" sz="2000" dirty="0"/>
                  <a:t>:  A set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</a:t>
                </a:r>
                <a:r>
                  <a:rPr lang="en-US" sz="2000" dirty="0"/>
                  <a:t> of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numbers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“Is a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present 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/>
                  <a:t>?”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A trivial solution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/>
                  <a:t>sequential search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A Data structure solution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Sort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r>
                  <a:rPr lang="en-US" sz="2000" dirty="0"/>
                  <a:t>Use </a:t>
                </a:r>
                <a:r>
                  <a:rPr lang="en-US" sz="2000" b="1" dirty="0"/>
                  <a:t>binary search</a:t>
                </a:r>
                <a:r>
                  <a:rPr lang="en-US" sz="2000" dirty="0"/>
                  <a:t> for answering query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  <a:blipFill rotWithShape="1">
                <a:blip r:embed="rId2"/>
                <a:stretch>
                  <a:fillRect l="-720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5181600" y="5964936"/>
                <a:ext cx="3124200" cy="5882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per query</a:t>
                </a: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964936"/>
                <a:ext cx="3124200" cy="588264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181600" y="4489704"/>
                <a:ext cx="3124200" cy="5882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per query</a:t>
                </a: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489704"/>
                <a:ext cx="3124200" cy="588264"/>
              </a:xfrm>
              <a:prstGeom prst="leftArrow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6"/>
              <p:cNvSpPr/>
              <p:nvPr/>
            </p:nvSpPr>
            <p:spPr>
              <a:xfrm>
                <a:off x="3200400" y="5410200"/>
                <a:ext cx="5105400" cy="5882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to build sorted array.</a:t>
                </a:r>
              </a:p>
            </p:txBody>
          </p:sp>
        </mc:Choice>
        <mc:Fallback xmlns="">
          <p:sp>
            <p:nvSpPr>
              <p:cNvPr id="7" name="Lef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5105400" cy="588264"/>
              </a:xfrm>
              <a:prstGeom prst="lef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685800" y="5638800"/>
            <a:ext cx="914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Range-Minima Problem: </a:t>
                </a:r>
                <a:br>
                  <a:rPr lang="en-US" sz="3200" b="1" dirty="0"/>
                </a:br>
                <a:r>
                  <a:rPr lang="en-US" sz="2800" dirty="0"/>
                  <a:t>Data structure with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log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 </a:t>
                </a:r>
                <a:r>
                  <a:rPr lang="en-US" sz="2800" b="1" dirty="0"/>
                  <a:t>space</a:t>
                </a:r>
                <a:r>
                  <a:rPr lang="en-US" sz="2800" dirty="0"/>
                  <a:t> and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) </a:t>
                </a:r>
                <a:r>
                  <a:rPr lang="en-US" sz="2800" b="1" dirty="0"/>
                  <a:t>query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Data Structure: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/>
                  <a:t> × log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  <a:r>
                  <a:rPr lang="en-US" sz="1800" b="1" dirty="0"/>
                  <a:t> B </a:t>
                </a:r>
                <a:r>
                  <a:rPr lang="en-US" sz="1800" dirty="0"/>
                  <a:t>where</a:t>
                </a:r>
                <a:r>
                  <a:rPr lang="en-US" sz="1800" b="1" dirty="0"/>
                  <a:t>  B[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][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 …</a:t>
                </a:r>
              </a:p>
              <a:p>
                <a:pPr lvl="1"/>
                <a:endParaRPr lang="en-US" sz="1800" b="1" dirty="0"/>
              </a:p>
              <a:p>
                <a:pPr lvl="1"/>
                <a:r>
                  <a:rPr lang="en-US" sz="1800" dirty="0"/>
                  <a:t>Array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/>
                  <a:t>[]</a:t>
                </a:r>
              </a:p>
              <a:p>
                <a:pPr lvl="1"/>
                <a:r>
                  <a:rPr lang="en-US" sz="1800" dirty="0"/>
                  <a:t>Array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/>
                  <a:t>[]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Range-minima-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Power-of-2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];  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Log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];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/>
                  <a:t>)  return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       return min(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        ,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         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l="-3247" t="-14815" r="-7792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l="-1843" t="-14815" r="-55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 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blipFill rotWithShape="1">
                <a:blip r:embed="rId6"/>
                <a:stretch>
                  <a:fillRect l="-649" t="-14815" r="-201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7400" y="51816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1816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172200" y="2895600"/>
            <a:ext cx="2497279" cy="3200400"/>
            <a:chOff x="6172200" y="2286000"/>
            <a:chExt cx="2497279" cy="3200400"/>
          </a:xfrm>
        </p:grpSpPr>
        <p:sp>
          <p:nvSpPr>
            <p:cNvPr id="5" name="Rectangle 4"/>
            <p:cNvSpPr/>
            <p:nvPr/>
          </p:nvSpPr>
          <p:spPr>
            <a:xfrm>
              <a:off x="6553200" y="2667000"/>
              <a:ext cx="1752600" cy="2819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8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628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01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29718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553200" y="3276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5181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15200" y="335280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IN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53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2983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6314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566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6172200" y="4495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29200" y="1911730"/>
                <a:ext cx="3710824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minimum of </a:t>
                </a:r>
                <a:r>
                  <a:rPr lang="en-US" b="1" dirty="0"/>
                  <a:t>{A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r>
                  <a:rPr lang="en-US" dirty="0"/>
                  <a:t>],…,</a:t>
                </a:r>
                <a:r>
                  <a:rPr lang="en-US" b="1" dirty="0"/>
                  <a:t> 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  <a:r>
                  <a:rPr lang="en-US" b="1" dirty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11730"/>
                <a:ext cx="3710824" cy="374270"/>
              </a:xfrm>
              <a:prstGeom prst="rect">
                <a:avLst/>
              </a:prstGeom>
              <a:blipFill rotWithShape="1">
                <a:blip r:embed="rId9"/>
                <a:stretch>
                  <a:fillRect l="-1314" t="-6557" r="-2135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0" grpId="0" animBg="1"/>
      <p:bldP spid="23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data structure for range-minima problem that takes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b="1" dirty="0"/>
                  <a:t>space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b="1" dirty="0"/>
                  <a:t>query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Preprocessing time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/>
                  <a:t> 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: Trivial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:  Doable with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little hints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to build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×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matrix </a:t>
                </a:r>
                <a:r>
                  <a:rPr lang="en-US" sz="2000" b="1" dirty="0"/>
                  <a:t>B</a:t>
                </a:r>
                <a:r>
                  <a:rPr lang="en-US" sz="2000" dirty="0"/>
                  <a:t> used in data structure of Range-Minima problem.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400" b="1" dirty="0"/>
                  <a:t>Hint:</a:t>
                </a:r>
                <a:r>
                  <a:rPr lang="en-US" b="1" dirty="0"/>
                  <a:t> </a:t>
                </a:r>
                <a:r>
                  <a:rPr lang="en-US" sz="2000" dirty="0"/>
                  <a:t>(Inspiration from iterative algorithm for Fibonacci numbers).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801" t="-1752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5410200"/>
                <a:ext cx="7620000" cy="381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 compute 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], you need to know only two entries from column </a:t>
                </a:r>
                <a:r>
                  <a:rPr lang="en-US" dirty="0">
                    <a:solidFill>
                      <a:srgbClr val="0070C0"/>
                    </a:solidFill>
                  </a:rPr>
                  <a:t>**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410200"/>
                <a:ext cx="7620000" cy="381000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Data structures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(To be discussed in the course)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sz="2000" dirty="0"/>
                  <a:t>Arrays</a:t>
                </a:r>
              </a:p>
              <a:p>
                <a:r>
                  <a:rPr lang="en-US" sz="2000" dirty="0"/>
                  <a:t>Linked Lists</a:t>
                </a:r>
              </a:p>
              <a:p>
                <a:r>
                  <a:rPr lang="en-US" sz="2000" dirty="0"/>
                  <a:t>Stacks</a:t>
                </a:r>
              </a:p>
              <a:p>
                <a:r>
                  <a:rPr lang="en-US" sz="2000" dirty="0"/>
                  <a:t>Queues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Tree</a:t>
                </a:r>
                <a:r>
                  <a:rPr lang="en-US" sz="2000" b="1" dirty="0"/>
                  <a:t> Data Structures</a:t>
                </a:r>
                <a:r>
                  <a:rPr lang="en-US" sz="2000" dirty="0"/>
                  <a:t>: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Binary heap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Binary Search Trees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Augmented Data structures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Structures for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integers</a:t>
                </a:r>
                <a:r>
                  <a:rPr lang="en-US" sz="2000" dirty="0"/>
                  <a:t>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Hash Tables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Searching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 </a:t>
                </a:r>
                <a:r>
                  <a:rPr lang="en-US" sz="2000" b="1" dirty="0" err="1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(if time permits)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742147" cy="1447800"/>
            <a:chOff x="3657600" y="1600200"/>
            <a:chExt cx="1742147" cy="1447800"/>
          </a:xfrm>
        </p:grpSpPr>
        <p:sp>
          <p:nvSpPr>
            <p:cNvPr id="5" name="Right Brace 4"/>
            <p:cNvSpPr/>
            <p:nvPr/>
          </p:nvSpPr>
          <p:spPr>
            <a:xfrm>
              <a:off x="3657600" y="1600200"/>
              <a:ext cx="536448" cy="1447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4852" y="2133600"/>
              <a:ext cx="125489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9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 structures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AIM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To </a:t>
            </a:r>
            <a:r>
              <a:rPr lang="en-US" sz="2000" u="sng" dirty="0"/>
              <a:t>organize</a:t>
            </a:r>
            <a:r>
              <a:rPr lang="en-US" sz="2000" dirty="0"/>
              <a:t> a data in the memory </a:t>
            </a:r>
          </a:p>
          <a:p>
            <a:pPr marL="0" indent="0">
              <a:buNone/>
            </a:pPr>
            <a:r>
              <a:rPr lang="en-US" sz="2000" dirty="0"/>
              <a:t>so that any query can be answered efficiently.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Important assumption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	No. of queries to be answered will be  </a:t>
            </a:r>
            <a:r>
              <a:rPr lang="en-US" sz="20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Parameters</a:t>
            </a:r>
            <a:r>
              <a:rPr lang="en-US" sz="2000" dirty="0"/>
              <a:t> of Efficiency</a:t>
            </a:r>
          </a:p>
          <a:p>
            <a:r>
              <a:rPr lang="en-US" sz="2000" dirty="0"/>
              <a:t>Query time</a:t>
            </a:r>
          </a:p>
          <a:p>
            <a:r>
              <a:rPr lang="en-US" sz="2000" dirty="0"/>
              <a:t>Space</a:t>
            </a:r>
          </a:p>
          <a:p>
            <a:r>
              <a:rPr lang="en-US" sz="2000" dirty="0"/>
              <a:t>Preprocessing time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429000"/>
            <a:ext cx="77200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many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8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 </a:t>
            </a:r>
            <a:r>
              <a:rPr lang="en-US" sz="3600" dirty="0"/>
              <a:t>Problem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486400"/>
            <a:ext cx="498150" cy="978932"/>
            <a:chOff x="3276600" y="4495800"/>
            <a:chExt cx="49815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498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=4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4981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334000" y="5486400"/>
            <a:ext cx="621452" cy="990600"/>
            <a:chOff x="5334000" y="4495800"/>
            <a:chExt cx="62145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6214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r>
                    <a:rPr lang="en-US" dirty="0"/>
                    <a:t>=11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6214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961"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368233" y="4202668"/>
            <a:ext cx="2448728" cy="826532"/>
            <a:chOff x="3368233" y="3212068"/>
            <a:chExt cx="2448728" cy="826532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4343398" y="2590798"/>
              <a:ext cx="472637" cy="242296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429000" y="3212068"/>
                  <a:ext cx="2387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Range-Minima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r>
                    <a:rPr lang="en-US" dirty="0"/>
                    <a:t>) = </a:t>
                  </a:r>
                  <a:r>
                    <a:rPr lang="en-US" b="1" dirty="0"/>
                    <a:t>-6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212068"/>
                  <a:ext cx="23879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02" t="-8197" r="-3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548068" y="50292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5    1    8  19   0   -1  30 99  -6  10   2  40  27 44  67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 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: report the smallest element 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store one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 number of queries be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399"/>
              </a:xfrm>
              <a:blipFill rotWithShape="1">
                <a:blip r:embed="rId5"/>
                <a:stretch>
                  <a:fillRect l="-741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4"/>
                <a:ext cx="4040188" cy="464502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(brute force)</a:t>
                </a:r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sz="1800" b="1" dirty="0"/>
                  <a:t>Range-minima-trivial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temp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min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(temp &lt;=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{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(min &gt;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[temp])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min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[temp];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temp temp+1;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return min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Time complexity for one query: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1800" dirty="0">
                    <a:sym typeface="Wingdings" pitchFamily="2" charset="2"/>
                  </a:rPr>
                  <a:t>a few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hours</a:t>
                </a:r>
                <a:r>
                  <a:rPr lang="en-US" sz="1800" dirty="0">
                    <a:solidFill>
                      <a:srgbClr val="002060"/>
                    </a:solidFill>
                    <a:sym typeface="Wingdings" pitchFamily="2" charset="2"/>
                  </a:rPr>
                  <a:t> for 10 million queries)</a:t>
                </a:r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4"/>
                <a:ext cx="4040188" cy="4645026"/>
              </a:xfrm>
              <a:blipFill rotWithShape="1">
                <a:blip r:embed="rId2"/>
                <a:stretch>
                  <a:fillRect l="-1508" t="-656" r="-3922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Placeholder 53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5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4"/>
                <a:ext cx="4041775" cy="445452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(store all answers)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Space :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5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4"/>
                <a:ext cx="4041775" cy="4454526"/>
              </a:xfrm>
              <a:blipFill rotWithShape="1">
                <a:blip r:embed="rId3"/>
                <a:stretch>
                  <a:fillRect l="-1659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17432" y="2286001"/>
            <a:ext cx="3797968" cy="3352799"/>
            <a:chOff x="469232" y="1981200"/>
            <a:chExt cx="3797968" cy="3352799"/>
          </a:xfrm>
        </p:grpSpPr>
        <p:grpSp>
          <p:nvGrpSpPr>
            <p:cNvPr id="9" name="Group 8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600200" y="1963479"/>
                <a:ext cx="3573892" cy="1770118"/>
                <a:chOff x="1600200" y="1963479"/>
                <a:chExt cx="3573892" cy="1770118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cxnSp>
              <p:nvCxnSpPr>
                <p:cNvPr id="14" name="Straight Connector 13"/>
                <p:cNvCxnSpPr>
                  <a:endCxn id="13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endCxn id="13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00200" y="3278374"/>
                      <a:ext cx="407668" cy="4552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0200" y="3278374"/>
                      <a:ext cx="407668" cy="455223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452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763425" y="1963479"/>
                      <a:ext cx="410667" cy="4552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3425" y="1963479"/>
                      <a:ext cx="410667" cy="455223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452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" name="TextBox 9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56" name="Smiley Face 55"/>
          <p:cNvSpPr/>
          <p:nvPr/>
        </p:nvSpPr>
        <p:spPr>
          <a:xfrm>
            <a:off x="4648200" y="6172200"/>
            <a:ext cx="685800" cy="6477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58000" y="6412468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Impractical</a:t>
            </a:r>
          </a:p>
        </p:txBody>
      </p:sp>
      <p:sp>
        <p:nvSpPr>
          <p:cNvPr id="58" name="Cloud Callout 57"/>
          <p:cNvSpPr/>
          <p:nvPr/>
        </p:nvSpPr>
        <p:spPr>
          <a:xfrm>
            <a:off x="3733800" y="990956"/>
            <a:ext cx="5410199" cy="2154219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Size of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B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too large </a:t>
            </a:r>
            <a:r>
              <a:rPr lang="en-US" sz="1600" dirty="0">
                <a:solidFill>
                  <a:schemeClr val="tx1"/>
                </a:solidFill>
              </a:rPr>
              <a:t>to be kept in RAM.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So we shall have to keep most of it in the </a:t>
            </a:r>
            <a:r>
              <a:rPr lang="en-US" sz="1600" b="1" dirty="0">
                <a:solidFill>
                  <a:srgbClr val="C00000"/>
                </a:solidFill>
              </a:rPr>
              <a:t>Hard disk drive.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Hence it will take a few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milliseconds per query</a:t>
            </a:r>
            <a:r>
              <a:rPr lang="en-US" sz="1600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94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nimBg="1"/>
      <p:bldP spid="3" grpId="0" build="p"/>
      <p:bldP spid="54" grpId="0" build="p" animBg="1"/>
      <p:bldP spid="55" grpId="0" uiExpand="1" build="p"/>
      <p:bldP spid="56" grpId="0" animBg="1"/>
      <p:bldP spid="57" grpId="0"/>
      <p:bldP spid="58" grpId="0" animBg="1"/>
      <p:bldP spid="58" grpId="1" animBg="1"/>
      <p:bldP spid="58" grpId="2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Query: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000" b="1" dirty="0" err="1"/>
                  <a:t>Report_min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A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: report  smallest element from </a:t>
                </a:r>
                <a:r>
                  <a:rPr lang="en-US" sz="2000" dirty="0">
                    <a:solidFill>
                      <a:srgbClr val="7030A0"/>
                    </a:solidFill>
                  </a:rPr>
                  <a:t>{</a:t>
                </a:r>
                <a:r>
                  <a:rPr lang="en-US" sz="2000" b="1" dirty="0"/>
                  <a:t>A</a:t>
                </a:r>
                <a:r>
                  <a:rPr lang="en-US" sz="2000" dirty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],…,</a:t>
                </a:r>
                <a:r>
                  <a:rPr lang="en-US" sz="2000" b="1" dirty="0"/>
                  <a:t>A</a:t>
                </a:r>
                <a:r>
                  <a:rPr lang="en-US" sz="2000" dirty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]}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 </a:t>
                </a:r>
              </a:p>
              <a:p>
                <a:r>
                  <a:rPr lang="en-US" sz="2000" dirty="0"/>
                  <a:t>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compact </a:t>
                </a:r>
                <a:r>
                  <a:rPr lang="en-US" sz="2000" dirty="0"/>
                  <a:t>data structure </a:t>
                </a:r>
              </a:p>
              <a:p>
                <a:r>
                  <a:rPr lang="en-US" sz="2000" b="1" dirty="0"/>
                  <a:t>  </a:t>
                </a:r>
                <a:r>
                  <a:rPr lang="en-US" sz="2000" b="1" u="sng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  Query time</a:t>
                </a:r>
                <a:r>
                  <a:rPr lang="en-US" sz="2000" dirty="0"/>
                  <a:t> 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≤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≤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3276600"/>
            <a:ext cx="7239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98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9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84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17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02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878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4400" y="3352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6188" y="3276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sz="1400" dirty="0"/>
              <a:t>29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5388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1400" y="33498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05896" y="33528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781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0896" y="33528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67.4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514600" y="2743200"/>
            <a:ext cx="3823568" cy="445532"/>
            <a:chOff x="2514600" y="2743200"/>
            <a:chExt cx="3823568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581834" y="2819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834" y="2819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2514600" y="3112532"/>
              <a:ext cx="3810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09422" y="2743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22" y="2743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600" y="2819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9400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33400" y="32004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42" name="Oval 41"/>
          <p:cNvSpPr/>
          <p:nvPr/>
        </p:nvSpPr>
        <p:spPr>
          <a:xfrm>
            <a:off x="42976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… </a:t>
            </a:r>
            <a:r>
              <a:rPr lang="en-US" sz="2800" dirty="0"/>
              <a:t>Because of </a:t>
            </a:r>
            <a:r>
              <a:rPr lang="en-US" sz="2800" b="1" u="sng" dirty="0"/>
              <a:t>artificial hurdles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438400" y="1676400"/>
                <a:ext cx="4953000" cy="1981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Why does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bound 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space appear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so hard </a:t>
                </a:r>
                <a:r>
                  <a:rPr lang="en-US" dirty="0">
                    <a:solidFill>
                      <a:schemeClr val="tx1"/>
                    </a:solidFill>
                  </a:rPr>
                  <a:t>to break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if we want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O(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 query time?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76400"/>
                <a:ext cx="4953000" cy="19812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Artificial hurdle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If we want to answer each query in O(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time,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2400" dirty="0"/>
                  <a:t>we must store its answer </a:t>
                </a:r>
                <a:r>
                  <a:rPr lang="en-US" sz="2400" u="sng" dirty="0"/>
                  <a:t>explicitly</a:t>
                </a:r>
                <a:r>
                  <a:rPr lang="en-US" sz="2400" dirty="0"/>
                  <a:t>. </a:t>
                </a:r>
              </a:p>
              <a:p>
                <a:pPr>
                  <a:buFont typeface="Wingdings"/>
                  <a:buChar char="è"/>
                </a:pP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2400" dirty="0"/>
                  <a:t>Since there are around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queries,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so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 space is needed.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</a:rPr>
                  <a:t>Spend some time to find the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origin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of this hurdle.…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3000" y="5105400"/>
            <a:ext cx="7620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</TotalTime>
  <Words>1269</Words>
  <Application>Microsoft Macintosh PowerPoint</Application>
  <PresentationFormat>On-screen Show (4:3)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Data structures  </vt:lpstr>
      <vt:lpstr>Data structures  </vt:lpstr>
      <vt:lpstr>RANGE-MINIMA Problem</vt:lpstr>
      <vt:lpstr>Range-Minima Problem</vt:lpstr>
      <vt:lpstr>Range-Minima Problem</vt:lpstr>
      <vt:lpstr>Range-Minima Problem</vt:lpstr>
      <vt:lpstr>PowerPoint Presentation</vt:lpstr>
      <vt:lpstr>Artificial hurdle</vt:lpstr>
      <vt:lpstr>Artificial hurdle</vt:lpstr>
      <vt:lpstr>Collaboration (team effort)  works in real life</vt:lpstr>
      <vt:lpstr>Range-minima problem:  Breaking the O(n^2) barrier using collaboration</vt:lpstr>
      <vt:lpstr>How does collaboration work  in this problem ?</vt:lpstr>
      <vt:lpstr>Range-minima problem:  Breaking the O(n^2) barrier using collaboration</vt:lpstr>
      <vt:lpstr>Details of Tiny data structures</vt:lpstr>
      <vt:lpstr>Range-minima problem :  Details of tiny data structure stored at each i</vt:lpstr>
      <vt:lpstr>Answering Range-minima query for index i : Collaboration works</vt:lpstr>
      <vt:lpstr>We shall use two additional arrays</vt:lpstr>
      <vt:lpstr>Final solution for  Range Minima problem</vt:lpstr>
      <vt:lpstr>Range-Minima Problem:  Data structure with O(n log n) space and O(1) query time</vt:lpstr>
      <vt:lpstr>PowerPoint Presentation</vt:lpstr>
      <vt:lpstr>PowerPoint Presentation</vt:lpstr>
      <vt:lpstr>Data structures (To be discussed in the course)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523</cp:revision>
  <dcterms:created xsi:type="dcterms:W3CDTF">2011-12-03T04:13:03Z</dcterms:created>
  <dcterms:modified xsi:type="dcterms:W3CDTF">2023-08-16T03:15:54Z</dcterms:modified>
</cp:coreProperties>
</file>