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489" r:id="rId2"/>
    <p:sldId id="468" r:id="rId3"/>
    <p:sldId id="491" r:id="rId4"/>
    <p:sldId id="470" r:id="rId5"/>
    <p:sldId id="464" r:id="rId6"/>
    <p:sldId id="465" r:id="rId7"/>
    <p:sldId id="467" r:id="rId8"/>
    <p:sldId id="469" r:id="rId9"/>
    <p:sldId id="472" r:id="rId10"/>
    <p:sldId id="480" r:id="rId11"/>
    <p:sldId id="471" r:id="rId12"/>
    <p:sldId id="473" r:id="rId13"/>
    <p:sldId id="476" r:id="rId14"/>
    <p:sldId id="481" r:id="rId15"/>
    <p:sldId id="490" r:id="rId16"/>
    <p:sldId id="493" r:id="rId17"/>
    <p:sldId id="482" r:id="rId18"/>
    <p:sldId id="492" r:id="rId19"/>
    <p:sldId id="483" r:id="rId20"/>
    <p:sldId id="478" r:id="rId21"/>
    <p:sldId id="4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31A95-1B21-5241-89D3-9FF68BB20F3A}" v="4" dt="2023-08-17T05:06:52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4FB7F8EF-A8CF-5443-AD9B-1576DF7723B3}"/>
    <pc:docChg chg="delSld modSld">
      <pc:chgData name="Raghunath Tewari" userId="2638bdda-d406-4938-a2a6-e4e967acb772" providerId="ADAL" clId="{4FB7F8EF-A8CF-5443-AD9B-1576DF7723B3}" dt="2021-01-22T16:55:02.696" v="84" actId="20577"/>
      <pc:docMkLst>
        <pc:docMk/>
      </pc:docMkLst>
      <pc:sldChg chg="modSp">
        <pc:chgData name="Raghunath Tewari" userId="2638bdda-d406-4938-a2a6-e4e967acb772" providerId="ADAL" clId="{4FB7F8EF-A8CF-5443-AD9B-1576DF7723B3}" dt="2021-01-22T16:49:42.647" v="44" actId="20577"/>
        <pc:sldMkLst>
          <pc:docMk/>
          <pc:sldMk cId="3570269650" sldId="472"/>
        </pc:sldMkLst>
        <pc:spChg chg="mod">
          <ac:chgData name="Raghunath Tewari" userId="2638bdda-d406-4938-a2a6-e4e967acb772" providerId="ADAL" clId="{4FB7F8EF-A8CF-5443-AD9B-1576DF7723B3}" dt="2021-01-22T16:49:42.647" v="44" actId="20577"/>
          <ac:spMkLst>
            <pc:docMk/>
            <pc:sldMk cId="3570269650" sldId="472"/>
            <ac:spMk id="5" creationId="{00000000-0000-0000-0000-000000000000}"/>
          </ac:spMkLst>
        </pc:spChg>
      </pc:sldChg>
      <pc:sldChg chg="del">
        <pc:chgData name="Raghunath Tewari" userId="2638bdda-d406-4938-a2a6-e4e967acb772" providerId="ADAL" clId="{4FB7F8EF-A8CF-5443-AD9B-1576DF7723B3}" dt="2021-01-22T16:43:08.542" v="6" actId="2696"/>
        <pc:sldMkLst>
          <pc:docMk/>
          <pc:sldMk cId="2699575036" sldId="484"/>
        </pc:sldMkLst>
      </pc:sldChg>
      <pc:sldChg chg="del">
        <pc:chgData name="Raghunath Tewari" userId="2638bdda-d406-4938-a2a6-e4e967acb772" providerId="ADAL" clId="{4FB7F8EF-A8CF-5443-AD9B-1576DF7723B3}" dt="2021-01-22T16:43:16.615" v="7" actId="2696"/>
        <pc:sldMkLst>
          <pc:docMk/>
          <pc:sldMk cId="3833124059" sldId="486"/>
        </pc:sldMkLst>
      </pc:sldChg>
      <pc:sldChg chg="modSp mod">
        <pc:chgData name="Raghunath Tewari" userId="2638bdda-d406-4938-a2a6-e4e967acb772" providerId="ADAL" clId="{4FB7F8EF-A8CF-5443-AD9B-1576DF7723B3}" dt="2021-01-22T16:42:36.867" v="5" actId="20577"/>
        <pc:sldMkLst>
          <pc:docMk/>
          <pc:sldMk cId="170308697" sldId="489"/>
        </pc:sldMkLst>
        <pc:spChg chg="mod">
          <ac:chgData name="Raghunath Tewari" userId="2638bdda-d406-4938-a2a6-e4e967acb772" providerId="ADAL" clId="{4FB7F8EF-A8CF-5443-AD9B-1576DF7723B3}" dt="2021-01-22T16:42:36.867" v="5" actId="20577"/>
          <ac:spMkLst>
            <pc:docMk/>
            <pc:sldMk cId="170308697" sldId="489"/>
            <ac:spMk id="2" creationId="{00000000-0000-0000-0000-000000000000}"/>
          </ac:spMkLst>
        </pc:spChg>
      </pc:sldChg>
      <pc:sldChg chg="modSp mod">
        <pc:chgData name="Raghunath Tewari" userId="2638bdda-d406-4938-a2a6-e4e967acb772" providerId="ADAL" clId="{4FB7F8EF-A8CF-5443-AD9B-1576DF7723B3}" dt="2021-01-22T16:55:02.696" v="84" actId="20577"/>
        <pc:sldMkLst>
          <pc:docMk/>
          <pc:sldMk cId="714708276" sldId="493"/>
        </pc:sldMkLst>
        <pc:spChg chg="mod">
          <ac:chgData name="Raghunath Tewari" userId="2638bdda-d406-4938-a2a6-e4e967acb772" providerId="ADAL" clId="{4FB7F8EF-A8CF-5443-AD9B-1576DF7723B3}" dt="2021-01-22T16:54:35.392" v="62" actId="20577"/>
          <ac:spMkLst>
            <pc:docMk/>
            <pc:sldMk cId="714708276" sldId="493"/>
            <ac:spMk id="2" creationId="{00000000-0000-0000-0000-000000000000}"/>
          </ac:spMkLst>
        </pc:spChg>
        <pc:spChg chg="mod">
          <ac:chgData name="Raghunath Tewari" userId="2638bdda-d406-4938-a2a6-e4e967acb772" providerId="ADAL" clId="{4FB7F8EF-A8CF-5443-AD9B-1576DF7723B3}" dt="2021-01-22T16:55:02.696" v="84" actId="20577"/>
          <ac:spMkLst>
            <pc:docMk/>
            <pc:sldMk cId="714708276" sldId="493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BE631A95-1B21-5241-89D3-9FF68BB20F3A}"/>
    <pc:docChg chg="modSld">
      <pc:chgData name="Raghunath Tewari" userId="2638bdda-d406-4938-a2a6-e4e967acb772" providerId="ADAL" clId="{BE631A95-1B21-5241-89D3-9FF68BB20F3A}" dt="2023-08-18T02:51:19.193" v="9" actId="14100"/>
      <pc:docMkLst>
        <pc:docMk/>
      </pc:docMkLst>
      <pc:sldChg chg="modSp">
        <pc:chgData name="Raghunath Tewari" userId="2638bdda-d406-4938-a2a6-e4e967acb772" providerId="ADAL" clId="{BE631A95-1B21-5241-89D3-9FF68BB20F3A}" dt="2023-08-17T05:06:52.329" v="3" actId="20577"/>
        <pc:sldMkLst>
          <pc:docMk/>
          <pc:sldMk cId="735429107" sldId="464"/>
        </pc:sldMkLst>
        <pc:spChg chg="mod">
          <ac:chgData name="Raghunath Tewari" userId="2638bdda-d406-4938-a2a6-e4e967acb772" providerId="ADAL" clId="{BE631A95-1B21-5241-89D3-9FF68BB20F3A}" dt="2023-08-17T05:06:52.329" v="3" actId="20577"/>
          <ac:spMkLst>
            <pc:docMk/>
            <pc:sldMk cId="735429107" sldId="46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BE631A95-1B21-5241-89D3-9FF68BB20F3A}" dt="2023-08-17T05:08:24.971" v="5" actId="1076"/>
        <pc:sldMkLst>
          <pc:docMk/>
          <pc:sldMk cId="3570269650" sldId="472"/>
        </pc:sldMkLst>
        <pc:spChg chg="mod">
          <ac:chgData name="Raghunath Tewari" userId="2638bdda-d406-4938-a2a6-e4e967acb772" providerId="ADAL" clId="{BE631A95-1B21-5241-89D3-9FF68BB20F3A}" dt="2023-08-17T05:08:13.050" v="4" actId="1076"/>
          <ac:spMkLst>
            <pc:docMk/>
            <pc:sldMk cId="3570269650" sldId="472"/>
            <ac:spMk id="66" creationId="{00000000-0000-0000-0000-000000000000}"/>
          </ac:spMkLst>
        </pc:spChg>
        <pc:grpChg chg="mod">
          <ac:chgData name="Raghunath Tewari" userId="2638bdda-d406-4938-a2a6-e4e967acb772" providerId="ADAL" clId="{BE631A95-1B21-5241-89D3-9FF68BB20F3A}" dt="2023-08-17T05:08:24.971" v="5" actId="1076"/>
          <ac:grpSpMkLst>
            <pc:docMk/>
            <pc:sldMk cId="3570269650" sldId="472"/>
            <ac:grpSpMk id="114" creationId="{00000000-0000-0000-0000-000000000000}"/>
          </ac:grpSpMkLst>
        </pc:grpChg>
      </pc:sldChg>
      <pc:sldChg chg="modSp mod">
        <pc:chgData name="Raghunath Tewari" userId="2638bdda-d406-4938-a2a6-e4e967acb772" providerId="ADAL" clId="{BE631A95-1B21-5241-89D3-9FF68BB20F3A}" dt="2023-08-18T02:51:19.193" v="9" actId="14100"/>
        <pc:sldMkLst>
          <pc:docMk/>
          <pc:sldMk cId="1510721061" sldId="491"/>
        </pc:sldMkLst>
        <pc:spChg chg="mod">
          <ac:chgData name="Raghunath Tewari" userId="2638bdda-d406-4938-a2a6-e4e967acb772" providerId="ADAL" clId="{BE631A95-1B21-5241-89D3-9FF68BB20F3A}" dt="2023-08-18T02:51:19.193" v="9" actId="14100"/>
          <ac:spMkLst>
            <pc:docMk/>
            <pc:sldMk cId="1510721061" sldId="49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8: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Modeling</a:t>
            </a:r>
            <a:r>
              <a:rPr lang="en-US" sz="2000" dirty="0">
                <a:solidFill>
                  <a:schemeClr val="tx1"/>
                </a:solidFill>
              </a:rPr>
              <a:t> versus </a:t>
            </a:r>
            <a:r>
              <a:rPr lang="en-US" sz="2000" b="1" dirty="0">
                <a:solidFill>
                  <a:schemeClr val="tx1"/>
                </a:solidFill>
              </a:rPr>
              <a:t>Implementation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Abstract data type “</a:t>
            </a:r>
            <a:r>
              <a:rPr lang="en-US" sz="2000" b="1" dirty="0">
                <a:solidFill>
                  <a:srgbClr val="7030A0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” and </a:t>
            </a:r>
            <a:r>
              <a:rPr lang="en-US" sz="2000">
                <a:solidFill>
                  <a:schemeClr val="tx1"/>
                </a:solidFill>
              </a:rPr>
              <a:t>its implementation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Array</a:t>
            </a:r>
            <a:r>
              <a:rPr lang="en-US" sz="4000" b="1" dirty="0"/>
              <a:t> based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r>
                  <a:rPr lang="en-US" sz="2000" dirty="0"/>
                  <a:t>Store the elements of List  in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denotes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 element of the list at each stage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(since index starts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sz="2000" dirty="0"/>
                  <a:t>: The maximum size of list is known in advance.)</a:t>
                </a:r>
              </a:p>
              <a:p>
                <a:r>
                  <a:rPr lang="en-US" sz="2000" dirty="0"/>
                  <a:t>Keep a integer variable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Length</a:t>
                </a:r>
                <a:r>
                  <a:rPr lang="en-US" sz="2000" dirty="0"/>
                  <a:t> to denote the number of elements in the list at each stage. 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1800" dirty="0"/>
                  <a:t>If at any moment of time List is   </a:t>
                </a:r>
                <a:r>
                  <a:rPr lang="en-US" sz="1800" dirty="0">
                    <a:solidFill>
                      <a:srgbClr val="006C31"/>
                    </a:solidFill>
                  </a:rPr>
                  <a:t>3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5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8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40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27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44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67</a:t>
                </a:r>
                <a:r>
                  <a:rPr lang="en-US" sz="1800" dirty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the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looks like: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describe </a:t>
                </a:r>
                <a:r>
                  <a:rPr lang="en-US" sz="2000" u="sng" dirty="0"/>
                  <a:t>location</a:t>
                </a:r>
                <a:r>
                  <a:rPr lang="en-US" sz="2000" dirty="0"/>
                  <a:t> of an element of the list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by the corresponding array index. Location of 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element of List is 4.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593" b="-16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4901625"/>
            <a:ext cx="7391400" cy="584775"/>
            <a:chOff x="1066800" y="4368225"/>
            <a:chExt cx="7391400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68225"/>
              <a:ext cx="5477765" cy="584775"/>
              <a:chOff x="1548068" y="4038600"/>
              <a:chExt cx="5477765" cy="58477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33600" y="4114800"/>
                <a:ext cx="4892233" cy="381000"/>
                <a:chOff x="2651567" y="3886200"/>
                <a:chExt cx="4892233" cy="3810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67000" y="3886200"/>
                  <a:ext cx="4876800" cy="381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00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86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495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91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71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76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39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934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105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410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15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19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24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2651567" y="3897868"/>
                  <a:ext cx="3198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3   5    1    8    0   2   40 27  44 67</a:t>
                  </a: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548068" y="40386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A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178939" y="441960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Length</a:t>
              </a:r>
              <a:r>
                <a:rPr lang="en-US" dirty="0"/>
                <a:t> = 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err="1"/>
                  <a:t>th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Time Complexity </a:t>
            </a:r>
            <a:r>
              <a:rPr lang="en-US" sz="3200" b="1" dirty="0"/>
              <a:t>of each List operation using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Array</a:t>
            </a:r>
            <a:r>
              <a:rPr lang="en-US" sz="3200" b="1" dirty="0"/>
              <a:t> based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74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/>
                    <a:gridCol w="3374465"/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20000" r="-135452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0000" r="-135452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23333" r="-13545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23333" r="-13545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Up Ribbon 14"/>
          <p:cNvSpPr/>
          <p:nvPr/>
        </p:nvSpPr>
        <p:spPr>
          <a:xfrm>
            <a:off x="1981200" y="5638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Homework:</a:t>
            </a:r>
            <a:r>
              <a:rPr lang="en-US" dirty="0">
                <a:solidFill>
                  <a:schemeClr val="tx1"/>
                </a:solidFill>
              </a:rPr>
              <a:t> Write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Function for each operation with matching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right</a:t>
                </a:r>
                <a:r>
                  <a:rPr lang="en-US" sz="1400" dirty="0">
                    <a:solidFill>
                      <a:schemeClr val="tx1"/>
                    </a:solidFill>
                  </a:rPr>
                  <a:t> by one place.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6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2 16"/>
              <p:cNvSpPr/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left</a:t>
                </a:r>
                <a:r>
                  <a:rPr lang="en-US" sz="1400" dirty="0">
                    <a:solidFill>
                      <a:schemeClr val="tx1"/>
                    </a:solidFill>
                  </a:rPr>
                  <a:t> by one place.</a:t>
                </a:r>
              </a:p>
            </p:txBody>
          </p:sp>
        </mc:Choice>
        <mc:Fallback xmlns="">
          <p:sp>
            <p:nvSpPr>
              <p:cNvPr id="17" name="Line Callout 2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7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8585" y="3048001"/>
            <a:ext cx="1641155" cy="1069776"/>
            <a:chOff x="18585" y="3048001"/>
            <a:chExt cx="1641155" cy="1069776"/>
          </a:xfrm>
        </p:grpSpPr>
        <p:sp>
          <p:nvSpPr>
            <p:cNvPr id="3" name="Smiley Face 2"/>
            <p:cNvSpPr/>
            <p:nvPr/>
          </p:nvSpPr>
          <p:spPr>
            <a:xfrm>
              <a:off x="609600" y="3048001"/>
              <a:ext cx="609600" cy="609599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number of elements in list at present</a:t>
                </a: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blipFill rotWithShape="1">
                <a:blip r:embed="rId8"/>
                <a:stretch>
                  <a:fillRect r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Link</a:t>
            </a:r>
            <a:r>
              <a:rPr lang="en-US" b="1" dirty="0"/>
              <a:t> based 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81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662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20361" y="3352800"/>
            <a:ext cx="704039" cy="914400"/>
            <a:chOff x="3810000" y="3264932"/>
            <a:chExt cx="704039" cy="914400"/>
          </a:xfrm>
        </p:grpSpPr>
        <p:sp>
          <p:nvSpPr>
            <p:cNvPr id="38" name="Up Arrow 37"/>
            <p:cNvSpPr/>
            <p:nvPr/>
          </p:nvSpPr>
          <p:spPr>
            <a:xfrm>
              <a:off x="4114800" y="3264932"/>
              <a:ext cx="76200" cy="533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810000"/>
              <a:ext cx="70403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91000" y="26024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62400" y="2895600"/>
            <a:ext cx="914400" cy="457200"/>
            <a:chOff x="2362200" y="2895600"/>
            <a:chExt cx="914400" cy="457200"/>
          </a:xfrm>
        </p:grpSpPr>
        <p:sp>
          <p:nvSpPr>
            <p:cNvPr id="49" name="Rectangle 48"/>
            <p:cNvSpPr/>
            <p:nvPr/>
          </p:nvSpPr>
          <p:spPr>
            <a:xfrm>
              <a:off x="2362200" y="2895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8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0" y="3352800"/>
            <a:ext cx="3063787" cy="1423940"/>
            <a:chOff x="3810000" y="3212592"/>
            <a:chExt cx="3063787" cy="1423940"/>
          </a:xfrm>
        </p:grpSpPr>
        <p:sp>
          <p:nvSpPr>
            <p:cNvPr id="41" name="TextBox 40"/>
            <p:cNvSpPr txBox="1"/>
            <p:nvPr/>
          </p:nvSpPr>
          <p:spPr>
            <a:xfrm>
              <a:off x="3810000" y="4267200"/>
              <a:ext cx="30637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next (or right) node</a:t>
              </a:r>
            </a:p>
          </p:txBody>
        </p:sp>
        <p:sp>
          <p:nvSpPr>
            <p:cNvPr id="39" name="Up Arrow 38"/>
            <p:cNvSpPr/>
            <p:nvPr/>
          </p:nvSpPr>
          <p:spPr>
            <a:xfrm>
              <a:off x="4724400" y="3212592"/>
              <a:ext cx="76200" cy="10546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Singly </a:t>
            </a:r>
            <a:r>
              <a:rPr lang="en-US" b="1" dirty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7200" y="2895600"/>
            <a:ext cx="5638800" cy="457200"/>
            <a:chOff x="457200" y="2895600"/>
            <a:chExt cx="56388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819401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2440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3264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" y="28956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91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previous (left) node</a:t>
              </a: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Doubly </a:t>
            </a:r>
            <a:r>
              <a:rPr lang="en-US" b="1" dirty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0" y="3048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6" grpId="0" animBg="1"/>
      <p:bldP spid="56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Doubly Linked List</a:t>
            </a:r>
            <a:r>
              <a:rPr lang="en-US" sz="3600" b="1" dirty="0"/>
              <a:t> based 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Keep a doubly linked list </a:t>
            </a:r>
          </a:p>
          <a:p>
            <a:pPr marL="0" indent="0">
              <a:buNone/>
            </a:pPr>
            <a:r>
              <a:rPr lang="en-US" sz="2000" dirty="0"/>
              <a:t>      where elements appear in the order we follow while traversing the list. </a:t>
            </a:r>
          </a:p>
          <a:p>
            <a:r>
              <a:rPr lang="en-US" sz="2000" dirty="0"/>
              <a:t>The location of an element :                 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</a:t>
            </a:r>
          </a:p>
          <a:p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Example:</a:t>
            </a:r>
            <a:r>
              <a:rPr lang="en-US" sz="2000" dirty="0"/>
              <a:t> List </a:t>
            </a:r>
            <a:r>
              <a:rPr lang="en-US" sz="2000" dirty="0">
                <a:solidFill>
                  <a:srgbClr val="006C31"/>
                </a:solidFill>
              </a:rPr>
              <a:t>3,9,1 </a:t>
            </a:r>
            <a:r>
              <a:rPr lang="en-US" sz="2000" dirty="0"/>
              <a:t>appears as</a:t>
            </a:r>
            <a:endParaRPr lang="en-US" sz="2000" u="sng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4278868"/>
            <a:ext cx="7772400" cy="1436132"/>
            <a:chOff x="609600" y="4278868"/>
            <a:chExt cx="7772400" cy="14361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37" name="Elbow Connector 36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9600" y="5257800"/>
              <a:ext cx="5638800" cy="457200"/>
              <a:chOff x="457200" y="2895600"/>
              <a:chExt cx="5638800" cy="4572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819401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72440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91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62400" y="2362200"/>
            <a:ext cx="36981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address</a:t>
            </a:r>
            <a:r>
              <a:rPr lang="en-US" dirty="0"/>
              <a:t> of the node containing it.</a:t>
            </a:r>
          </a:p>
        </p:txBody>
      </p:sp>
    </p:spTree>
    <p:extLst>
      <p:ext uri="{BB962C8B-B14F-4D97-AF65-F5344CB8AC3E}">
        <p14:creationId xmlns:p14="http://schemas.microsoft.com/office/powerpoint/2010/main" val="16318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Insert</a:t>
            </a:r>
            <a:r>
              <a:rPr lang="en-US" sz="3600" dirty="0"/>
              <a:t>(</a:t>
            </a:r>
            <a:r>
              <a:rPr lang="en-US" sz="3600" b="1" dirty="0" err="1"/>
              <a:t>x,p,L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505200" y="2831068"/>
            <a:ext cx="228600" cy="369332"/>
            <a:chOff x="7162800" y="3733800"/>
            <a:chExt cx="457200" cy="45720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95600" y="3112532"/>
            <a:ext cx="1524000" cy="849868"/>
            <a:chOff x="2895600" y="3112532"/>
            <a:chExt cx="1524000" cy="84986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71801" y="3112532"/>
              <a:ext cx="380999" cy="621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86200" y="32004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895600" y="3264932"/>
              <a:ext cx="1524000" cy="697468"/>
              <a:chOff x="2895600" y="3264932"/>
              <a:chExt cx="1524000" cy="697468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2895600" y="3276600"/>
                <a:ext cx="4572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029480" y="3264932"/>
                <a:ext cx="390120" cy="5450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3429000" y="4876800"/>
            <a:ext cx="24680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is it done actually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Insert</a:t>
            </a:r>
            <a:r>
              <a:rPr lang="en-US" sz="3600" dirty="0"/>
              <a:t>(</a:t>
            </a:r>
            <a:r>
              <a:rPr lang="en-US" sz="3600" b="1" dirty="0" err="1"/>
              <a:t>x,p,L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/>
              <a:t>x,p,L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new(node);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q.value</a:t>
            </a:r>
            <a:r>
              <a:rPr lang="en-US" sz="1400" dirty="0">
                <a:sym typeface="Wingdings" pitchFamily="2" charset="2"/>
              </a:rPr>
              <a:t> x;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temp </a:t>
            </a: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q.right</a:t>
            </a:r>
            <a:r>
              <a:rPr lang="en-US" sz="1400" dirty="0">
                <a:sym typeface="Wingdings" pitchFamily="2" charset="2"/>
              </a:rPr>
              <a:t>  p;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 q;</a:t>
            </a:r>
          </a:p>
          <a:p>
            <a:pPr marL="0" indent="0">
              <a:buNone/>
            </a:pPr>
            <a:r>
              <a:rPr lang="en-US" sz="1400" dirty="0" err="1"/>
              <a:t>q.left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 temp;</a:t>
            </a:r>
            <a:endParaRPr lang="en-US" sz="1200" dirty="0"/>
          </a:p>
          <a:p>
            <a:pPr marL="0" indent="0">
              <a:buNone/>
            </a:pPr>
            <a:r>
              <a:rPr lang="en-US" sz="1400" dirty="0" err="1"/>
              <a:t>temp.right</a:t>
            </a:r>
            <a:r>
              <a:rPr lang="en-US" sz="1400" dirty="0">
                <a:sym typeface="Wingdings" pitchFamily="2" charset="2"/>
              </a:rPr>
              <a:t> q;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971801" y="3112532"/>
            <a:ext cx="380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862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895600" y="32766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029480" y="3264932"/>
            <a:ext cx="390120" cy="545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359845" y="4659868"/>
            <a:ext cx="1718740" cy="750332"/>
            <a:chOff x="18585" y="3367445"/>
            <a:chExt cx="1718740" cy="750332"/>
          </a:xfrm>
        </p:grpSpPr>
        <p:sp>
          <p:nvSpPr>
            <p:cNvPr id="79" name="Smiley Face 78"/>
            <p:cNvSpPr/>
            <p:nvPr/>
          </p:nvSpPr>
          <p:spPr>
            <a:xfrm>
              <a:off x="592940" y="3367445"/>
              <a:ext cx="533400" cy="445532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85" y="3810000"/>
              <a:ext cx="1718740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Lists are very </a:t>
              </a:r>
              <a:r>
                <a:rPr lang="en-US" sz="1400" b="1" dirty="0">
                  <a:solidFill>
                    <a:srgbClr val="C00000"/>
                  </a:solidFill>
                </a:rPr>
                <a:t>flexible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114800"/>
            <a:ext cx="1396766" cy="1676400"/>
            <a:chOff x="2667000" y="4191000"/>
            <a:chExt cx="1396766" cy="1676400"/>
          </a:xfrm>
        </p:grpSpPr>
        <p:sp>
          <p:nvSpPr>
            <p:cNvPr id="85" name="Right Brace 84"/>
            <p:cNvSpPr/>
            <p:nvPr/>
          </p:nvSpPr>
          <p:spPr>
            <a:xfrm>
              <a:off x="2667000" y="4191000"/>
              <a:ext cx="344424" cy="1676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028" t="-8197" r="-94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505200" y="4191000"/>
            <a:ext cx="306494" cy="685800"/>
            <a:chOff x="3503506" y="1588532"/>
            <a:chExt cx="306494" cy="685800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3657600" y="1588532"/>
              <a:ext cx="1694" cy="42493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35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25948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24202" y="3162300"/>
            <a:ext cx="11429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6000" y="1764268"/>
            <a:ext cx="680699" cy="1043464"/>
            <a:chOff x="3503506" y="1905000"/>
            <a:chExt cx="680699" cy="1043464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3808306" y="2198132"/>
              <a:ext cx="1694" cy="75033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03506" y="19050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27807" y="5345668"/>
            <a:ext cx="4335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 How to perform </a:t>
            </a:r>
            <a:r>
              <a:rPr lang="en-US" b="1" dirty="0">
                <a:solidFill>
                  <a:srgbClr val="C00000"/>
                </a:solidFill>
              </a:rPr>
              <a:t>Delete</a:t>
            </a:r>
            <a:r>
              <a:rPr lang="en-US" dirty="0"/>
              <a:t>(</a:t>
            </a:r>
            <a:r>
              <a:rPr lang="en-US" b="1" dirty="0" err="1"/>
              <a:t>x,p,L</a:t>
            </a:r>
            <a:r>
              <a:rPr lang="en-US" dirty="0"/>
              <a:t>)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68" grpId="0" animBg="1"/>
      <p:bldP spid="6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Mistake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Often students interpret the parameter </a:t>
                </a:r>
                <a:r>
                  <a:rPr lang="en-US" sz="2000" b="1" dirty="0"/>
                  <a:t>p in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 with the </a:t>
                </a:r>
                <a:r>
                  <a:rPr lang="en-US" sz="2000" u="sng" dirty="0">
                    <a:solidFill>
                      <a:srgbClr val="0070C0"/>
                    </a:solidFill>
                  </a:rPr>
                  <a:t>integer</a:t>
                </a:r>
                <a:r>
                  <a:rPr lang="en-US" sz="2000" dirty="0"/>
                  <a:t> signifying the order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,…) at which element </a:t>
                </a:r>
                <a:r>
                  <a:rPr lang="en-US" sz="2000" b="1" dirty="0"/>
                  <a:t>x </a:t>
                </a:r>
                <a:r>
                  <a:rPr lang="en-US" sz="2000" dirty="0"/>
                  <a:t> is to be inserted in</a:t>
                </a:r>
                <a:r>
                  <a:rPr lang="en-US" sz="2000" dirty="0">
                    <a:solidFill>
                      <a:srgbClr val="7030A0"/>
                    </a:solidFill>
                  </a:rPr>
                  <a:t> list</a:t>
                </a:r>
                <a:r>
                  <a:rPr lang="en-US" sz="2000" dirty="0"/>
                  <a:t> </a:t>
                </a:r>
                <a:r>
                  <a:rPr lang="en-US" sz="2000" b="1" dirty="0"/>
                  <a:t>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Based on this interpretation,  they think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 will require scanning the list and hence will take time of the order of </a:t>
                </a:r>
                <a:r>
                  <a:rPr lang="en-US" sz="2000" b="1" dirty="0"/>
                  <a:t>p </a:t>
                </a:r>
                <a:r>
                  <a:rPr lang="en-US" sz="2000" dirty="0"/>
                  <a:t>and not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Here is my advice:</a:t>
                </a:r>
              </a:p>
              <a:p>
                <a:pPr marL="0" indent="0">
                  <a:buNone/>
                </a:pPr>
                <a:r>
                  <a:rPr lang="en-US" sz="2000" dirty="0"/>
                  <a:t>Please refer to the </a:t>
                </a:r>
                <a:r>
                  <a:rPr lang="en-US" sz="2000" b="1" dirty="0"/>
                  <a:t>modeling</a:t>
                </a:r>
                <a:r>
                  <a:rPr lang="en-US" sz="2000" dirty="0"/>
                  <a:t> of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/>
                  <a:t> for exact interpretation of </a:t>
                </a:r>
                <a:r>
                  <a:rPr lang="en-US" sz="2000" b="1" dirty="0"/>
                  <a:t>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implementation in the lecture is for that modeling and indeed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However, if you wish to model </a:t>
                </a:r>
                <a:r>
                  <a:rPr lang="en-US" sz="2000" dirty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/>
                  <a:t> </a:t>
                </a:r>
                <a:r>
                  <a:rPr lang="en-US" sz="2000" i="1" dirty="0"/>
                  <a:t>differently</a:t>
                </a:r>
                <a:r>
                  <a:rPr lang="en-US" sz="2000" dirty="0"/>
                  <a:t> such that the parameter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an integer parameter as defined above, then you are right.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Lesson learnt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Implementation of a data structure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depends</a:t>
                </a:r>
                <a:r>
                  <a:rPr lang="en-US" sz="2000" dirty="0"/>
                  <a:t> upon its mathematical modeling (</a:t>
                </a:r>
                <a:r>
                  <a:rPr lang="en-US" sz="2000" dirty="0">
                    <a:solidFill>
                      <a:srgbClr val="006C31"/>
                    </a:solidFill>
                  </a:rPr>
                  <a:t>interpretation</a:t>
                </a:r>
                <a:r>
                  <a:rPr lang="en-US" sz="2000" dirty="0"/>
                  <a:t> of various operations).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>
                <a:blip r:embed="rId2"/>
                <a:stretch>
                  <a:fillRect l="-699" t="-840" r="-839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successor</a:t>
            </a:r>
            <a:r>
              <a:rPr lang="en-US" sz="3600" dirty="0"/>
              <a:t>(</a:t>
            </a:r>
            <a:r>
              <a:rPr lang="en-US" sz="3600" b="1" dirty="0" err="1"/>
              <a:t>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/>
              <a:t>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</a:t>
            </a:r>
            <a:r>
              <a:rPr lang="en-US" sz="1400" dirty="0" err="1">
                <a:sym typeface="Wingdings" pitchFamily="2" charset="2"/>
              </a:rPr>
              <a:t>p.right</a:t>
            </a:r>
            <a:r>
              <a:rPr lang="en-US" sz="1400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sym typeface="Wingdings" pitchFamily="2" charset="2"/>
              </a:rPr>
              <a:t>return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q.value</a:t>
            </a:r>
            <a:r>
              <a:rPr lang="en-US" sz="1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22860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23440" y="2233136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2831068"/>
            <a:ext cx="1932892" cy="597932"/>
            <a:chOff x="4953000" y="2831068"/>
            <a:chExt cx="1932892" cy="597932"/>
          </a:xfrm>
        </p:grpSpPr>
        <p:sp>
          <p:nvSpPr>
            <p:cNvPr id="42" name="TextBox 41"/>
            <p:cNvSpPr txBox="1"/>
            <p:nvPr/>
          </p:nvSpPr>
          <p:spPr>
            <a:xfrm>
              <a:off x="6082980" y="283106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p.right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3000" y="3417332"/>
              <a:ext cx="1075920" cy="116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Time Complexity </a:t>
            </a:r>
            <a:r>
              <a:rPr lang="en-US" sz="3200" b="1" dirty="0"/>
              <a:t>of each List operation using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Doubly Linked List </a:t>
            </a:r>
            <a:r>
              <a:rPr lang="en-US" sz="3200" b="1" dirty="0"/>
              <a:t>based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4082"/>
              </p:ext>
            </p:extLst>
          </p:nvPr>
        </p:nvGraphicFramePr>
        <p:xfrm>
          <a:off x="2590800" y="1600200"/>
          <a:ext cx="4495800" cy="375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Complexity per</a:t>
                      </a:r>
                      <a:r>
                        <a:rPr lang="en-US" baseline="0" dirty="0"/>
                        <a:t> 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x,L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x,p,L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2209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blipFill rotWithShape="1">
                <a:blip r:embed="rId2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971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3352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953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6400" y="4191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864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5" name="Up Ribbon 14"/>
          <p:cNvSpPr/>
          <p:nvPr/>
        </p:nvSpPr>
        <p:spPr>
          <a:xfrm>
            <a:off x="2286000" y="5749795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>
                <a:solidFill>
                  <a:schemeClr val="tx1"/>
                </a:solidFill>
              </a:rPr>
              <a:t> Write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Function for each operation with matching complexity.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7239000" y="3543300"/>
            <a:ext cx="1905000" cy="2206495"/>
          </a:xfrm>
          <a:prstGeom prst="borderCallout1">
            <a:avLst>
              <a:gd name="adj1" fmla="val 51571"/>
              <a:gd name="adj2" fmla="val -962"/>
              <a:gd name="adj3" fmla="val 75712"/>
              <a:gd name="adj4" fmla="val -449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takes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(1) </a:t>
            </a:r>
            <a:r>
              <a:rPr lang="en-US" sz="1200" dirty="0">
                <a:solidFill>
                  <a:schemeClr val="tx1"/>
                </a:solidFill>
              </a:rPr>
              <a:t>time if we implement it by setting the </a:t>
            </a:r>
            <a:r>
              <a:rPr lang="en-US" sz="1200" b="1" dirty="0">
                <a:solidFill>
                  <a:schemeClr val="tx1"/>
                </a:solidFill>
              </a:rPr>
              <a:t>head</a:t>
            </a:r>
            <a:r>
              <a:rPr lang="en-US" sz="1200" dirty="0">
                <a:solidFill>
                  <a:schemeClr val="tx1"/>
                </a:solidFill>
              </a:rPr>
              <a:t> pointer of list to NULL. However, if one has to </a:t>
            </a:r>
            <a:r>
              <a:rPr lang="en-US" sz="1200" b="1" dirty="0">
                <a:solidFill>
                  <a:srgbClr val="C00000"/>
                </a:solidFill>
              </a:rPr>
              <a:t>free</a:t>
            </a:r>
            <a:r>
              <a:rPr lang="en-US" sz="1200" dirty="0">
                <a:solidFill>
                  <a:schemeClr val="tx1"/>
                </a:solidFill>
              </a:rPr>
              <a:t> the memory used by the list, then it will require traversal of the entire list and hence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(n) </a:t>
            </a:r>
            <a:r>
              <a:rPr lang="en-US" sz="1200" dirty="0">
                <a:solidFill>
                  <a:schemeClr val="tx1"/>
                </a:solidFill>
              </a:rPr>
              <a:t>time.  You might learn more about it in Operating System course.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Doubly Linked List </a:t>
            </a:r>
            <a:r>
              <a:rPr lang="en-US" sz="2800" b="1" dirty="0"/>
              <a:t>based implementation versus </a:t>
            </a:r>
            <a:r>
              <a:rPr lang="en-US" sz="2800" b="1" dirty="0">
                <a:solidFill>
                  <a:srgbClr val="7030A0"/>
                </a:solidFill>
              </a:rPr>
              <a:t>array</a:t>
            </a:r>
            <a:r>
              <a:rPr lang="en-US" sz="2800" b="1" dirty="0"/>
              <a:t> based implementation of “List”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42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13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V="1">
            <a:off x="2971800" y="4343400"/>
            <a:ext cx="55626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Definition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dirty="0"/>
              <a:t>A collection of data elements </a:t>
            </a:r>
            <a:r>
              <a:rPr lang="en-US" sz="2400" i="1" dirty="0">
                <a:solidFill>
                  <a:srgbClr val="7030A0"/>
                </a:solidFill>
              </a:rPr>
              <a:t>arranged</a:t>
            </a:r>
            <a:r>
              <a:rPr lang="en-US" sz="2400" dirty="0">
                <a:solidFill>
                  <a:srgbClr val="7030A0"/>
                </a:solidFill>
              </a:rPr>
              <a:t> and </a:t>
            </a:r>
            <a:r>
              <a:rPr lang="en-US" sz="2400" i="1" dirty="0">
                <a:solidFill>
                  <a:srgbClr val="7030A0"/>
                </a:solidFill>
              </a:rPr>
              <a:t>connected </a:t>
            </a:r>
            <a:r>
              <a:rPr lang="en-US" sz="2400" dirty="0"/>
              <a:t>in a way </a:t>
            </a:r>
          </a:p>
          <a:p>
            <a:pPr marL="0" indent="0">
              <a:buNone/>
            </a:pPr>
            <a:r>
              <a:rPr lang="en-US" sz="2400" dirty="0"/>
              <a:t>that can facilitate </a:t>
            </a:r>
            <a:r>
              <a:rPr lang="en-US" sz="2400" u="sng" dirty="0"/>
              <a:t>efficient executions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of a  (</a:t>
            </a:r>
            <a:r>
              <a:rPr lang="en-US" sz="2400" dirty="0">
                <a:solidFill>
                  <a:srgbClr val="7030A0"/>
                </a:solidFill>
              </a:rPr>
              <a:t>potentially long</a:t>
            </a:r>
            <a:r>
              <a:rPr lang="en-US" sz="2400" dirty="0"/>
              <a:t>) sequence of operations.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 concrete Problem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(name, phone #,…)</a:t>
            </a:r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1275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/>
                        <a:t>Array based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 based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we achieve</a:t>
            </a:r>
            <a:r>
              <a:rPr lang="en-US" b="1" dirty="0">
                <a:solidFill>
                  <a:srgbClr val="FF0000"/>
                </a:solidFill>
              </a:rPr>
              <a:t> the best of </a:t>
            </a:r>
            <a:r>
              <a:rPr lang="en-US" b="1" dirty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05400" y="45720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93485"/>
              <a:gd name="adj6" fmla="val 4990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we improve it ? Think over it …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4953000" cy="11430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and do Binary search for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4377" y="6107668"/>
            <a:ext cx="66621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shall together invent such </a:t>
            </a:r>
            <a:r>
              <a:rPr lang="en-US" b="1" dirty="0"/>
              <a:t>a novel data structure </a:t>
            </a:r>
            <a:r>
              <a:rPr lang="en-US" dirty="0"/>
              <a:t>in the next class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654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92" t="-8197" r="-17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824"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blipFill rotWithShape="1">
                <a:blip r:embed="rId6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6477000" y="2960132"/>
            <a:ext cx="1148379" cy="43660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2" grpId="0" animBg="1"/>
      <p:bldP spid="8" grpId="0"/>
      <p:bldP spid="13" grpId="0"/>
      <p:bldP spid="11" grpId="0"/>
      <p:bldP spid="14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steps </a:t>
            </a:r>
            <a:r>
              <a:rPr lang="en-US" sz="3600" b="1" dirty="0"/>
              <a:t>process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designing </a:t>
            </a:r>
            <a:br>
              <a:rPr lang="en-US" sz="3600" b="1" dirty="0"/>
            </a:br>
            <a:r>
              <a:rPr lang="en-US" sz="3600" b="1" dirty="0"/>
              <a:t>a 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 1:</a:t>
            </a:r>
            <a:r>
              <a:rPr lang="en-US" sz="2400" b="1" dirty="0"/>
              <a:t> Mathematical Modeling</a:t>
            </a:r>
            <a:endParaRPr lang="en-US" sz="2800" b="1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Formal </a:t>
            </a:r>
            <a:r>
              <a:rPr lang="en-US" sz="1800" dirty="0"/>
              <a:t>description of  the possible operations of a data structure. </a:t>
            </a:r>
          </a:p>
          <a:p>
            <a:pPr marL="0" indent="0">
              <a:buNone/>
            </a:pPr>
            <a:r>
              <a:rPr lang="en-US" sz="1800" dirty="0"/>
              <a:t>Operations can be classified into two categories: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Query Operations:</a:t>
            </a:r>
            <a:r>
              <a:rPr lang="en-US" sz="2000" dirty="0"/>
              <a:t>  </a:t>
            </a:r>
            <a:r>
              <a:rPr lang="en-US" sz="1800" dirty="0"/>
              <a:t>Retrieving some information from the data structure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Update operations: </a:t>
            </a:r>
            <a:r>
              <a:rPr lang="en-US" sz="1800" dirty="0"/>
              <a:t>Making a change in the data structure</a:t>
            </a:r>
            <a:endParaRPr lang="en-US" sz="20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 2:</a:t>
            </a:r>
            <a:r>
              <a:rPr lang="en-US" sz="2400" b="1" dirty="0"/>
              <a:t> Implementation</a:t>
            </a:r>
          </a:p>
          <a:p>
            <a:pPr marL="0" indent="0">
              <a:buNone/>
            </a:pPr>
            <a:r>
              <a:rPr lang="en-US" sz="1800" dirty="0"/>
              <a:t>Explore the ways of organizing the data that facilitates </a:t>
            </a:r>
          </a:p>
          <a:p>
            <a:pPr marL="0" indent="0">
              <a:buNone/>
            </a:pPr>
            <a:r>
              <a:rPr lang="en-US" sz="1800" dirty="0"/>
              <a:t>performing each operation efficiently using the existing tools available.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505200"/>
            <a:ext cx="7162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 of Mathematical Modeling</a:t>
            </a:r>
            <a:r>
              <a:rPr lang="en-US" dirty="0">
                <a:solidFill>
                  <a:schemeClr val="tx1"/>
                </a:solidFill>
              </a:rPr>
              <a:t>:  an </a:t>
            </a:r>
            <a:r>
              <a:rPr lang="en-US" b="1" dirty="0">
                <a:solidFill>
                  <a:srgbClr val="C00000"/>
                </a:solidFill>
              </a:rPr>
              <a:t>Abstract Data Type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4000" y="5943599"/>
            <a:ext cx="3581399" cy="750849"/>
          </a:xfrm>
          <a:prstGeom prst="borderCallout2">
            <a:avLst>
              <a:gd name="adj1" fmla="val 1864"/>
              <a:gd name="adj2" fmla="val 95542"/>
              <a:gd name="adj3" fmla="val -213242"/>
              <a:gd name="adj4" fmla="val 34809"/>
              <a:gd name="adj5" fmla="val -212980"/>
              <a:gd name="adj6" fmla="val 112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Since we don’t specify here the way how each operation of the data structure will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Outcome will be:</a:t>
            </a:r>
          </a:p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Abstract Data Type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“List”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Modeling 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Mathematical Modeling  of a</a:t>
            </a:r>
            <a:r>
              <a:rPr lang="en-US" sz="4000" b="1" dirty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/>
                  <a:t>List of Roll numbers passing a course.</a:t>
                </a:r>
              </a:p>
              <a:p>
                <a:r>
                  <a:rPr lang="en-US" sz="2000" dirty="0"/>
                  <a:t>List of Criminal cases pending in High Court.</a:t>
                </a:r>
              </a:p>
              <a:p>
                <a:r>
                  <a:rPr lang="en-US" sz="2000" dirty="0"/>
                  <a:t>List of Rooms reserved in a hotel.</a:t>
                </a:r>
              </a:p>
              <a:p>
                <a:r>
                  <a:rPr lang="en-US" sz="2000" dirty="0"/>
                  <a:t>List of Students getting award in IITK convocation 2023.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Inference:</a:t>
                </a:r>
                <a:r>
                  <a:rPr lang="en-US" sz="2000" dirty="0"/>
                  <a:t> List is a </a:t>
                </a:r>
                <a:r>
                  <a:rPr lang="en-US" sz="2000" b="1" u="sng" dirty="0"/>
                  <a:t>sequence</a:t>
                </a:r>
                <a:r>
                  <a:rPr lang="en-US" sz="2000" dirty="0"/>
                  <a:t> of elements.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</a:t>
                </a:r>
                <a:r>
                  <a:rPr lang="en-US" sz="2400" b="1" dirty="0"/>
                  <a:t>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73429" y="4876800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00400" y="5378196"/>
              <a:ext cx="3048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/>
                    <a:t>th</a:t>
                  </a:r>
                  <a:r>
                    <a:rPr lang="en-US" dirty="0"/>
                    <a:t> element of list </a:t>
                  </a:r>
                  <a:r>
                    <a:rPr lang="en-US" b="1" dirty="0"/>
                    <a:t>L</a:t>
                  </a:r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715000" y="1676400"/>
            <a:ext cx="3200400" cy="1298448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common in all these examples ?</a:t>
            </a:r>
          </a:p>
        </p:txBody>
      </p:sp>
    </p:spTree>
    <p:extLst>
      <p:ext uri="{BB962C8B-B14F-4D97-AF65-F5344CB8AC3E}">
        <p14:creationId xmlns:p14="http://schemas.microsoft.com/office/powerpoint/2010/main" val="735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Query Operations</a:t>
            </a:r>
            <a:r>
              <a:rPr lang="en-US" sz="3600" b="1" dirty="0"/>
              <a:t> on a List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</p:spPr>
            <p:txBody>
              <a:bodyPr/>
              <a:lstStyle/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(L)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succeeds/follows the element at </a:t>
                </a:r>
                <a:r>
                  <a:rPr lang="en-US" sz="2000" i="1" u="sng" dirty="0"/>
                  <a:t>location</a:t>
                </a:r>
                <a:r>
                  <a:rPr lang="en-US" sz="2000" u="sng" dirty="0"/>
                  <a:t> </a:t>
                </a:r>
                <a:r>
                  <a:rPr lang="en-US" sz="2000" b="1" u="sng" dirty="0"/>
                  <a:t>p</a:t>
                </a:r>
                <a:r>
                  <a:rPr lang="en-US" sz="2000" u="sng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precedes (appears before) the element at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Other possible operations: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First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Enumerate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  <a:blipFill rotWithShape="1">
                <a:blip r:embed="rId2"/>
                <a:stretch>
                  <a:fillRect l="-684" t="-606" b="-4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19697" r="-13178" b="-4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6172200" y="1419256"/>
            <a:ext cx="2895600" cy="485744"/>
          </a:xfrm>
          <a:prstGeom prst="borderCallout2">
            <a:avLst>
              <a:gd name="adj1" fmla="val 95523"/>
              <a:gd name="adj2" fmla="val 50790"/>
              <a:gd name="adj3" fmla="val 167626"/>
              <a:gd name="adj4" fmla="val 60569"/>
              <a:gd name="adj5" fmla="val 194894"/>
              <a:gd name="adj6" fmla="val 604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type of this parameter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will depend on the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383" y="1219200"/>
            <a:ext cx="332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L</a:t>
            </a:r>
            <a:r>
              <a:rPr lang="en-US" sz="2000" dirty="0"/>
              <a:t> is an empty list.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78477" y="1581090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x</a:t>
            </a:r>
            <a:r>
              <a:rPr lang="en-US" sz="2000" dirty="0"/>
              <a:t> appears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330" y="5619690"/>
            <a:ext cx="350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the first element of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563" y="6000690"/>
            <a:ext cx="66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Enumerate/print all elements of list </a:t>
            </a:r>
            <a:r>
              <a:rPr lang="en-US" sz="2000" b="1" dirty="0"/>
              <a:t>L</a:t>
            </a:r>
            <a:r>
              <a:rPr lang="en-US" sz="2000" dirty="0"/>
              <a:t> in the order they appear.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67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Update Operations </a:t>
            </a:r>
            <a:r>
              <a:rPr lang="en-US" sz="3600" b="1" dirty="0"/>
              <a:t>on a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Delete element at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L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MakeListEmpty</a:t>
                </a:r>
                <a:r>
                  <a:rPr lang="en-US" sz="2000" b="1" dirty="0"/>
                  <a:t>(L): </a:t>
                </a:r>
                <a:r>
                  <a:rPr lang="en-US" sz="2000" dirty="0"/>
                  <a:t>Make the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empty.</a:t>
                </a:r>
                <a:r>
                  <a:rPr lang="en-US" sz="2000" b="1" dirty="0"/>
                  <a:t>    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r="-71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0" y="1992351"/>
            <a:ext cx="3958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</a:t>
            </a:r>
            <a:r>
              <a:rPr lang="en-US" sz="2000" b="1" dirty="0"/>
              <a:t>x</a:t>
            </a:r>
            <a:r>
              <a:rPr lang="en-US" sz="2000" dirty="0"/>
              <a:t> at a given location </a:t>
            </a:r>
            <a:r>
              <a:rPr lang="en-US" sz="2000" b="1" dirty="0"/>
              <a:t>p</a:t>
            </a:r>
            <a:r>
              <a:rPr lang="en-US" sz="2000" dirty="0"/>
              <a:t>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611868"/>
            <a:ext cx="233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empty list.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Implementation 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Data Type “List”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Array</a:t>
            </a:r>
            <a:r>
              <a:rPr lang="en-US" sz="4000" b="1" dirty="0"/>
              <a:t> based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sz="1800" dirty="0"/>
              </a:p>
              <a:p>
                <a:r>
                  <a:rPr lang="en-US" sz="1800" b="1" dirty="0"/>
                  <a:t>RAM</a:t>
                </a:r>
                <a:r>
                  <a:rPr lang="en-US" sz="1800" dirty="0"/>
                  <a:t> allows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) time to access any memory location.</a:t>
                </a:r>
              </a:p>
              <a:p>
                <a:r>
                  <a:rPr lang="en-US" sz="1800" dirty="0"/>
                  <a:t>Array is a </a:t>
                </a:r>
                <a:r>
                  <a:rPr lang="en-US" sz="1800" u="sng" dirty="0"/>
                  <a:t>contiguous</a:t>
                </a:r>
                <a:r>
                  <a:rPr lang="en-US" sz="1800" dirty="0"/>
                  <a:t> chunk of memory kept  in RAM. </a:t>
                </a:r>
              </a:p>
              <a:p>
                <a:r>
                  <a:rPr lang="en-US" sz="1800" dirty="0"/>
                  <a:t>For 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[] storing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words,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the address of element </a:t>
                </a:r>
                <a:r>
                  <a:rPr lang="en-US" sz="1800" b="1" dirty="0"/>
                  <a:t>A</a:t>
                </a:r>
                <a:r>
                  <a:rPr lang="en-US" sz="1800" dirty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]</a:t>
                </a:r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“</a:t>
                </a:r>
                <a:r>
                  <a:rPr lang="en-US" sz="1800" dirty="0">
                    <a:solidFill>
                      <a:srgbClr val="7030A0"/>
                    </a:solidFill>
                  </a:rPr>
                  <a:t>start address of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” +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181600" y="2479976"/>
            <a:ext cx="3007895" cy="3082624"/>
            <a:chOff x="5181600" y="2479976"/>
            <a:chExt cx="3007895" cy="3082624"/>
          </a:xfrm>
        </p:grpSpPr>
        <p:grpSp>
          <p:nvGrpSpPr>
            <p:cNvPr id="27" name="Group 26"/>
            <p:cNvGrpSpPr/>
            <p:nvPr/>
          </p:nvGrpSpPr>
          <p:grpSpPr>
            <a:xfrm>
              <a:off x="5181600" y="2479976"/>
              <a:ext cx="3007895" cy="2685590"/>
              <a:chOff x="3733800" y="1728216"/>
              <a:chExt cx="4343400" cy="391058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06851" y="519326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RAM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49351" y="2057400"/>
            <a:ext cx="1981834" cy="1368257"/>
            <a:chOff x="5973151" y="838200"/>
            <a:chExt cx="1981834" cy="1368257"/>
          </a:xfrm>
        </p:grpSpPr>
        <p:sp>
          <p:nvSpPr>
            <p:cNvPr id="64" name="Rectangle 63"/>
            <p:cNvSpPr/>
            <p:nvPr/>
          </p:nvSpPr>
          <p:spPr>
            <a:xfrm>
              <a:off x="6371882" y="2049466"/>
              <a:ext cx="1583103" cy="1569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73151" y="838200"/>
              <a:ext cx="8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</a:t>
              </a:r>
              <a:r>
                <a:rPr lang="en-US" b="1" dirty="0"/>
                <a:t>A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459269" y="1255700"/>
              <a:ext cx="474931" cy="801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647700" y="4765548"/>
            <a:ext cx="3733800" cy="1447800"/>
            <a:chOff x="685800" y="4114800"/>
            <a:chExt cx="3733800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Down Ribbon 66"/>
                <p:cNvSpPr/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This feature supports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 time to access </a:t>
                  </a:r>
                  <a:r>
                    <a:rPr lang="en-US" b="1" dirty="0">
                      <a:solidFill>
                        <a:srgbClr val="00206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] for any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Down Ribbon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3"/>
                  <a:stretch>
                    <a:fillRect b="-13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Down Arrow 112"/>
            <p:cNvSpPr/>
            <p:nvPr/>
          </p:nvSpPr>
          <p:spPr>
            <a:xfrm>
              <a:off x="2438400" y="4114800"/>
              <a:ext cx="304800" cy="784954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loud Callout 65"/>
          <p:cNvSpPr/>
          <p:nvPr/>
        </p:nvSpPr>
        <p:spPr>
          <a:xfrm>
            <a:off x="1005692" y="4138160"/>
            <a:ext cx="3575490" cy="1291294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use array for implementing  a list?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191635" y="1368552"/>
            <a:ext cx="3839550" cy="536448"/>
          </a:xfrm>
          <a:prstGeom prst="borderCallout1">
            <a:avLst>
              <a:gd name="adj1" fmla="val 49931"/>
              <a:gd name="adj2" fmla="val 89"/>
              <a:gd name="adj3" fmla="val 112500"/>
              <a:gd name="adj4" fmla="val -38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Taught in a Computer Hardware course.</a:t>
            </a:r>
          </a:p>
        </p:txBody>
      </p:sp>
    </p:spTree>
    <p:extLst>
      <p:ext uri="{BB962C8B-B14F-4D97-AF65-F5344CB8AC3E}">
        <p14:creationId xmlns:p14="http://schemas.microsoft.com/office/powerpoint/2010/main" val="35702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1803</Words>
  <Application>Microsoft Macintosh PowerPoint</Application>
  <PresentationFormat>On-screen Show (4:3)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Data Structures and Algorithms (ESO207) </vt:lpstr>
      <vt:lpstr>Data Structure</vt:lpstr>
      <vt:lpstr>Two steps process for designing  a  Data Structure </vt:lpstr>
      <vt:lpstr>PowerPoint Presentation</vt:lpstr>
      <vt:lpstr>Mathematical Modeling  of a List</vt:lpstr>
      <vt:lpstr>Query Operations on a List </vt:lpstr>
      <vt:lpstr>Update Operations on a List</vt:lpstr>
      <vt:lpstr>PowerPoint Presentation</vt:lpstr>
      <vt:lpstr>Array based Implementation </vt:lpstr>
      <vt:lpstr>Array based Implementation </vt:lpstr>
      <vt:lpstr>Time Complexity of each List operation using  Array based implementation</vt:lpstr>
      <vt:lpstr>Link based Implementation:</vt:lpstr>
      <vt:lpstr>Doubly Linked List based Implementation</vt:lpstr>
      <vt:lpstr>How to perform Insert(x,p,L) ?</vt:lpstr>
      <vt:lpstr>How to perform Insert(x,p,L) ?</vt:lpstr>
      <vt:lpstr>A Common Mistake</vt:lpstr>
      <vt:lpstr>How to perform successor(p,L) ?</vt:lpstr>
      <vt:lpstr>Time Complexity of each List operation using  Doubly Linked List based implementation</vt:lpstr>
      <vt:lpstr>Doubly Linked List based implementation versus array based implementation of “List”</vt:lpstr>
      <vt:lpstr>PowerPoint Presentation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595</cp:revision>
  <dcterms:created xsi:type="dcterms:W3CDTF">2011-12-03T04:13:03Z</dcterms:created>
  <dcterms:modified xsi:type="dcterms:W3CDTF">2023-08-18T02:51:24Z</dcterms:modified>
</cp:coreProperties>
</file>