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557" r:id="rId2"/>
    <p:sldId id="560" r:id="rId3"/>
    <p:sldId id="561" r:id="rId4"/>
    <p:sldId id="562" r:id="rId5"/>
    <p:sldId id="563" r:id="rId6"/>
    <p:sldId id="564" r:id="rId7"/>
    <p:sldId id="566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33" r:id="rId17"/>
    <p:sldId id="534" r:id="rId18"/>
    <p:sldId id="535" r:id="rId19"/>
    <p:sldId id="527" r:id="rId20"/>
    <p:sldId id="512" r:id="rId21"/>
    <p:sldId id="513" r:id="rId22"/>
    <p:sldId id="511" r:id="rId23"/>
    <p:sldId id="515" r:id="rId24"/>
    <p:sldId id="516" r:id="rId25"/>
    <p:sldId id="549" r:id="rId26"/>
    <p:sldId id="537" r:id="rId27"/>
    <p:sldId id="538" r:id="rId28"/>
    <p:sldId id="54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50" r:id="rId37"/>
    <p:sldId id="553" r:id="rId38"/>
    <p:sldId id="554" r:id="rId39"/>
    <p:sldId id="54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88476-3751-2147-B83B-27205F673432}" v="1" dt="2023-08-21T02:31:10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3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C4188476-3751-2147-B83B-27205F673432}"/>
    <pc:docChg chg="modSld">
      <pc:chgData name="Raghunath Tewari" userId="2638bdda-d406-4938-a2a6-e4e967acb772" providerId="ADAL" clId="{C4188476-3751-2147-B83B-27205F673432}" dt="2023-08-21T02:31:10.446" v="0" actId="20577"/>
      <pc:docMkLst>
        <pc:docMk/>
      </pc:docMkLst>
      <pc:sldChg chg="modSp">
        <pc:chgData name="Raghunath Tewari" userId="2638bdda-d406-4938-a2a6-e4e967acb772" providerId="ADAL" clId="{C4188476-3751-2147-B83B-27205F673432}" dt="2023-08-21T02:31:10.446" v="0" actId="20577"/>
        <pc:sldMkLst>
          <pc:docMk/>
          <pc:sldMk cId="750471036" sldId="550"/>
        </pc:sldMkLst>
        <pc:spChg chg="mod">
          <ac:chgData name="Raghunath Tewari" userId="2638bdda-d406-4938-a2a6-e4e967acb772" providerId="ADAL" clId="{C4188476-3751-2147-B83B-27205F673432}" dt="2023-08-21T02:31:10.446" v="0" actId="20577"/>
          <ac:spMkLst>
            <pc:docMk/>
            <pc:sldMk cId="750471036" sldId="550"/>
            <ac:spMk id="67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AAE40B71-5D9D-E145-A4C1-56DBFBDF80A9}"/>
    <pc:docChg chg="custSel modSld">
      <pc:chgData name="Raghunath Tewari" userId="2638bdda-d406-4938-a2a6-e4e967acb772" providerId="ADAL" clId="{AAE40B71-5D9D-E145-A4C1-56DBFBDF80A9}" dt="2021-01-30T06:27:33.983" v="21" actId="20577"/>
      <pc:docMkLst>
        <pc:docMk/>
      </pc:docMkLst>
      <pc:sldChg chg="delSp modSp mod delAnim">
        <pc:chgData name="Raghunath Tewari" userId="2638bdda-d406-4938-a2a6-e4e967acb772" providerId="ADAL" clId="{AAE40B71-5D9D-E145-A4C1-56DBFBDF80A9}" dt="2021-01-29T05:54:08.258" v="7" actId="20577"/>
        <pc:sldMkLst>
          <pc:docMk/>
          <pc:sldMk cId="2129443216" sldId="557"/>
        </pc:sldMkLst>
        <pc:spChg chg="mod">
          <ac:chgData name="Raghunath Tewari" userId="2638bdda-d406-4938-a2a6-e4e967acb772" providerId="ADAL" clId="{AAE40B71-5D9D-E145-A4C1-56DBFBDF80A9}" dt="2021-01-29T05:54:08.258" v="7" actId="20577"/>
          <ac:spMkLst>
            <pc:docMk/>
            <pc:sldMk cId="2129443216" sldId="557"/>
            <ac:spMk id="2" creationId="{00000000-0000-0000-0000-000000000000}"/>
          </ac:spMkLst>
        </pc:spChg>
        <pc:spChg chg="del mod">
          <ac:chgData name="Raghunath Tewari" userId="2638bdda-d406-4938-a2a6-e4e967acb772" providerId="ADAL" clId="{AAE40B71-5D9D-E145-A4C1-56DBFBDF80A9}" dt="2021-01-29T05:51:55.539" v="1" actId="478"/>
          <ac:spMkLst>
            <pc:docMk/>
            <pc:sldMk cId="2129443216" sldId="557"/>
            <ac:spMk id="5" creationId="{00000000-0000-0000-0000-000000000000}"/>
          </ac:spMkLst>
        </pc:spChg>
      </pc:sldChg>
      <pc:sldChg chg="modSp">
        <pc:chgData name="Raghunath Tewari" userId="2638bdda-d406-4938-a2a6-e4e967acb772" providerId="ADAL" clId="{AAE40B71-5D9D-E145-A4C1-56DBFBDF80A9}" dt="2021-01-30T06:27:33.983" v="21" actId="20577"/>
        <pc:sldMkLst>
          <pc:docMk/>
          <pc:sldMk cId="1406195881" sldId="572"/>
        </pc:sldMkLst>
        <pc:spChg chg="mod">
          <ac:chgData name="Raghunath Tewari" userId="2638bdda-d406-4938-a2a6-e4e967acb772" providerId="ADAL" clId="{AAE40B71-5D9D-E145-A4C1-56DBFBDF80A9}" dt="2021-01-30T06:27:33.983" v="21" actId="20577"/>
          <ac:spMkLst>
            <pc:docMk/>
            <pc:sldMk cId="1406195881" sldId="572"/>
            <ac:spMk id="3" creationId="{00000000-0000-0000-0000-000000000000}"/>
          </ac:spMkLst>
        </pc:spChg>
      </pc:sldChg>
      <pc:sldChg chg="modSp modAnim">
        <pc:chgData name="Raghunath Tewari" userId="2638bdda-d406-4938-a2a6-e4e967acb772" providerId="ADAL" clId="{AAE40B71-5D9D-E145-A4C1-56DBFBDF80A9}" dt="2021-01-30T05:33:57.859" v="19" actId="20577"/>
        <pc:sldMkLst>
          <pc:docMk/>
          <pc:sldMk cId="3063547435" sldId="574"/>
        </pc:sldMkLst>
        <pc:spChg chg="mod">
          <ac:chgData name="Raghunath Tewari" userId="2638bdda-d406-4938-a2a6-e4e967acb772" providerId="ADAL" clId="{AAE40B71-5D9D-E145-A4C1-56DBFBDF80A9}" dt="2021-01-30T05:33:57.859" v="19" actId="20577"/>
          <ac:spMkLst>
            <pc:docMk/>
            <pc:sldMk cId="3063547435" sldId="5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17" Type="http://schemas.openxmlformats.org/officeDocument/2006/relationships/image" Target="../media/image170.png"/><Relationship Id="rId2" Type="http://schemas.openxmlformats.org/officeDocument/2006/relationships/image" Target="../media/image20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12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0.png"/><Relationship Id="rId5" Type="http://schemas.openxmlformats.org/officeDocument/2006/relationships/image" Target="../media/image5.png"/><Relationship Id="rId10" Type="http://schemas.openxmlformats.org/officeDocument/2006/relationships/image" Target="../media/image18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10: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Exploring </a:t>
            </a:r>
            <a:r>
              <a:rPr lang="en-US" sz="2000" b="1" dirty="0">
                <a:solidFill>
                  <a:srgbClr val="0070C0"/>
                </a:solidFill>
              </a:rPr>
              <a:t>nearly balanced </a:t>
            </a:r>
            <a:r>
              <a:rPr lang="en-US" sz="2000" b="1" dirty="0">
                <a:solidFill>
                  <a:srgbClr val="006C31"/>
                </a:solidFill>
              </a:rPr>
              <a:t>BST</a:t>
            </a:r>
            <a:r>
              <a:rPr lang="en-US" sz="2000" b="1" dirty="0">
                <a:solidFill>
                  <a:schemeClr val="tx1"/>
                </a:solidFill>
              </a:rPr>
              <a:t> for the directory problem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Stack</a:t>
            </a:r>
            <a:r>
              <a:rPr lang="en-US" sz="2000" b="1" dirty="0">
                <a:solidFill>
                  <a:schemeClr val="tx1"/>
                </a:solidFill>
              </a:rPr>
              <a:t>: a new data structure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/>
                  <a:t> is said to be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/>
                  <a:t>at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it is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at each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Think of ways of using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b="1" dirty="0"/>
                  <a:t>BST </a:t>
                </a:r>
                <a:r>
                  <a:rPr lang="en-US" sz="2000" dirty="0"/>
                  <a:t>for solving our dictionary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might find the following </a:t>
                </a:r>
                <a:r>
                  <a:rPr lang="en-US" sz="2000" b="1" dirty="0"/>
                  <a:t>observations/tools</a:t>
                </a:r>
                <a:r>
                  <a:rPr lang="en-US" sz="2000" dirty="0"/>
                  <a:t> helpful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a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is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dirty="0"/>
                  <a:t>, it requires </a:t>
                </a:r>
                <a:r>
                  <a:rPr lang="en-US" sz="2000" b="1" u="sng" dirty="0"/>
                  <a:t>many insertions</a:t>
                </a:r>
                <a:r>
                  <a:rPr lang="en-US" sz="2000" dirty="0"/>
                  <a:t> till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ceases to remain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balanced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Any arbitrary </a:t>
                </a:r>
                <a:r>
                  <a:rPr lang="en-US" sz="2000" b="1" dirty="0"/>
                  <a:t>BST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can be converted into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BST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720" b="-29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Solving our dictionary problem</a:t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r>
                  <a:rPr lang="en-US" sz="2400" b="1" dirty="0"/>
                  <a:t>Preserving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O(log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400" b="1" dirty="0"/>
                  <a:t> height after each operation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node </a:t>
            </a:r>
            <a:r>
              <a:rPr lang="en-US" sz="2000" dirty="0">
                <a:solidFill>
                  <a:srgbClr val="00B0F0"/>
                </a:solidFill>
              </a:rPr>
              <a:t>v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00B050"/>
                </a:solidFill>
              </a:rPr>
              <a:t>T </a:t>
            </a:r>
            <a:r>
              <a:rPr lang="en-US" sz="2000" dirty="0"/>
              <a:t>maintains an additional field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size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) which is the number of nodes in the </a:t>
            </a:r>
            <a:r>
              <a:rPr lang="en-US" sz="2000" b="1" dirty="0" err="1">
                <a:solidFill>
                  <a:srgbClr val="002060"/>
                </a:solidFill>
              </a:rPr>
              <a:t>subtree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Keep </a:t>
            </a:r>
            <a:r>
              <a:rPr lang="en-US" sz="2000" b="1" dirty="0">
                <a:solidFill>
                  <a:srgbClr val="7030A0"/>
                </a:solidFill>
              </a:rPr>
              <a:t>Search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B0F0"/>
                </a:solidFill>
              </a:rPr>
              <a:t>x</a:t>
            </a:r>
            <a:r>
              <a:rPr lang="en-US" sz="2000" dirty="0"/>
              <a:t>) operation unchanged.</a:t>
            </a:r>
          </a:p>
          <a:p>
            <a:endParaRPr lang="en-US" sz="2000" dirty="0"/>
          </a:p>
          <a:p>
            <a:r>
              <a:rPr lang="en-US" sz="2000" dirty="0"/>
              <a:t>Modify </a:t>
            </a:r>
            <a:r>
              <a:rPr lang="en-US" sz="2000" b="1" dirty="0">
                <a:solidFill>
                  <a:srgbClr val="7030A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T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B0F0"/>
                </a:solidFill>
              </a:rPr>
              <a:t>x</a:t>
            </a:r>
            <a:r>
              <a:rPr lang="en-US" sz="2000" dirty="0"/>
              <a:t>) operation as follows: </a:t>
            </a:r>
          </a:p>
          <a:p>
            <a:pPr lvl="1"/>
            <a:r>
              <a:rPr lang="en-US" sz="1800" dirty="0"/>
              <a:t>Carry out normal insert and update the </a:t>
            </a:r>
            <a:r>
              <a:rPr lang="en-US" sz="1800" b="1" dirty="0">
                <a:solidFill>
                  <a:srgbClr val="00B050"/>
                </a:solidFill>
              </a:rPr>
              <a:t>size</a:t>
            </a:r>
            <a:r>
              <a:rPr lang="en-US" sz="1800" dirty="0"/>
              <a:t> fields of  nodes traversed.</a:t>
            </a:r>
          </a:p>
          <a:p>
            <a:pPr lvl="1"/>
            <a:r>
              <a:rPr lang="en-US" sz="1800" dirty="0"/>
              <a:t>If BST  </a:t>
            </a:r>
            <a:r>
              <a:rPr lang="en-US" sz="1800" b="1" dirty="0">
                <a:solidFill>
                  <a:srgbClr val="00B050"/>
                </a:solidFill>
              </a:rPr>
              <a:t>T </a:t>
            </a:r>
            <a:r>
              <a:rPr lang="en-US" sz="1800" dirty="0"/>
              <a:t>is ceases to be  </a:t>
            </a:r>
            <a:r>
              <a:rPr lang="en-US" sz="1800" b="1" dirty="0">
                <a:solidFill>
                  <a:srgbClr val="006C31"/>
                </a:solidFill>
              </a:rPr>
              <a:t>nearly</a:t>
            </a:r>
            <a:r>
              <a:rPr lang="en-US" sz="1800" b="1" dirty="0">
                <a:solidFill>
                  <a:srgbClr val="7030A0"/>
                </a:solidFill>
              </a:rPr>
              <a:t> balanced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at any node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, </a:t>
            </a:r>
          </a:p>
          <a:p>
            <a:pPr marL="457200" lvl="1" indent="0">
              <a:buNone/>
            </a:pPr>
            <a:r>
              <a:rPr lang="en-US" sz="1800" dirty="0"/>
              <a:t>      transform </a:t>
            </a:r>
            <a:r>
              <a:rPr lang="en-US" sz="1800" b="1" dirty="0" err="1">
                <a:solidFill>
                  <a:srgbClr val="002060"/>
                </a:solidFill>
              </a:rPr>
              <a:t>subtree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b="1" dirty="0"/>
              <a:t>) </a:t>
            </a:r>
            <a:r>
              <a:rPr lang="en-US" sz="1800" dirty="0"/>
              <a:t>into</a:t>
            </a:r>
            <a:r>
              <a:rPr lang="en-US" sz="1800" b="1" dirty="0"/>
              <a:t>  </a:t>
            </a:r>
            <a:r>
              <a:rPr lang="en-US" sz="1800" b="1" dirty="0">
                <a:solidFill>
                  <a:srgbClr val="7030A0"/>
                </a:solidFill>
              </a:rPr>
              <a:t>perfectly balanced</a:t>
            </a:r>
            <a:r>
              <a:rPr lang="en-US" sz="1800" b="1" dirty="0"/>
              <a:t> BST</a:t>
            </a:r>
            <a:r>
              <a:rPr lang="en-US" sz="1800" dirty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“</a:t>
            </a:r>
            <a:r>
              <a:rPr lang="en-US" sz="3600" b="1" dirty="0">
                <a:solidFill>
                  <a:srgbClr val="7030A0"/>
                </a:solidFill>
              </a:rPr>
              <a:t>Perfectly Balancing</a:t>
            </a:r>
            <a:r>
              <a:rPr lang="en-US" sz="3600" dirty="0"/>
              <a:t>” </a:t>
            </a:r>
            <a:r>
              <a:rPr lang="en-US" sz="3600" dirty="0" err="1"/>
              <a:t>subtree</a:t>
            </a:r>
            <a:r>
              <a:rPr lang="en-US" sz="3600" dirty="0"/>
              <a:t> at a node </a:t>
            </a:r>
            <a:r>
              <a:rPr lang="en-US" sz="3600" b="1" dirty="0">
                <a:solidFill>
                  <a:srgbClr val="00B0F0"/>
                </a:solidFill>
              </a:rPr>
              <a:t>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&gt;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differs by at most 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4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18288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4883211" y="6172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47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3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can we say about this data structure ?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It is elegant and reasonably simple to implement. </a:t>
                </a:r>
              </a:p>
              <a:p>
                <a:pPr marL="0" indent="0">
                  <a:buNone/>
                </a:pPr>
                <a:r>
                  <a:rPr lang="en-US" sz="2000" dirty="0"/>
                  <a:t>Yes, there will be huge computation for </a:t>
                </a:r>
                <a:r>
                  <a:rPr lang="en-US" sz="2000" i="1" dirty="0"/>
                  <a:t>some</a:t>
                </a:r>
                <a:r>
                  <a:rPr lang="en-US" sz="2000" dirty="0"/>
                  <a:t> insertion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the number of such operations will be rare. </a:t>
                </a:r>
              </a:p>
              <a:p>
                <a:pPr marL="0" indent="0">
                  <a:buNone/>
                </a:pPr>
                <a:r>
                  <a:rPr lang="en-US" sz="2000" dirty="0"/>
                  <a:t>So, at least intuitively, the data structure appears to be efficient.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Indeed, this data structure achieve the following goals:</a:t>
                </a:r>
              </a:p>
              <a:p>
                <a:r>
                  <a:rPr lang="en-US" sz="2000" dirty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operations</a:t>
                </a:r>
                <a:r>
                  <a:rPr lang="en-US" sz="2000" dirty="0"/>
                  <a:t>, total time will be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Worst case search time: </a:t>
                </a:r>
                <a:r>
                  <a:rPr lang="en-US" sz="2000" b="1" dirty="0"/>
                  <a:t>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can we justify these claims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4983163"/>
              </a:xfrm>
              <a:blipFill>
                <a:blip r:embed="rId2"/>
                <a:stretch>
                  <a:fillRect l="-901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3170" y="5269468"/>
            <a:ext cx="42982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Keep thinking till we do it in a </a:t>
            </a:r>
            <a:r>
              <a:rPr lang="en-US"/>
              <a:t>few weeks </a:t>
            </a:r>
            <a:r>
              <a:rPr lang="en-US">
                <a:sym typeface="Wingdings" pitchFamily="2" charset="2"/>
              </a:rPr>
              <a:t></a:t>
            </a:r>
            <a:r>
              <a:rPr lang="en-US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5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b="1" dirty="0"/>
              <a:t>:  a data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 few </a:t>
            </a:r>
            <a:r>
              <a:rPr lang="en-US" b="1" dirty="0">
                <a:solidFill>
                  <a:srgbClr val="0070C0"/>
                </a:solidFill>
              </a:rPr>
              <a:t>motivating </a:t>
            </a:r>
            <a:r>
              <a:rPr lang="en-US" b="1" dirty="0">
                <a:solidFill>
                  <a:schemeClr val="tx1"/>
                </a:solidFill>
              </a:rPr>
              <a:t>examples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Finding path in a </a:t>
            </a:r>
            <a:r>
              <a:rPr lang="en-US" sz="4000" b="1" dirty="0">
                <a:solidFill>
                  <a:srgbClr val="7030A0"/>
                </a:solidFill>
              </a:rPr>
              <a:t>maze</a:t>
            </a:r>
            <a:endParaRPr lang="en-IN" sz="40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815306"/>
            <a:ext cx="4095750" cy="4095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7212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Problem</a:t>
            </a:r>
            <a:r>
              <a:rPr lang="en-US" sz="2000" dirty="0"/>
              <a:t> : How to design an algorithm for finding a path in a maze ?</a:t>
            </a:r>
            <a:endParaRPr lang="en-IN" sz="2000" dirty="0"/>
          </a:p>
        </p:txBody>
      </p:sp>
      <p:sp>
        <p:nvSpPr>
          <p:cNvPr id="7" name="Right Arrow 6"/>
          <p:cNvSpPr/>
          <p:nvPr/>
        </p:nvSpPr>
        <p:spPr>
          <a:xfrm>
            <a:off x="1905000" y="4696968"/>
            <a:ext cx="685800" cy="408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553200" y="4876800"/>
            <a:ext cx="685800" cy="408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8-Queens</a:t>
            </a:r>
            <a:r>
              <a:rPr lang="en-US" sz="4000" b="1" dirty="0">
                <a:solidFill>
                  <a:srgbClr val="002060"/>
                </a:solidFill>
              </a:rPr>
              <a:t> Problem</a:t>
            </a:r>
            <a:endParaRPr lang="en-IN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194560"/>
            <a:ext cx="4038600" cy="4053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550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Problem: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How to place </a:t>
            </a:r>
            <a:r>
              <a:rPr lang="en-US" sz="2000" b="1" dirty="0"/>
              <a:t>8 queens on a chess board </a:t>
            </a:r>
            <a:endParaRPr lang="en-US" sz="2000" dirty="0"/>
          </a:p>
          <a:p>
            <a:r>
              <a:rPr lang="en-US" sz="2000" dirty="0"/>
              <a:t>so that no two of them attack each other 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1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Expression Evaluation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b="1" dirty="0"/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∗(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∗(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^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</a:t>
                </a:r>
              </a:p>
              <a:p>
                <a:pPr marL="0" indent="0">
                  <a:buNone/>
                </a:pPr>
                <a:r>
                  <a:rPr lang="en-US" sz="2000" dirty="0"/>
                  <a:t>Can you write a program to evaluate any arithmetic expression ?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b="1" dirty="0"/>
              <a:t>:  a data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</a:t>
            </a:r>
            <a:r>
              <a:rPr lang="en-US" sz="3600" b="1" dirty="0">
                <a:solidFill>
                  <a:srgbClr val="0070C0"/>
                </a:solidFill>
              </a:rPr>
              <a:t>Search</a:t>
            </a:r>
            <a:r>
              <a:rPr lang="en-US" sz="3600" b="1" dirty="0"/>
              <a:t> Tree </a:t>
            </a:r>
            <a:r>
              <a:rPr lang="en-US" sz="3600" b="1" dirty="0">
                <a:solidFill>
                  <a:srgbClr val="7030A0"/>
                </a:solidFill>
              </a:rPr>
              <a:t>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Definition:</a:t>
            </a:r>
            <a:r>
              <a:rPr lang="en-US" sz="1600" dirty="0"/>
              <a:t> A Binary Tree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n-US" sz="1600" dirty="0"/>
              <a:t> storing values is said to be </a:t>
            </a:r>
            <a:r>
              <a:rPr lang="en-US" sz="1600" b="1" dirty="0"/>
              <a:t>Binary Search Tree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dirty="0"/>
              <a:t>if for each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&lt;&gt; NULL, then    …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4800600" y="3352800"/>
            <a:ext cx="1764668" cy="1676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705600" y="3352800"/>
            <a:ext cx="1764668" cy="1676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Data Structure </a:t>
            </a:r>
            <a:r>
              <a:rPr lang="en-US" sz="2400" b="1" u="sng" dirty="0">
                <a:solidFill>
                  <a:srgbClr val="7030A0"/>
                </a:solidFill>
              </a:rPr>
              <a:t>Stack: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Mathematical Modeling </a:t>
            </a:r>
            <a:r>
              <a:rPr lang="en-US" sz="2000" b="1" dirty="0"/>
              <a:t>of Stack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Implementation</a:t>
            </a:r>
            <a:r>
              <a:rPr lang="en-US" sz="2000" b="1" dirty="0"/>
              <a:t> of Stack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810000" y="2971800"/>
            <a:ext cx="3124200" cy="865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will be left as an exercise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b="1" dirty="0"/>
              <a:t>Revisiting</a:t>
            </a:r>
            <a:r>
              <a:rPr lang="en-US" sz="4000" b="1" dirty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List  is modeled as a sequence of elements.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insert/delete/query</a:t>
                </a:r>
                <a:r>
                  <a:rPr lang="en-US" sz="2000" dirty="0"/>
                  <a:t> element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</a:t>
                </a:r>
                <a:r>
                  <a:rPr lang="en-US" sz="2400" b="1" dirty="0"/>
                  <a:t>L  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973881" y="3243254"/>
            <a:ext cx="2122119" cy="871546"/>
            <a:chOff x="2438400" y="5378196"/>
            <a:chExt cx="2122119" cy="871546"/>
          </a:xfrm>
        </p:grpSpPr>
        <p:sp>
          <p:nvSpPr>
            <p:cNvPr id="6" name="Up Arrow 5"/>
            <p:cNvSpPr/>
            <p:nvPr/>
          </p:nvSpPr>
          <p:spPr>
            <a:xfrm>
              <a:off x="3276600" y="5378196"/>
              <a:ext cx="1524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err="1"/>
                    <a:t>th</a:t>
                  </a:r>
                  <a:r>
                    <a:rPr lang="en-US" dirty="0"/>
                    <a:t> element of list </a:t>
                  </a:r>
                  <a:r>
                    <a:rPr lang="en-US" b="1" dirty="0"/>
                    <a:t>L</a:t>
                  </a:r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3714" b="-2222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2754681" y="3276600"/>
            <a:ext cx="381000" cy="1143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0918" y="1936595"/>
            <a:ext cx="377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at any arbitrary position</a:t>
            </a:r>
            <a:r>
              <a:rPr lang="en-US" sz="2000" dirty="0"/>
              <a:t> in the list.</a:t>
            </a:r>
          </a:p>
        </p:txBody>
      </p:sp>
      <p:sp>
        <p:nvSpPr>
          <p:cNvPr id="10" name="Up Ribbon 9"/>
          <p:cNvSpPr/>
          <p:nvPr/>
        </p:nvSpPr>
        <p:spPr>
          <a:xfrm>
            <a:off x="1752600" y="5105400"/>
            <a:ext cx="5791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if we </a:t>
            </a:r>
            <a:r>
              <a:rPr lang="en-US" b="1" dirty="0">
                <a:solidFill>
                  <a:srgbClr val="7030A0"/>
                </a:solidFill>
              </a:rPr>
              <a:t>restrict</a:t>
            </a:r>
            <a:r>
              <a:rPr lang="en-US" b="1" dirty="0">
                <a:solidFill>
                  <a:schemeClr val="tx1"/>
                </a:solidFill>
              </a:rPr>
              <a:t> all these operations to take place </a:t>
            </a:r>
            <a:r>
              <a:rPr lang="en-US" b="1" u="sng" dirty="0">
                <a:solidFill>
                  <a:schemeClr val="tx1"/>
                </a:solidFill>
              </a:rPr>
              <a:t>only  at one end </a:t>
            </a:r>
            <a:r>
              <a:rPr lang="en-US" b="1" dirty="0">
                <a:solidFill>
                  <a:schemeClr val="tx1"/>
                </a:solidFill>
              </a:rPr>
              <a:t>of the list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</a:t>
            </a:r>
          </a:p>
          <a:p>
            <a:pPr marL="0" indent="0">
              <a:buNone/>
            </a:pPr>
            <a:r>
              <a:rPr lang="en-US" sz="2000" dirty="0"/>
              <a:t>where all operations (insertion, deletion, query) take place at </a:t>
            </a:r>
            <a:r>
              <a:rPr lang="en-US" sz="2000" u="sng" dirty="0"/>
              <a:t>one end</a:t>
            </a:r>
            <a:r>
              <a:rPr lang="en-US" sz="2000" dirty="0"/>
              <a:t> only, </a:t>
            </a:r>
          </a:p>
          <a:p>
            <a:pPr marL="0" indent="0">
              <a:buNone/>
            </a:pPr>
            <a:r>
              <a:rPr lang="en-US" sz="2000" dirty="0"/>
              <a:t>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(S)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Top</a:t>
                </a:r>
                <a:r>
                  <a:rPr lang="en-US" sz="2000" b="1" dirty="0"/>
                  <a:t>(S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/>
                  <a:t> 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Update Operations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CreateEmptyStack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x,S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x,S</a:t>
                </a:r>
                <a:r>
                  <a:rPr lang="en-US" sz="2000" dirty="0"/>
                  <a:t>), stack </a:t>
                </a:r>
                <a:r>
                  <a:rPr lang="en-US" sz="2000" b="1" dirty="0"/>
                  <a:t>S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), stack </a:t>
                </a:r>
                <a:r>
                  <a:rPr lang="en-US" sz="2000" b="1" dirty="0"/>
                  <a:t>S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6882"/>
            <a:ext cx="316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S</a:t>
            </a:r>
            <a:r>
              <a:rPr lang="en-US" dirty="0"/>
              <a:t> is an empty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5223" y="2426214"/>
            <a:ext cx="418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top of the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3581400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3950732"/>
            <a:ext cx="307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b="1" dirty="0"/>
              <a:t>x</a:t>
            </a:r>
            <a:r>
              <a:rPr lang="en-US" dirty="0"/>
              <a:t> at the top of the stack </a:t>
            </a:r>
            <a:r>
              <a:rPr lang="en-US" b="1" dirty="0"/>
              <a:t>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55040" y="5103541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element from top of the stack </a:t>
            </a:r>
            <a:r>
              <a:rPr lang="en-US" b="1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762000" y="304800"/>
                <a:ext cx="8229600" cy="1143000"/>
              </a:xfrm>
            </p:spPr>
            <p:txBody>
              <a:bodyPr/>
              <a:lstStyle/>
              <a:p>
                <a:br>
                  <a:rPr lang="en-US" sz="3200" b="1" dirty="0"/>
                </a:br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top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62000" y="304800"/>
                <a:ext cx="8229600" cy="1143000"/>
              </a:xfrm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000" dirty="0"/>
                  <a:t>To access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element, we must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pop (hence </a:t>
                </a:r>
                <a:r>
                  <a:rPr lang="en-US" sz="2000" u="sng" dirty="0"/>
                  <a:t>delete</a:t>
                </a:r>
                <a:r>
                  <a:rPr lang="en-US" sz="2000" dirty="0"/>
                  <a:t>) </a:t>
                </a:r>
                <a:r>
                  <a:rPr lang="en-US" sz="2000" b="1" u="sng" dirty="0"/>
                  <a:t>one by one</a:t>
                </a:r>
                <a:r>
                  <a:rPr lang="en-US" sz="2000" dirty="0"/>
                  <a:t> the top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0" dirty="0" smtClean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elements from the stack.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3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962400" y="1905000"/>
            <a:ext cx="467820" cy="3048000"/>
            <a:chOff x="3962400" y="1905000"/>
            <a:chExt cx="467820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3962400" y="1905000"/>
              <a:ext cx="438970" cy="3048000"/>
              <a:chOff x="3733800" y="2286000"/>
              <a:chExt cx="457200" cy="2667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733800" y="2286000"/>
                <a:ext cx="0" cy="2667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286000"/>
                <a:ext cx="0" cy="2667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3962400" y="45720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62400" y="3886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81885" y="3994666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81885" y="42071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181885" y="43595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86200" y="2209800"/>
            <a:ext cx="660052" cy="1295400"/>
            <a:chOff x="3886200" y="2209800"/>
            <a:chExt cx="660052" cy="1295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962400" y="3124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886200" y="2209800"/>
              <a:ext cx="660052" cy="1295400"/>
              <a:chOff x="3886200" y="2209800"/>
              <a:chExt cx="660052" cy="1295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962400" y="35052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62400" y="25908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886200" y="2209800"/>
                <a:ext cx="660052" cy="1283732"/>
                <a:chOff x="3886200" y="2209800"/>
                <a:chExt cx="660052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333" r="-1203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1558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Oval 23"/>
                <p:cNvSpPr/>
                <p:nvPr/>
              </p:nvSpPr>
              <p:spPr>
                <a:xfrm>
                  <a:off x="4191000" y="29718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191000" y="28194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1910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2362200" y="304800"/>
            <a:ext cx="486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An Important point </a:t>
            </a:r>
            <a:r>
              <a:rPr lang="en-US" sz="2800" b="1" dirty="0"/>
              <a:t>about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8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 puzzling </a:t>
            </a:r>
            <a:r>
              <a:rPr lang="en-US" sz="3600" b="1" dirty="0"/>
              <a:t>question/confusion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Why do we restrict </a:t>
            </a:r>
            <a:r>
              <a:rPr lang="en-US" sz="2400" dirty="0"/>
              <a:t>the </a:t>
            </a:r>
            <a:r>
              <a:rPr lang="en-US" sz="2400" u="sng" dirty="0"/>
              <a:t>functionality of a list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What will be the use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of such restriction ?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sz="3600" b="1" dirty="0"/>
              <a:t>How to </a:t>
            </a:r>
            <a:r>
              <a:rPr lang="en-US" sz="3600" b="1" u="sng" dirty="0">
                <a:solidFill>
                  <a:srgbClr val="0070C0"/>
                </a:solidFill>
              </a:rPr>
              <a:t>evaluate</a:t>
            </a:r>
            <a:r>
              <a:rPr lang="en-US" sz="3600" b="1" dirty="0"/>
              <a:t> an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arithmetic expression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</a:t>
            </a:r>
          </a:p>
          <a:p>
            <a:pPr marL="0" indent="0">
              <a:buNone/>
            </a:pPr>
            <a:r>
              <a:rPr lang="en-US" sz="2000" dirty="0"/>
              <a:t>evaluate an arithmetic expression given in the form of a string of 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/>
              <a:t>+</a:t>
            </a:r>
            <a:r>
              <a:rPr lang="en-US" dirty="0"/>
              <a:t> 3 </a:t>
            </a:r>
            <a:r>
              <a:rPr lang="en-US" b="1" dirty="0"/>
              <a:t>*</a:t>
            </a:r>
            <a:r>
              <a:rPr lang="en-US" dirty="0"/>
              <a:t> 5 </a:t>
            </a:r>
            <a:r>
              <a:rPr lang="en-US" b="1" dirty="0"/>
              <a:t>^</a:t>
            </a:r>
            <a:r>
              <a:rPr lang="en-US" dirty="0"/>
              <a:t> 2 </a:t>
            </a:r>
            <a:r>
              <a:rPr lang="en-US" b="1" dirty="0"/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</a:t>
            </a:r>
          </a:p>
          <a:p>
            <a:pPr marL="0" indent="0">
              <a:buNone/>
            </a:pPr>
            <a:r>
              <a:rPr lang="en-US" sz="2000" dirty="0"/>
              <a:t>evaluate an arithmetic expression given in the form of a string of 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3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5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  <a:r>
              <a:rPr lang="en-US" dirty="0"/>
              <a:t> 2 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First it splits the string into </a:t>
            </a:r>
            <a:r>
              <a:rPr lang="en-US" sz="2000" b="1" dirty="0"/>
              <a:t>tokens</a:t>
            </a:r>
            <a:r>
              <a:rPr lang="en-US" sz="2000" dirty="0"/>
              <a:t> which are operators or operands (numbers). This is not difficult. But how does it evaluate it finally 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operands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Precedence</a:t>
            </a:r>
            <a:r>
              <a:rPr lang="en-US" sz="3600" b="1" dirty="0"/>
              <a:t> of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Precedence: </a:t>
            </a:r>
            <a:r>
              <a:rPr lang="en-US" sz="2800" dirty="0"/>
              <a:t> </a:t>
            </a:r>
            <a:r>
              <a:rPr lang="en-US" sz="2400" dirty="0"/>
              <a:t>“priority” among different operators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000" dirty="0"/>
              <a:t>Operator</a:t>
            </a:r>
            <a:r>
              <a:rPr lang="en-US" sz="2000" b="1" dirty="0">
                <a:solidFill>
                  <a:srgbClr val="C00000"/>
                </a:solidFill>
              </a:rPr>
              <a:t> +</a:t>
            </a:r>
            <a:r>
              <a:rPr lang="en-US" sz="2000" dirty="0"/>
              <a:t> has same precedence as </a:t>
            </a:r>
            <a:r>
              <a:rPr lang="en-US" sz="2000" b="1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(as well as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) has higher precedence than 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has same precedence as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 has higher precedence than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/>
              <a:t>Time complexity of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 in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dirty="0"/>
              <a:t>Binary Search Tree 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 =   </a:t>
            </a:r>
            <a:r>
              <a:rPr lang="en-US" sz="2400" b="1" dirty="0">
                <a:solidFill>
                  <a:srgbClr val="C00000"/>
                </a:solidFill>
              </a:rPr>
              <a:t>??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444" y="32004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(Height(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62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Associativity</a:t>
            </a:r>
            <a:r>
              <a:rPr lang="en-US" sz="3600" b="1" dirty="0"/>
              <a:t>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What is 2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3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2 ?     </a:t>
            </a:r>
          </a:p>
          <a:p>
            <a:pPr marL="0" indent="0">
              <a:buNone/>
            </a:pPr>
            <a:r>
              <a:rPr lang="en-US" sz="2000" dirty="0"/>
              <a:t>What is 3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4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2 ?</a:t>
            </a:r>
          </a:p>
          <a:p>
            <a:pPr marL="0" indent="0">
              <a:buNone/>
            </a:pPr>
            <a:r>
              <a:rPr lang="en-US" sz="2000" dirty="0"/>
              <a:t>What is 4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2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2 ?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Associativity: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           </a:t>
            </a:r>
            <a:r>
              <a:rPr lang="en-US" sz="2000" dirty="0"/>
              <a:t>“How to group operators of </a:t>
            </a:r>
            <a:r>
              <a:rPr lang="en-US" sz="2000" u="sng" dirty="0"/>
              <a:t>same</a:t>
            </a:r>
            <a:r>
              <a:rPr lang="en-US" sz="2000" dirty="0"/>
              <a:t> type ?”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B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C = ??</a:t>
            </a:r>
          </a:p>
          <a:p>
            <a:pPr marL="0" indent="0">
              <a:buNone/>
            </a:pPr>
            <a:r>
              <a:rPr lang="en-US" sz="2000" dirty="0"/>
              <a:t>                                 (A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B)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C        </a:t>
            </a:r>
            <a:r>
              <a:rPr lang="en-US" sz="2000" b="1" dirty="0"/>
              <a:t>or</a:t>
            </a:r>
            <a:r>
              <a:rPr lang="en-US" sz="2000" dirty="0"/>
              <a:t>          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(B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C)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62200" y="4953000"/>
            <a:ext cx="1614545" cy="1371600"/>
            <a:chOff x="2362200" y="4876800"/>
            <a:chExt cx="1614545" cy="1371600"/>
          </a:xfrm>
        </p:grpSpPr>
        <p:sp>
          <p:nvSpPr>
            <p:cNvPr id="5" name="Up Arrow 4"/>
            <p:cNvSpPr/>
            <p:nvPr/>
          </p:nvSpPr>
          <p:spPr>
            <a:xfrm>
              <a:off x="2895600" y="48768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5879068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Left</a:t>
              </a:r>
              <a:r>
                <a:rPr lang="en-US" dirty="0"/>
                <a:t> associative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4953000"/>
            <a:ext cx="1739515" cy="1359932"/>
            <a:chOff x="4648200" y="4800600"/>
            <a:chExt cx="1739515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5791200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Right</a:t>
              </a:r>
              <a:r>
                <a:rPr lang="en-US" dirty="0"/>
                <a:t> associative</a:t>
              </a:r>
            </a:p>
          </p:txBody>
        </p:sp>
        <p:sp>
          <p:nvSpPr>
            <p:cNvPr id="8" name="Up Arrow 7"/>
            <p:cNvSpPr/>
            <p:nvPr/>
          </p:nvSpPr>
          <p:spPr>
            <a:xfrm>
              <a:off x="5077968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way </a:t>
            </a:r>
            <a:br>
              <a:rPr lang="en-US" sz="3200" b="1" dirty="0"/>
            </a:br>
            <a:r>
              <a:rPr lang="en-US" sz="3200" b="1" dirty="0"/>
              <a:t>to evaluate an arithmetic expression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First perform all </a:t>
            </a:r>
            <a:r>
              <a:rPr lang="en-US" sz="2000" b="1" dirty="0">
                <a:solidFill>
                  <a:srgbClr val="FF0000"/>
                </a:solidFill>
              </a:rPr>
              <a:t>^ </a:t>
            </a:r>
            <a:r>
              <a:rPr lang="en-US" sz="2000" dirty="0"/>
              <a:t>operations.</a:t>
            </a:r>
          </a:p>
          <a:p>
            <a:r>
              <a:rPr lang="en-US" sz="2000" dirty="0"/>
              <a:t>Then perform all </a:t>
            </a:r>
            <a:r>
              <a:rPr lang="en-US" sz="2000" b="1" dirty="0">
                <a:solidFill>
                  <a:srgbClr val="FF0000"/>
                </a:solidFill>
              </a:rPr>
              <a:t>* </a:t>
            </a:r>
            <a:r>
              <a:rPr lang="en-US" sz="2000" dirty="0"/>
              <a:t>and  </a:t>
            </a:r>
            <a:r>
              <a:rPr lang="en-US" sz="2000" b="1" dirty="0">
                <a:solidFill>
                  <a:srgbClr val="FF0000"/>
                </a:solidFill>
              </a:rPr>
              <a:t>/ </a:t>
            </a:r>
            <a:r>
              <a:rPr lang="en-US" sz="2000" dirty="0"/>
              <a:t>operations.</a:t>
            </a:r>
          </a:p>
          <a:p>
            <a:r>
              <a:rPr lang="en-US" sz="2000" dirty="0"/>
              <a:t>Then perform all </a:t>
            </a:r>
            <a:r>
              <a:rPr lang="en-US" sz="2000" b="1" dirty="0">
                <a:solidFill>
                  <a:srgbClr val="FF0000"/>
                </a:solidFill>
              </a:rPr>
              <a:t>+ </a:t>
            </a:r>
            <a:r>
              <a:rPr lang="en-US" sz="2000" dirty="0"/>
              <a:t>and  </a:t>
            </a:r>
            <a:r>
              <a:rPr lang="en-US" sz="2000" b="1" dirty="0">
                <a:solidFill>
                  <a:srgbClr val="FF0000"/>
                </a:solidFill>
              </a:rPr>
              <a:t>- </a:t>
            </a:r>
            <a:r>
              <a:rPr lang="en-US" sz="2000" dirty="0"/>
              <a:t>operations.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Disadvantages: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7030A0"/>
                </a:solidFill>
              </a:rPr>
              <a:t>ugly and case analysis </a:t>
            </a:r>
            <a:r>
              <a:rPr lang="en-US" sz="2000" dirty="0"/>
              <a:t>based algorithm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Multiple scans</a:t>
            </a:r>
            <a:r>
              <a:rPr lang="en-US" sz="2000" dirty="0"/>
              <a:t> of the expression (one for each operator).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about expressions involving </a:t>
            </a:r>
            <a:r>
              <a:rPr lang="en-US" sz="2000" dirty="0">
                <a:solidFill>
                  <a:srgbClr val="7030A0"/>
                </a:solidFill>
              </a:rPr>
              <a:t>parentheses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33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about </a:t>
            </a:r>
            <a:r>
              <a:rPr lang="en-US" sz="2000" dirty="0">
                <a:solidFill>
                  <a:srgbClr val="7030A0"/>
                </a:solidFill>
              </a:rPr>
              <a:t>associativity</a:t>
            </a:r>
            <a:r>
              <a:rPr lang="en-US" sz="2000" dirty="0"/>
              <a:t> of the operators: 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^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^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70C0"/>
                </a:solidFill>
              </a:rPr>
              <a:t>512</a:t>
            </a:r>
            <a:r>
              <a:rPr lang="en-US" sz="1600" dirty="0"/>
              <a:t> </a:t>
            </a:r>
            <a:r>
              <a:rPr lang="en-US" sz="1600" b="1" dirty="0"/>
              <a:t>and</a:t>
            </a:r>
            <a:r>
              <a:rPr lang="en-US" sz="1600" dirty="0"/>
              <a:t> not </a:t>
            </a:r>
            <a:r>
              <a:rPr lang="en-US" sz="1600" dirty="0">
                <a:solidFill>
                  <a:srgbClr val="0070C0"/>
                </a:solidFill>
              </a:rPr>
              <a:t>64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16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</a:t>
            </a:r>
            <a:r>
              <a:rPr lang="en-US" sz="1600" b="1" dirty="0"/>
              <a:t>and</a:t>
            </a:r>
            <a:r>
              <a:rPr lang="en-US" sz="1600" dirty="0"/>
              <a:t> not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.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6118" y="175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2407" y="1752600"/>
            <a:ext cx="4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3318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1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75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42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Overview </a:t>
            </a:r>
            <a:r>
              <a:rPr lang="en-US" sz="4000" b="1" dirty="0"/>
              <a:t>of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Focusing on a </a:t>
            </a:r>
            <a:r>
              <a:rPr lang="en-US" sz="2400" b="1" dirty="0">
                <a:solidFill>
                  <a:srgbClr val="7030A0"/>
                </a:solidFill>
              </a:rPr>
              <a:t>simpler version </a:t>
            </a:r>
            <a:r>
              <a:rPr lang="en-US" sz="2400" b="1" dirty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Expressions </a:t>
            </a:r>
            <a:r>
              <a:rPr lang="en-US" sz="2000" dirty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Every operator is </a:t>
            </a:r>
            <a:r>
              <a:rPr lang="en-US" sz="2000" dirty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Solving</a:t>
            </a:r>
            <a:r>
              <a:rPr lang="en-US" sz="2400" b="1" dirty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Transforming</a:t>
            </a:r>
            <a:r>
              <a:rPr lang="en-US" sz="2400" b="1" dirty="0"/>
              <a:t> the solution of simpler version to generic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1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Focusing on a </a:t>
            </a:r>
            <a:r>
              <a:rPr lang="en-US" b="1" dirty="0">
                <a:solidFill>
                  <a:srgbClr val="7030A0"/>
                </a:solidFill>
              </a:rPr>
              <a:t>simpler version </a:t>
            </a:r>
            <a:r>
              <a:rPr lang="en-US" b="1" dirty="0">
                <a:solidFill>
                  <a:schemeClr val="tx1"/>
                </a:solidFill>
              </a:rPr>
              <a:t>of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Incorporating precedence</a:t>
            </a:r>
            <a:r>
              <a:rPr lang="en-US" sz="3200" b="1" dirty="0"/>
              <a:t> of operators</a:t>
            </a:r>
            <a:br>
              <a:rPr lang="en-US" sz="3200" b="1" dirty="0"/>
            </a:b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838200"/>
            <a:ext cx="382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through </a:t>
            </a:r>
            <a:r>
              <a:rPr lang="en-US" sz="2800" b="1" dirty="0">
                <a:solidFill>
                  <a:srgbClr val="7030A0"/>
                </a:solidFill>
              </a:rPr>
              <a:t>priority</a:t>
            </a:r>
            <a:r>
              <a:rPr lang="en-US" sz="2800" b="1" dirty="0"/>
              <a:t> number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: the operator at position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Aim: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/>
                  <a:t> 9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67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immediately?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/>
                  <a:t>if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037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of an operator </a:t>
              </a:r>
              <a:r>
                <a:rPr lang="en-US" b="1" u="sng" dirty="0"/>
                <a:t>does</a:t>
              </a:r>
              <a:r>
                <a:rPr lang="en-US" dirty="0"/>
                <a:t> matter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≥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581400" y="5864352"/>
            <a:ext cx="2286000" cy="612648"/>
          </a:xfrm>
          <a:prstGeom prst="borderCallout2">
            <a:avLst>
              <a:gd name="adj1" fmla="val 18750"/>
              <a:gd name="adj2" fmla="val -698"/>
              <a:gd name="adj3" fmla="val 18750"/>
              <a:gd name="adj4" fmla="val -16667"/>
              <a:gd name="adj5" fmla="val -42214"/>
              <a:gd name="adj6" fmla="val -4098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reasons for ≥ instead of 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046774"/>
            <a:ext cx="5517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dirty="0"/>
              <a:t>o determine an order in which to execute the operators</a:t>
            </a:r>
          </a:p>
        </p:txBody>
      </p:sp>
    </p:spTree>
    <p:extLst>
      <p:ext uri="{BB962C8B-B14F-4D97-AF65-F5344CB8AC3E}">
        <p14:creationId xmlns:p14="http://schemas.microsoft.com/office/powerpoint/2010/main" val="1487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1" grpId="0" animBg="1"/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Question: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/>
              <a:t>How to evaluate expression in a </a:t>
            </a:r>
            <a:r>
              <a:rPr lang="en-US" sz="3200" b="1" dirty="0">
                <a:solidFill>
                  <a:srgbClr val="FF0000"/>
                </a:solidFill>
              </a:rPr>
              <a:t>single scan </a:t>
            </a:r>
            <a:r>
              <a:rPr lang="en-US" sz="32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562600" y="3657600"/>
            <a:ext cx="462523" cy="1055132"/>
            <a:chOff x="3200400" y="3657600"/>
            <a:chExt cx="462523" cy="1055132"/>
          </a:xfrm>
        </p:grpSpPr>
        <p:sp>
          <p:nvSpPr>
            <p:cNvPr id="6" name="Rectangle 5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4569908" y="2362200"/>
            <a:ext cx="461024" cy="2350532"/>
            <a:chOff x="4569908" y="2362200"/>
            <a:chExt cx="461024" cy="2350532"/>
          </a:xfrm>
        </p:grpSpPr>
        <p:sp>
          <p:nvSpPr>
            <p:cNvPr id="7" name="Rectangle 6"/>
            <p:cNvSpPr/>
            <p:nvPr/>
          </p:nvSpPr>
          <p:spPr>
            <a:xfrm>
              <a:off x="4572000" y="2362200"/>
              <a:ext cx="4572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7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Down Arrow 22"/>
          <p:cNvSpPr/>
          <p:nvPr/>
        </p:nvSpPr>
        <p:spPr>
          <a:xfrm>
            <a:off x="4710684" y="19812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819400" y="35052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339084" y="32766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733800" y="28194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7200" y="217170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53" name="Rectangle 52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5562600" y="3200400"/>
            <a:ext cx="461024" cy="1512332"/>
            <a:chOff x="3657600" y="3200400"/>
            <a:chExt cx="461024" cy="1512332"/>
          </a:xfrm>
        </p:grpSpPr>
        <p:sp>
          <p:nvSpPr>
            <p:cNvPr id="56" name="Rectangle 55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5558776" y="2667000"/>
            <a:ext cx="461024" cy="2045732"/>
            <a:chOff x="4110976" y="2667000"/>
            <a:chExt cx="461024" cy="2045732"/>
          </a:xfrm>
        </p:grpSpPr>
        <p:sp>
          <p:nvSpPr>
            <p:cNvPr id="59" name="Rectangle 58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562600" y="2362200"/>
            <a:ext cx="461024" cy="2350532"/>
            <a:chOff x="4569908" y="2362200"/>
            <a:chExt cx="461024" cy="2350532"/>
          </a:xfrm>
        </p:grpSpPr>
        <p:sp>
          <p:nvSpPr>
            <p:cNvPr id="62" name="Rectangle 61"/>
            <p:cNvSpPr/>
            <p:nvPr/>
          </p:nvSpPr>
          <p:spPr>
            <a:xfrm>
              <a:off x="4572000" y="2362200"/>
              <a:ext cx="4572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7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562600" y="2667000"/>
            <a:ext cx="461024" cy="2045732"/>
            <a:chOff x="5025376" y="2667000"/>
            <a:chExt cx="461024" cy="2045732"/>
          </a:xfrm>
        </p:grpSpPr>
        <p:sp>
          <p:nvSpPr>
            <p:cNvPr id="65" name="Rectangle 64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Down Ribbon 66"/>
              <p:cNvSpPr/>
              <p:nvPr/>
            </p:nvSpPr>
            <p:spPr>
              <a:xfrm>
                <a:off x="6858000" y="3009900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We 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7" name="Down Ribbon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009900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38400" y="5029200"/>
            <a:ext cx="1981200" cy="369332"/>
            <a:chOff x="2438400" y="5029200"/>
            <a:chExt cx="1981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38400" y="5029200"/>
                  <a:ext cx="1466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029200"/>
                  <a:ext cx="146636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8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Left-Up Arrow 82"/>
          <p:cNvSpPr/>
          <p:nvPr/>
        </p:nvSpPr>
        <p:spPr>
          <a:xfrm rot="13550632">
            <a:off x="4597504" y="4818976"/>
            <a:ext cx="467052" cy="481018"/>
          </a:xfrm>
          <a:prstGeom prst="leftUpArrow">
            <a:avLst>
              <a:gd name="adj1" fmla="val 1728"/>
              <a:gd name="adj2" fmla="val 8547"/>
              <a:gd name="adj3" fmla="val 1764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19600" y="5029200"/>
            <a:ext cx="961544" cy="381000"/>
            <a:chOff x="4419600" y="5029200"/>
            <a:chExt cx="9615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800600" y="5040868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040868"/>
                  <a:ext cx="58054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68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419600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029200"/>
                  <a:ext cx="477951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04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67" grpId="0" animBg="1"/>
      <p:bldP spid="83" grpId="0" animBg="1"/>
      <p:bldP spid="8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Question: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/>
              <a:t>How to evaluate expression in a </a:t>
            </a:r>
            <a:r>
              <a:rPr lang="en-US" sz="3200" b="1" dirty="0">
                <a:solidFill>
                  <a:srgbClr val="FF0000"/>
                </a:solidFill>
              </a:rPr>
              <a:t>single scan </a:t>
            </a:r>
            <a:r>
              <a:rPr lang="en-US" sz="32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7200" y="217170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53" name="Rectangle 52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Left-Up Arrow 70"/>
          <p:cNvSpPr/>
          <p:nvPr/>
        </p:nvSpPr>
        <p:spPr>
          <a:xfrm rot="13550632">
            <a:off x="4155644" y="4834606"/>
            <a:ext cx="467052" cy="481018"/>
          </a:xfrm>
          <a:prstGeom prst="leftUpArrow">
            <a:avLst>
              <a:gd name="adj1" fmla="val 1728"/>
              <a:gd name="adj2" fmla="val 8547"/>
              <a:gd name="adj3" fmla="val 1764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5562600" y="2667000"/>
            <a:ext cx="461024" cy="2045732"/>
            <a:chOff x="5025376" y="2667000"/>
            <a:chExt cx="461024" cy="2045732"/>
          </a:xfrm>
        </p:grpSpPr>
        <p:sp>
          <p:nvSpPr>
            <p:cNvPr id="73" name="Rectangle 72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Down Ribbon 78"/>
              <p:cNvSpPr/>
              <p:nvPr/>
            </p:nvSpPr>
            <p:spPr>
              <a:xfrm>
                <a:off x="6915679" y="3355689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can 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9" name="Down Ribbon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79" y="3355689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941649" y="5029200"/>
            <a:ext cx="1073806" cy="369332"/>
            <a:chOff x="3941649" y="5029200"/>
            <a:chExt cx="107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5029200"/>
                  <a:ext cx="4434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029200"/>
                  <a:ext cx="4434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43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46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 animBg="1"/>
      <p:bldP spid="71" grpId="1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Question: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/>
              <a:t>How to evaluate expression in a </a:t>
            </a:r>
            <a:r>
              <a:rPr lang="en-US" sz="3200" b="1" dirty="0">
                <a:solidFill>
                  <a:srgbClr val="FF0000"/>
                </a:solidFill>
              </a:rPr>
              <a:t>single scan </a:t>
            </a:r>
            <a:r>
              <a:rPr lang="en-US" sz="32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610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810000" y="28194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4114800" y="5638800"/>
            <a:ext cx="114509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7200" y="217170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53" name="Rectangle 52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5562600" y="2667000"/>
            <a:ext cx="461024" cy="2045732"/>
            <a:chOff x="5025376" y="2667000"/>
            <a:chExt cx="461024" cy="2045732"/>
          </a:xfrm>
        </p:grpSpPr>
        <p:sp>
          <p:nvSpPr>
            <p:cNvPr id="73" name="Rectangle 72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62400" y="5025238"/>
                <a:ext cx="502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025238"/>
                <a:ext cx="5027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8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06C31"/>
                </a:solidFill>
              </a:rPr>
              <a:t>Homework: </a:t>
            </a:r>
          </a:p>
          <a:p>
            <a:pPr marL="0" indent="0" algn="ctr">
              <a:buNone/>
            </a:pPr>
            <a:r>
              <a:rPr lang="en-US" sz="2800" dirty="0"/>
              <a:t>Spend sometime to design an algorithm for evaluation</a:t>
            </a:r>
          </a:p>
          <a:p>
            <a:pPr marL="0" indent="0" algn="ctr">
              <a:buNone/>
            </a:pPr>
            <a:r>
              <a:rPr lang="en-US" sz="2800" dirty="0"/>
              <a:t> of arithmetic expression based on the insight we developed in the last slides. </a:t>
            </a:r>
          </a:p>
          <a:p>
            <a:pPr marL="0" indent="0" algn="ctr">
              <a:buNone/>
            </a:pPr>
            <a:r>
              <a:rPr lang="en-US" sz="2800" b="1" dirty="0"/>
              <a:t>(</a:t>
            </a:r>
            <a:r>
              <a:rPr lang="en-US" sz="2800" b="1" dirty="0">
                <a:solidFill>
                  <a:srgbClr val="7030A0"/>
                </a:solidFill>
              </a:rPr>
              <a:t>hint:</a:t>
            </a:r>
            <a:r>
              <a:rPr lang="en-US" sz="2800" b="1" dirty="0"/>
              <a:t> use 2 stacks.)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7" name="Tit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 err="1">
                    <a:solidFill>
                      <a:srgbClr val="7030A0"/>
                    </a:solidFill>
                  </a:rPr>
                  <a:t>sqewed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!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Our Original </a:t>
            </a:r>
            <a:r>
              <a:rPr lang="en-US" sz="3600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Solution </a:t>
            </a:r>
            <a:r>
              <a:rPr lang="en-US" sz="2000" dirty="0"/>
              <a:t>: We may keep </a:t>
            </a:r>
            <a:r>
              <a:rPr lang="en-US" sz="2000" b="1" dirty="0">
                <a:solidFill>
                  <a:srgbClr val="0070C0"/>
                </a:solidFill>
              </a:rPr>
              <a:t>perfectly balanced </a:t>
            </a:r>
            <a:r>
              <a:rPr lang="en-US" sz="2000" dirty="0"/>
              <a:t>BST.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Hurdle</a:t>
            </a:r>
            <a:r>
              <a:rPr lang="en-US" sz="2000" dirty="0"/>
              <a:t>: What if we insert records in increasing order of </a:t>
            </a:r>
            <a:r>
              <a:rPr lang="en-US" sz="2000" b="1" dirty="0">
                <a:solidFill>
                  <a:srgbClr val="006C31"/>
                </a:solidFill>
              </a:rPr>
              <a:t>ID</a:t>
            </a:r>
            <a:r>
              <a:rPr lang="en-US" sz="2000" dirty="0"/>
              <a:t> ?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BST will be skewed 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BST data structure that we invented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looks very elegant</a:t>
            </a:r>
            <a:r>
              <a:rPr lang="en-US" sz="2000" dirty="0">
                <a:sym typeface="Wingdings" pitchFamily="2" charset="2"/>
              </a:rPr>
              <a:t>, </a:t>
            </a: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     let us try to find a way to overcome the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hurdle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276983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9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Let us try to find a way of achieving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search time.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/>
                  <a:t>BST achieve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search time.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the definition of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/>
                  <a:t>BST  looks </a:t>
                </a:r>
                <a:r>
                  <a:rPr lang="en-US" sz="2400" b="1" u="sng" dirty="0">
                    <a:solidFill>
                      <a:srgbClr val="002060"/>
                    </a:solidFill>
                  </a:rPr>
                  <a:t>too restrictive</a:t>
                </a:r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Let us investigate : How crucial is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perfect balance </a:t>
                </a:r>
                <a:r>
                  <a:rPr lang="en-US" sz="2400" dirty="0"/>
                  <a:t>of a BST ?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</a:t>
            </a:r>
            <a:r>
              <a:rPr lang="en-US" sz="3600" b="1" dirty="0">
                <a:solidFill>
                  <a:srgbClr val="7030A0"/>
                </a:solidFill>
              </a:rPr>
              <a:t>perfect 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Callout 4"/>
          <p:cNvSpPr/>
          <p:nvPr/>
        </p:nvSpPr>
        <p:spPr>
          <a:xfrm>
            <a:off x="4800600" y="3581400"/>
            <a:ext cx="4343400" cy="1222248"/>
          </a:xfrm>
          <a:prstGeom prst="cloudCallout">
            <a:avLst>
              <a:gd name="adj1" fmla="val 8988"/>
              <a:gd name="adj2" fmla="val 969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change this recurrence slightly.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8" grpId="0"/>
      <p:bldP spid="52" grpId="0" animBg="1"/>
      <p:bldP spid="55" grpId="0"/>
      <p:bldP spid="5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perfect</a:t>
            </a:r>
            <a:r>
              <a:rPr lang="en-US" sz="3600" b="1" dirty="0">
                <a:solidFill>
                  <a:srgbClr val="7030A0"/>
                </a:solidFill>
              </a:rPr>
              <a:t> 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C00000"/>
                    </a:solidFill>
                    <a:latin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≤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+…+ </m:t>
                    </m:r>
                    <m:r>
                      <a:rPr lang="en-US" sz="18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4/3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38200" y="1981200"/>
            <a:ext cx="3124199" cy="3048000"/>
            <a:chOff x="1143000" y="2819400"/>
            <a:chExt cx="3124199" cy="3048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143000" y="3886200"/>
              <a:ext cx="1676400" cy="1981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5486" y="3886200"/>
              <a:ext cx="1141713" cy="1371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2143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10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615950" y="4282950"/>
            <a:ext cx="197100" cy="17525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029200" y="4994557"/>
            <a:ext cx="3810000" cy="1679448"/>
          </a:xfrm>
          <a:prstGeom prst="cloudCallout">
            <a:avLst>
              <a:gd name="adj1" fmla="val 45076"/>
              <a:gd name="adj2" fmla="val 801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lesson did you get from this recurrence 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for a while before going further 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824" y="5867400"/>
            <a:ext cx="45647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Lesson learnt :</a:t>
            </a:r>
          </a:p>
          <a:p>
            <a:r>
              <a:rPr lang="en-US" dirty="0"/>
              <a:t>We may as well work with </a:t>
            </a:r>
            <a:r>
              <a:rPr lang="en-US" b="1" u="sng" dirty="0">
                <a:solidFill>
                  <a:srgbClr val="006C31"/>
                </a:solidFill>
              </a:rPr>
              <a:t>nearly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balanced</a:t>
            </a:r>
            <a:r>
              <a:rPr lang="en-US" dirty="0"/>
              <a:t> BST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52" grpId="0" animBg="1"/>
      <p:bldP spid="5" grpId="0" animBg="1"/>
      <p:bldP spid="5" grpId="1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8460</TotalTime>
  <Words>1983</Words>
  <Application>Microsoft Macintosh PowerPoint</Application>
  <PresentationFormat>On-screen Show (4:3)</PresentationFormat>
  <Paragraphs>451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Binary Search Tree (BST)</vt:lpstr>
      <vt:lpstr>A question </vt:lpstr>
      <vt:lpstr>Time complexity of any search and any single insertion in a  perfectly balanced Binary Search Tree on n nodes</vt:lpstr>
      <vt:lpstr>Time complexity of any search and any single insertion in a  sqewed Binary Search Tree on n nodes</vt:lpstr>
      <vt:lpstr>Our Original Problem</vt:lpstr>
      <vt:lpstr>PowerPoint Presentation</vt:lpstr>
      <vt:lpstr>How crucial is perfect balance of a BST ?</vt:lpstr>
      <vt:lpstr>How crucial is perfect balance of a BST ?</vt:lpstr>
      <vt:lpstr>Nearly balanced Binary Search Tree</vt:lpstr>
      <vt:lpstr>Nearly balanced Binary Search Tree</vt:lpstr>
      <vt:lpstr>Solving our dictionary problem Preserving O(log n) height after each operation</vt:lpstr>
      <vt:lpstr>“Perfectly Balancing” subtree at a node v</vt:lpstr>
      <vt:lpstr>What can we say about this data structure ? </vt:lpstr>
      <vt:lpstr>Stack:  a data structure</vt:lpstr>
      <vt:lpstr>Finding path in a maze</vt:lpstr>
      <vt:lpstr>8-Queens Problem</vt:lpstr>
      <vt:lpstr>Expression Evaluation</vt:lpstr>
      <vt:lpstr>Stack:  a data structure</vt:lpstr>
      <vt:lpstr>Stack</vt:lpstr>
      <vt:lpstr>Revisiting List</vt:lpstr>
      <vt:lpstr>Stack: a new data structure</vt:lpstr>
      <vt:lpstr>Operations on a Stack</vt:lpstr>
      <vt:lpstr> How to access ith element from the top ?</vt:lpstr>
      <vt:lpstr>A puzzling question/confusion</vt:lpstr>
      <vt:lpstr>How to evaluate an  arithmetic expression</vt:lpstr>
      <vt:lpstr>Evaluation of an arithmetic expression</vt:lpstr>
      <vt:lpstr>Evaluation of an arithmetic expression</vt:lpstr>
      <vt:lpstr>Precedence of operators</vt:lpstr>
      <vt:lpstr>Associativity of operators</vt:lpstr>
      <vt:lpstr>A trivial way  to evaluate an arithmetic expression</vt:lpstr>
      <vt:lpstr>Overview of our solution</vt:lpstr>
      <vt:lpstr>Step 1</vt:lpstr>
      <vt:lpstr>Incorporating precedence of operators </vt:lpstr>
      <vt:lpstr>Insight into the problem</vt:lpstr>
      <vt:lpstr>Question:  How to evaluate expression in a single scan ?</vt:lpstr>
      <vt:lpstr>Question:  How to evaluate expression in a single scan ?</vt:lpstr>
      <vt:lpstr>Question:  How to evaluate expression in a single scan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739</cp:revision>
  <dcterms:created xsi:type="dcterms:W3CDTF">2011-12-03T04:13:03Z</dcterms:created>
  <dcterms:modified xsi:type="dcterms:W3CDTF">2023-08-21T02:31:22Z</dcterms:modified>
</cp:coreProperties>
</file>