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583" r:id="rId2"/>
    <p:sldId id="558" r:id="rId3"/>
    <p:sldId id="565" r:id="rId4"/>
    <p:sldId id="560" r:id="rId5"/>
    <p:sldId id="561" r:id="rId6"/>
    <p:sldId id="618" r:id="rId7"/>
    <p:sldId id="563" r:id="rId8"/>
    <p:sldId id="564" r:id="rId9"/>
    <p:sldId id="566" r:id="rId10"/>
    <p:sldId id="626" r:id="rId11"/>
    <p:sldId id="584" r:id="rId12"/>
    <p:sldId id="613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22" r:id="rId31"/>
    <p:sldId id="603" r:id="rId32"/>
    <p:sldId id="604" r:id="rId33"/>
    <p:sldId id="625" r:id="rId34"/>
    <p:sldId id="623" r:id="rId35"/>
    <p:sldId id="617" r:id="rId36"/>
    <p:sldId id="616" r:id="rId37"/>
    <p:sldId id="615" r:id="rId38"/>
    <p:sldId id="614" r:id="rId39"/>
    <p:sldId id="624" r:id="rId40"/>
    <p:sldId id="606" r:id="rId41"/>
    <p:sldId id="607" r:id="rId42"/>
    <p:sldId id="608" r:id="rId43"/>
    <p:sldId id="609" r:id="rId44"/>
    <p:sldId id="610" r:id="rId45"/>
    <p:sldId id="611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6" autoAdjust="0"/>
    <p:restoredTop sz="93789" autoAdjust="0"/>
  </p:normalViewPr>
  <p:slideViewPr>
    <p:cSldViewPr>
      <p:cViewPr varScale="1">
        <p:scale>
          <a:sx n="102" d="100"/>
          <a:sy n="102" d="100"/>
        </p:scale>
        <p:origin x="19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A11241E8-54E6-B84F-9EF7-B452A81BDBC0}"/>
    <pc:docChg chg="modSld">
      <pc:chgData name="Raghunath Tewari" userId="2638bdda-d406-4938-a2a6-e4e967acb772" providerId="ADAL" clId="{A11241E8-54E6-B84F-9EF7-B452A81BDBC0}" dt="2020-01-29T03:44:48.465" v="2" actId="1076"/>
      <pc:docMkLst>
        <pc:docMk/>
      </pc:docMkLst>
      <pc:sldChg chg="modSp">
        <pc:chgData name="Raghunath Tewari" userId="2638bdda-d406-4938-a2a6-e4e967acb772" providerId="ADAL" clId="{A11241E8-54E6-B84F-9EF7-B452A81BDBC0}" dt="2020-01-29T03:44:48.465" v="2" actId="1076"/>
        <pc:sldMkLst>
          <pc:docMk/>
          <pc:sldMk cId="1592089375" sldId="565"/>
        </pc:sldMkLst>
        <pc:spChg chg="mod">
          <ac:chgData name="Raghunath Tewari" userId="2638bdda-d406-4938-a2a6-e4e967acb772" providerId="ADAL" clId="{A11241E8-54E6-B84F-9EF7-B452A81BDBC0}" dt="2020-01-29T03:44:48.465" v="2" actId="1076"/>
          <ac:spMkLst>
            <pc:docMk/>
            <pc:sldMk cId="1592089375" sldId="565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CF1C78AD-45A9-0E4A-A077-56035FCC1173}"/>
    <pc:docChg chg="modSld">
      <pc:chgData name="Raghunath Tewari" userId="2638bdda-d406-4938-a2a6-e4e967acb772" providerId="ADAL" clId="{CF1C78AD-45A9-0E4A-A077-56035FCC1173}" dt="2021-02-04T03:30:33.147" v="5" actId="20577"/>
      <pc:docMkLst>
        <pc:docMk/>
      </pc:docMkLst>
      <pc:sldChg chg="modSp mod">
        <pc:chgData name="Raghunath Tewari" userId="2638bdda-d406-4938-a2a6-e4e967acb772" providerId="ADAL" clId="{CF1C78AD-45A9-0E4A-A077-56035FCC1173}" dt="2021-02-04T03:30:33.147" v="5" actId="20577"/>
        <pc:sldMkLst>
          <pc:docMk/>
          <pc:sldMk cId="3216719518" sldId="583"/>
        </pc:sldMkLst>
        <pc:spChg chg="mod">
          <ac:chgData name="Raghunath Tewari" userId="2638bdda-d406-4938-a2a6-e4e967acb772" providerId="ADAL" clId="{CF1C78AD-45A9-0E4A-A077-56035FCC1173}" dt="2021-02-04T03:30:33.147" v="5" actId="20577"/>
          <ac:spMkLst>
            <pc:docMk/>
            <pc:sldMk cId="3216719518" sldId="58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Lecture 12:</a:t>
            </a:r>
            <a:endParaRPr lang="en-US" sz="2400" b="1" dirty="0">
              <a:solidFill>
                <a:srgbClr val="C0000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</a:rPr>
              <a:t>Queue</a:t>
            </a:r>
            <a:r>
              <a:rPr lang="en-US" sz="2000" b="1" dirty="0">
                <a:solidFill>
                  <a:schemeClr val="tx1"/>
                </a:solidFill>
              </a:rPr>
              <a:t> :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 new data Structure :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Finding </a:t>
            </a:r>
            <a:r>
              <a:rPr lang="en-US" sz="1800" b="1" dirty="0">
                <a:solidFill>
                  <a:srgbClr val="7030A0"/>
                </a:solidFill>
              </a:rPr>
              <a:t>shortest route in a grid </a:t>
            </a:r>
            <a:r>
              <a:rPr lang="en-US" sz="1800" b="1" dirty="0">
                <a:solidFill>
                  <a:schemeClr val="tx1"/>
                </a:solidFill>
              </a:rPr>
              <a:t>in presence of obstacles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Exercise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Can you implement a stack using a single queue (you need to define the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pop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push</a:t>
            </a:r>
            <a:r>
              <a:rPr lang="en-US" sz="2400" dirty="0">
                <a:sym typeface="Wingdings" pitchFamily="2" charset="2"/>
              </a:rPr>
              <a:t> operations  using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dequeue)</a:t>
            </a:r>
            <a:r>
              <a:rPr lang="en-US" sz="2400" dirty="0">
                <a:sym typeface="Wingdings" pitchFamily="2" charset="2"/>
              </a:rPr>
              <a:t>?</a:t>
            </a:r>
            <a:br>
              <a:rPr lang="en-US" sz="2400" dirty="0">
                <a:sym typeface="Wingdings" pitchFamily="2" charset="2"/>
              </a:rPr>
            </a:b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What about the converse?</a:t>
            </a:r>
            <a:br>
              <a:rPr lang="en-US" sz="2400" dirty="0">
                <a:sym typeface="Wingdings" pitchFamily="2" charset="2"/>
              </a:rPr>
            </a:b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Can you implement a queue using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a) a single stack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b) two stacks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c) single stack and recursion?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Shortest route </a:t>
            </a:r>
            <a:r>
              <a:rPr lang="en-US" sz="3600" b="1" dirty="0"/>
              <a:t>in a grid with </a:t>
            </a:r>
            <a:r>
              <a:rPr lang="en-US" sz="3600" b="1" dirty="0">
                <a:solidFill>
                  <a:srgbClr val="C00000"/>
                </a:solidFill>
              </a:rPr>
              <a:t>obstacles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8956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Shortest route </a:t>
            </a:r>
            <a:r>
              <a:rPr lang="en-US" sz="4000" b="1" dirty="0"/>
              <a:t>in a grid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From a cell in the grid, we can move to any of its </a:t>
                </a:r>
                <a:r>
                  <a:rPr lang="en-US" sz="2000" u="sng" dirty="0"/>
                  <a:t>neighboring</a:t>
                </a:r>
                <a:r>
                  <a:rPr lang="en-US" sz="2000" dirty="0"/>
                  <a:t> cell in one </a:t>
                </a:r>
                <a:r>
                  <a:rPr lang="en-US" sz="2000" u="sng" dirty="0"/>
                  <a:t>step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2000" dirty="0"/>
                  <a:t> From </a:t>
                </a:r>
                <a:r>
                  <a:rPr lang="en-US" sz="2000" u="sng" dirty="0"/>
                  <a:t>top left corner</a:t>
                </a:r>
                <a:r>
                  <a:rPr lang="en-US" sz="2000" dirty="0"/>
                  <a:t>, find shortest route to each cell </a:t>
                </a:r>
                <a:r>
                  <a:rPr lang="en-US" sz="2000" u="sng" dirty="0"/>
                  <a:t>avoiding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obstacles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Input </a:t>
                </a:r>
                <a:r>
                  <a:rPr lang="en-US" sz="2000" dirty="0"/>
                  <a:t>: a Boolean matrix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representing the grid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is an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obstacle</a:t>
                </a:r>
                <a:r>
                  <a:rPr lang="en-US" sz="2000" dirty="0"/>
                  <a:t>,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  <a:blipFill rotWithShape="1">
                <a:blip r:embed="rId2"/>
                <a:stretch>
                  <a:fillRect l="-779" t="-606" r="-1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667000" y="3048000"/>
            <a:ext cx="0" cy="2051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67000" y="5099372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86200" y="5099372"/>
            <a:ext cx="0" cy="38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667000" y="5486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5486400"/>
            <a:ext cx="0" cy="402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91326" y="3048000"/>
            <a:ext cx="19330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724400" y="3048000"/>
            <a:ext cx="1" cy="30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724401" y="6096000"/>
            <a:ext cx="380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05400" y="5486400"/>
            <a:ext cx="1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105402" y="5486400"/>
            <a:ext cx="1523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16200000">
            <a:off x="2576764" y="58052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3871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9718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9174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8956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191000" y="4146871"/>
            <a:ext cx="601580" cy="621657"/>
            <a:chOff x="3392904" y="3874143"/>
            <a:chExt cx="601580" cy="621657"/>
          </a:xfrm>
          <a:solidFill>
            <a:schemeClr val="accent3">
              <a:lumMod val="7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81400" y="3874143"/>
              <a:ext cx="200526" cy="2049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4371474" y="4343400"/>
            <a:ext cx="208548" cy="21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6096000"/>
            <a:ext cx="2817581" cy="457200"/>
            <a:chOff x="76200" y="6096000"/>
            <a:chExt cx="281758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143000" y="6096000"/>
              <a:ext cx="1750781" cy="282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200" y="6183868"/>
              <a:ext cx="105496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6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7" grpId="0" animBg="1"/>
      <p:bldP spid="98" grpId="0" animBg="1"/>
      <p:bldP spid="101" grpId="0" animBg="1"/>
      <p:bldP spid="89" grpId="0" animBg="1"/>
      <p:bldP spid="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1: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Realizing </a:t>
            </a:r>
          </a:p>
          <a:p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rgbClr val="7030A0"/>
                </a:solidFill>
              </a:rPr>
              <a:t>nontriviality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of the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16002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dirty="0"/>
              <a:t>Shortest route in a grid</a:t>
            </a:r>
            <a:br>
              <a:rPr lang="en-US" sz="4000" dirty="0"/>
            </a:br>
            <a:r>
              <a:rPr lang="en-US" sz="2800" b="1" dirty="0" err="1">
                <a:solidFill>
                  <a:srgbClr val="7030A0"/>
                </a:solidFill>
              </a:rPr>
              <a:t>nontriviality</a:t>
            </a:r>
            <a:r>
              <a:rPr lang="en-US" sz="2800" b="1" dirty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0" name="Content Placeholder 49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Definition:  </a:t>
            </a:r>
            <a:r>
              <a:rPr lang="en-US" sz="1800" dirty="0"/>
              <a:t>Distance of a cell </a:t>
            </a:r>
            <a:r>
              <a:rPr lang="en-US" sz="1800" b="1" dirty="0">
                <a:solidFill>
                  <a:srgbClr val="00B0F0"/>
                </a:solidFill>
              </a:rPr>
              <a:t>c</a:t>
            </a:r>
            <a:r>
              <a:rPr lang="en-US" sz="1800" dirty="0"/>
              <a:t> from another cell </a:t>
            </a:r>
            <a:r>
              <a:rPr lang="en-US" sz="1800" b="1" dirty="0">
                <a:solidFill>
                  <a:srgbClr val="00B0F0"/>
                </a:solidFill>
              </a:rPr>
              <a:t>c’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          is the length (number of steps) of the shortest route between </a:t>
            </a:r>
            <a:r>
              <a:rPr lang="en-US" sz="1800" b="1" dirty="0">
                <a:solidFill>
                  <a:srgbClr val="00B0F0"/>
                </a:solidFill>
              </a:rPr>
              <a:t>c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B0F0"/>
                </a:solidFill>
              </a:rPr>
              <a:t>c’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We shall design algorithm for computing </a:t>
            </a:r>
            <a:r>
              <a:rPr lang="en-US" sz="1800" b="1" dirty="0">
                <a:solidFill>
                  <a:srgbClr val="7030A0"/>
                </a:solidFill>
              </a:rPr>
              <a:t>distance</a:t>
            </a:r>
            <a:r>
              <a:rPr lang="en-US" sz="1800" b="1" dirty="0"/>
              <a:t> of each cell from the start-cell.</a:t>
            </a:r>
          </a:p>
          <a:p>
            <a:pPr marL="0" indent="0">
              <a:buNone/>
            </a:pPr>
            <a:r>
              <a:rPr lang="en-US" sz="1800" dirty="0"/>
              <a:t>     As an exercise, you should extend it to a data structure for retrieving shortest route.</a:t>
            </a:r>
            <a:endParaRPr lang="en-US" sz="1800" b="1" dirty="0"/>
          </a:p>
        </p:txBody>
      </p:sp>
      <p:sp>
        <p:nvSpPr>
          <p:cNvPr id="101" name="Right Arrow 100"/>
          <p:cNvSpPr/>
          <p:nvPr/>
        </p:nvSpPr>
        <p:spPr>
          <a:xfrm>
            <a:off x="2133600" y="16764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16220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6002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16002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0574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791326" y="1752600"/>
            <a:ext cx="1094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86200" y="1765265"/>
            <a:ext cx="0" cy="173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86200" y="191766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43400" y="1938704"/>
            <a:ext cx="0" cy="41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91324" y="2350351"/>
            <a:ext cx="652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12037" y="2236765"/>
            <a:ext cx="1" cy="11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28600" y="6019800"/>
            <a:ext cx="8153400" cy="4572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6" grpId="0" animBg="1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Get</a:t>
            </a:r>
            <a:r>
              <a:rPr lang="en-US" sz="4000" b="1" dirty="0">
                <a:solidFill>
                  <a:srgbClr val="7030A0"/>
                </a:solidFill>
              </a:rPr>
              <a:t> inspiration </a:t>
            </a:r>
            <a:r>
              <a:rPr lang="en-US" sz="4000" b="1" dirty="0"/>
              <a:t>from 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6" name="Picture 2" descr="http://www.ripples.ca/_mndata/ripples/uploaded_images/976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100"/>
            <a:ext cx="82296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Ribbon 6"/>
          <p:cNvSpPr/>
          <p:nvPr/>
        </p:nvSpPr>
        <p:spPr>
          <a:xfrm>
            <a:off x="1447800" y="5638800"/>
            <a:ext cx="68580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ripples travels along  the shortest route ?</a:t>
            </a:r>
          </a:p>
        </p:txBody>
      </p:sp>
      <p:sp>
        <p:nvSpPr>
          <p:cNvPr id="5" name="AutoShape 2" descr="https://encrypted-tbn1.google.com/images?q=tbn:ANd9GcQu5xWADgyXuXBbHGgEgKxPr7_Uqdn8GPakQl5GNRbSF3zXVKBb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810000"/>
            <a:ext cx="381000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4572000" y="3810000"/>
            <a:ext cx="312420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3810000"/>
            <a:ext cx="327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54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4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Shortest route in a grid</a:t>
            </a:r>
            <a:br>
              <a:rPr lang="en-US" sz="4000" dirty="0"/>
            </a:br>
            <a:r>
              <a:rPr lang="en-US" sz="2800" b="1" dirty="0" err="1">
                <a:solidFill>
                  <a:srgbClr val="7030A0"/>
                </a:solidFill>
              </a:rPr>
              <a:t>nontriviality</a:t>
            </a:r>
            <a:r>
              <a:rPr lang="en-US" sz="2800" b="1" dirty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2791326" y="2362200"/>
            <a:ext cx="1552074" cy="597751"/>
            <a:chOff x="2791326" y="2362200"/>
            <a:chExt cx="1552074" cy="59775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1326" y="2362200"/>
              <a:ext cx="1094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600200" y="5867400"/>
            <a:ext cx="5486400" cy="762000"/>
            <a:chOff x="1600200" y="5867400"/>
            <a:chExt cx="5486400" cy="762000"/>
          </a:xfrm>
        </p:grpSpPr>
        <p:sp>
          <p:nvSpPr>
            <p:cNvPr id="110" name="Down Ribbon 109"/>
            <p:cNvSpPr/>
            <p:nvPr/>
          </p:nvSpPr>
          <p:spPr>
            <a:xfrm>
              <a:off x="1600200" y="5867400"/>
              <a:ext cx="5486400" cy="7620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Create a ripple at the start cell and trace the path it takes to </a:t>
              </a:r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5334000" y="6400801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71600" y="1447800"/>
            <a:ext cx="6934200" cy="609600"/>
            <a:chOff x="1371600" y="1447800"/>
            <a:chExt cx="6934200" cy="609600"/>
          </a:xfrm>
        </p:grpSpPr>
        <p:sp>
          <p:nvSpPr>
            <p:cNvPr id="69" name="Down Ribbon 68"/>
            <p:cNvSpPr/>
            <p:nvPr/>
          </p:nvSpPr>
          <p:spPr>
            <a:xfrm>
              <a:off x="1371600" y="1447800"/>
              <a:ext cx="6934200" cy="6096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How to find the shortest route to      in the grid</a:t>
              </a:r>
              <a:r>
                <a:rPr lang="en-US" b="1" dirty="0">
                  <a:solidFill>
                    <a:schemeClr val="tx1"/>
                  </a:solidFill>
                </a:rPr>
                <a:t> ?</a:t>
              </a:r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5723021" y="1752599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3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propagation </a:t>
            </a:r>
            <a:r>
              <a:rPr lang="en-US" sz="2800" b="1" dirty="0"/>
              <a:t>of a ripple from </a:t>
            </a:r>
            <a:r>
              <a:rPr lang="en-US" sz="2800" b="1" dirty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</a:t>
            </a:r>
            <a:r>
              <a:rPr lang="en-US" sz="2800" b="1" dirty="0">
                <a:solidFill>
                  <a:srgbClr val="7030A0"/>
                </a:solidFill>
              </a:rPr>
              <a:t> 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590800" y="2231656"/>
            <a:ext cx="397727" cy="398196"/>
            <a:chOff x="2802673" y="2309698"/>
            <a:chExt cx="397727" cy="398196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</a:t>
            </a:r>
            <a:r>
              <a:rPr lang="en-US" sz="2800" b="1" dirty="0">
                <a:solidFill>
                  <a:srgbClr val="7030A0"/>
                </a:solidFill>
              </a:rPr>
              <a:t> 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2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601951" y="2231656"/>
            <a:ext cx="609600" cy="600543"/>
            <a:chOff x="2590800" y="2309698"/>
            <a:chExt cx="609600" cy="600543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05339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5-Point Star 63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Data Structure </a:t>
            </a:r>
            <a:r>
              <a:rPr lang="en-US" sz="2800" b="1" u="sng" dirty="0">
                <a:solidFill>
                  <a:srgbClr val="7030A0"/>
                </a:solidFill>
              </a:rPr>
              <a:t>Queue: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Mathematical Modeling of Queue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/>
              <a:t>Implementation of Queue using arrays</a:t>
            </a:r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distance 3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3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797215" y="2227129"/>
            <a:ext cx="609600" cy="600542"/>
            <a:chOff x="2590800" y="2309698"/>
            <a:chExt cx="609600" cy="600542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14600"/>
              <a:ext cx="183291" cy="2112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25871"/>
              <a:ext cx="190998" cy="18436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28430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8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8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998495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183291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387575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63644" y="36576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4526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7892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65467"/>
            <a:ext cx="189258" cy="1921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5-Point Star 8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9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9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191000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075778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3886200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6812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9873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50"/>
            <a:ext cx="189258" cy="2945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5-Point Star 9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124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10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11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11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322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12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12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97863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421730" cy="204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012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605855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61674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96063" y="2643303"/>
            <a:ext cx="204537" cy="18794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986463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416215" cy="222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419600" y="2865880"/>
            <a:ext cx="176463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195460" y="2846365"/>
            <a:ext cx="20007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5-Point Star 10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685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</a:t>
            </a:r>
            <a:r>
              <a:rPr lang="en-US" sz="2800" b="1" dirty="0">
                <a:solidFill>
                  <a:srgbClr val="7030A0"/>
                </a:solidFill>
              </a:rPr>
              <a:t> 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13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998388" y="2233498"/>
            <a:ext cx="399779" cy="409805"/>
            <a:chOff x="2788589" y="2333396"/>
            <a:chExt cx="399779" cy="409805"/>
          </a:xfrm>
        </p:grpSpPr>
        <p:sp>
          <p:nvSpPr>
            <p:cNvPr id="81" name="Rectangle 80"/>
            <p:cNvSpPr/>
            <p:nvPr/>
          </p:nvSpPr>
          <p:spPr>
            <a:xfrm>
              <a:off x="2989848" y="2333396"/>
              <a:ext cx="198520" cy="20490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88589" y="2561081"/>
              <a:ext cx="183212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598448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20040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794718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79995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10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3" y="2865880"/>
            <a:ext cx="204537" cy="1853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014537" y="2846365"/>
            <a:ext cx="581525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419600" y="3051268"/>
            <a:ext cx="204537" cy="225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77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14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14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87251" y="2438400"/>
            <a:ext cx="222949" cy="20490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801732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393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00740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047999"/>
            <a:ext cx="200526" cy="20816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01247" y="2846366"/>
            <a:ext cx="995342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279868"/>
            <a:ext cx="176462" cy="1728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2702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</a:t>
            </a:r>
            <a:r>
              <a:rPr lang="en-US" sz="2800" b="1" dirty="0">
                <a:solidFill>
                  <a:srgbClr val="7030A0"/>
                </a:solidFill>
              </a:rPr>
              <a:t> 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15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15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Think for a few more minutes with a free mind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799" y="4280676"/>
            <a:ext cx="990599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581399" y="4306221"/>
            <a:ext cx="219847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210298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276601"/>
            <a:ext cx="200526" cy="17609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593432" y="2846364"/>
            <a:ext cx="1203157" cy="2049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452698"/>
            <a:ext cx="176462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404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4583152" y="3048000"/>
            <a:ext cx="217448" cy="2081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691064" y="2362200"/>
            <a:ext cx="1652336" cy="597751"/>
            <a:chOff x="2691064" y="2362200"/>
            <a:chExt cx="1652336" cy="597751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691064" y="2362200"/>
              <a:ext cx="11951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Down Ribbon 111"/>
          <p:cNvSpPr/>
          <p:nvPr/>
        </p:nvSpPr>
        <p:spPr>
          <a:xfrm>
            <a:off x="6477000" y="3152085"/>
            <a:ext cx="2667000" cy="124892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route taken by ripple is indeed the </a:t>
            </a:r>
            <a:r>
              <a:rPr lang="en-US" u="sng" dirty="0">
                <a:solidFill>
                  <a:schemeClr val="tx1"/>
                </a:solidFill>
              </a:rPr>
              <a:t>shortest.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95177" y="2589522"/>
            <a:ext cx="2800423" cy="1383806"/>
          </a:xfrm>
          <a:prstGeom prst="cloudCallout">
            <a:avLst>
              <a:gd name="adj1" fmla="val -24870"/>
              <a:gd name="adj2" fmla="val 8633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Did you get some insight into the problem from the animation ?</a:t>
            </a:r>
          </a:p>
        </p:txBody>
      </p:sp>
    </p:spTree>
    <p:extLst>
      <p:ext uri="{BB962C8B-B14F-4D97-AF65-F5344CB8AC3E}">
        <p14:creationId xmlns:p14="http://schemas.microsoft.com/office/powerpoint/2010/main" val="29940301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Designing algorithm </a:t>
            </a:r>
            <a:r>
              <a:rPr lang="en-US" sz="3200" b="1" dirty="0"/>
              <a:t>for distances in grid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705600" cy="1752600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(using  an insight into propagation of ripple)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0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where all operations (insertion, deletion, query) </a:t>
            </a:r>
          </a:p>
          <a:p>
            <a:pPr marL="0" indent="0">
              <a:buNone/>
            </a:pPr>
            <a:r>
              <a:rPr lang="en-US" sz="2000" dirty="0"/>
              <a:t>take place at </a:t>
            </a:r>
            <a:r>
              <a:rPr lang="en-US" sz="2000" u="sng" dirty="0"/>
              <a:t>one end</a:t>
            </a:r>
            <a:r>
              <a:rPr lang="en-US" sz="2000" dirty="0"/>
              <a:t> only, 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Behavior of Stack: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  Last in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86200" y="3200400"/>
            <a:ext cx="706860" cy="1817132"/>
            <a:chOff x="3886200" y="3657600"/>
            <a:chExt cx="706860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55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13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2004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5650468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69468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LIFO</a:t>
            </a:r>
            <a:r>
              <a:rPr lang="en-US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2400" y="2895600"/>
            <a:ext cx="533400" cy="2133600"/>
            <a:chOff x="3962400" y="2895600"/>
            <a:chExt cx="533400" cy="2133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0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steps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the cells of the grid at distance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the starting cell.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18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 snapshot of the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5029200" y="1447800"/>
            <a:ext cx="814697" cy="661362"/>
            <a:chOff x="4800600" y="1459468"/>
            <a:chExt cx="814697" cy="661362"/>
          </a:xfrm>
        </p:grpSpPr>
        <p:cxnSp>
          <p:nvCxnSpPr>
            <p:cNvPr id="105" name="Straight Arrow Connector 104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46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ounded Rectangle 49"/>
          <p:cNvSpPr/>
          <p:nvPr/>
        </p:nvSpPr>
        <p:spPr>
          <a:xfrm>
            <a:off x="0" y="1219200"/>
            <a:ext cx="4195014" cy="901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purpose of the animation was just to make you realize </a:t>
            </a:r>
            <a:r>
              <a:rPr lang="en-US" sz="1400" u="sng" dirty="0">
                <a:solidFill>
                  <a:schemeClr val="tx1"/>
                </a:solidFill>
              </a:rPr>
              <a:t>this important </a:t>
            </a:r>
            <a:r>
              <a:rPr lang="en-US" sz="1400" b="1" dirty="0">
                <a:solidFill>
                  <a:schemeClr val="tx1"/>
                </a:solidFill>
              </a:rPr>
              <a:t>Observation</a:t>
            </a:r>
            <a:r>
              <a:rPr lang="en-US" sz="1400" dirty="0">
                <a:solidFill>
                  <a:schemeClr val="tx1"/>
                </a:solidFill>
              </a:rPr>
              <a:t>.  If you have got it, feel free to erase the animation from your mind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every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may be a cell of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Distance </a:t>
            </a:r>
            <a:r>
              <a:rPr lang="en-US" sz="2800" b="1" dirty="0"/>
              <a:t>from </a:t>
            </a:r>
            <a:r>
              <a:rPr lang="en-US" sz="2800" b="1" dirty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0" y="2200061"/>
            <a:ext cx="4360920" cy="3563338"/>
            <a:chOff x="2286000" y="2200061"/>
            <a:chExt cx="4360920" cy="3563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550395" y="2200061"/>
                  <a:ext cx="38908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1200" dirty="0"/>
                    <a:t>   1   2     3   4   5    6    7   8   9   10  11 12 13       27 28 29 30</a:t>
                  </a: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95" y="2200061"/>
                  <a:ext cx="3890809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93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50395" y="2409804"/>
                  <a:ext cx="39260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200" dirty="0"/>
                    <a:t>   2   3     4   5         7    8   9   10 11 12  13 14       26 27 28 29</a:t>
                  </a: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95" y="2409804"/>
                  <a:ext cx="392607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5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/>
            <p:cNvSpPr txBox="1"/>
            <p:nvPr/>
          </p:nvSpPr>
          <p:spPr>
            <a:xfrm>
              <a:off x="2550925" y="2618601"/>
              <a:ext cx="3906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2   3   4     5        15             10 11 12                         25 26 27 28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64151" y="2819400"/>
              <a:ext cx="40094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3   4   5    6         14 13  12 11 12 13                         24 25 26 27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43769" y="3048000"/>
              <a:ext cx="3902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4   5   6                                      13 14                         23 24 25 26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7263" y="3243069"/>
              <a:ext cx="4129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5   6    7                                     14   15                        22 23 24 25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14600" y="3429000"/>
              <a:ext cx="404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6   7    8                                     15  16  17 18 19 20  21 22 23 24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14600" y="3657600"/>
              <a:ext cx="3985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7   8    9                                     16  17 18       20  21 22 23 24  25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14600" y="3837801"/>
              <a:ext cx="40030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8   9    10                                   17 18                                           26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066401"/>
              <a:ext cx="408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9   10  11                                   18 19                                           27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14600" y="4267200"/>
              <a:ext cx="4006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10 11  12 13 14  15 16 17 18 19  20                        35 36        28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6000" y="4447401"/>
              <a:ext cx="4262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                                        17 18 19  20 21                        34  35       29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14600" y="4676001"/>
              <a:ext cx="3948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24 23  22 21 20  19 18 19 20 21  22       30  31 32 33 34       30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14600" y="4876800"/>
              <a:ext cx="3970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25       23 22 21  20  19 20 21 22 23       29             34 35       31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06041" y="5057001"/>
              <a:ext cx="3977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26       24                         21 22 23 24        28            33 34       32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4600" y="5285601"/>
              <a:ext cx="3958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27       25                         22 23 24 25  26 27            32 33       33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4600" y="5486400"/>
              <a:ext cx="4059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28  27 26 27  26 25 24 23  24 25 26 27 28  29  30 31 32 33 34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loud Callout 83"/>
              <p:cNvSpPr/>
              <p:nvPr/>
            </p:nvSpPr>
            <p:spPr>
              <a:xfrm>
                <a:off x="6477000" y="3962399"/>
                <a:ext cx="2667000" cy="1066801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4" name="Cloud Callout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62399"/>
                <a:ext cx="2667000" cy="1066801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819596" y="6019800"/>
                <a:ext cx="13996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96" y="6019800"/>
                <a:ext cx="13996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69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981200" y="1219200"/>
            <a:ext cx="51054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is worth spending some time on this matrix.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Does the matrix give some idea to answer the question ?</a:t>
            </a:r>
          </a:p>
        </p:txBody>
      </p:sp>
    </p:spTree>
    <p:extLst>
      <p:ext uri="{BB962C8B-B14F-4D97-AF65-F5344CB8AC3E}">
        <p14:creationId xmlns:p14="http://schemas.microsoft.com/office/powerpoint/2010/main" val="20470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  <p:bldP spid="2" grpId="0"/>
      <p:bldP spid="84" grpId="0" animBg="1"/>
      <p:bldP spid="92" grpId="0" animBg="1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01231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5721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6993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6287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378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99413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48152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62909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55070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0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7167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6407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460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own Ribbon 15"/>
              <p:cNvSpPr/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 by the time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if a cell neighboring to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unvisited, it must be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own Ribb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So the algorithm should be: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Initialize the distance of all cells except start cell as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6410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103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76912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8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based on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First in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90800" y="3080266"/>
            <a:ext cx="3200400" cy="501134"/>
            <a:chOff x="2133600" y="2394466"/>
            <a:chExt cx="3200400" cy="50113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90800" y="3135868"/>
            <a:ext cx="1981200" cy="369332"/>
            <a:chOff x="2590800" y="3135868"/>
            <a:chExt cx="1981200" cy="369332"/>
          </a:xfrm>
        </p:grpSpPr>
        <p:grpSp>
          <p:nvGrpSpPr>
            <p:cNvPr id="30" name="Group 29"/>
            <p:cNvGrpSpPr/>
            <p:nvPr/>
          </p:nvGrpSpPr>
          <p:grpSpPr>
            <a:xfrm>
              <a:off x="2590800" y="3135868"/>
              <a:ext cx="838200" cy="369332"/>
              <a:chOff x="2133600" y="2450068"/>
              <a:chExt cx="8382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538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55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505200" y="3135868"/>
              <a:ext cx="1066800" cy="369332"/>
              <a:chOff x="4114800" y="2450068"/>
              <a:chExt cx="1066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4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41148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434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75038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438400" y="3581400"/>
            <a:ext cx="650114" cy="1512332"/>
            <a:chOff x="2438400" y="3581400"/>
            <a:chExt cx="650114" cy="1512332"/>
          </a:xfrm>
        </p:grpSpPr>
        <p:sp>
          <p:nvSpPr>
            <p:cNvPr id="42" name="Up Arrow 41"/>
            <p:cNvSpPr/>
            <p:nvPr/>
          </p:nvSpPr>
          <p:spPr>
            <a:xfrm>
              <a:off x="25908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7244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3581400"/>
            <a:ext cx="567976" cy="1436132"/>
            <a:chOff x="5064886" y="3581400"/>
            <a:chExt cx="567976" cy="1436132"/>
          </a:xfrm>
        </p:grpSpPr>
        <p:sp>
          <p:nvSpPr>
            <p:cNvPr id="43" name="TextBox 42"/>
            <p:cNvSpPr txBox="1"/>
            <p:nvPr/>
          </p:nvSpPr>
          <p:spPr>
            <a:xfrm>
              <a:off x="5064886" y="4648200"/>
              <a:ext cx="56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44" name="Up Arrow 43"/>
            <p:cNvSpPr/>
            <p:nvPr/>
          </p:nvSpPr>
          <p:spPr>
            <a:xfrm>
              <a:off x="51054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4399" y="1978308"/>
            <a:ext cx="10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677" y="1600200"/>
            <a:ext cx="7552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FIFO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Algorithm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For </a:t>
                </a:r>
                <a:r>
                  <a:rPr lang="en-US" sz="2000" dirty="0">
                    <a:sym typeface="Wingdings" pitchFamily="2" charset="2"/>
                  </a:rPr>
                  <a:t>each cell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</a:t>
                </a:r>
                <a:r>
                  <a:rPr lang="en-US" sz="2000" b="1" dirty="0">
                    <a:sym typeface="Wingdings" pitchFamily="2" charset="2"/>
                  </a:rPr>
                  <a:t>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which is </a:t>
                </a:r>
                <a:r>
                  <a:rPr lang="en-US" sz="2000" u="sng" dirty="0">
                    <a:sym typeface="Wingdings" pitchFamily="2" charset="2"/>
                  </a:rPr>
                  <a:t>not</a:t>
                </a:r>
                <a:r>
                  <a:rPr lang="en-US" sz="2000" dirty="0">
                    <a:sym typeface="Wingdings" pitchFamily="2" charset="2"/>
                  </a:rPr>
                  <a:t> an obstacle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   if (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]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∞</a:t>
                </a:r>
                <a:r>
                  <a:rPr lang="en-US" sz="2000" b="1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    Insert(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first (not so elegant) algorithm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/>
              <a:t>(to compute distance to all cells in the grid)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 to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>
                    <a:sym typeface="Wingdings" pitchFamily="2" charset="2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The algorithm is not elegant because of</a:t>
                </a:r>
                <a:endParaRPr lang="en-US" sz="2000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r>
                  <a:rPr lang="en-US" sz="2000" dirty="0">
                    <a:sym typeface="Wingdings" pitchFamily="2" charset="2"/>
                  </a:rPr>
                  <a:t>So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many temporary lists </a:t>
                </a:r>
                <a:r>
                  <a:rPr lang="en-US" sz="2000" dirty="0">
                    <a:sym typeface="Wingdings" pitchFamily="2" charset="2"/>
                  </a:rPr>
                  <a:t>that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get created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It can be as high as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blipFill rotWithShape="1">
                <a:blip r:embed="rId3"/>
                <a:stretch>
                  <a:fillRect r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8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an </a:t>
            </a:r>
            <a:r>
              <a:rPr lang="en-US" sz="3200" b="1" dirty="0">
                <a:solidFill>
                  <a:srgbClr val="7030A0"/>
                </a:solidFill>
              </a:rPr>
              <a:t>elegant </a:t>
            </a:r>
            <a:r>
              <a:rPr lang="en-US" sz="3200" b="1" dirty="0"/>
              <a:t>algorithm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Key points we observed: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/>
                  <a:t>We can compute cells at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if   …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Therefore, we need a mechanism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to enumerate the cells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763000" cy="4525963"/>
              </a:xfrm>
              <a:blipFill rotWithShape="1">
                <a:blip r:embed="rId2"/>
                <a:stretch>
                  <a:fillRect l="-111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743200" y="4800599"/>
            <a:ext cx="3124200" cy="1066801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design such a </a:t>
            </a:r>
            <a:r>
              <a:rPr lang="en-US" b="1" dirty="0">
                <a:solidFill>
                  <a:schemeClr val="tx1"/>
                </a:solidFill>
              </a:rPr>
              <a:t>mechanism</a:t>
            </a:r>
            <a:r>
              <a:rPr lang="en-US" dirty="0">
                <a:solidFill>
                  <a:schemeClr val="tx1"/>
                </a:solidFill>
              </a:rPr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1600" y="2362200"/>
                <a:ext cx="364657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know all cells up to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362200"/>
                <a:ext cx="3646576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672" t="-7692" r="-334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29000" y="3533595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non-decreasing</a:t>
            </a:r>
            <a:r>
              <a:rPr lang="en-US" dirty="0"/>
              <a:t> order of </a:t>
            </a:r>
            <a:r>
              <a:rPr lang="en-US" b="1" u="sng" dirty="0"/>
              <a:t>distances</a:t>
            </a:r>
            <a:r>
              <a:rPr lang="en-US" dirty="0"/>
              <a:t> from the start cell.</a:t>
            </a:r>
          </a:p>
        </p:txBody>
      </p:sp>
    </p:spTree>
    <p:extLst>
      <p:ext uri="{BB962C8B-B14F-4D97-AF65-F5344CB8AC3E}">
        <p14:creationId xmlns:p14="http://schemas.microsoft.com/office/powerpoint/2010/main" val="15798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Keep 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queue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Spend some time to see how seamlessly the queue ensured </a:t>
            </a:r>
          </a:p>
          <a:p>
            <a:pPr marL="0" indent="0">
              <a:buNone/>
            </a:pPr>
            <a:r>
              <a:rPr lang="en-US" sz="2000" dirty="0"/>
              <a:t>the requirement of visiting cells of the grid in non-decreasing order of distance.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71800" y="1981200"/>
            <a:ext cx="1447800" cy="1126867"/>
            <a:chOff x="2971800" y="1981200"/>
            <a:chExt cx="1447800" cy="1126867"/>
          </a:xfrm>
        </p:grpSpPr>
        <p:grpSp>
          <p:nvGrpSpPr>
            <p:cNvPr id="28" name="Group 27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2971800" y="1981200"/>
              <a:ext cx="1447800" cy="685801"/>
              <a:chOff x="2971800" y="1981200"/>
              <a:chExt cx="1447800" cy="6858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80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ight Brace 23"/>
              <p:cNvSpPr/>
              <p:nvPr/>
            </p:nvSpPr>
            <p:spPr>
              <a:xfrm rot="16200000">
                <a:off x="3543300" y="1790701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743200" y="2743200"/>
            <a:ext cx="3276600" cy="990600"/>
            <a:chOff x="2743200" y="2743200"/>
            <a:chExt cx="3276600" cy="99060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2743200"/>
              <a:ext cx="3200400" cy="533400"/>
              <a:chOff x="2133600" y="2362200"/>
              <a:chExt cx="3200400" cy="533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133600" y="2362200"/>
                <a:ext cx="3200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133600" y="2895600"/>
                <a:ext cx="3200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133600" y="2362200"/>
                <a:ext cx="0" cy="533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743200" y="327213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Q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4724400"/>
            <a:ext cx="1447800" cy="914400"/>
            <a:chOff x="2971800" y="2971800"/>
            <a:chExt cx="14478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2971800" y="3200400"/>
              <a:ext cx="1447800" cy="685800"/>
              <a:chOff x="2971800" y="3200400"/>
              <a:chExt cx="1447800" cy="685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203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ight Brace 34"/>
              <p:cNvSpPr/>
              <p:nvPr/>
            </p:nvSpPr>
            <p:spPr>
              <a:xfrm rot="5400000">
                <a:off x="3543300" y="2628900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Left Arrow 41"/>
          <p:cNvSpPr/>
          <p:nvPr/>
        </p:nvSpPr>
        <p:spPr>
          <a:xfrm rot="16200000">
            <a:off x="3182113" y="376428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33600" y="2971800"/>
            <a:ext cx="609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95800" y="25146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9791 4.44444E-6 C 0.14166 4.44444E-6 0.19583 -0.07084 0.19583 -0.12778 L 0.19583 -0.25556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elegant algorithm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/>
              <a:t>(to compute distance to all cells in the grid)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/>
                  <a:t>)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  0;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                          ??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{        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which is not an obstacle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     if (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 = ∞)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</a:t>
                </a:r>
                <a:r>
                  <a:rPr lang="en-US" sz="2000" dirty="0">
                    <a:sym typeface="Wingdings" pitchFamily="2" charset="2"/>
                  </a:rPr>
                  <a:t>{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                        ??            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                         ??         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57454" y="3104685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(c)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9530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correctness</a:t>
            </a:r>
            <a:r>
              <a:rPr lang="en-US" sz="3600" b="1" dirty="0"/>
              <a:t> of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What is to be proved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At the end of the algorithm,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B0F0"/>
                    </a:solidFill>
                  </a:rPr>
                  <a:t>c</a:t>
                </a:r>
                <a:r>
                  <a:rPr lang="en-US" sz="2000" dirty="0"/>
                  <a:t>]= the distance of cell </a:t>
                </a:r>
                <a:r>
                  <a:rPr lang="en-US" sz="2000" dirty="0">
                    <a:solidFill>
                      <a:srgbClr val="00B0F0"/>
                    </a:solidFill>
                  </a:rPr>
                  <a:t>c </a:t>
                </a:r>
                <a:r>
                  <a:rPr lang="en-US" sz="2000" dirty="0"/>
                  <a:t>from the starting cell in the grid.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How to prove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dirty="0"/>
                  <a:t>By the principle of mathematical induction on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the distance </a:t>
                </a:r>
                <a:r>
                  <a:rPr lang="en-US" sz="2000" dirty="0"/>
                  <a:t>from the starting cell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Inductive assertion: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algorithm correctly computes distance to all cells at distance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from the starting cell.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As an exercise, try to prove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by induction on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1062" t="-674" b="-7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5562600"/>
            <a:ext cx="510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/>
                  <a:t>(Q)</a:t>
                </a:r>
                <a:r>
                  <a:rPr lang="en-US" sz="2000" dirty="0"/>
                  <a:t>: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/>
                  <a:t>(Q</a:t>
                </a:r>
                <a:r>
                  <a:rPr lang="en-US" sz="2000" dirty="0"/>
                  <a:t>):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/>
                  <a:t> 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/>
                  <a:t>(Q</a:t>
                </a:r>
                <a:r>
                  <a:rPr lang="en-US" sz="2000" dirty="0"/>
                  <a:t>) 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Update Operations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):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x,Q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x,Q</a:t>
                </a:r>
                <a:r>
                  <a:rPr lang="en-US" sz="2000" dirty="0"/>
                  <a:t>), queue </a:t>
                </a:r>
                <a:r>
                  <a:rPr lang="en-US" sz="2000" b="1" dirty="0"/>
                  <a:t>Q</a:t>
                </a:r>
                <a:r>
                  <a:rPr lang="en-US" sz="2000" dirty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), queue </a:t>
                </a:r>
                <a:r>
                  <a:rPr lang="en-US" sz="2000" b="1" dirty="0"/>
                  <a:t>Q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r="-2667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6C31"/>
                        </a:solidFill>
                        <a:latin typeface="Cambria Math"/>
                      </a:rPr>
                      <m:t>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3600" y="2057400"/>
            <a:ext cx="339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if </a:t>
            </a:r>
            <a:r>
              <a:rPr lang="en-US" b="1" dirty="0"/>
              <a:t>Q</a:t>
            </a:r>
            <a:r>
              <a:rPr lang="en-US" dirty="0"/>
              <a:t> is an empty queue.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722" y="2426732"/>
            <a:ext cx="532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element at the </a:t>
            </a:r>
            <a:r>
              <a:rPr lang="en-US" b="1" dirty="0"/>
              <a:t>front</a:t>
            </a:r>
            <a:r>
              <a:rPr lang="en-US" dirty="0"/>
              <a:t> position of the queue.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6023" y="3581400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queue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0048" y="3950732"/>
            <a:ext cx="33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b="1" dirty="0"/>
              <a:t>x</a:t>
            </a:r>
            <a:r>
              <a:rPr lang="en-US" dirty="0"/>
              <a:t> at the </a:t>
            </a:r>
            <a:r>
              <a:rPr lang="en-US" b="1" dirty="0">
                <a:solidFill>
                  <a:srgbClr val="00B050"/>
                </a:solidFill>
              </a:rPr>
              <a:t>end</a:t>
            </a:r>
            <a:r>
              <a:rPr lang="en-US" dirty="0"/>
              <a:t> of the queue </a:t>
            </a:r>
            <a:r>
              <a:rPr lang="en-US" b="1" dirty="0"/>
              <a:t>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5105400"/>
            <a:ext cx="572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element from the </a:t>
            </a:r>
            <a:r>
              <a:rPr lang="en-US" b="1" dirty="0">
                <a:solidFill>
                  <a:srgbClr val="00B050"/>
                </a:solidFill>
              </a:rPr>
              <a:t>front</a:t>
            </a:r>
            <a:r>
              <a:rPr lang="en-US" dirty="0"/>
              <a:t> of the queue </a:t>
            </a:r>
            <a:r>
              <a:rPr lang="en-US" b="1" dirty="0"/>
              <a:t>Q </a:t>
            </a:r>
            <a:r>
              <a:rPr lang="en-US" dirty="0"/>
              <a:t>and </a:t>
            </a:r>
            <a:r>
              <a:rPr lang="en-US" u="sng" dirty="0"/>
              <a:t>delete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90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front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1800" dirty="0"/>
                  <a:t>To access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element, we </a:t>
                </a:r>
                <a:r>
                  <a:rPr lang="en-US" sz="1800" b="1" dirty="0"/>
                  <a:t>must</a:t>
                </a:r>
                <a:r>
                  <a:rPr lang="en-US" sz="1800" dirty="0"/>
                  <a:t> perform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dequeue</a:t>
                </a:r>
                <a:r>
                  <a:rPr lang="en-US" sz="1800" dirty="0"/>
                  <a:t> (hence </a:t>
                </a:r>
                <a:r>
                  <a:rPr lang="en-US" sz="1800" u="sng" dirty="0"/>
                  <a:t>delete</a:t>
                </a:r>
                <a:r>
                  <a:rPr lang="en-US" sz="1800" dirty="0"/>
                  <a:t>) the first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 elements from the queue.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133600" y="2394466"/>
            <a:ext cx="3200400" cy="501134"/>
            <a:chOff x="2133600" y="2394466"/>
            <a:chExt cx="3200400" cy="50113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33600" y="2450068"/>
            <a:ext cx="1650652" cy="369332"/>
            <a:chOff x="2133600" y="2450068"/>
            <a:chExt cx="165065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24200" y="2450068"/>
                  <a:ext cx="660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450068"/>
                  <a:ext cx="660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1336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450068"/>
                  <a:ext cx="4678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90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5760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Up Ribbon 22"/>
          <p:cNvSpPr/>
          <p:nvPr/>
        </p:nvSpPr>
        <p:spPr>
          <a:xfrm>
            <a:off x="1447800" y="4800600"/>
            <a:ext cx="5791200" cy="16764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An Important point you must remember for every data structure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You can define any </a:t>
            </a:r>
            <a:r>
              <a:rPr lang="en-US" b="1" dirty="0">
                <a:solidFill>
                  <a:schemeClr val="tx1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operation only in terms of the </a:t>
            </a:r>
            <a:r>
              <a:rPr lang="en-US" u="sng" dirty="0">
                <a:solidFill>
                  <a:schemeClr val="tx1"/>
                </a:solidFill>
              </a:rPr>
              <a:t>primitive operations</a:t>
            </a:r>
            <a:r>
              <a:rPr lang="en-US" dirty="0">
                <a:solidFill>
                  <a:schemeClr val="tx1"/>
                </a:solidFill>
              </a:rPr>
              <a:t> of the data structures defined during its modeling.</a:t>
            </a:r>
          </a:p>
        </p:txBody>
      </p:sp>
    </p:spTree>
    <p:extLst>
      <p:ext uri="{BB962C8B-B14F-4D97-AF65-F5344CB8AC3E}">
        <p14:creationId xmlns:p14="http://schemas.microsoft.com/office/powerpoint/2010/main" val="1347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6302 0.0048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Assumption: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At any moment of time, the number of elements in queue is </a:t>
            </a:r>
            <a:r>
              <a:rPr lang="en-US" sz="2000" dirty="0">
                <a:solidFill>
                  <a:srgbClr val="00B0F0"/>
                </a:solidFill>
              </a:rPr>
              <a:t>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Keep an array of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 size </a:t>
            </a:r>
            <a:r>
              <a:rPr lang="en-US" sz="2000" dirty="0">
                <a:solidFill>
                  <a:srgbClr val="00B0F0"/>
                </a:solidFill>
              </a:rPr>
              <a:t>n</a:t>
            </a:r>
            <a:r>
              <a:rPr lang="en-US" sz="2000" dirty="0"/>
              <a:t>, and two variables </a:t>
            </a:r>
            <a:r>
              <a:rPr lang="en-US" sz="2000" dirty="0">
                <a:solidFill>
                  <a:srgbClr val="00B0F0"/>
                </a:solidFill>
              </a:rPr>
              <a:t>front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00B0F0"/>
                </a:solidFill>
              </a:rPr>
              <a:t> rear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front</a:t>
            </a:r>
            <a:r>
              <a:rPr lang="en-US" sz="2000" dirty="0"/>
              <a:t>:  the position of the </a:t>
            </a:r>
            <a:r>
              <a:rPr lang="en-US" sz="2000" b="1" dirty="0"/>
              <a:t>first</a:t>
            </a:r>
            <a:r>
              <a:rPr lang="en-US" sz="2000" dirty="0"/>
              <a:t> element of the queue in the array.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:   the position of the </a:t>
            </a:r>
            <a:r>
              <a:rPr lang="en-US" sz="2000" b="1" dirty="0"/>
              <a:t>last</a:t>
            </a:r>
            <a:r>
              <a:rPr lang="en-US" sz="2000" dirty="0"/>
              <a:t> element of the queue in the array.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Enqueue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</a:t>
            </a:r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  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x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Dequeue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    x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front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front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>
                <a:sym typeface="Wingdings" pitchFamily="2" charset="2"/>
              </a:rPr>
              <a:t>;}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0" y="5562600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570306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49702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0200" y="5562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26130" y="5562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495800" y="5943600"/>
            <a:ext cx="547201" cy="688777"/>
            <a:chOff x="4495800" y="5943600"/>
            <a:chExt cx="547201" cy="688777"/>
          </a:xfrm>
        </p:grpSpPr>
        <p:sp>
          <p:nvSpPr>
            <p:cNvPr id="28" name="Up Arrow 27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69541" y="5943600"/>
            <a:ext cx="483659" cy="688777"/>
            <a:chOff x="4559342" y="5943600"/>
            <a:chExt cx="483659" cy="688777"/>
          </a:xfrm>
        </p:grpSpPr>
        <p:sp>
          <p:nvSpPr>
            <p:cNvPr id="32" name="Up Arrow 31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07130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88541" y="5943600"/>
            <a:ext cx="483659" cy="688777"/>
            <a:chOff x="4559342" y="5943600"/>
            <a:chExt cx="483659" cy="688777"/>
          </a:xfrm>
        </p:grpSpPr>
        <p:sp>
          <p:nvSpPr>
            <p:cNvPr id="36" name="Up Arrow 35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62999" y="5943600"/>
            <a:ext cx="547201" cy="688777"/>
            <a:chOff x="4495800" y="5943600"/>
            <a:chExt cx="547201" cy="688777"/>
          </a:xfrm>
        </p:grpSpPr>
        <p:sp>
          <p:nvSpPr>
            <p:cNvPr id="39" name="Up Arrow 38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front</a:t>
              </a:r>
            </a:p>
          </p:txBody>
        </p:sp>
      </p:grpSp>
      <p:sp>
        <p:nvSpPr>
          <p:cNvPr id="41" name="Down Ribbon 40"/>
          <p:cNvSpPr/>
          <p:nvPr/>
        </p:nvSpPr>
        <p:spPr>
          <a:xfrm>
            <a:off x="6019800" y="41910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There is a serious </a:t>
            </a:r>
            <a:r>
              <a:rPr lang="en-US" b="1" dirty="0">
                <a:solidFill>
                  <a:srgbClr val="C00000"/>
                </a:solidFill>
              </a:rPr>
              <a:t>problem</a:t>
            </a:r>
            <a:r>
              <a:rPr lang="en-US" b="1" dirty="0">
                <a:solidFill>
                  <a:schemeClr val="tx1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611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24" grpId="0"/>
      <p:bldP spid="24" grpId="1"/>
      <p:bldP spid="25" grpId="0"/>
      <p:bldP spid="26" grpId="0"/>
      <p:bldP spid="27" grpId="0"/>
      <p:bldP spid="34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95600" y="2283023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35584" y="22976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36141" y="2664023"/>
            <a:ext cx="483659" cy="688777"/>
            <a:chOff x="4559342" y="5943600"/>
            <a:chExt cx="483659" cy="688777"/>
          </a:xfrm>
        </p:grpSpPr>
        <p:sp>
          <p:nvSpPr>
            <p:cNvPr id="25" name="Up Arrow 24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9599" y="2283023"/>
            <a:ext cx="1599573" cy="1069777"/>
            <a:chOff x="4329599" y="2283023"/>
            <a:chExt cx="1599573" cy="1069777"/>
          </a:xfrm>
        </p:grpSpPr>
        <p:sp>
          <p:nvSpPr>
            <p:cNvPr id="18" name="TextBox 17"/>
            <p:cNvSpPr txBox="1"/>
            <p:nvPr/>
          </p:nvSpPr>
          <p:spPr>
            <a:xfrm>
              <a:off x="4492502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4936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8930" y="228302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k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29599" y="2664023"/>
              <a:ext cx="547201" cy="688777"/>
              <a:chOff x="4495800" y="5943600"/>
              <a:chExt cx="547201" cy="688777"/>
            </a:xfrm>
          </p:grpSpPr>
          <p:sp>
            <p:nvSpPr>
              <p:cNvPr id="22" name="Up Arrow 21"/>
              <p:cNvSpPr/>
              <p:nvPr/>
            </p:nvSpPr>
            <p:spPr>
              <a:xfrm>
                <a:off x="4686300" y="5943600"/>
                <a:ext cx="190500" cy="457200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95800" y="6324600"/>
                <a:ext cx="547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front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35502" y="228302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</p:grpSp>
      <p:sp>
        <p:nvSpPr>
          <p:cNvPr id="30" name="Down Ribbon 29"/>
          <p:cNvSpPr/>
          <p:nvPr/>
        </p:nvSpPr>
        <p:spPr>
          <a:xfrm>
            <a:off x="2971800" y="41148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to perform </a:t>
            </a:r>
            <a:r>
              <a:rPr lang="en-US" b="1" dirty="0" err="1">
                <a:solidFill>
                  <a:srgbClr val="C00000"/>
                </a:solidFill>
              </a:rPr>
              <a:t>Enqueue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,</a:t>
            </a:r>
            <a:r>
              <a:rPr lang="en-US" b="1" dirty="0" err="1">
                <a:solidFill>
                  <a:srgbClr val="7030A0"/>
                </a:solidFill>
              </a:rPr>
              <a:t>Q</a:t>
            </a:r>
            <a:r>
              <a:rPr lang="en-US" b="1" dirty="0">
                <a:solidFill>
                  <a:schemeClr val="tx1"/>
                </a:solidFill>
              </a:rPr>
              <a:t>) ?</a:t>
            </a:r>
          </a:p>
        </p:txBody>
      </p:sp>
      <p:sp>
        <p:nvSpPr>
          <p:cNvPr id="31" name="Down Ribbon 30"/>
          <p:cNvSpPr/>
          <p:nvPr/>
        </p:nvSpPr>
        <p:spPr>
          <a:xfrm>
            <a:off x="2971800" y="44196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to perform </a:t>
            </a:r>
            <a:r>
              <a:rPr lang="en-US" b="1" dirty="0" err="1">
                <a:solidFill>
                  <a:srgbClr val="C00000"/>
                </a:solidFill>
              </a:rPr>
              <a:t>Enqueue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x</a:t>
            </a:r>
            <a:r>
              <a:rPr lang="en-US" b="1" dirty="0" err="1">
                <a:solidFill>
                  <a:schemeClr val="tx1"/>
                </a:solidFill>
              </a:rPr>
              <a:t>,</a:t>
            </a:r>
            <a:r>
              <a:rPr lang="en-US" b="1" dirty="0" err="1">
                <a:solidFill>
                  <a:srgbClr val="7030A0"/>
                </a:solidFill>
              </a:rPr>
              <a:t>Q</a:t>
            </a:r>
            <a:r>
              <a:rPr lang="en-US" b="1" dirty="0">
                <a:solidFill>
                  <a:schemeClr val="tx1"/>
                </a:solidFill>
              </a:rPr>
              <a:t>) 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7136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52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9844 -0.005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44 -0.00533 L -0.24844 -0.0053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Enqueue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</a:t>
            </a:r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x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Dequeue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    x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front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front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IsEmpty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Q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         ??                    }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1981200"/>
            <a:ext cx="21336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mod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6400" y="4191000"/>
            <a:ext cx="22098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mod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5715000"/>
            <a:ext cx="22098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Do it as an exercise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6956</TotalTime>
  <Words>2054</Words>
  <Application>Microsoft Macintosh PowerPoint</Application>
  <PresentationFormat>On-screen Show (4:3)</PresentationFormat>
  <Paragraphs>426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Cambria Math</vt:lpstr>
      <vt:lpstr>Office Theme</vt:lpstr>
      <vt:lpstr>Data Structures and Algorithms (ESO207) </vt:lpstr>
      <vt:lpstr>Queue: a new data structure</vt:lpstr>
      <vt:lpstr>Stack</vt:lpstr>
      <vt:lpstr>Queue: a new data structure</vt:lpstr>
      <vt:lpstr>Operations on a Queue</vt:lpstr>
      <vt:lpstr>How to access ith element from the front ?</vt:lpstr>
      <vt:lpstr>Implementation of Queue using array</vt:lpstr>
      <vt:lpstr>Implementation of Queue using array</vt:lpstr>
      <vt:lpstr>Implementation of Queue using array</vt:lpstr>
      <vt:lpstr>Exercise Questions</vt:lpstr>
      <vt:lpstr>Shortest route in a grid with obstacles</vt:lpstr>
      <vt:lpstr>Shortest route in a grid </vt:lpstr>
      <vt:lpstr>Step 1: </vt:lpstr>
      <vt:lpstr>Shortest route in a grid nontriviality of the problem </vt:lpstr>
      <vt:lpstr>Get inspiration from nature</vt:lpstr>
      <vt:lpstr>Shortest route in a grid nontriviality of the problem </vt:lpstr>
      <vt:lpstr>propagation of a ripple from the start cell</vt:lpstr>
      <vt:lpstr>ripple reaches cells at distance 1 in step 1</vt:lpstr>
      <vt:lpstr>ripple reaches cells at distance 2 in step 2</vt:lpstr>
      <vt:lpstr>ripple reaches cells at distance 3 in step 3</vt:lpstr>
      <vt:lpstr>ripple reaches cells at distance 8 in step 8</vt:lpstr>
      <vt:lpstr>ripple reaches cells at distance 9 in step 9</vt:lpstr>
      <vt:lpstr>ripple reaches cells at distance 10 in step 10</vt:lpstr>
      <vt:lpstr>ripple reaches cells at distance 11 in step 11</vt:lpstr>
      <vt:lpstr>ripple reaches cells at distance 12 in step 12</vt:lpstr>
      <vt:lpstr>ripple reaches cells at distance 13 in step 13</vt:lpstr>
      <vt:lpstr>ripple reaches cells at distance 14 in step 14</vt:lpstr>
      <vt:lpstr>ripple reaches cells at distance 15 in step 15</vt:lpstr>
      <vt:lpstr>Step 2:  Designing algorithm for distances in grid</vt:lpstr>
      <vt:lpstr>A snapshot of ripple after i steps</vt:lpstr>
      <vt:lpstr>A snapshot of ripple after i steps</vt:lpstr>
      <vt:lpstr>A snapshot of the ripple after i+1 steps</vt:lpstr>
      <vt:lpstr>Distance from the start cell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Algorithm to compute L_(i+1) if we know L_i</vt:lpstr>
      <vt:lpstr>The first (not so elegant) algorithm  (to compute distance to all cells in the grid)</vt:lpstr>
      <vt:lpstr>Towards an elegant algorithm …</vt:lpstr>
      <vt:lpstr>Keep a queue Q</vt:lpstr>
      <vt:lpstr>An elegant algorithm  (to compute distance to all cells in the grid)</vt:lpstr>
      <vt:lpstr>Proof of correctness of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826</cp:revision>
  <dcterms:created xsi:type="dcterms:W3CDTF">2011-12-03T04:13:03Z</dcterms:created>
  <dcterms:modified xsi:type="dcterms:W3CDTF">2023-08-25T05:39:12Z</dcterms:modified>
</cp:coreProperties>
</file>