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613" r:id="rId2"/>
    <p:sldId id="614" r:id="rId3"/>
    <p:sldId id="615" r:id="rId4"/>
    <p:sldId id="617" r:id="rId5"/>
    <p:sldId id="618" r:id="rId6"/>
    <p:sldId id="616" r:id="rId7"/>
    <p:sldId id="573" r:id="rId8"/>
    <p:sldId id="619" r:id="rId9"/>
    <p:sldId id="620" r:id="rId10"/>
    <p:sldId id="621" r:id="rId11"/>
    <p:sldId id="622" r:id="rId12"/>
    <p:sldId id="632" r:id="rId13"/>
    <p:sldId id="629" r:id="rId14"/>
    <p:sldId id="633" r:id="rId15"/>
    <p:sldId id="570" r:id="rId16"/>
    <p:sldId id="631" r:id="rId17"/>
    <p:sldId id="637" r:id="rId18"/>
    <p:sldId id="635" r:id="rId19"/>
    <p:sldId id="636" r:id="rId20"/>
    <p:sldId id="626" r:id="rId21"/>
    <p:sldId id="56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789" autoAdjust="0"/>
  </p:normalViewPr>
  <p:slideViewPr>
    <p:cSldViewPr>
      <p:cViewPr>
        <p:scale>
          <a:sx n="100" d="100"/>
          <a:sy n="100" d="100"/>
        </p:scale>
        <p:origin x="196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2B48C9D-D8E1-9347-902E-47105A5921B2}"/>
    <pc:docChg chg="delSld modSld">
      <pc:chgData name="Raghunath Tewari" userId="2638bdda-d406-4938-a2a6-e4e967acb772" providerId="ADAL" clId="{A2B48C9D-D8E1-9347-902E-47105A5921B2}" dt="2021-02-06T11:08:06.834" v="7" actId="20577"/>
      <pc:docMkLst>
        <pc:docMk/>
      </pc:docMkLst>
      <pc:sldChg chg="del">
        <pc:chgData name="Raghunath Tewari" userId="2638bdda-d406-4938-a2a6-e4e967acb772" providerId="ADAL" clId="{A2B48C9D-D8E1-9347-902E-47105A5921B2}" dt="2021-02-06T11:06:17.912" v="0" actId="2696"/>
        <pc:sldMkLst>
          <pc:docMk/>
          <pc:sldMk cId="660521225" sldId="571"/>
        </pc:sldMkLst>
      </pc:sldChg>
      <pc:sldChg chg="modSp mod">
        <pc:chgData name="Raghunath Tewari" userId="2638bdda-d406-4938-a2a6-e4e967acb772" providerId="ADAL" clId="{A2B48C9D-D8E1-9347-902E-47105A5921B2}" dt="2021-02-06T11:08:06.834" v="7" actId="20577"/>
        <pc:sldMkLst>
          <pc:docMk/>
          <pc:sldMk cId="959369453" sldId="613"/>
        </pc:sldMkLst>
        <pc:spChg chg="mod">
          <ac:chgData name="Raghunath Tewari" userId="2638bdda-d406-4938-a2a6-e4e967acb772" providerId="ADAL" clId="{A2B48C9D-D8E1-9347-902E-47105A5921B2}" dt="2021-02-06T11:08:06.834" v="7" actId="20577"/>
          <ac:spMkLst>
            <pc:docMk/>
            <pc:sldMk cId="959369453" sldId="613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A2B48C9D-D8E1-9347-902E-47105A5921B2}" dt="2021-02-06T11:06:24.981" v="1" actId="2696"/>
        <pc:sldMkLst>
          <pc:docMk/>
          <pc:sldMk cId="467248116" sldId="6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13: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Majority element 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an efficient and practical algorithm 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Implementing </a:t>
            </a:r>
            <a:r>
              <a:rPr lang="en-US" sz="1800" b="1" dirty="0">
                <a:solidFill>
                  <a:srgbClr val="7030A0"/>
                </a:solidFill>
              </a:rPr>
              <a:t>Stack </a:t>
            </a:r>
            <a:r>
              <a:rPr lang="en-US" sz="1800" b="1" dirty="0">
                <a:solidFill>
                  <a:schemeClr val="tx1"/>
                </a:solidFill>
              </a:rPr>
              <a:t>using a</a:t>
            </a:r>
            <a:r>
              <a:rPr lang="en-US" sz="1800" b="1" dirty="0">
                <a:solidFill>
                  <a:srgbClr val="7030A0"/>
                </a:solidFill>
              </a:rPr>
              <a:t> single Queue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2-majority </a:t>
            </a:r>
            <a:r>
              <a:rPr lang="en-US" sz="3600" b="1" dirty="0"/>
              <a:t>element</a:t>
            </a:r>
            <a:br>
              <a:rPr lang="en-US" sz="3600" b="1" dirty="0"/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u="sng" dirty="0"/>
                  <a:t>Pair up </a:t>
                </a:r>
                <a:r>
                  <a:rPr lang="en-US" sz="2000" dirty="0"/>
                  <a:t>the elements; 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Eliminate </a:t>
                </a:r>
                <a:r>
                  <a:rPr lang="en-US" sz="2000" dirty="0"/>
                  <a:t>all pairs of </a:t>
                </a:r>
                <a:r>
                  <a:rPr lang="en-US" sz="2000" u="sng" dirty="0"/>
                  <a:t>distinct elements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0070C0"/>
                    </a:solidFill>
                  </a:rPr>
                  <a:t>Keep one element </a:t>
                </a:r>
                <a:r>
                  <a:rPr lang="en-US" sz="2000" dirty="0"/>
                  <a:t>per pair of </a:t>
                </a:r>
                <a:r>
                  <a:rPr lang="en-US" sz="2000" u="sng" dirty="0"/>
                  <a:t>identical elements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only one element is left.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if the last element is a </a:t>
                </a:r>
                <a:r>
                  <a:rPr lang="en-US" sz="2000" b="1" dirty="0"/>
                  <a:t>majority</a:t>
                </a:r>
                <a:r>
                  <a:rPr lang="en-US" sz="2000" dirty="0"/>
                  <a:t> element.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Time complexity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dirty="0"/>
                  <a:t> + …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Extra/working space </a:t>
                </a:r>
                <a:r>
                  <a:rPr lang="en-US" sz="2000" b="1" dirty="0"/>
                  <a:t>requiremen</a:t>
                </a:r>
                <a:r>
                  <a:rPr lang="en-US" sz="2000" b="1" dirty="0">
                    <a:sym typeface="Wingdings" pitchFamily="2" charset="2"/>
                  </a:rPr>
                  <a:t>t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/>
                  <a:t>(assuming input is</a:t>
                </a:r>
                <a:r>
                  <a:rPr lang="en-US" sz="2000" b="1" dirty="0"/>
                  <a:t> “read only”</a:t>
                </a:r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134" y="2069068"/>
            <a:ext cx="3733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Take care if the no. of elements is odd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5" y="4964668"/>
                <a:ext cx="1112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72" t="-8197" r="-92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Further</a:t>
            </a:r>
            <a:r>
              <a:rPr lang="en-US" sz="3600" b="1" dirty="0">
                <a:solidFill>
                  <a:srgbClr val="7030A0"/>
                </a:solidFill>
              </a:rPr>
              <a:t> restrictions </a:t>
            </a:r>
            <a:r>
              <a:rPr lang="en-US" sz="3600" b="1" dirty="0"/>
              <a:t>on the problem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Restrictions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We are allowed to make </a:t>
                </a:r>
                <a:r>
                  <a:rPr lang="en-US" sz="2000" u="sng" dirty="0"/>
                  <a:t>single scan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We have very </a:t>
                </a:r>
                <a:r>
                  <a:rPr lang="en-US" sz="2000" u="sng" dirty="0"/>
                  <a:t>limited extra space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Real life example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dirty="0"/>
                  <a:t> numbers stored on hard disk.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RAM</a:t>
                </a:r>
                <a:r>
                  <a:rPr lang="en-US" sz="2000" dirty="0"/>
                  <a:t> can’t provide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extra (working) space in this case.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8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57800" y="2819400"/>
            <a:ext cx="3151888" cy="1194375"/>
            <a:chOff x="5257800" y="2819400"/>
            <a:chExt cx="3151888" cy="1194375"/>
          </a:xfrm>
        </p:grpSpPr>
        <p:sp>
          <p:nvSpPr>
            <p:cNvPr id="7" name="Smiley Face 6"/>
            <p:cNvSpPr/>
            <p:nvPr/>
          </p:nvSpPr>
          <p:spPr>
            <a:xfrm>
              <a:off x="6477000" y="2819400"/>
              <a:ext cx="5334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3429000"/>
              <a:ext cx="3151888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Our current algorithm doesn’t work</a:t>
              </a:r>
            </a:p>
            <a:p>
              <a:pPr algn="ctr"/>
              <a:r>
                <a:rPr lang="en-US" sz="1600" dirty="0"/>
                <a:t>for this real life example.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4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r>
              <a:rPr lang="en-US" sz="3200" dirty="0"/>
              <a:t>algorithm for </a:t>
            </a:r>
            <a:r>
              <a:rPr lang="en-US" sz="3200" dirty="0">
                <a:solidFill>
                  <a:srgbClr val="7030A0"/>
                </a:solidFill>
              </a:rPr>
              <a:t>2-majority </a:t>
            </a:r>
            <a:r>
              <a:rPr lang="en-US" sz="3200" dirty="0"/>
              <a:t>element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Single scan and</a:t>
                </a:r>
                <a:r>
                  <a:rPr lang="en-US" b="1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extra space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  <a:blipFill rotWithShape="1">
                <a:blip r:embed="rId2"/>
                <a:stretch>
                  <a:fillRect l="-70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Should we design algorithm from scratch to meet these constraints ?</a:t>
            </a:r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No! We should try to </a:t>
            </a:r>
            <a:r>
              <a:rPr lang="en-US" sz="2000" u="sng" dirty="0"/>
              <a:t>adapt our current algorithm </a:t>
            </a:r>
            <a:r>
              <a:rPr lang="en-US" sz="2000" dirty="0"/>
              <a:t>to meet these constraints.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crucial is pairing of elements in our current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Down Ribbon 7"/>
          <p:cNvSpPr/>
          <p:nvPr/>
        </p:nvSpPr>
        <p:spPr>
          <a:xfrm>
            <a:off x="2819400" y="5012808"/>
            <a:ext cx="3810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this question before going ahead.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Insightful </a:t>
            </a:r>
            <a:r>
              <a:rPr lang="en-US" sz="2000" b="1" dirty="0">
                <a:solidFill>
                  <a:srgbClr val="C00000"/>
                </a:solidFill>
              </a:rPr>
              <a:t>questions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Do we really need to keep more than </a:t>
            </a:r>
            <a:r>
              <a:rPr lang="en-US" sz="2000" u="sng" dirty="0"/>
              <a:t>one</a:t>
            </a:r>
            <a:r>
              <a:rPr lang="en-US" sz="2000" dirty="0"/>
              <a:t> element ?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Do we really need to keep multiple </a:t>
            </a:r>
            <a:r>
              <a:rPr lang="en-US" sz="2000" u="sng" dirty="0"/>
              <a:t>copies</a:t>
            </a:r>
            <a:r>
              <a:rPr lang="en-US" sz="2000" dirty="0"/>
              <a:t> of an element </a:t>
            </a:r>
            <a:r>
              <a:rPr lang="en-US" sz="2000" b="1" dirty="0"/>
              <a:t>explicitly</a:t>
            </a:r>
            <a:r>
              <a:rPr lang="en-US" sz="2000" dirty="0"/>
              <a:t> ?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Ponder over these insights and make an attempt to design the algorithm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before moving ahead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74491"/>
              </p:ext>
            </p:extLst>
          </p:nvPr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96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583668"/>
            <a:ext cx="68025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</a:t>
            </a:r>
            <a:r>
              <a:rPr lang="en-US" b="1" u="sng" dirty="0"/>
              <a:t>cancel suitably </a:t>
            </a:r>
            <a:r>
              <a:rPr lang="en-US" dirty="0"/>
              <a:t>whenever we encounter two </a:t>
            </a:r>
            <a:r>
              <a:rPr lang="en-US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elements.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24469" y="5345668"/>
            <a:ext cx="36893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keeping its </a:t>
            </a:r>
            <a:r>
              <a:rPr lang="en-US" b="1" u="sng" dirty="0"/>
              <a:t>count</a:t>
            </a:r>
            <a:r>
              <a:rPr lang="en-US" dirty="0"/>
              <a:t> will suffice.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Algo-2-majority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{     </a:t>
                </a:r>
                <a:r>
                  <a:rPr lang="en-US" sz="2000" b="1" dirty="0">
                    <a:sym typeface="Wingdings" pitchFamily="2" charset="2"/>
                  </a:rPr>
                  <a:t> if </a:t>
                </a:r>
                <a:r>
                  <a:rPr lang="en-US" sz="2000" dirty="0">
                    <a:sym typeface="Wingdings" pitchFamily="2" charset="2"/>
                  </a:rPr>
                  <a:t>(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){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&lt;&gt;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Count the occurrences of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, and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it is more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print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is 2-majority element) </a:t>
                </a:r>
                <a:r>
                  <a:rPr lang="en-US" sz="1800" b="1" dirty="0">
                    <a:sym typeface="Wingdings" pitchFamily="2" charset="2"/>
                  </a:rPr>
                  <a:t>else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print</a:t>
                </a:r>
                <a:r>
                  <a:rPr lang="en-US" sz="1800" dirty="0">
                    <a:sym typeface="Wingdings" pitchFamily="2" charset="2"/>
                  </a:rPr>
                  <a:t>(there is no majority element in A)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618" t="-9231" r="-1123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3124200"/>
            <a:ext cx="1287853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790890"/>
            <a:ext cx="206563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-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585" y="4248090"/>
            <a:ext cx="205761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00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2-majority </a:t>
                </a:r>
                <a:r>
                  <a:rPr lang="en-US" sz="3600" b="1" dirty="0"/>
                  <a:t>element</a:t>
                </a:r>
                <a:br>
                  <a:rPr lang="en-US" sz="3600" b="1" dirty="0"/>
                </a:br>
                <a:r>
                  <a:rPr lang="en-US" sz="3200" b="1" dirty="0"/>
                  <a:t>single scan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an algorithm that makes just </a:t>
                </a:r>
                <a:r>
                  <a:rPr lang="en-US" sz="2000" b="1" dirty="0"/>
                  <a:t>a single scan </a:t>
                </a:r>
                <a:r>
                  <a:rPr lang="en-US" sz="2000" dirty="0"/>
                  <a:t>and uses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extra space </a:t>
                </a:r>
                <a:r>
                  <a:rPr lang="en-US" sz="2000" dirty="0"/>
                  <a:t>to compute majority element for a given multi-set.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Algorithm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-majority element</a:t>
                </a:r>
                <a:br>
                  <a:rPr lang="en-US" sz="2000" dirty="0"/>
                </a:b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nice</a:t>
            </a:r>
            <a:r>
              <a:rPr lang="en-US" sz="3200" b="1" dirty="0"/>
              <a:t> programming exercise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procedure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</a:t>
            </a:r>
            <a:r>
              <a:rPr lang="en-US" sz="2000" b="1" dirty="0">
                <a:sym typeface="Wingdings" pitchFamily="2" charset="2"/>
              </a:rPr>
              <a:t>rearranges</a:t>
            </a:r>
            <a:r>
              <a:rPr lang="en-US" sz="2000" dirty="0">
                <a:sym typeface="Wingdings" pitchFamily="2" charset="2"/>
              </a:rPr>
              <a:t> the elements so that all elements less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left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and all elements greater than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appear to the right of </a:t>
            </a:r>
            <a:r>
              <a:rPr lang="en-US" sz="2000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.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&lt;x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&gt;x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5083433" y="2816352"/>
                <a:ext cx="4060567" cy="1222248"/>
              </a:xfrm>
              <a:prstGeom prst="cloudCallout">
                <a:avLst>
                  <a:gd name="adj1" fmla="val 13220"/>
                  <a:gd name="adj2" fmla="val 7618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Implement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in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time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using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space?</a:t>
                </a:r>
                <a:endParaRPr lang="en-IN" dirty="0"/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33" y="2816352"/>
                <a:ext cx="4060567" cy="1222248"/>
              </a:xfrm>
              <a:prstGeom prst="cloudCallout">
                <a:avLst>
                  <a:gd name="adj1" fmla="val 13220"/>
                  <a:gd name="adj2" fmla="val 7618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1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stack using a single queue (you need to define the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pop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push</a:t>
            </a:r>
            <a:r>
              <a:rPr lang="en-US" sz="2400" dirty="0">
                <a:sym typeface="Wingdings" pitchFamily="2" charset="2"/>
              </a:rPr>
              <a:t> operations  using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dequeue)</a:t>
            </a:r>
            <a:r>
              <a:rPr lang="en-US" sz="2400" dirty="0">
                <a:sym typeface="Wingdings" pitchFamily="2" charset="2"/>
              </a:rPr>
              <a:t>?</a:t>
            </a:r>
            <a:br>
              <a:rPr lang="en-US" sz="2400" dirty="0">
                <a:sym typeface="Wingdings" pitchFamily="2" charset="2"/>
              </a:rPr>
            </a:b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What about the converse?</a:t>
            </a:r>
            <a:br>
              <a:rPr lang="en-US" sz="2400" dirty="0">
                <a:sym typeface="Wingdings" pitchFamily="2" charset="2"/>
              </a:rPr>
            </a:b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queue using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a) a single stack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b) two stacks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c) single stack and recursion?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1B4BC6-C1A7-FEE4-D644-36BFA0F4F582}"/>
              </a:ext>
            </a:extLst>
          </p:cNvPr>
          <p:cNvSpPr/>
          <p:nvPr/>
        </p:nvSpPr>
        <p:spPr>
          <a:xfrm>
            <a:off x="762000" y="5791200"/>
            <a:ext cx="3581400" cy="5651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Question 2 is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9961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Stack </a:t>
            </a:r>
            <a:r>
              <a:rPr lang="en-US" sz="3600" b="1" dirty="0"/>
              <a:t>using a</a:t>
            </a:r>
            <a:r>
              <a:rPr lang="en-US" sz="3600" b="1" dirty="0">
                <a:solidFill>
                  <a:srgbClr val="7030A0"/>
                </a:solidFill>
              </a:rPr>
              <a:t>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Push</a:t>
            </a:r>
            <a:r>
              <a:rPr lang="en-US" sz="1600" dirty="0"/>
              <a:t>(</a:t>
            </a:r>
            <a:r>
              <a:rPr lang="en-US" sz="1600" dirty="0" err="1"/>
              <a:t>x,</a:t>
            </a:r>
            <a:r>
              <a:rPr lang="en-US" sz="1600" b="1" dirty="0" err="1">
                <a:solidFill>
                  <a:srgbClr val="7030A0"/>
                </a:solidFill>
              </a:rPr>
              <a:t>S</a:t>
            </a:r>
            <a:r>
              <a:rPr lang="en-US" sz="1600" dirty="0"/>
              <a:t>){	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	Enqueue</a:t>
            </a:r>
            <a:r>
              <a:rPr lang="en-US" sz="1600" dirty="0"/>
              <a:t>(</a:t>
            </a:r>
            <a:r>
              <a:rPr lang="en-US" sz="1600" dirty="0" err="1"/>
              <a:t>x,</a:t>
            </a:r>
            <a:r>
              <a:rPr lang="en-US" sz="1600" b="1" dirty="0" err="1">
                <a:solidFill>
                  <a:srgbClr val="7030A0"/>
                </a:solidFill>
              </a:rPr>
              <a:t>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Pop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){           	</a:t>
            </a:r>
          </a:p>
          <a:p>
            <a:pPr marL="0" indent="0">
              <a:buNone/>
            </a:pPr>
            <a:r>
              <a:rPr lang="en-US" sz="1600" b="1" dirty="0"/>
              <a:t>if</a:t>
            </a:r>
            <a:r>
              <a:rPr lang="en-US" sz="1600" dirty="0"/>
              <a:t> (</a:t>
            </a:r>
            <a:r>
              <a:rPr lang="en-US" sz="1600" b="1" dirty="0" err="1">
                <a:solidFill>
                  <a:srgbClr val="C00000"/>
                </a:solidFill>
              </a:rPr>
              <a:t>IsEmpty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) == true) 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return</a:t>
            </a:r>
            <a:r>
              <a:rPr lang="en-US" sz="1600" dirty="0"/>
              <a:t> NULL;</a:t>
            </a:r>
          </a:p>
          <a:p>
            <a:pPr marL="0" indent="0">
              <a:buNone/>
            </a:pPr>
            <a:r>
              <a:rPr lang="en-US" sz="1600" b="1" dirty="0"/>
              <a:t>else</a:t>
            </a:r>
            <a:r>
              <a:rPr lang="en-US" sz="1600" dirty="0"/>
              <a:t>{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	Enqueue</a:t>
            </a:r>
            <a:r>
              <a:rPr lang="en-US" sz="1600" dirty="0"/>
              <a:t>(#,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);		</a:t>
            </a:r>
            <a:r>
              <a:rPr lang="en-US" sz="1600" dirty="0">
                <a:solidFill>
                  <a:schemeClr val="accent1"/>
                </a:solidFill>
              </a:rPr>
              <a:t>//add a marker symbol to denote the end</a:t>
            </a:r>
          </a:p>
          <a:p>
            <a:pPr marL="0" indent="0">
              <a:buNone/>
            </a:pPr>
            <a:r>
              <a:rPr lang="en-US" sz="1600" dirty="0"/>
              <a:t>	x</a:t>
            </a:r>
            <a:r>
              <a:rPr lang="en-US" sz="1600" dirty="0">
                <a:sym typeface="Wingdings" pitchFamily="2" charset="2"/>
              </a:rPr>
              <a:t>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Dequeue(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  <a:r>
              <a:rPr lang="en-US" sz="1600" b="1" dirty="0"/>
              <a:t>;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/>
              <a:t>y</a:t>
            </a:r>
            <a:r>
              <a:rPr lang="en-US" sz="1600" dirty="0">
                <a:sym typeface="Wingdings" pitchFamily="2" charset="2"/>
              </a:rPr>
              <a:t>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Dequeue(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  <a:r>
              <a:rPr lang="en-US" sz="1600" b="1" dirty="0"/>
              <a:t>;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b="1" dirty="0">
                <a:sym typeface="Wingdings" pitchFamily="2" charset="2"/>
              </a:rPr>
              <a:t>while</a:t>
            </a:r>
            <a:r>
              <a:rPr lang="en-US" sz="1600" dirty="0">
                <a:sym typeface="Wingdings" pitchFamily="2" charset="2"/>
              </a:rPr>
              <a:t>(y &lt;&gt; #){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C00000"/>
                </a:solidFill>
              </a:rPr>
              <a:t>Enqueue(</a:t>
            </a:r>
            <a:r>
              <a:rPr lang="en-US" sz="1600" dirty="0" err="1"/>
              <a:t>x,</a:t>
            </a:r>
            <a:r>
              <a:rPr lang="en-US" sz="1600" b="1" dirty="0" err="1">
                <a:solidFill>
                  <a:srgbClr val="7030A0"/>
                </a:solidFill>
              </a:rPr>
              <a:t>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	</a:t>
            </a:r>
            <a:r>
              <a:rPr lang="en-US" sz="1600" dirty="0"/>
              <a:t> x</a:t>
            </a:r>
            <a:r>
              <a:rPr lang="en-US" sz="1600" dirty="0">
                <a:sym typeface="Wingdings" pitchFamily="2" charset="2"/>
              </a:rPr>
              <a:t> y;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	</a:t>
            </a:r>
            <a:r>
              <a:rPr lang="en-US" sz="1600" dirty="0"/>
              <a:t> y</a:t>
            </a:r>
            <a:r>
              <a:rPr lang="en-US" sz="1600" dirty="0">
                <a:sym typeface="Wingdings" pitchFamily="2" charset="2"/>
              </a:rPr>
              <a:t>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Dequeue(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	}</a:t>
            </a: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return </a:t>
            </a:r>
            <a:r>
              <a:rPr lang="en-US" sz="1600" dirty="0"/>
              <a:t>x</a:t>
            </a:r>
            <a:r>
              <a:rPr lang="en-US" sz="16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E16FD7-91AE-4339-22AE-14A6066D2B33}"/>
              </a:ext>
            </a:extLst>
          </p:cNvPr>
          <p:cNvSpPr/>
          <p:nvPr/>
        </p:nvSpPr>
        <p:spPr>
          <a:xfrm>
            <a:off x="762000" y="1295400"/>
            <a:ext cx="7543800" cy="769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We will implement a stack S using a queue such that the top of the stack corresponds to the rear of the queue.  </a:t>
            </a:r>
          </a:p>
        </p:txBody>
      </p:sp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1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occurrence of each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there is any element with count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, report 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10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/>
                  <a:t>underlying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elements of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can be compared under some </a:t>
                </a:r>
                <a:r>
                  <a:rPr lang="en-US" sz="2000" u="sng" dirty="0"/>
                  <a:t>total order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27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justified </a:t>
            </a:r>
            <a:r>
              <a:rPr lang="en-US" dirty="0">
                <a:solidFill>
                  <a:schemeClr val="tx1"/>
                </a:solidFill>
              </a:rPr>
              <a:t> in many real life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real life application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1" y="1981200"/>
            <a:ext cx="2231799" cy="2342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20950"/>
            <a:ext cx="2578100" cy="144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57800" y="19050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18288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4343400"/>
            <a:ext cx="24159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Card-matching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credit cards, determine if there is any </a:t>
                </a:r>
                <a:r>
                  <a:rPr lang="en-US" b="1" dirty="0"/>
                  <a:t>majority</a:t>
                </a:r>
                <a:r>
                  <a:rPr lang="en-US" dirty="0"/>
                  <a:t> card</a:t>
                </a:r>
              </a:p>
              <a:p>
                <a:r>
                  <a:rPr lang="en-US" dirty="0"/>
                  <a:t>using minimum no. of operations on card matching machine.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28" t="-3311" r="-51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4648200" y="4873752"/>
            <a:ext cx="44196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machine takes two cards and determines whether they are identical or not.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00" y="1524000"/>
            <a:ext cx="31739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Slots for inserting any two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0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 2</a:t>
            </a:r>
            <a:r>
              <a:rPr lang="en-US" sz="2000" b="1" dirty="0"/>
              <a:t>: </a:t>
            </a:r>
            <a:r>
              <a:rPr lang="en-US" sz="2000" dirty="0"/>
              <a:t>whenever we cancel a pair of </a:t>
            </a:r>
            <a:r>
              <a:rPr lang="en-US" sz="2000" u="sng" dirty="0"/>
              <a:t>distinct</a:t>
            </a:r>
            <a:r>
              <a:rPr lang="en-US" sz="2000" dirty="0"/>
              <a:t> elements from the array,</a:t>
            </a:r>
          </a:p>
          <a:p>
            <a:pPr marL="0" indent="0">
              <a:buNone/>
            </a:pPr>
            <a:r>
              <a:rPr lang="en-US" sz="2000" dirty="0"/>
              <a:t>the majority element of the array </a:t>
            </a:r>
            <a:r>
              <a:rPr lang="en-US" sz="2000" u="sng" dirty="0"/>
              <a:t>remains preserved</a:t>
            </a:r>
            <a:r>
              <a:rPr lang="en-US" sz="2000" dirty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Majority</a:t>
              </a:r>
            </a:p>
            <a:p>
              <a:r>
                <a:rPr lang="en-US" sz="1200" dirty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</a:t>
              </a:r>
            </a:p>
            <a:p>
              <a:r>
                <a:rPr lang="en-US" sz="1200" dirty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dirty="0"/>
                  <a:t>: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pairs of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identical elements</a:t>
                </a:r>
                <a:r>
                  <a:rPr lang="en-US" sz="2000" dirty="0"/>
                  <a:t>, then </a:t>
                </a:r>
              </a:p>
              <a:p>
                <a:pPr marL="0" indent="0">
                  <a:buNone/>
                </a:pPr>
                <a:r>
                  <a:rPr lang="en-US" sz="2000" dirty="0"/>
                  <a:t>majority element is preserved even if we keep </a:t>
                </a:r>
                <a:r>
                  <a:rPr lang="en-US" sz="2000" b="1" dirty="0"/>
                  <a:t>one element </a:t>
                </a:r>
                <a:r>
                  <a:rPr lang="en-US" sz="2000" u="sng" dirty="0"/>
                  <a:t>per pair</a:t>
                </a:r>
                <a:r>
                  <a:rPr lang="en-US" sz="20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4413"/>
              </p:ext>
            </p:extLst>
          </p:nvPr>
        </p:nvGraphicFramePr>
        <p:xfrm>
          <a:off x="1371600" y="191516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1598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 rot="5400000">
            <a:off x="3122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 rot="5400000">
            <a:off x="4646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 rot="5400000">
            <a:off x="6170676" y="2058924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6932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5408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16200000">
            <a:off x="3884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/>
          <p:cNvSpPr/>
          <p:nvPr/>
        </p:nvSpPr>
        <p:spPr>
          <a:xfrm rot="16200000">
            <a:off x="2360676" y="1370076"/>
            <a:ext cx="307848" cy="762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05000"/>
                <a:ext cx="631134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966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1371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657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05600" y="2133600"/>
            <a:ext cx="76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5257"/>
              </p:ext>
            </p:extLst>
          </p:nvPr>
        </p:nvGraphicFramePr>
        <p:xfrm>
          <a:off x="2590800" y="3276600"/>
          <a:ext cx="3048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57" y="3257490"/>
                <a:ext cx="3243196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08335"/>
              </p:ext>
            </p:extLst>
          </p:nvPr>
        </p:nvGraphicFramePr>
        <p:xfrm>
          <a:off x="3352800" y="4582160"/>
          <a:ext cx="1524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52890"/>
                <a:ext cx="157286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542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/>
          <p:cNvSpPr/>
          <p:nvPr/>
        </p:nvSpPr>
        <p:spPr>
          <a:xfrm>
            <a:off x="3657600" y="25908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3657600" y="3886200"/>
            <a:ext cx="955945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Callout 45"/>
          <p:cNvSpPr/>
          <p:nvPr/>
        </p:nvSpPr>
        <p:spPr>
          <a:xfrm>
            <a:off x="5029200" y="4267200"/>
            <a:ext cx="2514600" cy="1066800"/>
          </a:xfrm>
          <a:prstGeom prst="leftArrowCallout">
            <a:avLst>
              <a:gd name="adj1" fmla="val 17683"/>
              <a:gd name="adj2" fmla="val 25000"/>
              <a:gd name="adj3" fmla="val 18902"/>
              <a:gd name="adj4" fmla="val 649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problem size reduced by at least </a:t>
            </a:r>
            <a:r>
              <a:rPr lang="en-US" b="1" dirty="0">
                <a:solidFill>
                  <a:schemeClr val="tx1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8" grpId="0"/>
      <p:bldP spid="43" grpId="0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7853</TotalTime>
  <Words>1383</Words>
  <Application>Microsoft Macintosh PowerPoint</Application>
  <PresentationFormat>On-screen Show (4:3)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Data Structures and Algorithms (ESO207) </vt:lpstr>
      <vt:lpstr>Majority element</vt:lpstr>
      <vt:lpstr>Majority element</vt:lpstr>
      <vt:lpstr>Majority element</vt:lpstr>
      <vt:lpstr>Majority element</vt:lpstr>
      <vt:lpstr>A real life application</vt:lpstr>
      <vt:lpstr>Some observations </vt:lpstr>
      <vt:lpstr>Some observations </vt:lpstr>
      <vt:lpstr>Some observations </vt:lpstr>
      <vt:lpstr>Algorithm for 2-majority element </vt:lpstr>
      <vt:lpstr>Further restrictions on the problem</vt:lpstr>
      <vt:lpstr>algorithm for 2-majority element </vt:lpstr>
      <vt:lpstr>Designing algorithm for 2-majority element single scan and using O(1) extra space</vt:lpstr>
      <vt:lpstr>Designing algorithm for 2-majority element single scan and using O(1) extra space</vt:lpstr>
      <vt:lpstr>Algorithm for 2-majority element single scan and using O(1) extra space</vt:lpstr>
      <vt:lpstr>Algorithm for 2-majority element single scan and using O(1) extra space</vt:lpstr>
      <vt:lpstr>A nice programming exercise ?</vt:lpstr>
      <vt:lpstr>A nice programming exercise ?</vt:lpstr>
      <vt:lpstr>A nice programming exercise ?</vt:lpstr>
      <vt:lpstr>Exercise Questions</vt:lpstr>
      <vt:lpstr>Implementation of Stack using a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822</cp:revision>
  <dcterms:created xsi:type="dcterms:W3CDTF">2011-12-03T04:13:03Z</dcterms:created>
  <dcterms:modified xsi:type="dcterms:W3CDTF">2023-08-28T05:55:22Z</dcterms:modified>
</cp:coreProperties>
</file>