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451" r:id="rId2"/>
    <p:sldId id="431" r:id="rId3"/>
    <p:sldId id="432" r:id="rId4"/>
    <p:sldId id="433" r:id="rId5"/>
    <p:sldId id="471" r:id="rId6"/>
    <p:sldId id="436" r:id="rId7"/>
    <p:sldId id="438" r:id="rId8"/>
    <p:sldId id="435" r:id="rId9"/>
    <p:sldId id="439" r:id="rId10"/>
    <p:sldId id="464" r:id="rId11"/>
    <p:sldId id="465" r:id="rId12"/>
    <p:sldId id="466" r:id="rId13"/>
    <p:sldId id="444" r:id="rId14"/>
    <p:sldId id="445" r:id="rId15"/>
    <p:sldId id="470" r:id="rId16"/>
    <p:sldId id="449" r:id="rId17"/>
    <p:sldId id="447" r:id="rId18"/>
    <p:sldId id="448" r:id="rId19"/>
    <p:sldId id="450" r:id="rId20"/>
    <p:sldId id="452" r:id="rId21"/>
    <p:sldId id="453" r:id="rId22"/>
    <p:sldId id="45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CC3AC-4D46-B044-8BB4-5CDDD65A8576}" v="43" dt="2023-08-30T02:11:5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6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854ED97B-D7CB-554A-8035-BC567EBB73DF}"/>
    <pc:docChg chg="delSld modSld">
      <pc:chgData name="Raghunath Tewari" userId="2638bdda-d406-4938-a2a6-e4e967acb772" providerId="ADAL" clId="{854ED97B-D7CB-554A-8035-BC567EBB73DF}" dt="2021-02-07T05:48:34.145" v="22" actId="20577"/>
      <pc:docMkLst>
        <pc:docMk/>
      </pc:docMkLst>
      <pc:sldChg chg="modSp mod">
        <pc:chgData name="Raghunath Tewari" userId="2638bdda-d406-4938-a2a6-e4e967acb772" providerId="ADAL" clId="{854ED97B-D7CB-554A-8035-BC567EBB73DF}" dt="2021-02-07T04:46:58.760" v="15" actId="20577"/>
        <pc:sldMkLst>
          <pc:docMk/>
          <pc:sldMk cId="3606151682" sldId="438"/>
        </pc:sldMkLst>
        <pc:spChg chg="mod">
          <ac:chgData name="Raghunath Tewari" userId="2638bdda-d406-4938-a2a6-e4e967acb772" providerId="ADAL" clId="{854ED97B-D7CB-554A-8035-BC567EBB73DF}" dt="2021-02-07T04:46:58.760" v="15" actId="20577"/>
          <ac:spMkLst>
            <pc:docMk/>
            <pc:sldMk cId="3606151682" sldId="438"/>
            <ac:spMk id="2" creationId="{00000000-0000-0000-0000-000000000000}"/>
          </ac:spMkLst>
        </pc:spChg>
      </pc:sldChg>
      <pc:sldChg chg="modSp modAnim">
        <pc:chgData name="Raghunath Tewari" userId="2638bdda-d406-4938-a2a6-e4e967acb772" providerId="ADAL" clId="{854ED97B-D7CB-554A-8035-BC567EBB73DF}" dt="2021-02-07T05:48:34.145" v="22" actId="20577"/>
        <pc:sldMkLst>
          <pc:docMk/>
          <pc:sldMk cId="4223992995" sldId="450"/>
        </pc:sldMkLst>
        <pc:spChg chg="mod">
          <ac:chgData name="Raghunath Tewari" userId="2638bdda-d406-4938-a2a6-e4e967acb772" providerId="ADAL" clId="{854ED97B-D7CB-554A-8035-BC567EBB73DF}" dt="2021-02-07T05:48:34.145" v="22" actId="20577"/>
          <ac:spMkLst>
            <pc:docMk/>
            <pc:sldMk cId="4223992995" sldId="450"/>
            <ac:spMk id="3" creationId="{00000000-0000-0000-0000-000000000000}"/>
          </ac:spMkLst>
        </pc:spChg>
      </pc:sldChg>
      <pc:sldChg chg="modSp mod modAnim">
        <pc:chgData name="Raghunath Tewari" userId="2638bdda-d406-4938-a2a6-e4e967acb772" providerId="ADAL" clId="{854ED97B-D7CB-554A-8035-BC567EBB73DF}" dt="2021-02-07T05:06:44.999" v="21" actId="20577"/>
        <pc:sldMkLst>
          <pc:docMk/>
          <pc:sldMk cId="819068907" sldId="451"/>
        </pc:sldMkLst>
        <pc:spChg chg="mod">
          <ac:chgData name="Raghunath Tewari" userId="2638bdda-d406-4938-a2a6-e4e967acb772" providerId="ADAL" clId="{854ED97B-D7CB-554A-8035-BC567EBB73DF}" dt="2021-02-06T13:34:00.990" v="5" actId="20577"/>
          <ac:spMkLst>
            <pc:docMk/>
            <pc:sldMk cId="819068907" sldId="451"/>
            <ac:spMk id="2" creationId="{00000000-0000-0000-0000-000000000000}"/>
          </ac:spMkLst>
        </pc:spChg>
        <pc:spChg chg="mod">
          <ac:chgData name="Raghunath Tewari" userId="2638bdda-d406-4938-a2a6-e4e967acb772" providerId="ADAL" clId="{854ED97B-D7CB-554A-8035-BC567EBB73DF}" dt="2021-02-07T05:06:44.999" v="21" actId="20577"/>
          <ac:spMkLst>
            <pc:docMk/>
            <pc:sldMk cId="819068907" sldId="451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854ED97B-D7CB-554A-8035-BC567EBB73DF}" dt="2021-02-07T05:02:56.055" v="17" actId="2696"/>
        <pc:sldMkLst>
          <pc:docMk/>
          <pc:sldMk cId="2148485716" sldId="455"/>
        </pc:sldMkLst>
      </pc:sldChg>
      <pc:sldChg chg="del">
        <pc:chgData name="Raghunath Tewari" userId="2638bdda-d406-4938-a2a6-e4e967acb772" providerId="ADAL" clId="{854ED97B-D7CB-554A-8035-BC567EBB73DF}" dt="2021-02-07T05:02:55.364" v="16" actId="2696"/>
        <pc:sldMkLst>
          <pc:docMk/>
          <pc:sldMk cId="2374298720" sldId="462"/>
        </pc:sldMkLst>
      </pc:sldChg>
      <pc:sldChg chg="del">
        <pc:chgData name="Raghunath Tewari" userId="2638bdda-d406-4938-a2a6-e4e967acb772" providerId="ADAL" clId="{854ED97B-D7CB-554A-8035-BC567EBB73DF}" dt="2021-02-07T05:02:56.511" v="18" actId="2696"/>
        <pc:sldMkLst>
          <pc:docMk/>
          <pc:sldMk cId="2672659980" sldId="467"/>
        </pc:sldMkLst>
      </pc:sldChg>
      <pc:sldChg chg="del">
        <pc:chgData name="Raghunath Tewari" userId="2638bdda-d406-4938-a2a6-e4e967acb772" providerId="ADAL" clId="{854ED97B-D7CB-554A-8035-BC567EBB73DF}" dt="2021-02-07T05:03:03.515" v="19" actId="2696"/>
        <pc:sldMkLst>
          <pc:docMk/>
          <pc:sldMk cId="1402805495" sldId="468"/>
        </pc:sldMkLst>
      </pc:sldChg>
      <pc:sldChg chg="del">
        <pc:chgData name="Raghunath Tewari" userId="2638bdda-d406-4938-a2a6-e4e967acb772" providerId="ADAL" clId="{854ED97B-D7CB-554A-8035-BC567EBB73DF}" dt="2021-02-07T05:05:01.057" v="20" actId="2696"/>
        <pc:sldMkLst>
          <pc:docMk/>
          <pc:sldMk cId="3210878246" sldId="469"/>
        </pc:sldMkLst>
      </pc:sldChg>
    </pc:docChg>
  </pc:docChgLst>
  <pc:docChgLst>
    <pc:chgData name="Raghunath Tewari" userId="2638bdda-d406-4938-a2a6-e4e967acb772" providerId="ADAL" clId="{834CC3AC-4D46-B044-8BB4-5CDDD65A8576}"/>
    <pc:docChg chg="undo custSel modSld">
      <pc:chgData name="Raghunath Tewari" userId="2638bdda-d406-4938-a2a6-e4e967acb772" providerId="ADAL" clId="{834CC3AC-4D46-B044-8BB4-5CDDD65A8576}" dt="2023-08-30T02:12:08.190" v="54" actId="478"/>
      <pc:docMkLst>
        <pc:docMk/>
      </pc:docMkLst>
      <pc:sldChg chg="addSp delSp modSp mod modAnim">
        <pc:chgData name="Raghunath Tewari" userId="2638bdda-d406-4938-a2a6-e4e967acb772" providerId="ADAL" clId="{834CC3AC-4D46-B044-8BB4-5CDDD65A8576}" dt="2023-08-30T02:12:08.190" v="54" actId="478"/>
        <pc:sldMkLst>
          <pc:docMk/>
          <pc:sldMk cId="4116080685" sldId="432"/>
        </pc:sldMkLst>
        <pc:spChg chg="mod">
          <ac:chgData name="Raghunath Tewari" userId="2638bdda-d406-4938-a2a6-e4e967acb772" providerId="ADAL" clId="{834CC3AC-4D46-B044-8BB4-5CDDD65A8576}" dt="2023-08-30T02:08:34.945" v="28" actId="167"/>
          <ac:spMkLst>
            <pc:docMk/>
            <pc:sldMk cId="4116080685" sldId="432"/>
            <ac:spMk id="2" creationId="{00000000-0000-0000-0000-000000000000}"/>
          </ac:spMkLst>
        </pc:spChg>
        <pc:spChg chg="mod">
          <ac:chgData name="Raghunath Tewari" userId="2638bdda-d406-4938-a2a6-e4e967acb772" providerId="ADAL" clId="{834CC3AC-4D46-B044-8BB4-5CDDD65A8576}" dt="2023-08-30T02:08:40.273" v="29" actId="167"/>
          <ac:spMkLst>
            <pc:docMk/>
            <pc:sldMk cId="4116080685" sldId="432"/>
            <ac:spMk id="3" creationId="{00000000-0000-0000-0000-000000000000}"/>
          </ac:spMkLst>
        </pc:spChg>
        <pc:spChg chg="add del mod">
          <ac:chgData name="Raghunath Tewari" userId="2638bdda-d406-4938-a2a6-e4e967acb772" providerId="ADAL" clId="{834CC3AC-4D46-B044-8BB4-5CDDD65A8576}" dt="2023-08-30T02:12:08.190" v="54" actId="478"/>
          <ac:spMkLst>
            <pc:docMk/>
            <pc:sldMk cId="4116080685" sldId="432"/>
            <ac:spMk id="5" creationId="{8E247D76-D702-5C7C-8C33-9ED1EA45FDA4}"/>
          </ac:spMkLst>
        </pc:spChg>
      </pc:sldChg>
    </pc:docChg>
  </pc:docChgLst>
  <pc:docChgLst>
    <pc:chgData name="Raghunath Tewari" userId="2638bdda-d406-4938-a2a6-e4e967acb772" providerId="ADAL" clId="{42D41978-5F2F-7B46-AC13-72FA04F3D4EF}"/>
    <pc:docChg chg="modSld">
      <pc:chgData name="Raghunath Tewari" userId="2638bdda-d406-4938-a2a6-e4e967acb772" providerId="ADAL" clId="{42D41978-5F2F-7B46-AC13-72FA04F3D4EF}" dt="2020-02-04T10:03:06.147" v="1"/>
      <pc:docMkLst>
        <pc:docMk/>
      </pc:docMkLst>
      <pc:sldChg chg="modTransition">
        <pc:chgData name="Raghunath Tewari" userId="2638bdda-d406-4938-a2a6-e4e967acb772" providerId="ADAL" clId="{42D41978-5F2F-7B46-AC13-72FA04F3D4EF}" dt="2020-02-04T10:03:06.147" v="1"/>
        <pc:sldMkLst>
          <pc:docMk/>
          <pc:sldMk cId="3210878246" sldId="4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14: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Algorithm paradigms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Algorithm paradigm of </a:t>
            </a:r>
            <a:r>
              <a:rPr lang="en-US" sz="1800" b="1" dirty="0">
                <a:solidFill>
                  <a:srgbClr val="7030A0"/>
                </a:solidFill>
              </a:rPr>
              <a:t>Divide and Conquer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sorting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temporarily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Merge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],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], C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  <a:blipFill rotWithShape="1">
                <a:blip r:embed="rId2"/>
                <a:stretch>
                  <a:fillRect l="-2069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64639" y="2514600"/>
            <a:ext cx="1454961" cy="1066800"/>
            <a:chOff x="2819400" y="2514600"/>
            <a:chExt cx="1454961" cy="1066800"/>
          </a:xfrm>
        </p:grpSpPr>
        <p:sp>
          <p:nvSpPr>
            <p:cNvPr id="5" name="Right Brace 4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895600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0" y="3657600"/>
            <a:ext cx="2570973" cy="1066800"/>
            <a:chOff x="2819400" y="2514600"/>
            <a:chExt cx="2570973" cy="10668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2895600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Combine/conquer step</a:t>
              </a:r>
            </a:p>
          </p:txBody>
        </p:sp>
      </p:grpSp>
      <p:sp>
        <p:nvSpPr>
          <p:cNvPr id="11" name="Down Ribbon 10"/>
          <p:cNvSpPr/>
          <p:nvPr/>
        </p:nvSpPr>
        <p:spPr>
          <a:xfrm>
            <a:off x="2895600" y="5715000"/>
            <a:ext cx="3048000" cy="990600"/>
          </a:xfrm>
          <a:prstGeom prst="ribbon">
            <a:avLst>
              <a:gd name="adj1" fmla="val 16667"/>
              <a:gd name="adj2" fmla="val 69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rgbClr val="C00000"/>
                </a:solidFill>
              </a:rPr>
              <a:t>Merge Sort </a:t>
            </a:r>
            <a:r>
              <a:rPr lang="en-US" b="1" dirty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sorting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32412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temporarily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Merge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],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], C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32412" cy="4525963"/>
              </a:xfrm>
              <a:blipFill rotWithShape="1">
                <a:blip r:embed="rId2"/>
                <a:stretch>
                  <a:fillRect l="-20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4162" y="1600200"/>
                <a:ext cx="3943638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Time complexity: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c for some constant c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= 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</a:t>
                </a:r>
                <a:r>
                  <a:rPr lang="en-US" sz="2000" dirty="0"/>
                  <a:t>= </a:t>
                </a:r>
                <a:r>
                  <a:rPr lang="en-US" sz="2000" b="1" dirty="0"/>
                  <a:t> </a:t>
                </a:r>
                <a:r>
                  <a:rPr lang="en-US" sz="2000" dirty="0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= 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= 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…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 terms)</a:t>
                </a:r>
                <a:r>
                  <a:rPr lang="en-US" sz="2000" dirty="0"/>
                  <a:t>…+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4162" y="1600200"/>
                <a:ext cx="3943638" cy="4525963"/>
              </a:xfrm>
              <a:blipFill rotWithShape="1">
                <a:blip r:embed="rId8"/>
                <a:stretch>
                  <a:fillRect l="-1541" t="-538" r="-7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19600" y="3657600"/>
            <a:ext cx="711424" cy="1066800"/>
            <a:chOff x="2819400" y="2514600"/>
            <a:chExt cx="711424" cy="10668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48000" y="2895600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895600"/>
                  <a:ext cx="4828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392" t="-8333" r="-2025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048000" y="2831068"/>
            <a:ext cx="1905000" cy="369332"/>
            <a:chOff x="2819400" y="2831068"/>
            <a:chExt cx="1905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/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2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107" t="-8197" r="-137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2819400" y="3015734"/>
              <a:ext cx="110958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8000" y="3212068"/>
            <a:ext cx="1905000" cy="369332"/>
            <a:chOff x="2819400" y="2831068"/>
            <a:chExt cx="1905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/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2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107" t="-8197" r="-137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H="1">
              <a:off x="2819400" y="3015734"/>
              <a:ext cx="110958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of correctness of </a:t>
            </a:r>
            <a:r>
              <a:rPr lang="en-US" sz="3200" b="1" dirty="0">
                <a:solidFill>
                  <a:srgbClr val="7030A0"/>
                </a:solidFill>
              </a:rPr>
              <a:t>Merge-Sort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temporarily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Merge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],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], C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  <a:blipFill rotWithShape="1">
                <a:blip r:embed="rId2"/>
                <a:stretch>
                  <a:fillRect l="-2069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4162" y="1600200"/>
                <a:ext cx="3867438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to be proved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b="1" dirty="0" err="1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sorts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..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to prove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</a:p>
              <a:p>
                <a:r>
                  <a:rPr lang="en-US" sz="2000" dirty="0"/>
                  <a:t>By </a:t>
                </a:r>
                <a:r>
                  <a:rPr lang="en-US" sz="2000" b="1" dirty="0"/>
                  <a:t>induction </a:t>
                </a:r>
                <a:r>
                  <a:rPr lang="en-US" sz="2000" dirty="0"/>
                  <a:t>on the </a:t>
                </a:r>
                <a:r>
                  <a:rPr lang="en-US" sz="2000" u="sng" dirty="0"/>
                  <a:t>length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of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Use correctness of the algorithm </a:t>
                </a:r>
                <a:r>
                  <a:rPr lang="en-US" sz="2000" b="1" dirty="0"/>
                  <a:t>Merge.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4162" y="1600200"/>
                <a:ext cx="3867438" cy="4525963"/>
              </a:xfrm>
              <a:blipFill rotWithShape="1">
                <a:blip r:embed="rId3"/>
                <a:stretch>
                  <a:fillRect l="-1572" t="-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 2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Faster algorithm for </a:t>
            </a:r>
          </a:p>
          <a:p>
            <a:r>
              <a:rPr lang="en-US" b="1" dirty="0">
                <a:solidFill>
                  <a:srgbClr val="7030A0"/>
                </a:solidFill>
              </a:rPr>
              <a:t>multiplying two integers</a:t>
            </a:r>
          </a:p>
        </p:txBody>
      </p:sp>
    </p:spTree>
    <p:extLst>
      <p:ext uri="{BB962C8B-B14F-4D97-AF65-F5344CB8AC3E}">
        <p14:creationId xmlns:p14="http://schemas.microsoft.com/office/powerpoint/2010/main" val="42706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Addition is </a:t>
            </a:r>
            <a:r>
              <a:rPr lang="en-US" sz="3200" b="1" dirty="0">
                <a:solidFill>
                  <a:srgbClr val="7030A0"/>
                </a:solidFill>
              </a:rPr>
              <a:t>faster</a:t>
            </a:r>
            <a:r>
              <a:rPr lang="en-US" sz="3200" b="1" dirty="0"/>
              <a:t> than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Given:</a:t>
                </a:r>
                <a:r>
                  <a:rPr lang="en-US" sz="2000" dirty="0"/>
                  <a:t> any two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-bit numbers  </a:t>
                </a:r>
                <a:r>
                  <a:rPr lang="en-US" sz="2000" b="1" dirty="0"/>
                  <a:t>X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/>
                  <a:t> are required to  compute </a:t>
                </a:r>
                <a:r>
                  <a:rPr lang="en-US" sz="2000" b="1" dirty="0"/>
                  <a:t>X</a:t>
                </a:r>
                <a:r>
                  <a:rPr lang="en-US" sz="2000" dirty="0"/>
                  <a:t>+</a:t>
                </a:r>
                <a:r>
                  <a:rPr lang="en-US" sz="2000" b="1" dirty="0"/>
                  <a:t>Y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/>
                  <a:t> are required to  compute </a:t>
                </a:r>
                <a:r>
                  <a:rPr lang="en-US" sz="2000" b="1" dirty="0"/>
                  <a:t>X</a:t>
                </a:r>
                <a:r>
                  <a:rPr lang="en-US" sz="2000" dirty="0"/>
                  <a:t>*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/>
                  <a:t> are required to  compute </a:t>
                </a:r>
                <a:r>
                  <a:rPr lang="en-US" sz="2000" b="1" dirty="0"/>
                  <a:t>X</a:t>
                </a:r>
                <a:r>
                  <a:rPr lang="en-US" sz="2000" dirty="0"/>
                  <a:t>*</a:t>
                </a:r>
                <a:r>
                  <a:rPr lang="en-US" sz="2000" b="1" dirty="0"/>
                  <a:t>Y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33400" y="5562600"/>
            <a:ext cx="3048000" cy="990600"/>
          </a:xfrm>
          <a:prstGeom prst="cloudCallout">
            <a:avLst>
              <a:gd name="adj1" fmla="val -25955"/>
              <a:gd name="adj2" fmla="val 7038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compute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b="1" dirty="0">
                <a:solidFill>
                  <a:schemeClr val="tx1"/>
                </a:solidFill>
              </a:rPr>
              <a:t>Y </a:t>
            </a:r>
            <a:r>
              <a:rPr lang="en-US" dirty="0">
                <a:solidFill>
                  <a:schemeClr val="tx1"/>
                </a:solidFill>
              </a:rPr>
              <a:t>faster 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3821668"/>
                <a:ext cx="508684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[left shift the number </a:t>
                </a:r>
                <a:r>
                  <a:rPr lang="en-US" b="1" dirty="0"/>
                  <a:t>X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places, (do it carefully)]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821668"/>
                <a:ext cx="50868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57" t="-6349" r="-143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10215"/>
              </p:ext>
            </p:extLst>
          </p:nvPr>
        </p:nvGraphicFramePr>
        <p:xfrm>
          <a:off x="6248400" y="5334000"/>
          <a:ext cx="9144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68887"/>
              </p:ext>
            </p:extLst>
          </p:nvPr>
        </p:nvGraphicFramePr>
        <p:xfrm>
          <a:off x="6019800" y="5623560"/>
          <a:ext cx="113616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96285"/>
              </p:ext>
            </p:extLst>
          </p:nvPr>
        </p:nvGraphicFramePr>
        <p:xfrm>
          <a:off x="5798041" y="5928360"/>
          <a:ext cx="138242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59818"/>
              </p:ext>
            </p:extLst>
          </p:nvPr>
        </p:nvGraphicFramePr>
        <p:xfrm>
          <a:off x="5562598" y="6248400"/>
          <a:ext cx="16002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248402" y="4888468"/>
            <a:ext cx="914398" cy="395763"/>
            <a:chOff x="7469126" y="5052536"/>
            <a:chExt cx="914398" cy="395763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7869175" y="4933950"/>
              <a:ext cx="114300" cy="91439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67420" y="50525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5212267" y="6553200"/>
            <a:ext cx="22367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39619" y="636853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619" y="6368534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4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22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how to express </a:t>
            </a:r>
            <a:r>
              <a:rPr lang="en-US" sz="2000" b="1" dirty="0"/>
              <a:t>X</a:t>
            </a:r>
            <a:r>
              <a:rPr lang="en-US" sz="2000" dirty="0"/>
              <a:t>*</a:t>
            </a:r>
            <a:r>
              <a:rPr lang="en-US" sz="2000" b="1" dirty="0"/>
              <a:t>Y </a:t>
            </a:r>
            <a:r>
              <a:rPr lang="en-US" sz="2000" dirty="0"/>
              <a:t>in terms of </a:t>
            </a:r>
            <a:r>
              <a:rPr lang="en-US" sz="2000" b="1" dirty="0"/>
              <a:t>multiplication/addition </a:t>
            </a:r>
            <a:r>
              <a:rPr lang="en-US" sz="2000" dirty="0"/>
              <a:t>of</a:t>
            </a:r>
            <a:r>
              <a:rPr lang="en-US" sz="2000" b="1" dirty="0"/>
              <a:t> {A,B,C,D} 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Hint:</a:t>
            </a:r>
            <a:r>
              <a:rPr lang="en-US" sz="2400" b="1" dirty="0"/>
              <a:t> </a:t>
            </a:r>
            <a:r>
              <a:rPr lang="en-US" sz="2000" dirty="0"/>
              <a:t>First Express </a:t>
            </a:r>
            <a:r>
              <a:rPr lang="en-US" sz="2000" b="1" dirty="0"/>
              <a:t>X </a:t>
            </a:r>
            <a:r>
              <a:rPr lang="en-US" sz="2000" dirty="0"/>
              <a:t> and </a:t>
            </a:r>
            <a:r>
              <a:rPr lang="en-US" sz="2000" b="1" dirty="0"/>
              <a:t>Y </a:t>
            </a:r>
            <a:r>
              <a:rPr lang="en-US" sz="2000" dirty="0"/>
              <a:t>in terms of </a:t>
            </a:r>
            <a:r>
              <a:rPr lang="en-US" sz="2000" b="1" dirty="0"/>
              <a:t>{A,B,C,D}.</a:t>
            </a:r>
          </a:p>
          <a:p>
            <a:pPr marL="0" indent="0">
              <a:buNone/>
            </a:pPr>
            <a:r>
              <a:rPr lang="en-US" sz="2400" b="1" dirty="0"/>
              <a:t>           X </a:t>
            </a:r>
            <a:r>
              <a:rPr lang="en-US" sz="2400" dirty="0"/>
              <a:t>=           </a:t>
            </a:r>
            <a:r>
              <a:rPr lang="en-US" sz="2400" dirty="0">
                <a:solidFill>
                  <a:srgbClr val="C00000"/>
                </a:solidFill>
              </a:rPr>
              <a:t>? </a:t>
            </a:r>
            <a:r>
              <a:rPr lang="en-US" sz="2400" dirty="0"/>
              <a:t>               and </a:t>
            </a:r>
            <a:r>
              <a:rPr lang="en-US" sz="2400" b="1" dirty="0"/>
              <a:t>Y </a:t>
            </a:r>
            <a:r>
              <a:rPr lang="en-US" sz="2400" dirty="0"/>
              <a:t>=           </a:t>
            </a:r>
            <a:r>
              <a:rPr lang="en-US" sz="2400" dirty="0">
                <a:solidFill>
                  <a:srgbClr val="C00000"/>
                </a:solidFill>
              </a:rPr>
              <a:t>? </a:t>
            </a:r>
            <a:r>
              <a:rPr lang="en-US" sz="2400" dirty="0"/>
              <a:t>           .</a:t>
            </a: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Hence …</a:t>
            </a:r>
          </a:p>
          <a:p>
            <a:pPr marL="0" indent="0">
              <a:buNone/>
            </a:pPr>
            <a:r>
              <a:rPr lang="en-US" sz="2400" b="1" dirty="0"/>
              <a:t>           X</a:t>
            </a:r>
            <a:r>
              <a:rPr lang="en-US" sz="2400" dirty="0"/>
              <a:t>*</a:t>
            </a:r>
            <a:r>
              <a:rPr lang="en-US" sz="2400" b="1" dirty="0"/>
              <a:t>Y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b="1" dirty="0"/>
              <a:t>A</a:t>
            </a:r>
            <a:r>
              <a:rPr lang="en-US" sz="2400" dirty="0"/>
              <a:t>*</a:t>
            </a:r>
            <a:r>
              <a:rPr lang="en-US" sz="2400" b="1" dirty="0"/>
              <a:t>C</a:t>
            </a:r>
            <a:r>
              <a:rPr lang="en-US" sz="2400" dirty="0"/>
              <a:t>)* </a:t>
            </a:r>
            <a:r>
              <a:rPr lang="en-US" sz="2400" dirty="0">
                <a:solidFill>
                  <a:srgbClr val="C00000"/>
                </a:solidFill>
              </a:rPr>
              <a:t>??</a:t>
            </a:r>
            <a:r>
              <a:rPr lang="en-US" sz="2400" dirty="0"/>
              <a:t>    + (</a:t>
            </a:r>
            <a:r>
              <a:rPr lang="en-US" sz="2400" b="1" dirty="0"/>
              <a:t>A</a:t>
            </a:r>
            <a:r>
              <a:rPr lang="en-US" sz="2400" dirty="0"/>
              <a:t>*</a:t>
            </a:r>
            <a:r>
              <a:rPr lang="en-US" sz="2400" b="1" dirty="0"/>
              <a:t>D</a:t>
            </a:r>
            <a:r>
              <a:rPr lang="en-US" sz="2400" dirty="0"/>
              <a:t>   + </a:t>
            </a:r>
            <a:r>
              <a:rPr lang="en-US" sz="2400" b="1" dirty="0"/>
              <a:t>B</a:t>
            </a:r>
            <a:r>
              <a:rPr lang="en-US" sz="2400" dirty="0"/>
              <a:t>*</a:t>
            </a:r>
            <a:r>
              <a:rPr lang="en-US" sz="2400" b="1" dirty="0"/>
              <a:t>C</a:t>
            </a:r>
            <a:r>
              <a:rPr lang="en-US" sz="2400" dirty="0"/>
              <a:t>)* </a:t>
            </a:r>
            <a:r>
              <a:rPr lang="en-US" sz="2400" dirty="0">
                <a:solidFill>
                  <a:srgbClr val="C00000"/>
                </a:solidFill>
              </a:rPr>
              <a:t>??</a:t>
            </a:r>
            <a:r>
              <a:rPr lang="en-US" sz="2400" dirty="0"/>
              <a:t>      +  </a:t>
            </a:r>
            <a:r>
              <a:rPr lang="en-US" sz="2400" b="1" dirty="0"/>
              <a:t>B</a:t>
            </a:r>
            <a:r>
              <a:rPr lang="en-US" sz="2400" dirty="0"/>
              <a:t>*</a:t>
            </a:r>
            <a:r>
              <a:rPr lang="en-US" sz="2400" b="1" dirty="0"/>
              <a:t>D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895600" y="57912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912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2658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5565668" y="57912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68" y="57912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23" r="-11538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096000" y="2590800"/>
            <a:ext cx="3048000" cy="673644"/>
            <a:chOff x="6096000" y="2590800"/>
            <a:chExt cx="3048000" cy="673644"/>
          </a:xfrm>
        </p:grpSpPr>
        <p:sp>
          <p:nvSpPr>
            <p:cNvPr id="8" name="Left Arrow 7"/>
            <p:cNvSpPr/>
            <p:nvPr/>
          </p:nvSpPr>
          <p:spPr>
            <a:xfrm>
              <a:off x="6096000" y="2590800"/>
              <a:ext cx="1366020" cy="67364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5254" y="2743200"/>
              <a:ext cx="173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multiplications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03463" y="4934749"/>
                <a:ext cx="1644937" cy="475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</a:t>
                </a:r>
                <a:r>
                  <a:rPr lang="en-US" sz="24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 </a:t>
                </a:r>
                <a:r>
                  <a:rPr lang="en-US" sz="2400" b="1" dirty="0"/>
                  <a:t>D</a:t>
                </a:r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63" y="4934749"/>
                <a:ext cx="1644937" cy="475451"/>
              </a:xfrm>
              <a:prstGeom prst="rect">
                <a:avLst/>
              </a:prstGeom>
              <a:blipFill rotWithShape="1">
                <a:blip r:embed="rId5"/>
                <a:stretch>
                  <a:fillRect l="-5556" t="-7692" r="-9259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82459" y="4934749"/>
                <a:ext cx="1646541" cy="475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</a:t>
                </a:r>
                <a:r>
                  <a:rPr lang="en-US" sz="24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 </a:t>
                </a:r>
                <a:r>
                  <a:rPr lang="en-US" sz="2400" b="1" dirty="0"/>
                  <a:t>B</a:t>
                </a:r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59" y="4934749"/>
                <a:ext cx="1646541" cy="475451"/>
              </a:xfrm>
              <a:prstGeom prst="rect">
                <a:avLst/>
              </a:prstGeom>
              <a:blipFill rotWithShape="1">
                <a:blip r:embed="rId6"/>
                <a:stretch>
                  <a:fillRect l="-5535" t="-7692" r="-8856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91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9" grpId="0"/>
      <p:bldP spid="14" grpId="0"/>
      <p:bldP spid="25" grpId="0" animBg="1"/>
      <p:bldP spid="26" grpId="0" animBg="1"/>
      <p:bldP spid="27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X</a:t>
                </a:r>
                <a:r>
                  <a:rPr lang="en-US" sz="2400" dirty="0"/>
                  <a:t>*</a:t>
                </a:r>
                <a:r>
                  <a:rPr lang="en-US" sz="2400" b="1" dirty="0"/>
                  <a:t>Y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*</a:t>
                </a:r>
                <a:r>
                  <a:rPr lang="en-US" sz="2400" b="1" dirty="0"/>
                  <a:t>C</a:t>
                </a:r>
                <a:r>
                  <a:rPr lang="en-US" sz="2400" dirty="0"/>
                  <a:t>)*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+ (</a:t>
                </a:r>
                <a:r>
                  <a:rPr lang="en-US" sz="2400" b="1" dirty="0"/>
                  <a:t>A</a:t>
                </a:r>
                <a:r>
                  <a:rPr lang="en-US" sz="2400" dirty="0"/>
                  <a:t>*</a:t>
                </a:r>
                <a:r>
                  <a:rPr lang="en-US" sz="2400" b="1" dirty="0"/>
                  <a:t>D</a:t>
                </a:r>
                <a:r>
                  <a:rPr lang="en-US" sz="2400" dirty="0"/>
                  <a:t>   + </a:t>
                </a:r>
                <a:r>
                  <a:rPr lang="en-US" sz="2400" b="1" dirty="0"/>
                  <a:t>B</a:t>
                </a:r>
                <a:r>
                  <a:rPr lang="en-US" sz="2400" dirty="0"/>
                  <a:t>*</a:t>
                </a:r>
                <a:r>
                  <a:rPr lang="en-US" sz="2400" b="1" dirty="0"/>
                  <a:t>C</a:t>
                </a:r>
                <a:r>
                  <a:rPr lang="en-US" sz="2400" dirty="0"/>
                  <a:t>)*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 </a:t>
                </a:r>
                <a:r>
                  <a:rPr lang="en-US" sz="2400" b="1" dirty="0"/>
                  <a:t>B</a:t>
                </a:r>
                <a:r>
                  <a:rPr lang="en-US" sz="2400" dirty="0"/>
                  <a:t>*</a:t>
                </a:r>
                <a:r>
                  <a:rPr lang="en-US" sz="2400" b="1" dirty="0"/>
                  <a:t>D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: </a:t>
                </a:r>
                <a:r>
                  <a:rPr lang="en-US" sz="1800" dirty="0"/>
                  <a:t>time complexity of multiplying </a:t>
                </a:r>
                <a:r>
                  <a:rPr lang="en-US" sz="1800" b="1" dirty="0"/>
                  <a:t>X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Y </a:t>
                </a:r>
                <a:r>
                  <a:rPr lang="en-US" sz="1800" dirty="0"/>
                  <a:t>using the above equation.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=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/2</a:t>
                </a:r>
                <a:r>
                  <a:rPr lang="en-US" sz="1800" b="1" dirty="0"/>
                  <a:t>) </a:t>
                </a:r>
                <a:r>
                  <a:rPr lang="en-US" sz="1800" dirty="0"/>
                  <a:t>for some constant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</a:t>
                </a:r>
                <a:r>
                  <a:rPr lang="en-US" sz="1800" b="1" dirty="0"/>
                  <a:t>=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)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/>
                          <m:t>+</m:t>
                        </m:r>
                        <m:r>
                          <a:rPr lang="en-US" sz="18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)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706" b="-23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7338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7338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800600" y="37338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7338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42" r="-1262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162800" y="5257800"/>
            <a:ext cx="1668983" cy="931254"/>
            <a:chOff x="7017817" y="3581400"/>
            <a:chExt cx="1668983" cy="931254"/>
          </a:xfrm>
        </p:grpSpPr>
        <p:sp>
          <p:nvSpPr>
            <p:cNvPr id="38" name="Smiley Face 37"/>
            <p:cNvSpPr/>
            <p:nvPr/>
          </p:nvSpPr>
          <p:spPr>
            <a:xfrm>
              <a:off x="7634834" y="3581400"/>
              <a:ext cx="525983" cy="4572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/>
                    <a:t>) time </a:t>
                  </a:r>
                  <a:r>
                    <a:rPr lang="en-US" dirty="0" err="1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968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X</a:t>
            </a:r>
            <a:r>
              <a:rPr lang="en-US" sz="2400" dirty="0"/>
              <a:t>*</a:t>
            </a:r>
            <a:r>
              <a:rPr lang="en-US" sz="2400" b="1" dirty="0"/>
              <a:t>Y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b="1" dirty="0"/>
              <a:t>A</a:t>
            </a:r>
            <a:r>
              <a:rPr lang="en-US" sz="2400" dirty="0"/>
              <a:t>*</a:t>
            </a:r>
            <a:r>
              <a:rPr lang="en-US" sz="2400" b="1" dirty="0"/>
              <a:t>C</a:t>
            </a:r>
            <a:r>
              <a:rPr lang="en-US" sz="2400" dirty="0"/>
              <a:t>)* </a:t>
            </a:r>
            <a:r>
              <a:rPr lang="en-US" sz="2400" dirty="0">
                <a:solidFill>
                  <a:srgbClr val="C00000"/>
                </a:solidFill>
              </a:rPr>
              <a:t>??</a:t>
            </a:r>
            <a:r>
              <a:rPr lang="en-US" sz="2400" dirty="0"/>
              <a:t>    + (</a:t>
            </a:r>
            <a:r>
              <a:rPr lang="en-US" sz="2400" b="1" dirty="0"/>
              <a:t>A</a:t>
            </a:r>
            <a:r>
              <a:rPr lang="en-US" sz="2400" dirty="0"/>
              <a:t>*</a:t>
            </a:r>
            <a:r>
              <a:rPr lang="en-US" sz="2400" b="1" dirty="0"/>
              <a:t>D</a:t>
            </a:r>
            <a:r>
              <a:rPr lang="en-US" sz="2400" dirty="0"/>
              <a:t>   + </a:t>
            </a:r>
            <a:r>
              <a:rPr lang="en-US" sz="2400" b="1" dirty="0"/>
              <a:t>B</a:t>
            </a:r>
            <a:r>
              <a:rPr lang="en-US" sz="2400" dirty="0"/>
              <a:t>*</a:t>
            </a:r>
            <a:r>
              <a:rPr lang="en-US" sz="2400" b="1" dirty="0"/>
              <a:t>C</a:t>
            </a:r>
            <a:r>
              <a:rPr lang="en-US" sz="2400" dirty="0"/>
              <a:t>)* </a:t>
            </a:r>
            <a:r>
              <a:rPr lang="en-US" sz="2400" dirty="0">
                <a:solidFill>
                  <a:srgbClr val="C00000"/>
                </a:solidFill>
              </a:rPr>
              <a:t>??</a:t>
            </a:r>
            <a:r>
              <a:rPr lang="en-US" sz="2400" dirty="0"/>
              <a:t>      +  </a:t>
            </a:r>
            <a:r>
              <a:rPr lang="en-US" sz="2400" b="1" dirty="0"/>
              <a:t>B</a:t>
            </a:r>
            <a:r>
              <a:rPr lang="en-US" sz="2400" dirty="0"/>
              <a:t>*</a:t>
            </a:r>
            <a:r>
              <a:rPr lang="en-US" sz="2400" b="1" dirty="0"/>
              <a:t>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Observation:</a:t>
            </a:r>
            <a:r>
              <a:rPr lang="en-US" sz="2400" dirty="0"/>
              <a:t> </a:t>
            </a:r>
            <a:r>
              <a:rPr lang="en-US" sz="2400" b="1" dirty="0"/>
              <a:t>A*D</a:t>
            </a:r>
            <a:r>
              <a:rPr lang="en-US" sz="2400" dirty="0"/>
              <a:t> + </a:t>
            </a:r>
            <a:r>
              <a:rPr lang="en-US" sz="2400" b="1" dirty="0"/>
              <a:t>B*C =           </a:t>
            </a:r>
            <a:r>
              <a:rPr lang="en-US" sz="2400" b="1" dirty="0">
                <a:solidFill>
                  <a:srgbClr val="C00000"/>
                </a:solidFill>
              </a:rPr>
              <a:t>? </a:t>
            </a:r>
            <a:r>
              <a:rPr lang="en-US" sz="2400" b="1" dirty="0"/>
              <a:t>          +       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  <a:r>
              <a:rPr lang="en-US" sz="2400" b="1" dirty="0"/>
              <a:t>      +       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Question:</a:t>
            </a:r>
            <a:r>
              <a:rPr lang="en-US" sz="2400" dirty="0"/>
              <a:t> </a:t>
            </a:r>
            <a:r>
              <a:rPr lang="en-US" sz="2000" dirty="0"/>
              <a:t>How many multiplications do we need </a:t>
            </a:r>
            <a:r>
              <a:rPr lang="en-US" sz="2000" b="1" u="sng" dirty="0"/>
              <a:t>now</a:t>
            </a:r>
            <a:r>
              <a:rPr lang="en-US" sz="2000" dirty="0"/>
              <a:t> to compute </a:t>
            </a:r>
            <a:r>
              <a:rPr lang="en-US" sz="2400" b="1" dirty="0"/>
              <a:t>X*Y 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b="1" dirty="0"/>
              <a:t>Answer:  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 multiplications : </a:t>
            </a:r>
          </a:p>
          <a:p>
            <a:r>
              <a:rPr lang="en-US" sz="1800" b="1" dirty="0"/>
              <a:t>A*C</a:t>
            </a:r>
          </a:p>
          <a:p>
            <a:r>
              <a:rPr lang="en-US" sz="1800" b="1" dirty="0"/>
              <a:t>B*D</a:t>
            </a:r>
          </a:p>
          <a:p>
            <a:r>
              <a:rPr lang="en-US" sz="1800" b="1" dirty="0"/>
              <a:t>(A-B)*(D-C) 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438400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0" y="1219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MSB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711932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59532" y="12192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7338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733800"/>
                <a:ext cx="4572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800600" y="37338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733800"/>
                <a:ext cx="606532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l="-1942" r="-1262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74868" y="3733800"/>
            <a:ext cx="1673332" cy="45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loud Callout 14"/>
          <p:cNvSpPr/>
          <p:nvPr/>
        </p:nvSpPr>
        <p:spPr>
          <a:xfrm>
            <a:off x="6241788" y="2057400"/>
            <a:ext cx="2902212" cy="993648"/>
          </a:xfrm>
          <a:prstGeom prst="cloudCallout">
            <a:avLst>
              <a:gd name="adj1" fmla="val 35708"/>
              <a:gd name="adj2" fmla="val 806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Expand and explore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A-B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D-C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052" y="4243402"/>
            <a:ext cx="161614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/>
              <a:t>A-B</a:t>
            </a:r>
            <a:r>
              <a:rPr lang="en-US" sz="2400" dirty="0"/>
              <a:t>)</a:t>
            </a:r>
            <a:r>
              <a:rPr lang="en-US" sz="2400" b="1" dirty="0"/>
              <a:t>*</a:t>
            </a:r>
            <a:r>
              <a:rPr lang="en-US" sz="2400" dirty="0"/>
              <a:t>(</a:t>
            </a:r>
            <a:r>
              <a:rPr lang="en-US" sz="2400" b="1" dirty="0"/>
              <a:t>D-C</a:t>
            </a:r>
            <a:r>
              <a:rPr lang="en-US" sz="24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88991" y="4191000"/>
            <a:ext cx="68800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A*C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963937" y="4230392"/>
            <a:ext cx="7056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B*D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5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5" grpId="0" animBg="1"/>
      <p:bldP spid="17" grpId="0" animBg="1"/>
      <p:bldP spid="27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X</a:t>
                </a:r>
                <a:r>
                  <a:rPr lang="en-US" sz="2400" dirty="0"/>
                  <a:t>*</a:t>
                </a:r>
                <a:r>
                  <a:rPr lang="en-US" sz="2400" b="1" dirty="0"/>
                  <a:t>Y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*</a:t>
                </a:r>
                <a:r>
                  <a:rPr lang="en-US" sz="2400" b="1" dirty="0"/>
                  <a:t>C</a:t>
                </a:r>
                <a:r>
                  <a:rPr lang="en-US" sz="2400" dirty="0"/>
                  <a:t>)*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+ 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((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A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-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)*(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D-C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) +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A*C 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+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 B*D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*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 </a:t>
                </a:r>
                <a:r>
                  <a:rPr lang="en-US" sz="2400" b="1" dirty="0"/>
                  <a:t>B</a:t>
                </a:r>
                <a:r>
                  <a:rPr lang="en-US" sz="2400" dirty="0"/>
                  <a:t>*</a:t>
                </a:r>
                <a:r>
                  <a:rPr lang="en-US" sz="2400" b="1" dirty="0"/>
                  <a:t>D</a:t>
                </a:r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: </a:t>
                </a:r>
                <a:r>
                  <a:rPr lang="en-US" sz="2000" dirty="0"/>
                  <a:t>time complexity of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new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for multiplying two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=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b="1" dirty="0"/>
                  <a:t> 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/2</a:t>
                </a:r>
                <a:r>
                  <a:rPr lang="en-US" sz="2000" b="1" dirty="0"/>
                  <a:t>) </a:t>
                </a:r>
                <a:r>
                  <a:rPr lang="en-US" sz="2000" dirty="0"/>
                  <a:t>for some constant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</a:t>
                </a:r>
                <a:r>
                  <a:rPr lang="en-US" sz="2000" b="1" dirty="0"/>
                  <a:t>=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=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c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+</m:t>
                    </m:r>
                  </m:oMath>
                </a14:m>
                <a:r>
                  <a:rPr lang="en-US" sz="2000" b="1" dirty="0"/>
                  <a:t> + … +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706" b="-33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438400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0" y="1219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MSB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711932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59532" y="12192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6096000" y="37338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338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42" r="-1262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5487616"/>
                <a:ext cx="1283365" cy="3797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sSubSup>
                          <m:sSub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487616"/>
                <a:ext cx="1283365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762" r="-6635" b="-23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divide and conquer</a:t>
                </a:r>
                <a:r>
                  <a:rPr lang="en-US" sz="2000" dirty="0"/>
                  <a:t> based algorithm for multiplying any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numbers in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time</a:t>
                </a:r>
                <a:r>
                  <a:rPr lang="en-US" sz="2000" b="1" dirty="0"/>
                  <a:t> (bit operations).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Note: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fastest algorithm for this problem runs in almost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time</a:t>
                </a:r>
                <a:r>
                  <a:rPr lang="en-US" sz="2000"/>
                  <a:t>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 3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Counting the number of </a:t>
            </a:r>
          </a:p>
          <a:p>
            <a:r>
              <a:rPr lang="en-US" b="1" dirty="0">
                <a:solidFill>
                  <a:srgbClr val="7030A0"/>
                </a:solidFill>
              </a:rPr>
              <a:t>“</a:t>
            </a:r>
            <a:r>
              <a:rPr lang="en-US" b="1" i="1" dirty="0">
                <a:solidFill>
                  <a:srgbClr val="7030A0"/>
                </a:solidFill>
              </a:rPr>
              <a:t>inversions” </a:t>
            </a:r>
            <a:r>
              <a:rPr lang="en-US" b="1" dirty="0">
                <a:solidFill>
                  <a:schemeClr val="tx1"/>
                </a:solidFill>
              </a:rPr>
              <a:t>in an array</a:t>
            </a:r>
          </a:p>
        </p:txBody>
      </p:sp>
    </p:spTree>
    <p:extLst>
      <p:ext uri="{BB962C8B-B14F-4D97-AF65-F5344CB8AC3E}">
        <p14:creationId xmlns:p14="http://schemas.microsoft.com/office/powerpoint/2010/main" val="13098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Problem description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Definition (Inversion): </a:t>
            </a:r>
            <a:r>
              <a:rPr lang="en-US" sz="2000" dirty="0"/>
              <a:t>Given an array </a:t>
            </a:r>
            <a:r>
              <a:rPr lang="en-US" sz="2000" b="1" dirty="0"/>
              <a:t>A</a:t>
            </a:r>
            <a:r>
              <a:rPr lang="en-US" sz="2000" dirty="0"/>
              <a:t> of size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a pair (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70C0"/>
                </a:solidFill>
              </a:rPr>
              <a:t>j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≤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0070C0"/>
                </a:solidFill>
              </a:rPr>
              <a:t>j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is called an inversion if</a:t>
            </a:r>
          </a:p>
          <a:p>
            <a:pPr marL="0" indent="0">
              <a:buNone/>
            </a:pPr>
            <a:r>
              <a:rPr lang="en-US" sz="2000" b="1" dirty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Inversions are :</a:t>
            </a:r>
          </a:p>
          <a:p>
            <a:pPr marL="0" indent="0">
              <a:buNone/>
            </a:pPr>
            <a:r>
              <a:rPr lang="en-US" sz="2000" b="1" dirty="0"/>
              <a:t>                            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</a:t>
            </a:r>
          </a:p>
          <a:p>
            <a:pPr marL="0" indent="0">
              <a:buNone/>
            </a:pPr>
            <a:r>
              <a:rPr lang="en-US" sz="2000" dirty="0"/>
              <a:t>                             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</a:t>
            </a:r>
          </a:p>
          <a:p>
            <a:pPr marL="0" indent="0">
              <a:buNone/>
            </a:pPr>
            <a:r>
              <a:rPr lang="en-US" sz="2000" dirty="0"/>
              <a:t>                             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7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AIM:</a:t>
            </a:r>
            <a:r>
              <a:rPr lang="en-US" sz="2000" dirty="0"/>
              <a:t> An efficient algorithm to count  the number of inversions in an array </a:t>
            </a:r>
            <a:r>
              <a:rPr lang="en-US" sz="2000" b="1" dirty="0"/>
              <a:t>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39834" y="28164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0            1            2           3             4         5           6            7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8279" y="20574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]&gt;</a:t>
            </a:r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j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9755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Problem familiarization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Trivial-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..</a:t>
                </a:r>
                <a:r>
                  <a:rPr lang="en-US" sz="2000" dirty="0">
                    <a:solidFill>
                      <a:srgbClr val="0070C0"/>
                    </a:solidFill>
                  </a:rPr>
                  <a:t>n-1</a:t>
                </a:r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dirty="0">
                    <a:solidFill>
                      <a:srgbClr val="0070C0"/>
                    </a:solidFill>
                  </a:rPr>
                  <a:t> 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 to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n-1</a:t>
                </a:r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For(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j-1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{       If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]&gt;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])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count + 1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can be the max. no. of inversions in 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, which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Is the algorithm given above optimal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dirty="0"/>
                  <a:t>No, our aim is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to report all inversions but to </a:t>
                </a:r>
                <a:r>
                  <a:rPr lang="en-US" sz="2000" u="sng" dirty="0"/>
                  <a:t>report the count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5334000" y="2667000"/>
            <a:ext cx="3810000" cy="1450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Ponder over the </a:t>
            </a:r>
            <a:r>
              <a:rPr lang="en-US" b="1" dirty="0">
                <a:solidFill>
                  <a:schemeClr val="tx1"/>
                </a:solidFill>
              </a:rPr>
              <a:t>divide and conquer algorithm </a:t>
            </a:r>
            <a:r>
              <a:rPr lang="en-US" dirty="0">
                <a:solidFill>
                  <a:schemeClr val="tx1"/>
                </a:solidFill>
              </a:rPr>
              <a:t>for this problem. We shall discuss it in the next class.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Motivation:</a:t>
            </a:r>
          </a:p>
          <a:p>
            <a:r>
              <a:rPr lang="en-US" sz="2000" dirty="0"/>
              <a:t>Many problems whose algorithms are based on a </a:t>
            </a:r>
            <a:r>
              <a:rPr lang="en-US" sz="2000" u="sng" dirty="0"/>
              <a:t>common approach</a:t>
            </a:r>
            <a:r>
              <a:rPr lang="en-US" sz="2000" dirty="0"/>
              <a:t>. </a:t>
            </a:r>
          </a:p>
          <a:p>
            <a:r>
              <a:rPr lang="en-US" sz="2000" dirty="0"/>
              <a:t>A need of a </a:t>
            </a:r>
            <a:r>
              <a:rPr lang="en-US" sz="2000" u="sng" dirty="0"/>
              <a:t>systematic study</a:t>
            </a:r>
            <a:r>
              <a:rPr lang="en-US" sz="2000" dirty="0"/>
              <a:t> of such widely used approaches.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Algorithm Paradigms: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Divide and Conquer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Greedy Strategy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Dynamic Programming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Local Search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Exhaustive Search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Divide and Conquer </a:t>
            </a:r>
            <a:r>
              <a:rPr lang="en-US" sz="3600" b="1" dirty="0"/>
              <a:t>paradigm for Algorithm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paradigm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Divide</a:t>
            </a:r>
            <a:r>
              <a:rPr lang="en-US" sz="2000" dirty="0"/>
              <a:t> the problem instance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Solve each smaller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Combine</a:t>
            </a:r>
            <a:r>
              <a:rPr lang="en-US" sz="2000" dirty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        to get the solution of the original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609600" y="3505200"/>
            <a:ext cx="1066800" cy="3810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8751" y="2754351"/>
            <a:ext cx="526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into two or more instances  of the same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8751" y="3105090"/>
            <a:ext cx="434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429000" y="49530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usually the main </a:t>
            </a:r>
            <a:r>
              <a:rPr lang="en-US" b="1" dirty="0">
                <a:solidFill>
                  <a:schemeClr val="tx1"/>
                </a:solidFill>
              </a:rPr>
              <a:t>nontrivial</a:t>
            </a:r>
            <a:r>
              <a:rPr lang="en-US" dirty="0">
                <a:solidFill>
                  <a:schemeClr val="tx1"/>
                </a:solidFill>
              </a:rPr>
              <a:t> step in the design of an algorithm using divide and conquer strategy</a:t>
            </a:r>
          </a:p>
        </p:txBody>
      </p:sp>
    </p:spTree>
    <p:extLst>
      <p:ext uri="{BB962C8B-B14F-4D97-AF65-F5344CB8AC3E}">
        <p14:creationId xmlns:p14="http://schemas.microsoft.com/office/powerpoint/2010/main" val="7447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848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familiar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Merging two sorted arrays: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sorted arrays </a:t>
                </a:r>
                <a:r>
                  <a:rPr lang="en-US" sz="2000" b="1" dirty="0"/>
                  <a:t>A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B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each, 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to output a sorted array </a:t>
                </a:r>
                <a:r>
                  <a:rPr lang="en-US" sz="2000" b="1" dirty="0"/>
                  <a:t>C</a:t>
                </a:r>
                <a:r>
                  <a:rPr lang="en-US" sz="2000" dirty="0"/>
                  <a:t> containing all elements of </a:t>
                </a:r>
                <a:r>
                  <a:rPr lang="en-US" sz="2000" b="1" dirty="0"/>
                  <a:t>A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B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Example: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A</a:t>
                </a:r>
                <a:r>
                  <a:rPr lang="en-US" sz="2000" dirty="0"/>
                  <a:t>={</a:t>
                </a:r>
                <a:r>
                  <a:rPr lang="en-US" sz="2000" dirty="0">
                    <a:solidFill>
                      <a:srgbClr val="0070C0"/>
                    </a:solidFill>
                  </a:rPr>
                  <a:t>1,5,17,19} </a:t>
                </a:r>
                <a:r>
                  <a:rPr lang="en-US" sz="2000" b="1" dirty="0"/>
                  <a:t>B=</a:t>
                </a:r>
                <a:r>
                  <a:rPr lang="en-US" sz="2000" dirty="0">
                    <a:solidFill>
                      <a:srgbClr val="0070C0"/>
                    </a:solidFill>
                  </a:rPr>
                  <a:t>{4,7,9,13</a:t>
                </a:r>
                <a:r>
                  <a:rPr lang="en-US" sz="2000" dirty="0"/>
                  <a:t>}, then output is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</a:t>
                </a:r>
                <a:r>
                  <a:rPr lang="en-US" sz="2000" dirty="0"/>
                  <a:t>={</a:t>
                </a:r>
                <a:r>
                  <a:rPr lang="en-US" sz="2000" dirty="0">
                    <a:solidFill>
                      <a:srgbClr val="0070C0"/>
                    </a:solidFill>
                  </a:rPr>
                  <a:t>1,4,5,7,9,13,17,19</a:t>
                </a:r>
                <a:r>
                  <a:rPr lang="en-US" sz="2000" dirty="0"/>
                  <a:t>}.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15786" y="2357735"/>
            <a:ext cx="2656614" cy="461665"/>
            <a:chOff x="5115786" y="2357735"/>
            <a:chExt cx="2656614" cy="461665"/>
          </a:xfrm>
        </p:grpSpPr>
        <p:grpSp>
          <p:nvGrpSpPr>
            <p:cNvPr id="17" name="Group 16"/>
            <p:cNvGrpSpPr/>
            <p:nvPr/>
          </p:nvGrpSpPr>
          <p:grpSpPr>
            <a:xfrm>
              <a:off x="5562600" y="2362200"/>
              <a:ext cx="2209800" cy="457200"/>
              <a:chOff x="5562600" y="2362200"/>
              <a:chExt cx="22098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562600" y="2362200"/>
                <a:ext cx="22098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7056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2390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960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5115786" y="23577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200" y="2357735"/>
            <a:ext cx="2819400" cy="461665"/>
            <a:chOff x="838200" y="2357735"/>
            <a:chExt cx="2819400" cy="461665"/>
          </a:xfrm>
        </p:grpSpPr>
        <p:grpSp>
          <p:nvGrpSpPr>
            <p:cNvPr id="16" name="Group 15"/>
            <p:cNvGrpSpPr/>
            <p:nvPr/>
          </p:nvGrpSpPr>
          <p:grpSpPr>
            <a:xfrm>
              <a:off x="1447800" y="2362200"/>
              <a:ext cx="2209800" cy="457200"/>
              <a:chOff x="1447800" y="2362200"/>
              <a:chExt cx="2209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22098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124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981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838200" y="23577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Merging</a:t>
            </a:r>
            <a:r>
              <a:rPr lang="en-US" sz="3600" b="1" dirty="0"/>
              <a:t> two sorted arrays A and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14600" y="4191000"/>
            <a:ext cx="4343400" cy="457200"/>
            <a:chOff x="3581400" y="4191000"/>
            <a:chExt cx="4343400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3581400" y="4191000"/>
              <a:ext cx="4343400" cy="457200"/>
              <a:chOff x="1447800" y="2362200"/>
              <a:chExt cx="4343400" cy="457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47800" y="2362200"/>
                <a:ext cx="43434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124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81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57912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3246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914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6002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600" y="237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245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61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515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7000" y="2373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17     19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1600200" y="1905000"/>
            <a:ext cx="301686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641914" y="1905000"/>
            <a:ext cx="301686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090228" y="41148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31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08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004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67000" y="23622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17     19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13" y="41910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7       9        13</a:t>
            </a:r>
          </a:p>
        </p:txBody>
      </p:sp>
    </p:spTree>
    <p:extLst>
      <p:ext uri="{BB962C8B-B14F-4D97-AF65-F5344CB8AC3E}">
        <p14:creationId xmlns:p14="http://schemas.microsoft.com/office/powerpoint/2010/main" val="24731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04184 -0.000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05816 -0.000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4 -0.0007 L 0.10851 -0.000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6 -0.0007 L 0.24166 4.44444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34983 0.2731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3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45" grpId="0"/>
      <p:bldP spid="46" grpId="0"/>
      <p:bldP spid="47" grpId="0"/>
      <p:bldP spid="48" grpId="0"/>
      <p:bldP spid="48" grpId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Merging two sorted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..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/>
                  <a:t>],</a:t>
                </a:r>
                <a:r>
                  <a:rPr lang="en-US" sz="2000" b="1" dirty="0"/>
                  <a:t>B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/>
                  <a:t>], </a:t>
                </a:r>
                <a:r>
                  <a:rPr lang="en-US" sz="2000" b="1" dirty="0"/>
                  <a:t>C</a:t>
                </a:r>
                <a:r>
                  <a:rPr lang="en-US" sz="2000" dirty="0"/>
                  <a:t>)    </a:t>
                </a:r>
                <a:r>
                  <a:rPr lang="en-US" sz="2000" dirty="0">
                    <a:solidFill>
                      <a:srgbClr val="7030A0"/>
                    </a:solidFill>
                  </a:rPr>
                  <a:t>// </a:t>
                </a:r>
                <a:r>
                  <a:rPr lang="en-US" sz="1800" dirty="0">
                    <a:solidFill>
                      <a:srgbClr val="7030A0"/>
                    </a:solidFill>
                  </a:rPr>
                  <a:t>Merging two sorted arrays </a:t>
                </a:r>
                <a:r>
                  <a:rPr lang="en-US" sz="1800" b="1" dirty="0"/>
                  <a:t>A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7030A0"/>
                    </a:solidFill>
                  </a:rPr>
                  <a:t>and</a:t>
                </a:r>
                <a:r>
                  <a:rPr lang="en-US" sz="1800" dirty="0"/>
                  <a:t> </a:t>
                </a:r>
                <a:r>
                  <a:rPr lang="en-US" sz="1800" b="1" dirty="0"/>
                  <a:t>B </a:t>
                </a:r>
                <a:r>
                  <a:rPr lang="en-US" sz="1800" dirty="0">
                    <a:solidFill>
                      <a:srgbClr val="7030A0"/>
                    </a:solidFill>
                  </a:rPr>
                  <a:t>into array </a:t>
                </a:r>
                <a:r>
                  <a:rPr lang="en-US" sz="1800" b="1" dirty="0"/>
                  <a:t>C.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i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   k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and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b="1" dirty="0">
                    <a:sym typeface="Wingdings" pitchFamily="2" charset="2"/>
                  </a:rPr>
                  <a:t>{    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</a:t>
                </a:r>
                <a:r>
                  <a:rPr lang="en-US" sz="2000" b="1" dirty="0">
                    <a:sym typeface="Wingdings" pitchFamily="2" charset="2"/>
                  </a:rPr>
                  <a:t>Else                {   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];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++;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];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++;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C;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2895600" y="5715000"/>
                <a:ext cx="3048000" cy="990600"/>
              </a:xfrm>
              <a:prstGeom prst="ribbon">
                <a:avLst>
                  <a:gd name="adj1" fmla="val 16667"/>
                  <a:gd name="adj2" fmla="val 6982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 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err="1">
                    <a:solidFill>
                      <a:srgbClr val="00206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15000"/>
                <a:ext cx="3048000" cy="990600"/>
              </a:xfrm>
              <a:prstGeom prst="ribbon">
                <a:avLst>
                  <a:gd name="adj1" fmla="val 16667"/>
                  <a:gd name="adj2" fmla="val 6982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39590" y="2052935"/>
            <a:ext cx="36438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Correctness : </a:t>
            </a:r>
            <a:r>
              <a:rPr lang="en-US" sz="2000" b="1" dirty="0">
                <a:solidFill>
                  <a:srgbClr val="006C31"/>
                </a:solidFill>
              </a:rPr>
              <a:t>homework </a:t>
            </a:r>
            <a:r>
              <a:rPr lang="en-US" sz="2000" dirty="0"/>
              <a:t>exercise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048000"/>
            <a:ext cx="21228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];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++;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++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505200"/>
            <a:ext cx="21164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];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++;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3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</TotalTime>
  <Words>1877</Words>
  <Application>Microsoft Macintosh PowerPoint</Application>
  <PresentationFormat>On-screen Show (4:3)</PresentationFormat>
  <Paragraphs>315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Data Structures and Algorithms (ESO207) </vt:lpstr>
      <vt:lpstr>Algorithm Paradigms</vt:lpstr>
      <vt:lpstr>Algorithm Paradigm</vt:lpstr>
      <vt:lpstr>Divide and Conquer paradigm for Algorithm Design</vt:lpstr>
      <vt:lpstr>Divide and Conquer paradigm An Overview</vt:lpstr>
      <vt:lpstr>Example 1</vt:lpstr>
      <vt:lpstr>A familiar problem</vt:lpstr>
      <vt:lpstr>Merging two sorted arrays A and B</vt:lpstr>
      <vt:lpstr>Pesudo-code for Merging two sorted arrays </vt:lpstr>
      <vt:lpstr>Divide and Conquer based sorting algorithm</vt:lpstr>
      <vt:lpstr>Divide and Conquer based sorting algorithm</vt:lpstr>
      <vt:lpstr>Proof of correctness of Merge-Sort</vt:lpstr>
      <vt:lpstr>Example 2</vt:lpstr>
      <vt:lpstr>Addition is faster than multiplication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Conclusion</vt:lpstr>
      <vt:lpstr>Example 3</vt:lpstr>
      <vt:lpstr>Counting Inversions in an array Problem description</vt:lpstr>
      <vt:lpstr>Counting Inversions in an array Problem familiarization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499</cp:revision>
  <dcterms:created xsi:type="dcterms:W3CDTF">2011-12-03T04:13:03Z</dcterms:created>
  <dcterms:modified xsi:type="dcterms:W3CDTF">2023-08-30T02:12:20Z</dcterms:modified>
</cp:coreProperties>
</file>