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70" r:id="rId2"/>
    <p:sldId id="484" r:id="rId3"/>
    <p:sldId id="485" r:id="rId4"/>
    <p:sldId id="472" r:id="rId5"/>
    <p:sldId id="473" r:id="rId6"/>
    <p:sldId id="492" r:id="rId7"/>
    <p:sldId id="493" r:id="rId8"/>
    <p:sldId id="455" r:id="rId9"/>
    <p:sldId id="452" r:id="rId10"/>
    <p:sldId id="456" r:id="rId11"/>
    <p:sldId id="457" r:id="rId12"/>
    <p:sldId id="486" r:id="rId13"/>
    <p:sldId id="463" r:id="rId14"/>
    <p:sldId id="465" r:id="rId15"/>
    <p:sldId id="487" r:id="rId16"/>
    <p:sldId id="469" r:id="rId17"/>
    <p:sldId id="474" r:id="rId18"/>
    <p:sldId id="458" r:id="rId19"/>
    <p:sldId id="475" r:id="rId20"/>
    <p:sldId id="471" r:id="rId21"/>
    <p:sldId id="461" r:id="rId22"/>
    <p:sldId id="466" r:id="rId23"/>
    <p:sldId id="477" r:id="rId24"/>
    <p:sldId id="480" r:id="rId25"/>
    <p:sldId id="482" r:id="rId26"/>
    <p:sldId id="481" r:id="rId27"/>
    <p:sldId id="478" r:id="rId28"/>
    <p:sldId id="479" r:id="rId29"/>
    <p:sldId id="4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833AA-4964-C842-AA81-E5BFCDAB7602}" v="46" dt="2023-09-10T10:26:3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D160AFBD-3F74-D141-93D5-3F9D40D0F308}"/>
    <pc:docChg chg="delSld modSld">
      <pc:chgData name="Raghunath Tewari" userId="2638bdda-d406-4938-a2a6-e4e967acb772" providerId="ADAL" clId="{D160AFBD-3F74-D141-93D5-3F9D40D0F308}" dt="2021-02-07T08:47:16.071" v="31" actId="2696"/>
      <pc:docMkLst>
        <pc:docMk/>
      </pc:docMkLst>
      <pc:sldChg chg="del">
        <pc:chgData name="Raghunath Tewari" userId="2638bdda-d406-4938-a2a6-e4e967acb772" providerId="ADAL" clId="{D160AFBD-3F74-D141-93D5-3F9D40D0F308}" dt="2021-02-07T08:47:16.071" v="31" actId="2696"/>
        <pc:sldMkLst>
          <pc:docMk/>
          <pc:sldMk cId="140993987" sldId="468"/>
        </pc:sldMkLst>
      </pc:sldChg>
      <pc:sldChg chg="modSp mod">
        <pc:chgData name="Raghunath Tewari" userId="2638bdda-d406-4938-a2a6-e4e967acb772" providerId="ADAL" clId="{D160AFBD-3F74-D141-93D5-3F9D40D0F308}" dt="2021-02-07T07:22:29.524" v="30" actId="20577"/>
        <pc:sldMkLst>
          <pc:docMk/>
          <pc:sldMk cId="1733312694" sldId="470"/>
        </pc:sldMkLst>
        <pc:spChg chg="mod">
          <ac:chgData name="Raghunath Tewari" userId="2638bdda-d406-4938-a2a6-e4e967acb772" providerId="ADAL" clId="{D160AFBD-3F74-D141-93D5-3F9D40D0F308}" dt="2021-02-07T07:22:29.524" v="30" actId="20577"/>
          <ac:spMkLst>
            <pc:docMk/>
            <pc:sldMk cId="1733312694" sldId="470"/>
            <ac:spMk id="2" creationId="{00000000-0000-0000-0000-000000000000}"/>
          </ac:spMkLst>
        </pc:spChg>
      </pc:sldChg>
      <pc:sldChg chg="modSp modAnim">
        <pc:chgData name="Raghunath Tewari" userId="2638bdda-d406-4938-a2a6-e4e967acb772" providerId="ADAL" clId="{D160AFBD-3F74-D141-93D5-3F9D40D0F308}" dt="2021-02-07T07:22:14.706" v="24" actId="20577"/>
        <pc:sldMkLst>
          <pc:docMk/>
          <pc:sldMk cId="1183848815" sldId="483"/>
        </pc:sldMkLst>
        <pc:spChg chg="mod">
          <ac:chgData name="Raghunath Tewari" userId="2638bdda-d406-4938-a2a6-e4e967acb772" providerId="ADAL" clId="{D160AFBD-3F74-D141-93D5-3F9D40D0F308}" dt="2021-02-07T07:21:42.867" v="23" actId="20577"/>
          <ac:spMkLst>
            <pc:docMk/>
            <pc:sldMk cId="1183848815" sldId="48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653833AA-4964-C842-AA81-E5BFCDAB7602}"/>
    <pc:docChg chg="modSld">
      <pc:chgData name="Raghunath Tewari" userId="2638bdda-d406-4938-a2a6-e4e967acb772" providerId="ADAL" clId="{653833AA-4964-C842-AA81-E5BFCDAB7602}" dt="2023-09-10T10:26:36.716" v="46"/>
      <pc:docMkLst>
        <pc:docMk/>
      </pc:docMkLst>
      <pc:sldChg chg="modSp modAnim">
        <pc:chgData name="Raghunath Tewari" userId="2638bdda-d406-4938-a2a6-e4e967acb772" providerId="ADAL" clId="{653833AA-4964-C842-AA81-E5BFCDAB7602}" dt="2023-09-10T10:26:36.716" v="46"/>
        <pc:sldMkLst>
          <pc:docMk/>
          <pc:sldMk cId="2742860341" sldId="471"/>
        </pc:sldMkLst>
        <pc:spChg chg="mod">
          <ac:chgData name="Raghunath Tewari" userId="2638bdda-d406-4938-a2a6-e4e967acb772" providerId="ADAL" clId="{653833AA-4964-C842-AA81-E5BFCDAB7602}" dt="2023-09-10T10:26:36.716" v="46"/>
          <ac:spMkLst>
            <pc:docMk/>
            <pc:sldMk cId="2742860341" sldId="471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653833AA-4964-C842-AA81-E5BFCDAB7602}" dt="2023-09-01T01:53:04.118" v="6" actId="20577"/>
        <pc:sldMkLst>
          <pc:docMk/>
          <pc:sldMk cId="2457234599" sldId="474"/>
        </pc:sldMkLst>
        <pc:spChg chg="mod">
          <ac:chgData name="Raghunath Tewari" userId="2638bdda-d406-4938-a2a6-e4e967acb772" providerId="ADAL" clId="{653833AA-4964-C842-AA81-E5BFCDAB7602}" dt="2023-09-01T01:53:04.118" v="6" actId="20577"/>
          <ac:spMkLst>
            <pc:docMk/>
            <pc:sldMk cId="2457234599" sldId="474"/>
            <ac:spMk id="7" creationId="{00000000-0000-0000-0000-000000000000}"/>
          </ac:spMkLst>
        </pc:spChg>
      </pc:sldChg>
      <pc:sldChg chg="modSp mod">
        <pc:chgData name="Raghunath Tewari" userId="2638bdda-d406-4938-a2a6-e4e967acb772" providerId="ADAL" clId="{653833AA-4964-C842-AA81-E5BFCDAB7602}" dt="2023-09-01T02:10:59.929" v="40"/>
        <pc:sldMkLst>
          <pc:docMk/>
          <pc:sldMk cId="1183848815" sldId="483"/>
        </pc:sldMkLst>
        <pc:spChg chg="mod">
          <ac:chgData name="Raghunath Tewari" userId="2638bdda-d406-4938-a2a6-e4e967acb772" providerId="ADAL" clId="{653833AA-4964-C842-AA81-E5BFCDAB7602}" dt="2023-09-01T02:10:59.929" v="40"/>
          <ac:spMkLst>
            <pc:docMk/>
            <pc:sldMk cId="1183848815" sldId="4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15: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: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                                           </a:t>
            </a:r>
            <a:r>
              <a:rPr lang="en-US" sz="1800" b="1" dirty="0">
                <a:solidFill>
                  <a:srgbClr val="002060"/>
                </a:solidFill>
              </a:rPr>
              <a:t>Counting the number of Inversions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Another sorting algorithm based on </a:t>
            </a:r>
            <a:r>
              <a:rPr lang="en-US" sz="1800" b="1" dirty="0">
                <a:solidFill>
                  <a:srgbClr val="7030A0"/>
                </a:solidFill>
              </a:rPr>
              <a:t>Divide and Conquer 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3325" y="55626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rgbClr val="C00000"/>
                </a:solidFill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733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Divide and Conquer </a:t>
            </a:r>
            <a:r>
              <a:rPr lang="en-US" sz="3200" b="1" dirty="0"/>
              <a:t>based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     // Counting no. of inversions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err="1" smtClean="0">
                        <a:latin typeface="Cambria Math"/>
                      </a:rPr>
                      <m:t>≤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count the elements in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 that are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sz="1800" dirty="0"/>
                  <a:t> than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Trivial way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size of the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subarray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/>
                  <a:t>])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in the first call of the algorithm.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 time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 since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  <a:blipFill rotWithShape="1">
                <a:blip r:embed="rId3"/>
                <a:stretch>
                  <a:fillRect l="-720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162800" y="2590800"/>
            <a:ext cx="1668983" cy="1083654"/>
            <a:chOff x="7017817" y="3429000"/>
            <a:chExt cx="1668983" cy="1083654"/>
          </a:xfrm>
        </p:grpSpPr>
        <p:sp>
          <p:nvSpPr>
            <p:cNvPr id="43" name="Smiley Face 42"/>
            <p:cNvSpPr/>
            <p:nvPr/>
          </p:nvSpPr>
          <p:spPr>
            <a:xfrm>
              <a:off x="7620000" y="3429000"/>
              <a:ext cx="540817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/>
                    <a:t>) time </a:t>
                  </a:r>
                  <a:r>
                    <a:rPr lang="en-US" dirty="0" err="1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32" grpId="0"/>
      <p:bldP spid="34" grpId="0"/>
      <p:bldP spid="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the elements in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 that are </a:t>
                </a:r>
                <a:r>
                  <a:rPr lang="en-US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dirty="0"/>
                  <a:t> than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55" t="-6452" r="-10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31" t="-6349" r="-274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loud Callout 22"/>
          <p:cNvSpPr/>
          <p:nvPr/>
        </p:nvSpPr>
        <p:spPr>
          <a:xfrm>
            <a:off x="2363827" y="5638800"/>
            <a:ext cx="3351173" cy="981980"/>
          </a:xfrm>
          <a:prstGeom prst="cloudCallout">
            <a:avLst>
              <a:gd name="adj1" fmla="val 20042"/>
              <a:gd name="adj2" fmla="val 670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data structure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Sorted</a:t>
                </a:r>
                <a:r>
                  <a:rPr lang="en-US" dirty="0"/>
                  <a:t> </a:t>
                </a:r>
                <a:r>
                  <a:rPr lang="en-US" dirty="0" err="1"/>
                  <a:t>subarray</a:t>
                </a: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80" t="-6452" r="-3837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5945124"/>
            <a:ext cx="232243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to apply Lesson 1</a:t>
            </a:r>
          </a:p>
        </p:txBody>
      </p:sp>
      <p:sp>
        <p:nvSpPr>
          <p:cNvPr id="27" name="Down Ribbon 26"/>
          <p:cNvSpPr/>
          <p:nvPr/>
        </p:nvSpPr>
        <p:spPr>
          <a:xfrm>
            <a:off x="2389615" y="1447800"/>
            <a:ext cx="426475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state clearly what we want to achieve …</a:t>
            </a:r>
          </a:p>
        </p:txBody>
      </p:sp>
    </p:spTree>
    <p:extLst>
      <p:ext uri="{BB962C8B-B14F-4D97-AF65-F5344CB8AC3E}">
        <p14:creationId xmlns:p14="http://schemas.microsoft.com/office/powerpoint/2010/main" val="17900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/>
                  <a:t> for some constant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7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  <a:r>
                  <a:rPr lang="en-US" sz="2000" dirty="0"/>
                  <a:t>                  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b="1" dirty="0"/>
                  <a:t>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407152"/>
            <a:ext cx="4648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Can we improve it further ?</a:t>
            </a:r>
          </a:p>
        </p:txBody>
      </p:sp>
    </p:spTree>
    <p:extLst>
      <p:ext uri="{BB962C8B-B14F-4D97-AF65-F5344CB8AC3E}">
        <p14:creationId xmlns:p14="http://schemas.microsoft.com/office/powerpoint/2010/main" val="90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/>
                  <a:t>( 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…. </a:t>
                </a:r>
                <a:r>
                  <a:rPr lang="en-US" sz="2000" i="1" dirty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</a:t>
                </a:r>
                <a:r>
                  <a:rPr lang="en-US" dirty="0" err="1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do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the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Add this </a:t>
                </a:r>
                <a:r>
                  <a:rPr lang="en-US" i="1" dirty="0">
                    <a:solidFill>
                      <a:schemeClr val="tx1"/>
                    </a:solidFill>
                  </a:rPr>
                  <a:t>number</a:t>
                </a:r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log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/>
          <p:cNvSpPr/>
          <p:nvPr/>
        </p:nvSpPr>
        <p:spPr>
          <a:xfrm>
            <a:off x="1143000" y="35697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41793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Sequence of observations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To achieve better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r>
                  <a:rPr lang="en-US" sz="2000" dirty="0"/>
                  <a:t>The extra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factor arises because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we are spending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instead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reason 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the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step:</a:t>
                </a:r>
              </a:p>
              <a:p>
                <a:pPr lvl="1"/>
                <a:r>
                  <a:rPr lang="en-US" sz="1800" b="1" dirty="0"/>
                  <a:t>Sorting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] takes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pPr lvl="1"/>
                <a:r>
                  <a:rPr lang="en-US" sz="1800" dirty="0"/>
                  <a:t>Doing </a:t>
                </a:r>
                <a:r>
                  <a:rPr lang="en-US" sz="1800" b="1" dirty="0"/>
                  <a:t>Binary Search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elements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/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/>
                  <a:t>…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]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of the above tasks have optimal running time.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 the only way to improve the running time of 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 is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87328" y="4812268"/>
            <a:ext cx="16566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some new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Revisiting </a:t>
            </a:r>
            <a:r>
              <a:rPr lang="en-US" sz="3200" b="1" dirty="0" err="1">
                <a:solidFill>
                  <a:srgbClr val="7030A0"/>
                </a:solidFill>
              </a:rPr>
              <a:t>MergeSort</a:t>
            </a:r>
            <a:r>
              <a:rPr lang="en-US" sz="3200" b="1" dirty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:r>
                  <a:rPr lang="en-US" sz="2400" dirty="0" err="1"/>
                  <a:t>,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)// Sorting 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..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)/2;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b="1" dirty="0">
                    <a:sym typeface="Wingdings" pitchFamily="2" charset="2"/>
                  </a:rPr>
                  <a:t>Merge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Callout 6"/>
              <p:cNvSpPr/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carefully look at the </a:t>
                </a:r>
                <a:r>
                  <a:rPr lang="en-US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dirty="0">
                    <a:solidFill>
                      <a:schemeClr val="tx1"/>
                    </a:solidFill>
                  </a:rPr>
                  <a:t>() procedure to find an efficient way to count the number of elements from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..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which are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any given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blipFill>
                <a:blip r:embed="rId3"/>
                <a:stretch>
                  <a:fillRect r="-72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62000" y="3886200"/>
            <a:ext cx="2514600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Relook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Merging A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 dirty="0" err="1" smtClean="0">
                        <a:latin typeface="Cambria Math"/>
                      </a:rPr>
                      <m:t>..</m:t>
                    </m:r>
                    <m:r>
                      <a:rPr lang="en-US" sz="32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3200" b="1" dirty="0"/>
                  <a:t>] and A[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/>
                      </a:rPr>
                      <m:t>..</m:t>
                    </m:r>
                    <m:r>
                      <a:rPr lang="en-US" sz="32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/>
                  <a:t>]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Sorted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C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&gt;x</a:t>
            </a:r>
          </a:p>
        </p:txBody>
      </p:sp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Merging two sorted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 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If you understood the discussion of the previous slide, can you guess it now ?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paradigm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505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751" y="2754351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49530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usually the main </a:t>
            </a:r>
            <a:r>
              <a:rPr lang="en-US" b="1" dirty="0">
                <a:solidFill>
                  <a:schemeClr val="tx1"/>
                </a:solidFill>
              </a:rPr>
              <a:t>nontrivial</a:t>
            </a:r>
            <a:r>
              <a:rPr lang="en-US" dirty="0">
                <a:solidFill>
                  <a:schemeClr val="tx1"/>
                </a:solidFill>
              </a:rPr>
              <a:t> step in the design of an algorithm using divide and conquer strategy</a:t>
            </a:r>
          </a:p>
        </p:txBody>
      </p:sp>
    </p:spTree>
    <p:extLst>
      <p:ext uri="{BB962C8B-B14F-4D97-AF65-F5344CB8AC3E}">
        <p14:creationId xmlns:p14="http://schemas.microsoft.com/office/powerpoint/2010/main" val="2161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Merging and counting inversions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Merge_and_CountInversion</a:t>
                </a:r>
                <a:r>
                  <a:rPr lang="en-US" sz="2000" dirty="0"/>
                  <a:t>(</a:t>
                </a:r>
                <a:r>
                  <a:rPr lang="en-US" sz="2000" b="1" dirty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/>
                  <a:t>,</a:t>
                </a:r>
                <a:r>
                  <a:rPr lang="en-US" sz="2000" b="1" dirty="0" err="1"/>
                  <a:t>C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</a:t>
                </a:r>
                <a:r>
                  <a:rPr lang="en-US" sz="2000" b="1" dirty="0">
                    <a:sym typeface="Wingdings" pitchFamily="2" charset="2"/>
                  </a:rPr>
                  <a:t>Else                 {    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                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While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        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          ?         ;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Callout 7"/>
          <p:cNvSpPr/>
          <p:nvPr/>
        </p:nvSpPr>
        <p:spPr>
          <a:xfrm>
            <a:off x="5833327" y="4953000"/>
            <a:ext cx="2667000" cy="662156"/>
          </a:xfrm>
          <a:prstGeom prst="leftArrowCallout">
            <a:avLst>
              <a:gd name="adj1" fmla="val 10366"/>
              <a:gd name="adj2" fmla="val 15488"/>
              <a:gd name="adj3" fmla="val 25000"/>
              <a:gd name="adj4" fmla="val 819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extra is needed here.</a:t>
            </a:r>
          </a:p>
        </p:txBody>
      </p:sp>
    </p:spTree>
    <p:extLst>
      <p:ext uri="{BB962C8B-B14F-4D97-AF65-F5344CB8AC3E}">
        <p14:creationId xmlns:p14="http://schemas.microsoft.com/office/powerpoint/2010/main" val="27428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400" dirty="0"/>
                  <a:t>(</a:t>
                </a:r>
                <a:r>
                  <a:rPr lang="en-US" sz="2400" b="1" dirty="0" err="1"/>
                  <a:t>A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  <a:r>
                  <a:rPr lang="en-US" sz="18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)/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Sort_and_CountInversion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Create a temporary array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 </a:t>
                </a:r>
                <a:r>
                  <a:rPr lang="en-US" sz="2000" b="1" dirty="0" err="1">
                    <a:solidFill>
                      <a:srgbClr val="00B050"/>
                    </a:solidFill>
                    <a:sym typeface="Wingdings" pitchFamily="2" charset="2"/>
                  </a:rPr>
                  <a:t>Merge_and_CountInversion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 err="1">
                    <a:sym typeface="Wingdings" pitchFamily="2" charset="2"/>
                  </a:rPr>
                  <a:t>A</a:t>
                </a:r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i="1" dirty="0">
                    <a:sym typeface="Wingdings" pitchFamily="2" charset="2"/>
                  </a:rPr>
                  <a:t>Copy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to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  <a:r>
                  <a:rPr lang="en-US" sz="2000" dirty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523" y="3200400"/>
            <a:ext cx="1250033" cy="762000"/>
            <a:chOff x="2819400" y="2514600"/>
            <a:chExt cx="1250033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93312" y="4038600"/>
            <a:ext cx="858901" cy="1295400"/>
            <a:chOff x="2819400" y="2502932"/>
            <a:chExt cx="858901" cy="12954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02932"/>
              <a:ext cx="231648" cy="1295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4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Time complexity analysis: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/>
                  <a:t> </a:t>
                </a:r>
                <a:r>
                  <a:rPr lang="en-US" sz="2000" dirty="0"/>
                  <a:t>for some constant </a:t>
                </a:r>
                <a:r>
                  <a:rPr lang="en-US" sz="2400" dirty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,</a:t>
                </a:r>
                <a:r>
                  <a:rPr lang="en-US" sz="24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/>
                  <a:t> </a:t>
                </a:r>
                <a:r>
                  <a:rPr lang="en-US" sz="2400" dirty="0"/>
                  <a:t>= 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+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/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</a:t>
                </a:r>
                <a:r>
                  <a:rPr lang="en-US" sz="2400" dirty="0"/>
                  <a:t>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log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 divide and conquer </a:t>
                </a:r>
                <a:r>
                  <a:rPr lang="en-US" sz="2000" dirty="0"/>
                  <a:t>based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computing the number of inversions in an array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running time of the algorithm is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787775"/>
            <a:ext cx="7772400" cy="1470025"/>
          </a:xfrm>
        </p:spPr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Another sorting algorithm based on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27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there any alternate way to </a:t>
            </a:r>
            <a:r>
              <a:rPr lang="en-US" sz="3200" b="1" dirty="0">
                <a:solidFill>
                  <a:srgbClr val="7030A0"/>
                </a:solidFill>
              </a:rPr>
              <a:t>divide</a:t>
            </a:r>
            <a:r>
              <a:rPr lang="en-US" sz="32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67200" y="1143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Ribbon 18"/>
          <p:cNvSpPr/>
          <p:nvPr/>
        </p:nvSpPr>
        <p:spPr>
          <a:xfrm>
            <a:off x="2590800" y="3810000"/>
            <a:ext cx="3657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MergeSort</a:t>
            </a:r>
            <a:r>
              <a:rPr lang="en-US" dirty="0">
                <a:solidFill>
                  <a:schemeClr val="tx1"/>
                </a:solidFill>
              </a:rPr>
              <a:t>, we divide the input instance in an obvious manner.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procedure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</a:t>
            </a:r>
            <a:r>
              <a:rPr lang="en-US" sz="2000" b="1" dirty="0">
                <a:sym typeface="Wingdings" pitchFamily="2" charset="2"/>
              </a:rPr>
              <a:t>rearranges</a:t>
            </a:r>
            <a:r>
              <a:rPr lang="en-US" sz="2000" dirty="0">
                <a:sym typeface="Wingdings" pitchFamily="2" charset="2"/>
              </a:rPr>
              <a:t> the elements so that all elements less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left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and all elements greater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right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&gt;x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-457199" y="2667000"/>
            <a:ext cx="4572000" cy="1298448"/>
          </a:xfrm>
          <a:prstGeom prst="cloudCallout">
            <a:avLst>
              <a:gd name="adj1" fmla="val 14044"/>
              <a:gd name="adj2" fmla="val 70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Can you now guess a divide and conquer algorithm for sorting based on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()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//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index where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] is finally placed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572000"/>
            <a:ext cx="70866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this algorithm from various perspectives. For almost all practical purposes, this is the most efficient algorithm for sorting.  It outperforms </a:t>
            </a:r>
            <a:r>
              <a:rPr lang="en-US" b="1" dirty="0" err="1">
                <a:solidFill>
                  <a:srgbClr val="7030A0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 by a significant </a:t>
            </a:r>
            <a:r>
              <a:rPr lang="en-US" dirty="0">
                <a:solidFill>
                  <a:schemeClr val="tx1"/>
                </a:solidFill>
              </a:rPr>
              <a:t>factor.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7030A0"/>
                </a:solidFill>
              </a:rPr>
              <a:t>QuickSort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running time of Quick Sort depends upon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 element we choose for partition in each recursive call. </a:t>
                </a:r>
              </a:p>
              <a:p>
                <a:r>
                  <a:rPr lang="en-US" sz="2000" dirty="0"/>
                  <a:t>What can be the worst case running time of Quick Sort ? </a:t>
                </a:r>
              </a:p>
              <a:p>
                <a:r>
                  <a:rPr lang="en-US" sz="2000" dirty="0"/>
                  <a:t>What can be the best case running time of Quick Sort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Give an implementation of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/>
                  <a:t>that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) time and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 only. (Given as homework earlier)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i="1" dirty="0"/>
                  <a:t>We shall revisit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i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/>
                  <a:t>and analyze it</a:t>
                </a:r>
              </a:p>
              <a:p>
                <a:pPr marL="0" indent="0" algn="ctr">
                  <a:buNone/>
                </a:pPr>
                <a:r>
                  <a:rPr lang="en-US" sz="2000" i="1" dirty="0">
                    <a:solidFill>
                      <a:srgbClr val="006C31"/>
                    </a:solidFill>
                  </a:rPr>
                  <a:t>theoretically (average time complexity) </a:t>
                </a:r>
                <a:r>
                  <a:rPr lang="en-US" sz="2000" i="1" dirty="0"/>
                  <a:t>and</a:t>
                </a:r>
                <a:r>
                  <a:rPr lang="en-US" sz="2000" i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experimentally. </a:t>
                </a:r>
              </a:p>
              <a:p>
                <a:pPr marL="0" indent="0" algn="ctr">
                  <a:buNone/>
                </a:pPr>
                <a:r>
                  <a:rPr lang="en-US" sz="2000" i="1" dirty="0"/>
                  <a:t>The outcome will be </a:t>
                </a:r>
                <a:r>
                  <a:rPr lang="en-US" sz="2000" i="1" dirty="0">
                    <a:solidFill>
                      <a:schemeClr val="accent6">
                        <a:lumMod val="50000"/>
                      </a:schemeClr>
                    </a:solidFill>
                  </a:rPr>
                  <a:t>surprising</a:t>
                </a:r>
                <a:r>
                  <a:rPr lang="en-US" sz="2000" i="1" dirty="0"/>
                  <a:t> and </a:t>
                </a:r>
                <a:r>
                  <a:rPr lang="en-US" sz="2000" i="1" dirty="0">
                    <a:solidFill>
                      <a:schemeClr val="accent6">
                        <a:lumMod val="50000"/>
                      </a:schemeClr>
                    </a:solidFill>
                  </a:rPr>
                  <a:t>counterintuitive. </a:t>
                </a:r>
                <a:r>
                  <a:rPr lang="en-US" dirty="0">
                    <a:solidFill>
                      <a:srgbClr val="006C3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Important </a:t>
                </a:r>
                <a:r>
                  <a:rPr lang="en-US" dirty="0">
                    <a:solidFill>
                      <a:srgbClr val="7030A0"/>
                    </a:solidFill>
                  </a:rPr>
                  <a:t>Lessons 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sz="2400" dirty="0"/>
                  <a:t>that we will learn today…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810000"/>
            <a:ext cx="7772400" cy="1500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Role of </a:t>
            </a:r>
            <a:r>
              <a:rPr lang="en-US" sz="2400" b="1" dirty="0">
                <a:solidFill>
                  <a:srgbClr val="0070C0"/>
                </a:solidFill>
              </a:rPr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Learn from the </a:t>
            </a:r>
            <a:r>
              <a:rPr lang="en-US" sz="2400" b="1" dirty="0">
                <a:solidFill>
                  <a:srgbClr val="C00000"/>
                </a:solidFill>
              </a:rPr>
              <a:t>past</a:t>
            </a:r>
            <a:r>
              <a:rPr lang="en-US" sz="2400" b="1" dirty="0">
                <a:solidFill>
                  <a:schemeClr val="tx1"/>
                </a:solidFill>
              </a:rPr>
              <a:t> …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419600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algorithms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data elements </a:t>
            </a:r>
            <a:r>
              <a:rPr lang="en-US" sz="2000" i="1" dirty="0">
                <a:solidFill>
                  <a:srgbClr val="C00000"/>
                </a:solidFill>
              </a:rPr>
              <a:t>arranged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i="1" dirty="0">
                <a:solidFill>
                  <a:srgbClr val="C00000"/>
                </a:solidFill>
              </a:rPr>
              <a:t>connected</a:t>
            </a:r>
            <a:r>
              <a:rPr lang="en-US" sz="2000" i="1" dirty="0"/>
              <a:t> </a:t>
            </a:r>
            <a:r>
              <a:rPr lang="en-US" sz="2000" dirty="0"/>
              <a:t>in a way </a:t>
            </a:r>
          </a:p>
          <a:p>
            <a:pPr marL="0" indent="0">
              <a:buNone/>
            </a:pPr>
            <a:r>
              <a:rPr lang="en-US" sz="2000" dirty="0"/>
              <a:t>which can facilitate </a:t>
            </a:r>
            <a:r>
              <a:rPr lang="en-US" sz="2000" u="sng" dirty="0"/>
              <a:t>efficient executions</a:t>
            </a:r>
            <a:r>
              <a:rPr lang="en-US" sz="2000" dirty="0"/>
              <a:t> of a  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possibly long</a:t>
            </a:r>
            <a:r>
              <a:rPr lang="en-US" sz="2000" dirty="0"/>
              <a:t>) sequence of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Parameters</a:t>
            </a:r>
            <a:r>
              <a:rPr lang="en-US" sz="2000" dirty="0"/>
              <a:t>:</a:t>
            </a:r>
          </a:p>
          <a:p>
            <a:r>
              <a:rPr lang="en-US" sz="2000" dirty="0"/>
              <a:t>Query/Update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Role of </a:t>
            </a:r>
            <a:r>
              <a:rPr lang="en-US" sz="3600" b="1" dirty="0">
                <a:solidFill>
                  <a:srgbClr val="006C31"/>
                </a:solidFill>
              </a:rPr>
              <a:t>Data Structures </a:t>
            </a:r>
            <a:r>
              <a:rPr lang="en-US" sz="3600" b="1" dirty="0"/>
              <a:t>in </a:t>
            </a:r>
            <a:br>
              <a:rPr lang="en-US" sz="3600" b="1" dirty="0"/>
            </a:br>
            <a:r>
              <a:rPr lang="en-US" sz="3600" b="1" dirty="0"/>
              <a:t>designing </a:t>
            </a:r>
            <a:r>
              <a:rPr lang="en-US" sz="3600" b="1" dirty="0">
                <a:solidFill>
                  <a:srgbClr val="002060"/>
                </a:solidFill>
              </a:rPr>
              <a:t>efficient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collection of data elements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arranged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connected</a:t>
                </a:r>
                <a:r>
                  <a:rPr lang="en-US" sz="2000" i="1" dirty="0"/>
                  <a:t> </a:t>
                </a:r>
                <a:r>
                  <a:rPr lang="en-US" sz="2000" dirty="0"/>
                  <a:t>in a way </a:t>
                </a:r>
              </a:p>
              <a:p>
                <a:pPr marL="0" indent="0">
                  <a:buNone/>
                </a:pPr>
                <a:r>
                  <a:rPr lang="en-US" sz="2000" dirty="0"/>
                  <a:t>which can facilitate </a:t>
                </a:r>
                <a:r>
                  <a:rPr lang="en-US" sz="2000" u="sng" dirty="0"/>
                  <a:t>efficient executions</a:t>
                </a:r>
                <a:r>
                  <a:rPr lang="en-US" sz="2000" dirty="0"/>
                  <a:t> of a 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7030A0"/>
                    </a:solidFill>
                  </a:rPr>
                  <a:t>possibly long</a:t>
                </a:r>
                <a:r>
                  <a:rPr lang="en-US" sz="2000" dirty="0"/>
                  <a:t>) sequence of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performs many operations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312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Improving time complexity of these operations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Improving the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882" r="-197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886200" y="4953000"/>
            <a:ext cx="685800" cy="4846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514600" y="5715000"/>
            <a:ext cx="2971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So, it is worth designing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suitable </a:t>
            </a:r>
            <a:r>
              <a:rPr lang="en-US" b="1" dirty="0">
                <a:solidFill>
                  <a:schemeClr val="tx1"/>
                </a:solidFill>
              </a:rPr>
              <a:t>data structure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762" y="4171890"/>
            <a:ext cx="30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b="1" dirty="0">
                <a:solidFill>
                  <a:srgbClr val="7030A0"/>
                </a:solidFill>
              </a:rPr>
              <a:t>same type </a:t>
            </a:r>
            <a:r>
              <a:rPr lang="en-US" sz="2000" dirty="0"/>
              <a:t>on some data.</a:t>
            </a:r>
          </a:p>
        </p:txBody>
      </p:sp>
    </p:spTree>
    <p:extLst>
      <p:ext uri="{BB962C8B-B14F-4D97-AF65-F5344CB8AC3E}">
        <p14:creationId xmlns:p14="http://schemas.microsoft.com/office/powerpoint/2010/main" val="9454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(Inversion): </a:t>
            </a:r>
            <a:r>
              <a:rPr lang="en-US" sz="2000" dirty="0"/>
              <a:t>Given an array </a:t>
            </a:r>
            <a:r>
              <a:rPr lang="en-US" sz="2000" b="1" dirty="0"/>
              <a:t>A</a:t>
            </a:r>
            <a:r>
              <a:rPr lang="en-US" sz="2000" dirty="0"/>
              <a:t> of size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70C0"/>
                </a:solidFill>
              </a:rPr>
              <a:t>j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is called an inversion if</a:t>
            </a:r>
          </a:p>
          <a:p>
            <a:pPr marL="0" indent="0">
              <a:buNone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                           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</a:t>
            </a:r>
          </a:p>
          <a:p>
            <a:pPr marL="0" indent="0">
              <a:buNone/>
            </a:pPr>
            <a:r>
              <a:rPr lang="en-US" sz="2000" dirty="0"/>
              <a:t>                            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/>
              <a:t>), 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AIM:</a:t>
            </a:r>
            <a:r>
              <a:rPr lang="en-US" sz="2000" dirty="0"/>
              <a:t> An efficient algorithm to count  the number of inversions in an array </a:t>
            </a:r>
            <a:r>
              <a:rPr lang="en-US" sz="2000" b="1" dirty="0"/>
              <a:t>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93712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count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For(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{       If </a:t>
                </a:r>
                <a:r>
                  <a:rPr lang="en-US" sz="2000" dirty="0">
                    <a:sym typeface="Wingdings" pitchFamily="2" charset="2"/>
                  </a:rPr>
                  <a:t>(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)  </a:t>
                </a:r>
                <a:r>
                  <a:rPr lang="en-US" sz="2000" b="1" dirty="0"/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}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count;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]&gt;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294" t="-8197" r="-1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Let us try to design a </a:t>
            </a:r>
            <a:br>
              <a:rPr lang="en-US" sz="3600" b="1" dirty="0"/>
            </a:br>
            <a:r>
              <a:rPr lang="en-US" sz="3600" b="1" dirty="0">
                <a:solidFill>
                  <a:srgbClr val="C00000"/>
                </a:solidFill>
              </a:rPr>
              <a:t>Divide and Conquer </a:t>
            </a:r>
            <a:r>
              <a:rPr lang="en-US" sz="3600" b="1" dirty="0"/>
              <a:t>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do we approach using </a:t>
            </a:r>
            <a:r>
              <a:rPr lang="en-US" sz="3200" b="1" dirty="0">
                <a:solidFill>
                  <a:srgbClr val="7030A0"/>
                </a:solidFill>
              </a:rPr>
              <a:t>divide &amp;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3       15         8       19       9      67     11       27 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0            1            2           3             4         5           6            7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</TotalTime>
  <Words>2501</Words>
  <Application>Microsoft Macintosh PowerPoint</Application>
  <PresentationFormat>On-screen Show (4:3)</PresentationFormat>
  <Paragraphs>387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Data Structures and Algorithms (ESO207) </vt:lpstr>
      <vt:lpstr>Divide and Conquer paradigm An Overview</vt:lpstr>
      <vt:lpstr>2 Important Lessons  that we will learn today…</vt:lpstr>
      <vt:lpstr>Role of Data Structures in  designing efficient algorithms</vt:lpstr>
      <vt:lpstr>Role of Data Structures in  designing efficient algorithms</vt:lpstr>
      <vt:lpstr>Counting Inversions in an array Problem description</vt:lpstr>
      <vt:lpstr>Counting Inversions in an array Problem familiarization</vt:lpstr>
      <vt:lpstr>Let us try to design a  Divide and Conquer based algorithm</vt:lpstr>
      <vt:lpstr>How do we approach using divide &amp; conquer</vt:lpstr>
      <vt:lpstr>Counting Inversions Divide and Conquer based algorithm</vt:lpstr>
      <vt:lpstr>How to efficiently compute 〖count〗_III    (Inversions of type III) ?</vt:lpstr>
      <vt:lpstr>How to efficiently compute 〖count〗_III    (Inversions of type III) ?</vt:lpstr>
      <vt:lpstr>Counting Inversions First algorithm based on divide &amp; conquer</vt:lpstr>
      <vt:lpstr>Counting Inversions First algorithm based on divide &amp; conquer</vt:lpstr>
      <vt:lpstr>Counting Inversions First algorithm based on divide &amp; conquer</vt:lpstr>
      <vt:lpstr>Sequence of observations  To achieve better running time</vt:lpstr>
      <vt:lpstr>Revisiting MergeSort algorithm</vt:lpstr>
      <vt:lpstr>Relook  Merging A[i..mid] and A[mid+1..k]</vt:lpstr>
      <vt:lpstr>Pesudo-code for Merging two sorted arrays </vt:lpstr>
      <vt:lpstr>Pesudo-code for  Merging and counting inversions</vt:lpstr>
      <vt:lpstr>Counting Inversions Final algorithm based on divide &amp; conquer</vt:lpstr>
      <vt:lpstr>Counting Inversions Final algorithm based on divide &amp; conquer</vt:lpstr>
      <vt:lpstr>QuickSort </vt:lpstr>
      <vt:lpstr>Is there any alternate way to divide ?</vt:lpstr>
      <vt:lpstr>PowerPoint Presentation</vt:lpstr>
      <vt:lpstr>PowerPoint Presentation</vt:lpstr>
      <vt:lpstr>Pseudocode for QuickSort(S) </vt:lpstr>
      <vt:lpstr>Pseudocode for QuickSort(S) When the input S is stored in an array</vt:lpstr>
      <vt:lpstr>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533</cp:revision>
  <dcterms:created xsi:type="dcterms:W3CDTF">2011-12-03T04:13:03Z</dcterms:created>
  <dcterms:modified xsi:type="dcterms:W3CDTF">2023-09-10T10:26:41Z</dcterms:modified>
</cp:coreProperties>
</file>