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94" r:id="rId2"/>
    <p:sldId id="498" r:id="rId3"/>
    <p:sldId id="433" r:id="rId4"/>
    <p:sldId id="481" r:id="rId5"/>
    <p:sldId id="504" r:id="rId6"/>
    <p:sldId id="471" r:id="rId7"/>
    <p:sldId id="491" r:id="rId8"/>
    <p:sldId id="495" r:id="rId9"/>
    <p:sldId id="493" r:id="rId10"/>
    <p:sldId id="472" r:id="rId11"/>
    <p:sldId id="499" r:id="rId12"/>
    <p:sldId id="473" r:id="rId13"/>
    <p:sldId id="475" r:id="rId14"/>
    <p:sldId id="496" r:id="rId15"/>
    <p:sldId id="497" r:id="rId16"/>
    <p:sldId id="477" r:id="rId17"/>
    <p:sldId id="482" r:id="rId18"/>
    <p:sldId id="436" r:id="rId19"/>
    <p:sldId id="483" r:id="rId20"/>
    <p:sldId id="485" r:id="rId21"/>
    <p:sldId id="486" r:id="rId22"/>
    <p:sldId id="484" r:id="rId23"/>
    <p:sldId id="501" r:id="rId24"/>
    <p:sldId id="489" r:id="rId25"/>
    <p:sldId id="490" r:id="rId26"/>
    <p:sldId id="487" r:id="rId27"/>
    <p:sldId id="48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591FA-C3C1-DA4C-B9B7-FD138D9B53BE}" v="8" dt="2023-09-04T01:38:58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FDF1CAD2-21B6-F74A-90FC-FD95D4FE22D4}"/>
    <pc:docChg chg="delSld modSld">
      <pc:chgData name="Raghunath Tewari" userId="2638bdda-d406-4938-a2a6-e4e967acb772" providerId="ADAL" clId="{FDF1CAD2-21B6-F74A-90FC-FD95D4FE22D4}" dt="2021-02-07T12:01:00.559" v="6" actId="2696"/>
      <pc:docMkLst>
        <pc:docMk/>
      </pc:docMkLst>
      <pc:sldChg chg="modSp mod">
        <pc:chgData name="Raghunath Tewari" userId="2638bdda-d406-4938-a2a6-e4e967acb772" providerId="ADAL" clId="{FDF1CAD2-21B6-F74A-90FC-FD95D4FE22D4}" dt="2021-02-07T11:46:23.145" v="5" actId="20577"/>
        <pc:sldMkLst>
          <pc:docMk/>
          <pc:sldMk cId="1680110911" sldId="494"/>
        </pc:sldMkLst>
        <pc:spChg chg="mod">
          <ac:chgData name="Raghunath Tewari" userId="2638bdda-d406-4938-a2a6-e4e967acb772" providerId="ADAL" clId="{FDF1CAD2-21B6-F74A-90FC-FD95D4FE22D4}" dt="2021-02-07T11:46:23.145" v="5" actId="20577"/>
          <ac:spMkLst>
            <pc:docMk/>
            <pc:sldMk cId="1680110911" sldId="494"/>
            <ac:spMk id="2" creationId="{00000000-0000-0000-0000-000000000000}"/>
          </ac:spMkLst>
        </pc:spChg>
      </pc:sldChg>
      <pc:sldChg chg="del">
        <pc:chgData name="Raghunath Tewari" userId="2638bdda-d406-4938-a2a6-e4e967acb772" providerId="ADAL" clId="{FDF1CAD2-21B6-F74A-90FC-FD95D4FE22D4}" dt="2021-02-07T12:01:00.559" v="6" actId="2696"/>
        <pc:sldMkLst>
          <pc:docMk/>
          <pc:sldMk cId="804654209" sldId="502"/>
        </pc:sldMkLst>
      </pc:sldChg>
    </pc:docChg>
  </pc:docChgLst>
  <pc:docChgLst>
    <pc:chgData name="Raghunath Tewari" userId="2638bdda-d406-4938-a2a6-e4e967acb772" providerId="ADAL" clId="{B25591FA-C3C1-DA4C-B9B7-FD138D9B53BE}"/>
    <pc:docChg chg="modSld">
      <pc:chgData name="Raghunath Tewari" userId="2638bdda-d406-4938-a2a6-e4e967acb772" providerId="ADAL" clId="{B25591FA-C3C1-DA4C-B9B7-FD138D9B53BE}" dt="2023-09-04T01:38:58.906" v="7" actId="20577"/>
      <pc:docMkLst>
        <pc:docMk/>
      </pc:docMkLst>
      <pc:sldChg chg="modSp modAnim">
        <pc:chgData name="Raghunath Tewari" userId="2638bdda-d406-4938-a2a6-e4e967acb772" providerId="ADAL" clId="{B25591FA-C3C1-DA4C-B9B7-FD138D9B53BE}" dt="2023-09-04T01:38:58.906" v="7" actId="20577"/>
        <pc:sldMkLst>
          <pc:docMk/>
          <pc:sldMk cId="880025588" sldId="482"/>
        </pc:sldMkLst>
        <pc:spChg chg="mod">
          <ac:chgData name="Raghunath Tewari" userId="2638bdda-d406-4938-a2a6-e4e967acb772" providerId="ADAL" clId="{B25591FA-C3C1-DA4C-B9B7-FD138D9B53BE}" dt="2023-09-04T01:38:58.906" v="7" actId="20577"/>
          <ac:spMkLst>
            <pc:docMk/>
            <pc:sldMk cId="880025588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16: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Solving recurrences 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</a:p>
          <a:p>
            <a:pPr marL="0" lvl="1"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2060"/>
                </a:solidFill>
              </a:rPr>
              <a:t>                             that occur frequently     …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3663" y="5257800"/>
            <a:ext cx="2923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1" u="sng" dirty="0">
                <a:solidFill>
                  <a:srgbClr val="002060"/>
                </a:solidFill>
              </a:rPr>
              <a:t>in the analysis of algorithms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</a:t>
            </a:r>
            <a:r>
              <a:rPr lang="en-US" sz="3200" b="1" dirty="0">
                <a:solidFill>
                  <a:srgbClr val="7030A0"/>
                </a:solidFill>
              </a:rPr>
              <a:t>large class </a:t>
            </a:r>
            <a:r>
              <a:rPr lang="en-US" sz="3200" b="1" dirty="0"/>
              <a:t>of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are constants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is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 :</a:t>
                </a:r>
                <a:r>
                  <a:rPr lang="en-US" sz="2400" dirty="0"/>
                  <a:t> To solve </a:t>
                </a:r>
                <a:r>
                  <a:rPr lang="en-US" sz="2400" b="1" dirty="0"/>
                  <a:t>T(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) 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352800"/>
                <a:ext cx="127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352800"/>
                <a:ext cx="127663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177" t="-10526" r="-114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2438400"/>
                <a:ext cx="1244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438400"/>
                <a:ext cx="124450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17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Warm-up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is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)      =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    =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=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Example </a:t>
                </a:r>
                <a:r>
                  <a:rPr lang="en-US" sz="2400" dirty="0"/>
                  <a:t>of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 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b="1" dirty="0"/>
                  <a:t>: </a:t>
                </a:r>
                <a:r>
                  <a:rPr lang="en-US" sz="2400" dirty="0"/>
                  <a:t>Can you express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as power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/>
                  <a:t>Answer: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0435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blipFill rotWithShape="1">
                <a:blip r:embed="rId4"/>
                <a:stretch>
                  <a:fillRect t="-1205" r="-15152" b="-26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176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85800" y="4648200"/>
            <a:ext cx="7467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3831192"/>
                <a:ext cx="11049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α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31192"/>
                <a:ext cx="110491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525" t="-7576" r="-99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slightly general class of 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   …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3600" dirty="0"/>
                  <a:t>)</a:t>
                </a:r>
                <a:r>
                  <a:rPr lang="en-US" sz="2400" dirty="0"/>
                  <a:t> 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… after rearranging …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… continued to the next page 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  <a:blipFill rotWithShape="1">
                <a:blip r:embed="rId2"/>
                <a:stretch>
                  <a:fillRect l="-1091" t="-1078" r="-582" b="-25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4152900" y="876300"/>
            <a:ext cx="533400" cy="6248400"/>
          </a:xfrm>
          <a:prstGeom prst="rightBrace">
            <a:avLst>
              <a:gd name="adj1" fmla="val 8333"/>
              <a:gd name="adj2" fmla="val 833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      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30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600450" y="3105151"/>
            <a:ext cx="266700" cy="1676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3962400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467100" y="5257800"/>
                <a:ext cx="12573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5257800"/>
                <a:ext cx="12573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429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010400" y="52578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257800"/>
                <a:ext cx="21336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169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4800600" y="52578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2133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169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      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2740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2235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rgbClr val="C00000"/>
                    </a:solidFill>
                  </a:rPr>
                  <a:t> O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2183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200400" y="2819400"/>
            <a:ext cx="5941741" cy="2133600"/>
            <a:chOff x="3200400" y="76200"/>
            <a:chExt cx="5941741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Line Callout 2 14"/>
                <p:cNvSpPr/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the sum of this series is bounded by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Line Callout 2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blipFill rotWithShape="1">
                  <a:blip r:embed="rId6"/>
                  <a:stretch>
                    <a:fillRect r="-8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200400" y="1600200"/>
              <a:ext cx="1828800" cy="609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−  </m:t>
                            </m:r>
                            <m:box>
                              <m:box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7030A0"/>
                                        </a:solidFill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b="1" dirty="0"/>
                  <a:t>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blipFill rotWithShape="1">
                <a:blip r:embed="rId7"/>
                <a:stretch>
                  <a:fillRect r="-7083" b="-9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        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6324600" y="2514600"/>
                <a:ext cx="2817541" cy="1828800"/>
              </a:xfrm>
              <a:prstGeom prst="borderCallout2">
                <a:avLst>
                  <a:gd name="adj1" fmla="val 50516"/>
                  <a:gd name="adj2" fmla="val -350"/>
                  <a:gd name="adj3" fmla="val 51223"/>
                  <a:gd name="adj4" fmla="val -19438"/>
                  <a:gd name="adj5" fmla="val 102682"/>
                  <a:gd name="adj6" fmla="val -4737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 sum of this series is equal to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ox>
                                        <m:box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1" dirty="0">
                                                  <a:solidFill>
                                                    <a:srgbClr val="7030A0"/>
                                                  </a:solidFill>
                                                </a:rPr>
                                                <m:t>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dirty="0">
                                                  <a:solidFill>
                                                    <a:schemeClr val="tx1"/>
                                                  </a:solidFill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dirty="0">
                                                  <a:solidFill>
                                                    <a:schemeClr val="tx1"/>
                                                  </a:solidFill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b="1" dirty="0" smtClean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-228600"/>
                <a:ext cx="2817541" cy="1828800"/>
              </a:xfrm>
              <a:prstGeom prst="borderCallout2">
                <a:avLst>
                  <a:gd name="adj1" fmla="val 50516"/>
                  <a:gd name="adj2" fmla="val -350"/>
                  <a:gd name="adj3" fmla="val 51223"/>
                  <a:gd name="adj4" fmla="val -19438"/>
                  <a:gd name="adj5" fmla="val 102682"/>
                  <a:gd name="adj6" fmla="val -47370"/>
                </a:avLst>
              </a:prstGeom>
              <a:blipFill rotWithShape="1">
                <a:blip r:embed="rId3"/>
                <a:stretch>
                  <a:fillRect t="-2885" r="-876" b="-3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200400" y="4343400"/>
            <a:ext cx="1828800" cy="609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r>
                  <a:rPr lang="en-US" sz="2400" dirty="0"/>
                  <a:t>  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1: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13741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Commonly</a:t>
            </a:r>
            <a:r>
              <a:rPr lang="en-US" sz="3600" b="1" dirty="0"/>
              <a:t> occurring recurrences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456" t="-10526" r="-475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3448" t="-7792" r="-4957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400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363" t="-10526" r="-295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𝐥𝐨𝐠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67" t="-10526" r="-376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blipFill rotWithShape="1">
                <a:blip r:embed="rId6"/>
                <a:stretch>
                  <a:fillRect l="-3239" t="-7692" r="-4453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178" t="-10526" r="-574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blipFill rotWithShape="1">
                <a:blip r:embed="rId8"/>
                <a:stretch>
                  <a:fillRect l="-4301" t="-9091" r="-5914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 build="allAtOnce"/>
      <p:bldP spid="7" grpId="0"/>
      <p:bldP spid="7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2: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437" r="-8734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5057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3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5920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</a:t>
                </a:r>
                <a:r>
                  <a:rPr lang="en-US" dirty="0">
                    <a:solidFill>
                      <a:srgbClr val="C00000"/>
                    </a:solidFill>
                  </a:rPr>
                  <a:t> can not </a:t>
                </a:r>
                <a:r>
                  <a:rPr lang="en-US" dirty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>
                    <a:solidFill>
                      <a:srgbClr val="C00000"/>
                    </a:solidFill>
                  </a:rPr>
                  <a:t>directly</a:t>
                </a:r>
                <a:r>
                  <a:rPr lang="en-US" dirty="0">
                    <a:solidFill>
                      <a:schemeClr val="tx1"/>
                    </a:solidFill>
                  </a:rPr>
                  <a:t>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not multiplicative. 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1.58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0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3749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6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can </a:t>
                </a:r>
                <a:r>
                  <a:rPr lang="en-US" dirty="0">
                    <a:solidFill>
                      <a:srgbClr val="C00000"/>
                    </a:solidFill>
                  </a:rPr>
                  <a:t>not </a:t>
                </a:r>
                <a:r>
                  <a:rPr lang="en-US" dirty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>
                    <a:solidFill>
                      <a:srgbClr val="C00000"/>
                    </a:solidFill>
                  </a:rPr>
                  <a:t>directly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&lt;&gt;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for any constant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Solving</a:t>
                </a:r>
                <a:r>
                  <a:rPr lang="en-US" sz="3200" dirty="0"/>
                  <a:t>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/>
                  <a:t>) + </a:t>
                </a:r>
                <a:r>
                  <a:rPr lang="en-US" sz="32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using the method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unfolding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r="-103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…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 + …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61273" y="3352800"/>
            <a:ext cx="3679854" cy="1103531"/>
            <a:chOff x="1361273" y="3352800"/>
            <a:chExt cx="3679854" cy="1103531"/>
          </a:xfrm>
        </p:grpSpPr>
        <p:sp>
          <p:nvSpPr>
            <p:cNvPr id="5" name="Left Brace 4"/>
            <p:cNvSpPr/>
            <p:nvPr/>
          </p:nvSpPr>
          <p:spPr>
            <a:xfrm rot="16200000">
              <a:off x="2971799" y="1752601"/>
              <a:ext cx="381001" cy="3581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1273" y="3810000"/>
              <a:ext cx="3679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series which is decreasing at a rate </a:t>
              </a:r>
            </a:p>
            <a:p>
              <a:r>
                <a:rPr lang="en-US" dirty="0"/>
                <a:t>    faster than any geometric series</a:t>
              </a:r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334000" y="1524000"/>
            <a:ext cx="3276600" cy="1679448"/>
          </a:xfrm>
          <a:prstGeom prst="cloudCallout">
            <a:avLst>
              <a:gd name="adj1" fmla="val 34641"/>
              <a:gd name="adj2" fmla="val 731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guess the number of terms in this series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Master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If 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 and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 where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/>
                  <a:t>is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, then</a:t>
                </a:r>
                <a:r>
                  <a:rPr lang="en-US" sz="2400" b="1" dirty="0"/>
                  <a:t> 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 5</a:t>
                </a:r>
                <a:r>
                  <a:rPr lang="en-US" sz="2400" dirty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2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)= 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76800"/>
                <a:ext cx="41148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</a:t>
                </a:r>
                <a:r>
                  <a:rPr lang="en-US" b="1" dirty="0">
                    <a:solidFill>
                      <a:srgbClr val="C00000"/>
                    </a:solidFill>
                  </a:rPr>
                  <a:t>can not </a:t>
                </a:r>
                <a:r>
                  <a:rPr lang="en-US" dirty="0">
                    <a:solidFill>
                      <a:schemeClr val="tx1"/>
                    </a:solidFill>
                  </a:rPr>
                  <a:t>apply master theorem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>
                    <a:solidFill>
                      <a:srgbClr val="C00000"/>
                    </a:solidFill>
                  </a:rPr>
                  <a:t>not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multiplicative</a:t>
                </a:r>
                <a:r>
                  <a:rPr lang="en-US" i="1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76800"/>
                <a:ext cx="4114800" cy="838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6985" y="4972734"/>
                <a:ext cx="4166333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 the method of “</a:t>
                </a:r>
                <a:r>
                  <a:rPr lang="en-US" b="1" dirty="0">
                    <a:solidFill>
                      <a:srgbClr val="7030A0"/>
                    </a:solidFill>
                  </a:rPr>
                  <a:t>unfolding</a:t>
                </a:r>
                <a:r>
                  <a:rPr lang="en-US" dirty="0"/>
                  <a:t>”, </a:t>
                </a:r>
              </a:p>
              <a:p>
                <a:r>
                  <a:rPr lang="en-US" dirty="0"/>
                  <a:t>it can be shown that 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85" y="4972734"/>
                <a:ext cx="416633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704" r="-1458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Solve the following recurrences </a:t>
                </a:r>
                <a:r>
                  <a:rPr lang="en-US" sz="2000" b="1" u="sng" dirty="0"/>
                  <a:t>systematically</a:t>
                </a:r>
                <a:r>
                  <a:rPr lang="en-US" sz="2000" dirty="0"/>
                  <a:t>  (if possible by various methods). Assume that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for all these recurrences. 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7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9 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10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Methods for solving </a:t>
            </a:r>
            <a:r>
              <a:rPr lang="en-US" sz="3200" b="1" dirty="0">
                <a:solidFill>
                  <a:srgbClr val="C00000"/>
                </a:solidFill>
              </a:rPr>
              <a:t>Recurrences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commonly </a:t>
            </a:r>
            <a:r>
              <a:rPr lang="en-US" b="1" dirty="0" err="1">
                <a:solidFill>
                  <a:srgbClr val="0070C0"/>
                </a:solidFill>
              </a:rPr>
              <a:t>occuring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</a:p>
          <a:p>
            <a:r>
              <a:rPr lang="en-US" b="1" dirty="0">
                <a:solidFill>
                  <a:schemeClr val="tx1"/>
                </a:solidFill>
              </a:rPr>
              <a:t>algorithm analysis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Methods</a:t>
            </a:r>
            <a:r>
              <a:rPr lang="en-US" sz="3200" b="1" dirty="0"/>
              <a:t> for solving common Recurrences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Unfolding</a:t>
            </a:r>
            <a:r>
              <a:rPr lang="en-US" sz="2400" dirty="0"/>
              <a:t> the recurrence.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Guessing</a:t>
            </a:r>
            <a:r>
              <a:rPr lang="en-US" sz="2400" dirty="0"/>
              <a:t> the solution and then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 General solution </a:t>
            </a:r>
            <a:r>
              <a:rPr lang="en-US" sz="2400" dirty="0"/>
              <a:t>for </a:t>
            </a:r>
            <a:r>
              <a:rPr lang="en-US" sz="2400" u="sng" dirty="0"/>
              <a:t>a large class </a:t>
            </a:r>
            <a:r>
              <a:rPr lang="en-US" sz="2400" dirty="0"/>
              <a:t>of recurrences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9290" y="4419600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Master theorem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3429000"/>
            <a:ext cx="282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proving by induction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9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  <a:r>
                  <a:rPr lang="en-US" sz="2000" b="1" dirty="0"/>
                  <a:t> =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1</a:t>
                </a:r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for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1,</a:t>
                </a:r>
                <a:r>
                  <a:rPr lang="en-US" sz="2000" b="1" dirty="0"/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some positive constant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the recurrence for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by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unfolding </a:t>
                </a:r>
                <a:r>
                  <a:rPr lang="en-US" sz="2000" dirty="0"/>
                  <a:t>(expanding)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</m:t>
                        </m:r>
                        <m:r>
                          <a:rPr lang="en-US" sz="2000" b="0" i="1" dirty="0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015422" y="3423478"/>
            <a:ext cx="266700" cy="3249543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geometric increasing series with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terms and common ratio 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" t="-8333" r="-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br>
              <a:rPr lang="en-US" sz="3200" b="1" dirty="0"/>
            </a:br>
            <a:r>
              <a:rPr lang="en-US" sz="3200" b="1" dirty="0"/>
              <a:t>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Guess: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2000" dirty="0"/>
                  <a:t>for some constants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.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Proof by induction: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:r>
                  <a:rPr lang="en-US" sz="2000" dirty="0"/>
                  <a:t>holds true if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Induction hypothesis: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/>
                  <a:t>&lt;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To prove: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1600" dirty="0"/>
                  <a:t>// by induction hypothesis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-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1" dirty="0"/>
                  <a:t> ≥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 b="-14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2895600"/>
            <a:ext cx="9144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8600" y="5638800"/>
            <a:ext cx="11430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10000" y="3086100"/>
            <a:ext cx="3124200" cy="2743200"/>
            <a:chOff x="3810000" y="3086100"/>
            <a:chExt cx="3124200" cy="2743200"/>
          </a:xfrm>
        </p:grpSpPr>
        <p:cxnSp>
          <p:nvCxnSpPr>
            <p:cNvPr id="10" name="Elbow Connector 9"/>
            <p:cNvCxnSpPr/>
            <p:nvPr/>
          </p:nvCxnSpPr>
          <p:spPr>
            <a:xfrm>
              <a:off x="3810000" y="3086100"/>
              <a:ext cx="3124200" cy="800100"/>
            </a:xfrm>
            <a:prstGeom prst="bentConnector3">
              <a:avLst>
                <a:gd name="adj1" fmla="val 942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5181600" y="4572000"/>
              <a:ext cx="1752600" cy="1257300"/>
            </a:xfrm>
            <a:prstGeom prst="bentConnector3">
              <a:avLst>
                <a:gd name="adj1" fmla="val 926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looks similar/identical  to the recurrence of merge sort.  So we guess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≥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</a:t>
                </a:r>
                <a:r>
                  <a:rPr lang="en-US" b="1" dirty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≤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)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for all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</a:t>
                </a:r>
                <a:r>
                  <a:rPr lang="en-US" b="1" dirty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6934200" y="3733800"/>
                <a:ext cx="2209800" cy="1828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These inequalities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be satisfied simultaneously 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by selecting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733800"/>
                <a:ext cx="2209800" cy="18288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5" grpId="0" animBg="1"/>
      <p:bldP spid="25" grpId="1" animBg="1"/>
      <p:bldP spid="9" grpId="0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br>
              <a:rPr lang="en-US" sz="3200" b="1" dirty="0"/>
            </a:br>
            <a:r>
              <a:rPr lang="en-US" sz="3200" b="1" dirty="0"/>
              <a:t>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Key points:</a:t>
            </a:r>
          </a:p>
          <a:p>
            <a:endParaRPr lang="en-US" sz="2000" dirty="0"/>
          </a:p>
          <a:p>
            <a:r>
              <a:rPr lang="en-US" sz="2000" dirty="0"/>
              <a:t>You have to make a </a:t>
            </a:r>
            <a:r>
              <a:rPr lang="en-US" sz="2000" u="sng" dirty="0"/>
              <a:t>right guess</a:t>
            </a:r>
            <a:r>
              <a:rPr lang="en-US" sz="2000" dirty="0"/>
              <a:t> (past experience may help)</a:t>
            </a:r>
          </a:p>
          <a:p>
            <a:endParaRPr lang="en-US" sz="2000" dirty="0"/>
          </a:p>
          <a:p>
            <a:r>
              <a:rPr lang="en-US" sz="2000" dirty="0"/>
              <a:t>What if your guess is </a:t>
            </a:r>
            <a:r>
              <a:rPr lang="en-US" sz="2000" u="sng" dirty="0"/>
              <a:t>too loose</a:t>
            </a:r>
            <a:r>
              <a:rPr lang="en-US" sz="2000" dirty="0"/>
              <a:t> ?</a:t>
            </a:r>
          </a:p>
          <a:p>
            <a:endParaRPr lang="en-US" sz="2000" dirty="0"/>
          </a:p>
          <a:p>
            <a:r>
              <a:rPr lang="en-US" sz="2000" dirty="0"/>
              <a:t>Be </a:t>
            </a:r>
            <a:r>
              <a:rPr lang="en-US" sz="2000" u="sng" dirty="0"/>
              <a:t>careful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rgbClr val="7030A0"/>
                </a:solidFill>
              </a:rPr>
              <a:t>induction step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br>
              <a:rPr lang="en-US" sz="3200" b="1" dirty="0"/>
            </a:br>
            <a:r>
              <a:rPr lang="en-US" sz="3200" b="1" dirty="0"/>
              <a:t>then 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Exercise</a:t>
                </a:r>
                <a:r>
                  <a:rPr lang="en-US" sz="2000" dirty="0"/>
                  <a:t>: Find error in the following reasoning.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the recurrence 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and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one guesses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Proposed</a:t>
                </a:r>
                <a:r>
                  <a:rPr lang="en-US" sz="2000" dirty="0"/>
                  <a:t> (wrong</a:t>
                </a:r>
                <a:r>
                  <a:rPr lang="en-US" sz="2000" b="1" dirty="0"/>
                  <a:t>)proof by induction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Induction hypothesis: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1600" dirty="0"/>
                  <a:t>// by induction hypothesis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General Method </a:t>
            </a:r>
            <a:r>
              <a:rPr lang="en-US" sz="3200" b="1" dirty="0"/>
              <a:t>for solving a large class of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/>
              <a:t>Recurrences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2694</Words>
  <Application>Microsoft Macintosh PowerPoint</Application>
  <PresentationFormat>On-screen Show (4:3)</PresentationFormat>
  <Paragraphs>331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Commonly occurring recurrences  </vt:lpstr>
      <vt:lpstr>Methods for solving Recurrences</vt:lpstr>
      <vt:lpstr>Methods for solving common Recurrences</vt:lpstr>
      <vt:lpstr>Solving a recurrence by unfolding</vt:lpstr>
      <vt:lpstr>Solving a recurrence by guessing and  then proving by induction</vt:lpstr>
      <vt:lpstr>Solving a recurrence by guessing and  then proving by induction</vt:lpstr>
      <vt:lpstr>Solving a recurrence by guessing and  then proving by induction</vt:lpstr>
      <vt:lpstr>A General Method for solving a large class of Recurrences</vt:lpstr>
      <vt:lpstr>Solving a large class of recurrences</vt:lpstr>
      <vt:lpstr>Warm-up</vt:lpstr>
      <vt:lpstr>Solving a slightly general class of recurrences</vt:lpstr>
      <vt:lpstr>PowerPoint Presentation</vt:lpstr>
      <vt:lpstr>PowerPoint Presentation</vt:lpstr>
      <vt:lpstr>PowerPoint Presentation</vt:lpstr>
      <vt:lpstr>Three cases</vt:lpstr>
      <vt:lpstr>Master theorem</vt:lpstr>
      <vt:lpstr>Examples</vt:lpstr>
      <vt:lpstr>Master theorem</vt:lpstr>
      <vt:lpstr>Master theorem</vt:lpstr>
      <vt:lpstr>Master theorem</vt:lpstr>
      <vt:lpstr>Master theorem</vt:lpstr>
      <vt:lpstr>Master theorem</vt:lpstr>
      <vt:lpstr>Master theorem</vt:lpstr>
      <vt:lpstr>Solving T(n) = T(√n) + c n using the method of unfolding</vt:lpstr>
      <vt:lpstr>Master theorem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585</cp:revision>
  <dcterms:created xsi:type="dcterms:W3CDTF">2011-12-03T04:13:03Z</dcterms:created>
  <dcterms:modified xsi:type="dcterms:W3CDTF">2023-09-04T01:39:11Z</dcterms:modified>
</cp:coreProperties>
</file>