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684" r:id="rId2"/>
    <p:sldId id="681" r:id="rId3"/>
    <p:sldId id="683" r:id="rId4"/>
    <p:sldId id="657" r:id="rId5"/>
    <p:sldId id="639" r:id="rId6"/>
    <p:sldId id="640" r:id="rId7"/>
    <p:sldId id="641" r:id="rId8"/>
    <p:sldId id="642" r:id="rId9"/>
    <p:sldId id="644" r:id="rId10"/>
    <p:sldId id="692" r:id="rId11"/>
    <p:sldId id="646" r:id="rId12"/>
    <p:sldId id="647" r:id="rId13"/>
    <p:sldId id="648" r:id="rId14"/>
    <p:sldId id="649" r:id="rId15"/>
    <p:sldId id="650" r:id="rId16"/>
    <p:sldId id="701" r:id="rId17"/>
    <p:sldId id="694" r:id="rId18"/>
    <p:sldId id="651" r:id="rId19"/>
    <p:sldId id="673" r:id="rId20"/>
    <p:sldId id="704" r:id="rId21"/>
    <p:sldId id="652" r:id="rId22"/>
    <p:sldId id="674" r:id="rId23"/>
    <p:sldId id="654" r:id="rId24"/>
    <p:sldId id="655" r:id="rId25"/>
    <p:sldId id="676" r:id="rId26"/>
    <p:sldId id="677" r:id="rId27"/>
    <p:sldId id="679" r:id="rId28"/>
    <p:sldId id="680" r:id="rId29"/>
    <p:sldId id="685" r:id="rId30"/>
    <p:sldId id="687" r:id="rId31"/>
    <p:sldId id="696" r:id="rId32"/>
    <p:sldId id="686" r:id="rId33"/>
    <p:sldId id="688" r:id="rId34"/>
    <p:sldId id="689" r:id="rId35"/>
    <p:sldId id="695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40770-3D5F-C241-BEF0-E8D7325EE905}" v="24" dt="2023-09-11T04:15:18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5755" autoAdjust="0"/>
  </p:normalViewPr>
  <p:slideViewPr>
    <p:cSldViewPr>
      <p:cViewPr varScale="1">
        <p:scale>
          <a:sx n="105" d="100"/>
          <a:sy n="105" d="100"/>
        </p:scale>
        <p:origin x="8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83540770-3D5F-C241-BEF0-E8D7325EE905}"/>
    <pc:docChg chg="undo custSel delSld modSld">
      <pc:chgData name="Raghunath Tewari" userId="2638bdda-d406-4938-a2a6-e4e967acb772" providerId="ADAL" clId="{83540770-3D5F-C241-BEF0-E8D7325EE905}" dt="2023-09-11T04:15:18.604" v="57"/>
      <pc:docMkLst>
        <pc:docMk/>
      </pc:docMkLst>
      <pc:sldChg chg="modSp mod modAnim">
        <pc:chgData name="Raghunath Tewari" userId="2638bdda-d406-4938-a2a6-e4e967acb772" providerId="ADAL" clId="{83540770-3D5F-C241-BEF0-E8D7325EE905}" dt="2023-09-11T04:15:18.604" v="57"/>
        <pc:sldMkLst>
          <pc:docMk/>
          <pc:sldMk cId="2671784009" sldId="655"/>
        </pc:sldMkLst>
        <pc:spChg chg="mod">
          <ac:chgData name="Raghunath Tewari" userId="2638bdda-d406-4938-a2a6-e4e967acb772" providerId="ADAL" clId="{83540770-3D5F-C241-BEF0-E8D7325EE905}" dt="2023-09-11T03:19:27.220" v="43" actId="20577"/>
          <ac:spMkLst>
            <pc:docMk/>
            <pc:sldMk cId="2671784009" sldId="655"/>
            <ac:spMk id="3" creationId="{00000000-0000-0000-0000-000000000000}"/>
          </ac:spMkLst>
        </pc:spChg>
        <pc:spChg chg="mod">
          <ac:chgData name="Raghunath Tewari" userId="2638bdda-d406-4938-a2a6-e4e967acb772" providerId="ADAL" clId="{83540770-3D5F-C241-BEF0-E8D7325EE905}" dt="2023-09-11T03:19:40.177" v="51" actId="1038"/>
          <ac:spMkLst>
            <pc:docMk/>
            <pc:sldMk cId="2671784009" sldId="655"/>
            <ac:spMk id="8" creationId="{00000000-0000-0000-0000-000000000000}"/>
          </ac:spMkLst>
        </pc:spChg>
        <pc:spChg chg="mod">
          <ac:chgData name="Raghunath Tewari" userId="2638bdda-d406-4938-a2a6-e4e967acb772" providerId="ADAL" clId="{83540770-3D5F-C241-BEF0-E8D7325EE905}" dt="2023-09-11T03:19:40.177" v="51" actId="1038"/>
          <ac:spMkLst>
            <pc:docMk/>
            <pc:sldMk cId="2671784009" sldId="655"/>
            <ac:spMk id="9" creationId="{00000000-0000-0000-0000-000000000000}"/>
          </ac:spMkLst>
        </pc:spChg>
      </pc:sldChg>
      <pc:sldChg chg="addSp delSp modSp mod addAnim delAnim modAnim">
        <pc:chgData name="Raghunath Tewari" userId="2638bdda-d406-4938-a2a6-e4e967acb772" providerId="ADAL" clId="{83540770-3D5F-C241-BEF0-E8D7325EE905}" dt="2023-09-11T02:59:45.029" v="20" actId="1035"/>
        <pc:sldMkLst>
          <pc:docMk/>
          <pc:sldMk cId="479504933" sldId="688"/>
        </pc:sldMkLst>
        <pc:spChg chg="mod">
          <ac:chgData name="Raghunath Tewari" userId="2638bdda-d406-4938-a2a6-e4e967acb772" providerId="ADAL" clId="{83540770-3D5F-C241-BEF0-E8D7325EE905}" dt="2023-09-11T02:59:19.106" v="14" actId="20577"/>
          <ac:spMkLst>
            <pc:docMk/>
            <pc:sldMk cId="479504933" sldId="688"/>
            <ac:spMk id="3" creationId="{00000000-0000-0000-0000-000000000000}"/>
          </ac:spMkLst>
        </pc:spChg>
        <pc:spChg chg="mod">
          <ac:chgData name="Raghunath Tewari" userId="2638bdda-d406-4938-a2a6-e4e967acb772" providerId="ADAL" clId="{83540770-3D5F-C241-BEF0-E8D7325EE905}" dt="2023-09-11T02:59:45.029" v="20" actId="1035"/>
          <ac:spMkLst>
            <pc:docMk/>
            <pc:sldMk cId="479504933" sldId="688"/>
            <ac:spMk id="22" creationId="{00000000-0000-0000-0000-000000000000}"/>
          </ac:spMkLst>
        </pc:spChg>
        <pc:spChg chg="mod">
          <ac:chgData name="Raghunath Tewari" userId="2638bdda-d406-4938-a2a6-e4e967acb772" providerId="ADAL" clId="{83540770-3D5F-C241-BEF0-E8D7325EE905}" dt="2023-09-11T02:59:00.831" v="9" actId="1076"/>
          <ac:spMkLst>
            <pc:docMk/>
            <pc:sldMk cId="479504933" sldId="688"/>
            <ac:spMk id="89" creationId="{00000000-0000-0000-0000-000000000000}"/>
          </ac:spMkLst>
        </pc:spChg>
        <pc:spChg chg="add del mod">
          <ac:chgData name="Raghunath Tewari" userId="2638bdda-d406-4938-a2a6-e4e967acb772" providerId="ADAL" clId="{83540770-3D5F-C241-BEF0-E8D7325EE905}" dt="2023-09-11T02:58:57.129" v="8" actId="478"/>
          <ac:spMkLst>
            <pc:docMk/>
            <pc:sldMk cId="479504933" sldId="688"/>
            <ac:spMk id="90" creationId="{00000000-0000-0000-0000-000000000000}"/>
          </ac:spMkLst>
        </pc:spChg>
      </pc:sldChg>
      <pc:sldChg chg="del">
        <pc:chgData name="Raghunath Tewari" userId="2638bdda-d406-4938-a2a6-e4e967acb772" providerId="ADAL" clId="{83540770-3D5F-C241-BEF0-E8D7325EE905}" dt="2023-09-11T03:13:45.798" v="21" actId="2696"/>
        <pc:sldMkLst>
          <pc:docMk/>
          <pc:sldMk cId="3918496181" sldId="702"/>
        </pc:sldMkLst>
      </pc:sldChg>
    </pc:docChg>
  </pc:docChgLst>
  <pc:docChgLst>
    <pc:chgData name="Raghunath Tewari" userId="2638bdda-d406-4938-a2a6-e4e967acb772" providerId="ADAL" clId="{9B1ECAF2-7409-4348-BDD3-BD0F267B61C5}"/>
    <pc:docChg chg="modSld">
      <pc:chgData name="Raghunath Tewari" userId="2638bdda-d406-4938-a2a6-e4e967acb772" providerId="ADAL" clId="{9B1ECAF2-7409-4348-BDD3-BD0F267B61C5}" dt="2021-02-09T16:38:10.800" v="6" actId="20577"/>
      <pc:docMkLst>
        <pc:docMk/>
      </pc:docMkLst>
      <pc:sldChg chg="modSp">
        <pc:chgData name="Raghunath Tewari" userId="2638bdda-d406-4938-a2a6-e4e967acb772" providerId="ADAL" clId="{9B1ECAF2-7409-4348-BDD3-BD0F267B61C5}" dt="2021-02-09T12:23:28.938" v="0" actId="20577"/>
        <pc:sldMkLst>
          <pc:docMk/>
          <pc:sldMk cId="951768088" sldId="674"/>
        </pc:sldMkLst>
        <pc:spChg chg="mod">
          <ac:chgData name="Raghunath Tewari" userId="2638bdda-d406-4938-a2a6-e4e967acb772" providerId="ADAL" clId="{9B1ECAF2-7409-4348-BDD3-BD0F267B61C5}" dt="2021-02-09T12:23:28.938" v="0" actId="20577"/>
          <ac:spMkLst>
            <pc:docMk/>
            <pc:sldMk cId="951768088" sldId="674"/>
            <ac:spMk id="3" creationId="{00000000-0000-0000-0000-000000000000}"/>
          </ac:spMkLst>
        </pc:spChg>
      </pc:sldChg>
      <pc:sldChg chg="modSp mod">
        <pc:chgData name="Raghunath Tewari" userId="2638bdda-d406-4938-a2a6-e4e967acb772" providerId="ADAL" clId="{9B1ECAF2-7409-4348-BDD3-BD0F267B61C5}" dt="2021-02-09T16:38:10.800" v="6" actId="20577"/>
        <pc:sldMkLst>
          <pc:docMk/>
          <pc:sldMk cId="3037387924" sldId="684"/>
        </pc:sldMkLst>
        <pc:spChg chg="mod">
          <ac:chgData name="Raghunath Tewari" userId="2638bdda-d406-4938-a2a6-e4e967acb772" providerId="ADAL" clId="{9B1ECAF2-7409-4348-BDD3-BD0F267B61C5}" dt="2021-02-09T16:38:10.800" v="6" actId="20577"/>
          <ac:spMkLst>
            <pc:docMk/>
            <pc:sldMk cId="3037387924" sldId="68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10.png"/><Relationship Id="rId7" Type="http://schemas.openxmlformats.org/officeDocument/2006/relationships/image" Target="../media/image4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10.png"/><Relationship Id="rId4" Type="http://schemas.openxmlformats.org/officeDocument/2006/relationships/image" Target="../media/image100.png"/><Relationship Id="rId9" Type="http://schemas.openxmlformats.org/officeDocument/2006/relationships/image" Target="../media/image1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0.png"/><Relationship Id="rId7" Type="http://schemas.openxmlformats.org/officeDocument/2006/relationships/image" Target="../media/image29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1.png"/><Relationship Id="rId7" Type="http://schemas.openxmlformats.org/officeDocument/2006/relationships/image" Target="../media/image23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35.png"/><Relationship Id="rId5" Type="http://schemas.openxmlformats.org/officeDocument/2006/relationships/image" Target="../media/image211.png"/><Relationship Id="rId10" Type="http://schemas.openxmlformats.org/officeDocument/2006/relationships/image" Target="../media/image34.png"/><Relationship Id="rId4" Type="http://schemas.openxmlformats.org/officeDocument/2006/relationships/image" Target="../media/image311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4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19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200" b="1" dirty="0">
                <a:solidFill>
                  <a:srgbClr val="7030A0"/>
                </a:solidFill>
              </a:rPr>
              <a:t>Analysis of</a:t>
            </a:r>
            <a:endParaRPr lang="en-US" sz="2200" b="1" dirty="0">
              <a:solidFill>
                <a:schemeClr val="tx1"/>
              </a:solidFill>
            </a:endParaRP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C00000"/>
                </a:solidFill>
              </a:rPr>
              <a:t>Red </a:t>
            </a:r>
            <a:r>
              <a:rPr lang="en-US" sz="1800" b="1" dirty="0">
                <a:solidFill>
                  <a:schemeClr val="tx1"/>
                </a:solidFill>
              </a:rPr>
              <a:t>Black</a:t>
            </a:r>
            <a:r>
              <a:rPr lang="en-US" sz="1800" b="1" dirty="0">
                <a:solidFill>
                  <a:srgbClr val="006C31"/>
                </a:solidFill>
              </a:rPr>
              <a:t> trees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Nearly Balanced </a:t>
            </a:r>
            <a:r>
              <a:rPr lang="en-US" sz="1800" b="1" dirty="0">
                <a:solidFill>
                  <a:srgbClr val="006C31"/>
                </a:solidFill>
              </a:rPr>
              <a:t>BST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0" y="5715000"/>
            <a:ext cx="434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648200" y="54864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85494" y="4832031"/>
            <a:ext cx="515106" cy="654369"/>
            <a:chOff x="4285494" y="4832031"/>
            <a:chExt cx="515106" cy="654369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468360" y="50292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285494" y="48320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3962400" y="54864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096506" y="5029200"/>
            <a:ext cx="246894" cy="4413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486413" y="1676400"/>
            <a:ext cx="1999987" cy="2209800"/>
            <a:chOff x="3486413" y="1676400"/>
            <a:chExt cx="1999987" cy="2209800"/>
          </a:xfrm>
        </p:grpSpPr>
        <p:sp>
          <p:nvSpPr>
            <p:cNvPr id="5" name="Oval 4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12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0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706106" y="2454294"/>
              <a:ext cx="255082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11160" y="2438400"/>
              <a:ext cx="23798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68360" y="3124200"/>
              <a:ext cx="0" cy="7620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029200" y="5410200"/>
            <a:ext cx="2642195" cy="369332"/>
            <a:chOff x="6781800" y="5334000"/>
            <a:chExt cx="2642195" cy="369332"/>
          </a:xfrm>
        </p:grpSpPr>
        <p:sp>
          <p:nvSpPr>
            <p:cNvPr id="8" name="Left Arrow 7"/>
            <p:cNvSpPr/>
            <p:nvPr/>
          </p:nvSpPr>
          <p:spPr>
            <a:xfrm>
              <a:off x="6781800" y="5410200"/>
              <a:ext cx="826008" cy="228600"/>
            </a:xfrm>
            <a:prstGeom prst="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43800" y="5334000"/>
              <a:ext cx="1880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Any deepest node</a:t>
              </a:r>
            </a:p>
          </p:txBody>
        </p:sp>
      </p:grpSp>
      <p:sp>
        <p:nvSpPr>
          <p:cNvPr id="13" name="Line Callout 1 12"/>
          <p:cNvSpPr/>
          <p:nvPr/>
        </p:nvSpPr>
        <p:spPr>
          <a:xfrm>
            <a:off x="152400" y="4495800"/>
            <a:ext cx="2133600" cy="688848"/>
          </a:xfrm>
          <a:prstGeom prst="borderCallout1">
            <a:avLst>
              <a:gd name="adj1" fmla="val 53333"/>
              <a:gd name="adj2" fmla="val 100204"/>
              <a:gd name="adj3" fmla="val 60706"/>
              <a:gd name="adj4" fmla="val 19424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node must have a left child since the tree is a full binary tree</a:t>
            </a:r>
          </a:p>
        </p:txBody>
      </p:sp>
      <p:sp>
        <p:nvSpPr>
          <p:cNvPr id="30" name="Line Callout 1 29"/>
          <p:cNvSpPr/>
          <p:nvPr/>
        </p:nvSpPr>
        <p:spPr>
          <a:xfrm>
            <a:off x="304800" y="5788152"/>
            <a:ext cx="2133600" cy="688848"/>
          </a:xfrm>
          <a:prstGeom prst="borderCallout1">
            <a:avLst>
              <a:gd name="adj1" fmla="val 53333"/>
              <a:gd name="adj2" fmla="val 100204"/>
              <a:gd name="adj3" fmla="val -18616"/>
              <a:gd name="adj4" fmla="val 17281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node must be a leaf node. Give reason.</a:t>
            </a:r>
          </a:p>
        </p:txBody>
      </p:sp>
      <p:sp>
        <p:nvSpPr>
          <p:cNvPr id="32" name="Line Callout 1 31"/>
          <p:cNvSpPr/>
          <p:nvPr/>
        </p:nvSpPr>
        <p:spPr>
          <a:xfrm>
            <a:off x="4267200" y="5940552"/>
            <a:ext cx="2133600" cy="688848"/>
          </a:xfrm>
          <a:prstGeom prst="borderCallout1">
            <a:avLst>
              <a:gd name="adj1" fmla="val 1531"/>
              <a:gd name="adj2" fmla="val 22852"/>
              <a:gd name="adj3" fmla="val -38042"/>
              <a:gd name="adj4" fmla="val 2281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Otherwise this node won’t be the deepest node.</a:t>
            </a:r>
          </a:p>
        </p:txBody>
      </p:sp>
    </p:spTree>
    <p:extLst>
      <p:ext uri="{BB962C8B-B14F-4D97-AF65-F5344CB8AC3E}">
        <p14:creationId xmlns:p14="http://schemas.microsoft.com/office/powerpoint/2010/main" val="345331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13" grpId="0" animBg="1"/>
      <p:bldP spid="13" grpId="1" animBg="1"/>
      <p:bldP spid="30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happened to the number of internal nodes ?</a:t>
            </a:r>
          </a:p>
          <a:p>
            <a:pPr marL="0" indent="0">
              <a:buNone/>
            </a:pPr>
            <a:r>
              <a:rPr lang="en-US" sz="2000" dirty="0"/>
              <a:t>What happened to the number of leaf nodes 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0" y="5715000"/>
            <a:ext cx="434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85494" y="48320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62400" y="5029200"/>
            <a:ext cx="972306" cy="654369"/>
            <a:chOff x="3962400" y="5029200"/>
            <a:chExt cx="972306" cy="654369"/>
          </a:xfrm>
        </p:grpSpPr>
        <p:sp>
          <p:nvSpPr>
            <p:cNvPr id="25" name="Oval 24"/>
            <p:cNvSpPr/>
            <p:nvPr/>
          </p:nvSpPr>
          <p:spPr>
            <a:xfrm>
              <a:off x="4648200" y="548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468360" y="50292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962400" y="548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096506" y="5029200"/>
              <a:ext cx="246894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486413" y="1676400"/>
            <a:ext cx="1999987" cy="2209800"/>
            <a:chOff x="3486413" y="1676400"/>
            <a:chExt cx="1999987" cy="2209800"/>
          </a:xfrm>
        </p:grpSpPr>
        <p:sp>
          <p:nvSpPr>
            <p:cNvPr id="5" name="Oval 4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12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0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706106" y="2454294"/>
              <a:ext cx="255082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11160" y="2438400"/>
              <a:ext cx="23798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68360" y="3124200"/>
              <a:ext cx="0" cy="7620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loud Callout 8"/>
          <p:cNvSpPr/>
          <p:nvPr/>
        </p:nvSpPr>
        <p:spPr>
          <a:xfrm>
            <a:off x="6286500" y="2645367"/>
            <a:ext cx="2209800" cy="1088433"/>
          </a:xfrm>
          <a:prstGeom prst="cloudCallout">
            <a:avLst>
              <a:gd name="adj1" fmla="val 51568"/>
              <a:gd name="adj2" fmla="val 713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still a full binary tree ?</a:t>
            </a:r>
          </a:p>
        </p:txBody>
      </p:sp>
      <p:sp>
        <p:nvSpPr>
          <p:cNvPr id="11" name="Down Ribbon 10"/>
          <p:cNvSpPr/>
          <p:nvPr/>
        </p:nvSpPr>
        <p:spPr>
          <a:xfrm>
            <a:off x="6629400" y="2819400"/>
            <a:ext cx="1524000" cy="762000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3600" y="57912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Reduced by one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43600" y="61722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Reduced by one</a:t>
            </a:r>
          </a:p>
        </p:txBody>
      </p:sp>
    </p:spTree>
    <p:extLst>
      <p:ext uri="{BB962C8B-B14F-4D97-AF65-F5344CB8AC3E}">
        <p14:creationId xmlns:p14="http://schemas.microsoft.com/office/powerpoint/2010/main" val="9298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11" grpId="0" animBg="1"/>
      <p:bldP spid="11" grpId="1" animBg="1"/>
      <p:bldP spid="13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Analyze the process: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Repeat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:r>
                  <a:rPr lang="en-US" sz="2000" dirty="0"/>
                  <a:t>{            Delete the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deepest node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its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sibling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:r>
                  <a:rPr lang="en-US" sz="2000" dirty="0"/>
                  <a:t>}</a:t>
                </a:r>
                <a:r>
                  <a:rPr lang="en-US" sz="2000" dirty="0">
                    <a:solidFill>
                      <a:srgbClr val="0070C0"/>
                    </a:solidFill>
                  </a:rPr>
                  <a:t>	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until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only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root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remains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/>
                  <a:t> be the full binary tree before the process starts.</a:t>
                </a:r>
              </a:p>
              <a:p>
                <a:pPr marL="0" indent="0">
                  <a:buNone/>
                </a:pPr>
                <a:r>
                  <a:rPr lang="en-US" sz="1800" dirty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6C3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6C31"/>
                    </a:solidFill>
                  </a:rPr>
                  <a:t>,… </a:t>
                </a:r>
                <a:r>
                  <a:rPr lang="en-US" sz="1800" dirty="0"/>
                  <a:t>be the full binary trees after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aseline="30000" dirty="0">
                    <a:solidFill>
                      <a:srgbClr val="0070C0"/>
                    </a:solidFill>
                  </a:rPr>
                  <a:t>st</a:t>
                </a:r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aseline="30000" dirty="0">
                    <a:solidFill>
                      <a:srgbClr val="0070C0"/>
                    </a:solidFill>
                  </a:rPr>
                  <a:t>nd</a:t>
                </a:r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/>
                  <a:t> iterations of the process.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What might be the relation between leaf nodes and internal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1" dirty="0"/>
                  <a:t>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>
                    <a:solidFill>
                      <a:srgbClr val="002060"/>
                    </a:solidFill>
                  </a:rPr>
                  <a:t>No. of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leaf nodes </a:t>
                </a:r>
                <a:r>
                  <a:rPr lang="en-US" sz="1800" dirty="0">
                    <a:solidFill>
                      <a:srgbClr val="002060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= </a:t>
                </a:r>
                <a:r>
                  <a:rPr lang="en-US" sz="1800" dirty="0">
                    <a:solidFill>
                      <a:srgbClr val="002060"/>
                    </a:solidFill>
                  </a:rPr>
                  <a:t>No. of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internal nodes</a:t>
                </a:r>
                <a:r>
                  <a:rPr lang="en-US" sz="1800" dirty="0">
                    <a:solidFill>
                      <a:srgbClr val="00206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>
                    <a:solidFill>
                      <a:srgbClr val="002060"/>
                    </a:solidFill>
                  </a:rPr>
                  <a:t>+ 1.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876800"/>
              </a:xfrm>
              <a:blipFill rotWithShape="1">
                <a:blip r:embed="rId2"/>
                <a:stretch>
                  <a:fillRect l="-793" t="-625" b="-6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4419600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419600"/>
                <a:ext cx="59336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762000" y="4114800"/>
            <a:ext cx="2590800" cy="1020264"/>
          </a:xfrm>
          <a:prstGeom prst="rightArrow">
            <a:avLst>
              <a:gd name="adj1" fmla="val 50000"/>
              <a:gd name="adj2" fmla="val 325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81661" y="4309646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b="1" dirty="0"/>
              <a:t>leaf nodes </a:t>
            </a:r>
            <a:r>
              <a:rPr lang="en-US" sz="1600" dirty="0"/>
              <a:t>reduce by </a:t>
            </a:r>
            <a:r>
              <a:rPr lang="en-US" sz="1600" b="1" dirty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538246"/>
            <a:ext cx="2579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b="1" dirty="0"/>
              <a:t>internal nodes </a:t>
            </a:r>
            <a:r>
              <a:rPr lang="en-US" sz="1600" dirty="0"/>
              <a:t>reduce by </a:t>
            </a:r>
            <a:r>
              <a:rPr lang="en-US" sz="1600" b="1" dirty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52800" y="4415135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415135"/>
                <a:ext cx="59336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890339" y="4114800"/>
            <a:ext cx="2590800" cy="1020264"/>
          </a:xfrm>
          <a:prstGeom prst="rightArrow">
            <a:avLst>
              <a:gd name="adj1" fmla="val 50000"/>
              <a:gd name="adj2" fmla="val 325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9646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b="1" dirty="0"/>
              <a:t>leaf nodes </a:t>
            </a:r>
            <a:r>
              <a:rPr lang="en-US" sz="1600" dirty="0"/>
              <a:t>reduce by </a:t>
            </a:r>
            <a:r>
              <a:rPr lang="en-US" sz="1600" b="1" dirty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4139" y="4538246"/>
            <a:ext cx="2579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b="1" dirty="0"/>
              <a:t>internal nodes </a:t>
            </a:r>
            <a:r>
              <a:rPr lang="en-US" sz="1600" dirty="0"/>
              <a:t>reduce by </a:t>
            </a:r>
            <a:r>
              <a:rPr lang="en-US" sz="1600" b="1" dirty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77000" y="4415135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415135"/>
                <a:ext cx="59336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triped Right Arrow 13"/>
          <p:cNvSpPr/>
          <p:nvPr/>
        </p:nvSpPr>
        <p:spPr>
          <a:xfrm>
            <a:off x="7543800" y="4192858"/>
            <a:ext cx="914400" cy="916705"/>
          </a:xfrm>
          <a:prstGeom prst="striped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8534400" y="4570142"/>
            <a:ext cx="152400" cy="154258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/>
          <p:cNvGrpSpPr/>
          <p:nvPr/>
        </p:nvGrpSpPr>
        <p:grpSpPr>
          <a:xfrm>
            <a:off x="7416861" y="2895600"/>
            <a:ext cx="1727139" cy="1600200"/>
            <a:chOff x="7416861" y="2895600"/>
            <a:chExt cx="1727139" cy="16002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8610600" y="3480375"/>
              <a:ext cx="0" cy="10154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16861" y="2895600"/>
              <a:ext cx="1727139" cy="5847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Finally only </a:t>
              </a:r>
            </a:p>
            <a:p>
              <a:r>
                <a:rPr lang="en-US" sz="1600" dirty="0"/>
                <a:t>root node remains</a:t>
              </a:r>
              <a:endParaRPr lang="en-IN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62800" y="4645413"/>
            <a:ext cx="228600" cy="78987"/>
            <a:chOff x="7162800" y="4645413"/>
            <a:chExt cx="228600" cy="78987"/>
          </a:xfrm>
        </p:grpSpPr>
        <p:sp>
          <p:nvSpPr>
            <p:cNvPr id="20" name="Oval 19"/>
            <p:cNvSpPr/>
            <p:nvPr/>
          </p:nvSpPr>
          <p:spPr>
            <a:xfrm>
              <a:off x="7162800" y="4645413"/>
              <a:ext cx="76200" cy="7712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7315200" y="4647271"/>
              <a:ext cx="76200" cy="7712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1540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number of internal nodes in a full binary tree </a:t>
                </a:r>
                <a:r>
                  <a:rPr lang="en-US" sz="2000" b="1" i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size (number of nodes) of the tree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   </a:t>
                </a:r>
                <a:r>
                  <a:rPr lang="en-US" sz="2000" dirty="0"/>
                  <a:t>??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 </a:t>
                </a:r>
                <a:r>
                  <a:rPr lang="en-US" sz="2000" dirty="0"/>
                  <a:t>What is the size of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/>
                  <a:t> Black</a:t>
                </a:r>
                <a:r>
                  <a:rPr lang="en-US" sz="2000" dirty="0"/>
                  <a:t> tree storing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keys 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   </a:t>
                </a:r>
                <a:r>
                  <a:rPr lang="en-US" sz="2000" dirty="0"/>
                  <a:t>??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600200" y="3048000"/>
                <a:ext cx="22860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+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048000"/>
                <a:ext cx="2286000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1676400" y="4495800"/>
                <a:ext cx="22860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+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495800"/>
                <a:ext cx="22860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31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 A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28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800" b="1" dirty="0"/>
                  <a:t> and its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Properties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5785" b="-14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32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6347" y="1594362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full binary tree of height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is said to be </a:t>
                </a:r>
              </a:p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:r>
                  <a:rPr lang="en-US" sz="2000" u="sng" dirty="0"/>
                  <a:t>every leaf node</a:t>
                </a:r>
                <a:r>
                  <a:rPr lang="en-US" sz="2000" dirty="0"/>
                  <a:t> is at </a:t>
                </a:r>
                <a:r>
                  <a:rPr lang="en-US" sz="2000" u="sng" dirty="0"/>
                  <a:t>depth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will any complete binary tree of height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look like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47" y="1594362"/>
                <a:ext cx="8229600" cy="4525963"/>
              </a:xfrm>
              <a:blipFill rotWithShape="1">
                <a:blip r:embed="rId3"/>
                <a:stretch>
                  <a:fillRect l="-815" t="-674" b="-8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own Ribbon 14"/>
              <p:cNvSpPr/>
              <p:nvPr/>
            </p:nvSpPr>
            <p:spPr>
              <a:xfrm>
                <a:off x="2133600" y="3657600"/>
                <a:ext cx="44196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is </a:t>
                </a:r>
                <a:r>
                  <a:rPr lang="en-US" dirty="0">
                    <a:solidFill>
                      <a:srgbClr val="C00000"/>
                    </a:solidFill>
                  </a:rPr>
                  <a:t>no reason to believe </a:t>
                </a:r>
                <a:r>
                  <a:rPr lang="en-US" b="1" dirty="0">
                    <a:solidFill>
                      <a:schemeClr val="tx1"/>
                    </a:solidFill>
                  </a:rPr>
                  <a:t>at this stage</a:t>
                </a:r>
                <a:r>
                  <a:rPr lang="en-US" dirty="0">
                    <a:solidFill>
                      <a:schemeClr val="tx1"/>
                    </a:solidFill>
                  </a:rPr>
                  <a:t> that there is a </a:t>
                </a:r>
                <a:r>
                  <a:rPr lang="en-US" u="sng" dirty="0">
                    <a:solidFill>
                      <a:schemeClr val="tx1"/>
                    </a:solidFill>
                  </a:rPr>
                  <a:t>unique</a:t>
                </a:r>
                <a:r>
                  <a:rPr lang="en-US" dirty="0">
                    <a:solidFill>
                      <a:schemeClr val="tx1"/>
                    </a:solidFill>
                  </a:rPr>
                  <a:t> complete binary tree of height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657600"/>
                <a:ext cx="44196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11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32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6347" y="1594362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full binary tree of height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is said to be </a:t>
                </a:r>
              </a:p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:r>
                  <a:rPr lang="en-US" sz="2000" u="sng" dirty="0"/>
                  <a:t>every leaf node</a:t>
                </a:r>
                <a:r>
                  <a:rPr lang="en-US" sz="2000" dirty="0"/>
                  <a:t> is at </a:t>
                </a:r>
                <a:r>
                  <a:rPr lang="en-US" sz="2000" u="sng" dirty="0"/>
                  <a:t>depth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47" y="1594362"/>
                <a:ext cx="8229600" cy="4525963"/>
              </a:xfrm>
              <a:blipFill rotWithShape="1">
                <a:blip r:embed="rId3"/>
                <a:stretch>
                  <a:fillRect l="-815" t="-674" b="-16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32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7" y="159436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Complete</a:t>
            </a:r>
            <a:r>
              <a:rPr lang="en-US" sz="2000" b="1" dirty="0"/>
              <a:t> </a:t>
            </a:r>
            <a:r>
              <a:rPr lang="en-US" sz="2000" dirty="0"/>
              <a:t>binary tree of height </a:t>
            </a:r>
            <a:r>
              <a:rPr lang="en-US" sz="2000" b="1" dirty="0">
                <a:solidFill>
                  <a:srgbClr val="0070C0"/>
                </a:solidFill>
              </a:rPr>
              <a:t>1 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Complete </a:t>
            </a:r>
            <a:r>
              <a:rPr lang="en-US" sz="2000" dirty="0"/>
              <a:t>binary tree of height </a:t>
            </a:r>
            <a:r>
              <a:rPr lang="en-US" sz="2000" b="1" dirty="0">
                <a:solidFill>
                  <a:srgbClr val="0070C0"/>
                </a:solidFill>
              </a:rPr>
              <a:t>2 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Complete</a:t>
            </a:r>
            <a:r>
              <a:rPr lang="en-US" sz="2000" b="1" dirty="0"/>
              <a:t> </a:t>
            </a:r>
            <a:r>
              <a:rPr lang="en-US" sz="2000" dirty="0"/>
              <a:t>binary tree of height </a:t>
            </a:r>
            <a:r>
              <a:rPr lang="en-US" sz="2000" b="1" dirty="0">
                <a:solidFill>
                  <a:srgbClr val="0070C0"/>
                </a:solidFill>
              </a:rPr>
              <a:t>3 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437894" y="4388169"/>
            <a:ext cx="2267706" cy="1416369"/>
            <a:chOff x="838200" y="4724400"/>
            <a:chExt cx="2267706" cy="1416369"/>
          </a:xfrm>
        </p:grpSpPr>
        <p:grpSp>
          <p:nvGrpSpPr>
            <p:cNvPr id="5" name="Group 4"/>
            <p:cNvGrpSpPr/>
            <p:nvPr/>
          </p:nvGrpSpPr>
          <p:grpSpPr>
            <a:xfrm>
              <a:off x="971813" y="4724400"/>
              <a:ext cx="1999987" cy="1219200"/>
              <a:chOff x="3486413" y="1676400"/>
              <a:chExt cx="1999987" cy="1219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6764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endCxn id="10" idx="0"/>
              </p:cNvCxnSpPr>
              <p:nvPr/>
            </p:nvCxnSpPr>
            <p:spPr>
              <a:xfrm>
                <a:off x="4687813" y="1828800"/>
                <a:ext cx="33224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9" idx="7"/>
              </p:cNvCxnSpPr>
              <p:nvPr/>
            </p:nvCxnSpPr>
            <p:spPr>
              <a:xfrm flipH="1">
                <a:off x="4054548" y="1828800"/>
                <a:ext cx="389188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810000" y="2241231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76800" y="22860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3486413" y="2427762"/>
                <a:ext cx="389188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154160" y="2438400"/>
                <a:ext cx="33224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4706106" y="2454294"/>
                <a:ext cx="255082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19" idx="0"/>
              </p:cNvCxnSpPr>
              <p:nvPr/>
            </p:nvCxnSpPr>
            <p:spPr>
              <a:xfrm>
                <a:off x="4011160" y="2438400"/>
                <a:ext cx="188987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2819400" y="59436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57400" y="5898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8200" y="5898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542294" y="5867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5428987" y="2286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876800" y="3124200"/>
            <a:ext cx="1353306" cy="806769"/>
            <a:chOff x="3810000" y="1676400"/>
            <a:chExt cx="1353306" cy="806769"/>
          </a:xfrm>
        </p:grpSpPr>
        <p:sp>
          <p:nvSpPr>
            <p:cNvPr id="32" name="Oval 31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6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5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4267200" y="2133600"/>
            <a:ext cx="2590800" cy="38861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ine Callout 1 27"/>
              <p:cNvSpPr/>
              <p:nvPr/>
            </p:nvSpPr>
            <p:spPr>
              <a:xfrm>
                <a:off x="7239000" y="3321369"/>
                <a:ext cx="1752600" cy="1439854"/>
              </a:xfrm>
              <a:prstGeom prst="borderCallout1">
                <a:avLst>
                  <a:gd name="adj1" fmla="val 60493"/>
                  <a:gd name="adj2" fmla="val 524"/>
                  <a:gd name="adj3" fmla="val 60321"/>
                  <a:gd name="adj4" fmla="val -23552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Try to generalize the type of tree shown here to tree of height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28" name="Line Callout 1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321369"/>
                <a:ext cx="1752600" cy="1439854"/>
              </a:xfrm>
              <a:prstGeom prst="borderCallout1">
                <a:avLst>
                  <a:gd name="adj1" fmla="val 60493"/>
                  <a:gd name="adj2" fmla="val 524"/>
                  <a:gd name="adj3" fmla="val 60321"/>
                  <a:gd name="adj4" fmla="val -23552"/>
                </a:avLst>
              </a:prstGeom>
              <a:blipFill rotWithShape="1">
                <a:blip r:embed="rId3"/>
                <a:stretch>
                  <a:fillRect r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53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4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le 5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60" name="Title 5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Total number of nodes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429000" y="1676400"/>
            <a:ext cx="1999987" cy="2209800"/>
            <a:chOff x="3486413" y="1676400"/>
            <a:chExt cx="1999987" cy="2209800"/>
          </a:xfrm>
        </p:grpSpPr>
        <p:sp>
          <p:nvSpPr>
            <p:cNvPr id="50" name="Oval 49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54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3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706106" y="2454294"/>
              <a:ext cx="255082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011160" y="2438400"/>
              <a:ext cx="23798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68360" y="3124200"/>
              <a:ext cx="0" cy="7620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5486893" y="2221468"/>
            <a:ext cx="2206193" cy="369332"/>
            <a:chOff x="5486893" y="2221468"/>
            <a:chExt cx="2206193" cy="36933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5486893" y="2362200"/>
              <a:ext cx="1675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3914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05893" y="1676400"/>
            <a:ext cx="2651221" cy="369332"/>
            <a:chOff x="5105893" y="1676400"/>
            <a:chExt cx="2651221" cy="3693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105893" y="1828800"/>
              <a:ext cx="2056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55428" y="167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676400" y="5269468"/>
            <a:ext cx="6022238" cy="369332"/>
            <a:chOff x="1828800" y="3810000"/>
            <a:chExt cx="6022238" cy="369332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819777" y="3962400"/>
              <a:ext cx="34277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64190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8856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828800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505446" y="3962400"/>
              <a:ext cx="990354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467600" y="38100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i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3810000"/>
                  <a:ext cx="38343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ounded Rectangle 87"/>
              <p:cNvSpPr/>
              <p:nvPr/>
            </p:nvSpPr>
            <p:spPr>
              <a:xfrm>
                <a:off x="1371600" y="1981200"/>
                <a:ext cx="1066800" cy="52925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88" name="Rounded 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81200"/>
                <a:ext cx="1066800" cy="529253"/>
              </a:xfrm>
              <a:prstGeom prst="roundRect">
                <a:avLst/>
              </a:prstGeom>
              <a:blipFill rotWithShape="1">
                <a:blip r:embed="rId4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96025" y="5259016"/>
                <a:ext cx="713593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025" y="5259016"/>
                <a:ext cx="713593" cy="379784"/>
              </a:xfrm>
              <a:prstGeom prst="rect">
                <a:avLst/>
              </a:prstGeom>
              <a:blipFill rotWithShape="1">
                <a:blip r:embed="rId5"/>
                <a:stretch>
                  <a:fillRect t="-4839" r="-1016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1807" y="3810000"/>
                <a:ext cx="670312" cy="376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807" y="3810000"/>
                <a:ext cx="670312" cy="376385"/>
              </a:xfrm>
              <a:prstGeom prst="rect">
                <a:avLst/>
              </a:prstGeom>
              <a:blipFill rotWithShape="1">
                <a:blip r:embed="rId6"/>
                <a:stretch>
                  <a:fillRect t="-4839" r="-1181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35177" y="2209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77" y="2209800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229600" y="16764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1676400"/>
                <a:ext cx="3658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208754" y="990600"/>
            <a:ext cx="675121" cy="685800"/>
            <a:chOff x="7208754" y="990600"/>
            <a:chExt cx="675121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7208754" y="990600"/>
              <a:ext cx="6751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Level</a:t>
              </a:r>
            </a:p>
          </p:txBody>
        </p:sp>
        <p:sp>
          <p:nvSpPr>
            <p:cNvPr id="6" name="Down Arrow 5"/>
            <p:cNvSpPr/>
            <p:nvPr/>
          </p:nvSpPr>
          <p:spPr>
            <a:xfrm>
              <a:off x="7524812" y="1371600"/>
              <a:ext cx="171388" cy="3048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27759" y="725269"/>
            <a:ext cx="824265" cy="951131"/>
            <a:chOff x="8027759" y="725269"/>
            <a:chExt cx="824265" cy="951131"/>
          </a:xfrm>
        </p:grpSpPr>
        <p:sp>
          <p:nvSpPr>
            <p:cNvPr id="42" name="TextBox 41"/>
            <p:cNvSpPr txBox="1"/>
            <p:nvPr/>
          </p:nvSpPr>
          <p:spPr>
            <a:xfrm>
              <a:off x="8027759" y="725269"/>
              <a:ext cx="82426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No. of </a:t>
              </a:r>
            </a:p>
            <a:p>
              <a:r>
                <a:rPr lang="en-US" b="1" dirty="0"/>
                <a:t>nodes</a:t>
              </a:r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8286812" y="1371600"/>
              <a:ext cx="171388" cy="3048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533399" y="5791200"/>
                <a:ext cx="7494359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Certainly this tree is a complete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 shall now show that this is </a:t>
                </a:r>
                <a:r>
                  <a:rPr lang="en-US" b="1" dirty="0">
                    <a:solidFill>
                      <a:srgbClr val="C00000"/>
                    </a:solidFill>
                  </a:rPr>
                  <a:t>the only possible </a:t>
                </a:r>
                <a:r>
                  <a:rPr lang="en-US" dirty="0">
                    <a:solidFill>
                      <a:schemeClr val="tx1"/>
                    </a:solidFill>
                  </a:rPr>
                  <a:t>complete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5791200"/>
                <a:ext cx="7494359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16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2362200" y="3810000"/>
            <a:ext cx="5346172" cy="685800"/>
            <a:chOff x="2362200" y="3810000"/>
            <a:chExt cx="5346172" cy="685800"/>
          </a:xfrm>
        </p:grpSpPr>
        <p:grpSp>
          <p:nvGrpSpPr>
            <p:cNvPr id="79" name="Group 78"/>
            <p:cNvGrpSpPr/>
            <p:nvPr/>
          </p:nvGrpSpPr>
          <p:grpSpPr>
            <a:xfrm>
              <a:off x="2438400" y="3810000"/>
              <a:ext cx="5269972" cy="369332"/>
              <a:chOff x="2438400" y="3810000"/>
              <a:chExt cx="5269972" cy="369332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6172200" y="3962400"/>
                <a:ext cx="9903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5809494" y="38862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105400" y="38862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438400" y="38862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3505446" y="3962400"/>
                <a:ext cx="990354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7467600" y="3810000"/>
                <a:ext cx="240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70C0"/>
                    </a:solidFill>
                  </a:rPr>
                  <a:t>i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748526" y="4038600"/>
              <a:ext cx="438907" cy="457200"/>
              <a:chOff x="5748526" y="4038600"/>
              <a:chExt cx="438907" cy="457200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6050266" y="4038600"/>
                <a:ext cx="137167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5748526" y="4083369"/>
                <a:ext cx="109728" cy="4124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5306066" y="4083369"/>
              <a:ext cx="180334" cy="41243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1" idx="3"/>
            </p:cNvCxnSpPr>
            <p:nvPr/>
          </p:nvCxnSpPr>
          <p:spPr>
            <a:xfrm flipH="1">
              <a:off x="4962640" y="4054494"/>
              <a:ext cx="18471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2362200" y="4038600"/>
              <a:ext cx="438907" cy="457200"/>
              <a:chOff x="5748526" y="4038600"/>
              <a:chExt cx="438907" cy="457200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6050266" y="4038600"/>
                <a:ext cx="137167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5748526" y="4083369"/>
                <a:ext cx="109728" cy="4124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019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88" grpId="0" animBg="1"/>
      <p:bldP spid="2" grpId="0"/>
      <p:bldP spid="38" grpId="0"/>
      <p:bldP spid="3" grpId="0"/>
      <p:bldP spid="40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Uniqueness</a:t>
                </a:r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of 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:r>
                  <a:rPr lang="en-US" sz="2400" b="1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T*</a:t>
                </a:r>
                <a:r>
                  <a:rPr lang="en-US" sz="2400" dirty="0"/>
                  <a:t> be the </a:t>
                </a:r>
                <a:r>
                  <a:rPr lang="en-US" sz="2400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4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/>
                  <a:t> shown in previous slide. </a:t>
                </a:r>
              </a:p>
              <a:p>
                <a:pPr marL="0" indent="0">
                  <a:buNone/>
                </a:pPr>
                <a:r>
                  <a:rPr lang="en-US" sz="2400" dirty="0"/>
                  <a:t>Notice that this is </a:t>
                </a:r>
                <a:r>
                  <a:rPr lang="en-US" sz="2400" b="1" dirty="0"/>
                  <a:t>densest</a:t>
                </a:r>
                <a:r>
                  <a:rPr lang="en-US" sz="2400" dirty="0"/>
                  <a:t> possible tree of height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:r>
                  <a:rPr lang="en-US" sz="2400" b="1" i="1" dirty="0">
                    <a:solidFill>
                      <a:schemeClr val="accent5"/>
                    </a:solidFill>
                  </a:rPr>
                  <a:t>T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be </a:t>
                </a:r>
                <a:r>
                  <a:rPr lang="en-US" sz="2400" u="sng" dirty="0"/>
                  <a:t>any other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4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u="sng" dirty="0"/>
                  <a:t>different</a:t>
                </a:r>
                <a:r>
                  <a:rPr lang="en-US" sz="2400" dirty="0"/>
                  <a:t> from </a:t>
                </a:r>
                <a:r>
                  <a:rPr lang="en-US" sz="2400" b="1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T*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How to show that </a:t>
                </a:r>
                <a:r>
                  <a:rPr lang="en-US" sz="2400" b="1" i="1" dirty="0">
                    <a:solidFill>
                      <a:schemeClr val="accent5"/>
                    </a:solidFill>
                  </a:rPr>
                  <a:t>T </a:t>
                </a:r>
                <a:r>
                  <a:rPr lang="en-US" sz="2400" dirty="0"/>
                  <a:t>can not exist 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i="1" dirty="0"/>
                  <a:t>                    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Watch the following slide carefully.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 rotWithShape="1">
                <a:blip r:embed="rId3"/>
                <a:stretch>
                  <a:fillRect l="-1763" t="-1752" r="-1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4419600"/>
            <a:ext cx="4800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over this question carefully.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Red </a:t>
            </a:r>
            <a:r>
              <a:rPr lang="en-US" sz="2800" b="1" dirty="0"/>
              <a:t>Black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Tree is </a:t>
            </a:r>
            <a:r>
              <a:rPr lang="en-US" sz="2800" u="sng" dirty="0"/>
              <a:t>height balanced</a:t>
            </a:r>
            <a:br>
              <a:rPr lang="en-US" sz="28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detailed proof </a:t>
            </a:r>
            <a:r>
              <a:rPr lang="en-US" dirty="0">
                <a:solidFill>
                  <a:schemeClr val="tx1"/>
                </a:solidFill>
              </a:rPr>
              <a:t>from</a:t>
            </a:r>
            <a:r>
              <a:rPr lang="en-US" b="1" dirty="0">
                <a:solidFill>
                  <a:srgbClr val="7030A0"/>
                </a:solidFill>
              </a:rPr>
              <a:t> scratch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Uniqueness</a:t>
                </a:r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of 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685800" y="2209800"/>
            <a:ext cx="2590800" cy="26670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19704" y="49530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endParaRPr lang="en-IN" dirty="0"/>
          </a:p>
        </p:txBody>
      </p:sp>
      <p:sp>
        <p:nvSpPr>
          <p:cNvPr id="7" name="Isosceles Triangle 6"/>
          <p:cNvSpPr/>
          <p:nvPr/>
        </p:nvSpPr>
        <p:spPr>
          <a:xfrm>
            <a:off x="5943600" y="2209800"/>
            <a:ext cx="2590800" cy="2667000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169120" y="491626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5"/>
                </a:solidFill>
              </a:rPr>
              <a:t>T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5121559" y="4429780"/>
            <a:ext cx="3260441" cy="523220"/>
            <a:chOff x="4953000" y="4800600"/>
            <a:chExt cx="3260441" cy="523220"/>
          </a:xfrm>
        </p:grpSpPr>
        <p:sp>
          <p:nvSpPr>
            <p:cNvPr id="13" name="Left Arrow 12"/>
            <p:cNvSpPr/>
            <p:nvPr/>
          </p:nvSpPr>
          <p:spPr>
            <a:xfrm>
              <a:off x="4953000" y="4876800"/>
              <a:ext cx="743213" cy="2336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5000" y="4800600"/>
              <a:ext cx="249844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At least one node present in </a:t>
              </a:r>
              <a:r>
                <a:rPr lang="en-US" sz="14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T*</a:t>
              </a:r>
              <a:r>
                <a:rPr lang="en-US" sz="1400" dirty="0"/>
                <a:t> </a:t>
              </a:r>
            </a:p>
            <a:p>
              <a:r>
                <a:rPr lang="en-US" sz="1400" dirty="0"/>
                <a:t>but absent in </a:t>
              </a:r>
              <a:r>
                <a:rPr lang="en-US" sz="1400" b="1" i="1" dirty="0">
                  <a:solidFill>
                    <a:schemeClr val="accent5"/>
                  </a:solidFill>
                </a:rPr>
                <a:t>T</a:t>
              </a:r>
              <a:endParaRPr lang="en-US" sz="1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4811730" y="4515563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6" name="Down Ribbon 15"/>
          <p:cNvSpPr/>
          <p:nvPr/>
        </p:nvSpPr>
        <p:spPr>
          <a:xfrm>
            <a:off x="1828800" y="5285601"/>
            <a:ext cx="6781800" cy="81039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Just </a:t>
            </a:r>
            <a:r>
              <a:rPr lang="en-US" i="1" dirty="0">
                <a:solidFill>
                  <a:schemeClr val="tx1"/>
                </a:solidFill>
              </a:rPr>
              <a:t>place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T  </a:t>
            </a:r>
            <a:r>
              <a:rPr lang="en-US" dirty="0">
                <a:solidFill>
                  <a:schemeClr val="tx1"/>
                </a:solidFill>
              </a:rPr>
              <a:t> symmetrically above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/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7473" y="5726668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b="1" i="1" dirty="0">
                <a:solidFill>
                  <a:schemeClr val="accent5"/>
                </a:solidFill>
              </a:rPr>
              <a:t>T</a:t>
            </a:r>
            <a:r>
              <a:rPr lang="en-US" dirty="0"/>
              <a:t> is </a:t>
            </a:r>
            <a:r>
              <a:rPr lang="en-US" i="1" dirty="0">
                <a:solidFill>
                  <a:srgbClr val="0070C0"/>
                </a:solidFill>
              </a:rPr>
              <a:t>different </a:t>
            </a:r>
            <a:r>
              <a:rPr lang="en-US" dirty="0"/>
              <a:t>from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i="1" dirty="0"/>
              <a:t>, then what will you see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3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8333 -0.005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-2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29167 -0.00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2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0.28941 -0.00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2" y="-2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022E-16 L -0.30035 0.0006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 animBg="1"/>
      <p:bldP spid="7" grpId="1" animBg="1"/>
      <p:bldP spid="8" grpId="0"/>
      <p:bldP spid="8" grpId="1"/>
      <p:bldP spid="15" grpId="0" animBg="1"/>
      <p:bldP spid="16" grpId="0" animBg="1"/>
      <p:bldP spid="16" grpId="1" animBg="1"/>
      <p:bldP spid="17" grpId="0"/>
      <p:bldP spid="1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le 5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Uniqueness</a:t>
                </a:r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of 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endParaRPr lang="en-US" sz="3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itle 5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51054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</a:t>
            </a:r>
            <a:r>
              <a:rPr lang="en-US" sz="1800" b="1" i="1" dirty="0">
                <a:solidFill>
                  <a:schemeClr val="accent5"/>
                </a:solidFill>
              </a:rPr>
              <a:t>T</a:t>
            </a:r>
            <a:r>
              <a:rPr lang="en-US" sz="1800" dirty="0"/>
              <a:t> is a full binary tree and </a:t>
            </a:r>
            <a:r>
              <a:rPr lang="en-US" sz="1800" b="1" dirty="0"/>
              <a:t>right child </a:t>
            </a:r>
            <a:r>
              <a:rPr lang="en-US" sz="1800" dirty="0"/>
              <a:t>of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b="1" i="1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is missing,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b="1" i="1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can not be an internal node in </a:t>
            </a:r>
            <a:r>
              <a:rPr lang="en-US" sz="1800" b="1" i="1" dirty="0">
                <a:solidFill>
                  <a:schemeClr val="accent5"/>
                </a:solidFill>
              </a:rPr>
              <a:t>T</a:t>
            </a: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b="1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 </a:t>
            </a:r>
            <a:r>
              <a:rPr lang="en-US" sz="1800" b="1" dirty="0"/>
              <a:t>must be </a:t>
            </a:r>
            <a:r>
              <a:rPr lang="en-US" sz="1800" dirty="0"/>
              <a:t> leaf node.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429000" y="1676400"/>
            <a:ext cx="1999987" cy="1219200"/>
            <a:chOff x="3486413" y="1676400"/>
            <a:chExt cx="1999987" cy="1219200"/>
          </a:xfrm>
        </p:grpSpPr>
        <p:sp>
          <p:nvSpPr>
            <p:cNvPr id="50" name="Oval 49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54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3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438400" y="3810000"/>
            <a:ext cx="5269972" cy="369332"/>
            <a:chOff x="2438400" y="3810000"/>
            <a:chExt cx="5269972" cy="369332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6172200" y="3962400"/>
              <a:ext cx="99035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809494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334000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438400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67600" y="381000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i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486893" y="2221468"/>
            <a:ext cx="2206193" cy="369332"/>
            <a:chOff x="5486893" y="2221468"/>
            <a:chExt cx="2206193" cy="36933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5486893" y="2362200"/>
              <a:ext cx="1675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3914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05893" y="1676400"/>
            <a:ext cx="2651221" cy="369332"/>
            <a:chOff x="5105893" y="1676400"/>
            <a:chExt cx="2651221" cy="3693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105893" y="1828800"/>
              <a:ext cx="2056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55428" y="167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676400" y="5269468"/>
            <a:ext cx="5945294" cy="369332"/>
            <a:chOff x="1828800" y="3810000"/>
            <a:chExt cx="5945294" cy="369332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819777" y="3962400"/>
              <a:ext cx="34277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6419094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885694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828800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67600" y="3810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h</a:t>
              </a:r>
            </a:p>
          </p:txBody>
        </p:sp>
      </p:grpSp>
      <p:cxnSp>
        <p:nvCxnSpPr>
          <p:cNvPr id="38" name="Straight Arrow Connector 37"/>
          <p:cNvCxnSpPr>
            <a:stCxn id="39" idx="5"/>
          </p:cNvCxnSpPr>
          <p:nvPr/>
        </p:nvCxnSpPr>
        <p:spPr>
          <a:xfrm>
            <a:off x="4675278" y="4119026"/>
            <a:ext cx="240092" cy="365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30730" y="3950732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3"/>
          </p:cNvCxnSpPr>
          <p:nvPr/>
        </p:nvCxnSpPr>
        <p:spPr>
          <a:xfrm flipH="1">
            <a:off x="4583131" y="3661826"/>
            <a:ext cx="346757" cy="288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887930" y="3493532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21370" y="3188732"/>
            <a:ext cx="21896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583130" y="2960132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endCxn id="48" idx="1"/>
          </p:cNvCxnSpPr>
          <p:nvPr/>
        </p:nvCxnSpPr>
        <p:spPr>
          <a:xfrm>
            <a:off x="4464972" y="2747426"/>
            <a:ext cx="160116" cy="24158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97330" y="2883932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057918" y="2731532"/>
            <a:ext cx="220413" cy="28890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105400" y="4419600"/>
            <a:ext cx="3759615" cy="309848"/>
            <a:chOff x="4953000" y="4800600"/>
            <a:chExt cx="3759615" cy="309848"/>
          </a:xfrm>
        </p:grpSpPr>
        <p:sp>
          <p:nvSpPr>
            <p:cNvPr id="2" name="Left Arrow 1"/>
            <p:cNvSpPr/>
            <p:nvPr/>
          </p:nvSpPr>
          <p:spPr>
            <a:xfrm>
              <a:off x="4953000" y="4876800"/>
              <a:ext cx="743213" cy="2336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5000" y="4800600"/>
              <a:ext cx="29976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Any node present in </a:t>
              </a:r>
              <a:r>
                <a:rPr lang="en-US" sz="14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T*</a:t>
              </a:r>
              <a:r>
                <a:rPr lang="en-US" sz="1400" dirty="0"/>
                <a:t> but absent in </a:t>
              </a:r>
              <a:r>
                <a:rPr lang="en-US" sz="1400" b="1" i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424" y="2286000"/>
            <a:ext cx="351576" cy="490301"/>
            <a:chOff x="3980694" y="2678668"/>
            <a:chExt cx="351576" cy="490301"/>
          </a:xfrm>
        </p:grpSpPr>
        <p:sp>
          <p:nvSpPr>
            <p:cNvPr id="46" name="Oval 45"/>
            <p:cNvSpPr/>
            <p:nvPr/>
          </p:nvSpPr>
          <p:spPr>
            <a:xfrm>
              <a:off x="3980694" y="29718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38600" y="2678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v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4811730" y="4515563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0" y="1837420"/>
            <a:ext cx="3276600" cy="1820180"/>
          </a:xfrm>
          <a:prstGeom prst="cloudCallout">
            <a:avLst>
              <a:gd name="adj1" fmla="val 47460"/>
              <a:gd name="adj2" fmla="val 643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Trace the path from </a:t>
            </a:r>
            <a:r>
              <a:rPr lang="en-US" b="1" i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root until we reach a node present in both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i="1" dirty="0">
                <a:solidFill>
                  <a:schemeClr val="accent5"/>
                </a:solidFill>
              </a:rPr>
              <a:t>T</a:t>
            </a:r>
            <a:r>
              <a:rPr lang="en-US" i="1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0" y="1837420"/>
            <a:ext cx="3276600" cy="1820180"/>
          </a:xfrm>
          <a:prstGeom prst="cloudCallout">
            <a:avLst>
              <a:gd name="adj1" fmla="val 47460"/>
              <a:gd name="adj2" fmla="val 643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Such a node 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endParaRPr lang="en-US" b="1" i="1" dirty="0">
              <a:solidFill>
                <a:srgbClr val="7030A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must exist since both </a:t>
            </a:r>
            <a:r>
              <a:rPr lang="en-US" dirty="0" err="1">
                <a:solidFill>
                  <a:schemeClr val="tx1"/>
                </a:solidFill>
              </a:rPr>
              <a:t>both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i="1" dirty="0">
                <a:solidFill>
                  <a:schemeClr val="accent5"/>
                </a:solidFill>
              </a:rPr>
              <a:t>T</a:t>
            </a:r>
            <a:r>
              <a:rPr lang="en-US" i="1" dirty="0">
                <a:solidFill>
                  <a:schemeClr val="tx1"/>
                </a:solidFill>
              </a:rPr>
              <a:t> meet </a:t>
            </a:r>
            <a:r>
              <a:rPr lang="en-US" dirty="0">
                <a:solidFill>
                  <a:schemeClr val="tx1"/>
                </a:solidFill>
              </a:rPr>
              <a:t>at least at the root.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2057400"/>
            <a:ext cx="3429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that one child (in this case the right child) of </a:t>
            </a:r>
            <a:r>
              <a:rPr lang="en-US" b="1" i="1" dirty="0">
                <a:solidFill>
                  <a:srgbClr val="0070C0"/>
                </a:solidFill>
              </a:rPr>
              <a:t>v  </a:t>
            </a:r>
            <a:r>
              <a:rPr lang="en-US" dirty="0"/>
              <a:t>is missing in </a:t>
            </a:r>
            <a:r>
              <a:rPr lang="en-US" b="1" i="1" dirty="0">
                <a:solidFill>
                  <a:schemeClr val="accent5"/>
                </a:solidFill>
              </a:rPr>
              <a:t>T</a:t>
            </a:r>
            <a:r>
              <a:rPr lang="en-US" dirty="0"/>
              <a:t>. 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8600" y="2677717"/>
            <a:ext cx="3991824" cy="2158066"/>
            <a:chOff x="228600" y="2677717"/>
            <a:chExt cx="3991824" cy="2158066"/>
          </a:xfrm>
        </p:grpSpPr>
        <p:cxnSp>
          <p:nvCxnSpPr>
            <p:cNvPr id="13" name="Straight Connector 12"/>
            <p:cNvCxnSpPr>
              <a:stCxn id="46" idx="2"/>
            </p:cNvCxnSpPr>
            <p:nvPr/>
          </p:nvCxnSpPr>
          <p:spPr>
            <a:xfrm flipH="1">
              <a:off x="2209800" y="2677717"/>
              <a:ext cx="2010624" cy="1316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8600" y="3912453"/>
                  <a:ext cx="2045496" cy="92333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Depth</a:t>
                  </a:r>
                  <a:r>
                    <a:rPr lang="en-US" dirty="0"/>
                    <a:t> of </a:t>
                  </a:r>
                  <a:r>
                    <a:rPr lang="en-US" b="1" i="1" dirty="0">
                      <a:solidFill>
                        <a:srgbClr val="0070C0"/>
                      </a:solidFill>
                    </a:rPr>
                    <a:t>v</a:t>
                  </a:r>
                  <a:r>
                    <a:rPr lang="en-US" b="1" i="1" dirty="0">
                      <a:solidFill>
                        <a:srgbClr val="7030A0"/>
                      </a:solidFill>
                    </a:rPr>
                    <a:t> </a:t>
                  </a:r>
                  <a:r>
                    <a:rPr lang="en-US" dirty="0"/>
                    <a:t>must be </a:t>
                  </a:r>
                </a:p>
                <a:p>
                  <a:r>
                    <a:rPr lang="en-US" dirty="0"/>
                    <a:t>less than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𝒉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since </a:t>
                  </a:r>
                </a:p>
                <a:p>
                  <a:r>
                    <a:rPr lang="en-US" b="1" i="1" dirty="0">
                      <a:solidFill>
                        <a:srgbClr val="0070C0"/>
                      </a:solidFill>
                    </a:rPr>
                    <a:t>v </a:t>
                  </a:r>
                  <a:r>
                    <a:rPr lang="en-US" dirty="0"/>
                    <a:t>is ancestor of </a:t>
                  </a:r>
                  <a:r>
                    <a:rPr lang="en-US" b="1" i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/>
                    <a:t>.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912453"/>
                  <a:ext cx="2045496" cy="9233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74" t="-2614" r="-3858" b="-91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Ribbon 20"/>
              <p:cNvSpPr/>
              <p:nvPr/>
            </p:nvSpPr>
            <p:spPr>
              <a:xfrm>
                <a:off x="3581400" y="5943600"/>
                <a:ext cx="5543812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Hence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</a:t>
                </a:r>
                <a:r>
                  <a:rPr lang="en-US" b="1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 leaf node of </a:t>
                </a:r>
                <a:r>
                  <a:rPr lang="en-US" b="1" i="1" dirty="0">
                    <a:solidFill>
                      <a:schemeClr val="accent5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  at depth &lt;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1" name="Down Ribbon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943600"/>
                <a:ext cx="5543812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943600" y="626006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Hence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70221" y="6488668"/>
                <a:ext cx="4087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5"/>
                    </a:solidFill>
                  </a:rPr>
                  <a:t>T </a:t>
                </a:r>
                <a:r>
                  <a:rPr lang="en-US" dirty="0">
                    <a:sym typeface="Wingdings" pitchFamily="2" charset="2"/>
                  </a:rPr>
                  <a:t>is not a compete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21" y="6488668"/>
                <a:ext cx="408797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41" t="-8197" r="-14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2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39" grpId="0" animBg="1"/>
      <p:bldP spid="43" grpId="0" animBg="1"/>
      <p:bldP spid="48" grpId="0" animBg="1"/>
      <p:bldP spid="64" grpId="0"/>
      <p:bldP spid="10" grpId="0" animBg="1"/>
      <p:bldP spid="10" grpId="1" animBg="1"/>
      <p:bldP spid="73" grpId="0" animBg="1"/>
      <p:bldP spid="73" grpId="1" animBg="1"/>
      <p:bldP spid="85" grpId="0" animBg="1"/>
      <p:bldP spid="85" grpId="1" animBg="1"/>
      <p:bldP spid="21" grpId="0" animBg="1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dirty="0"/>
                  <a:t>Hence there is no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different</a:t>
                </a:r>
                <a:r>
                  <a:rPr lang="en-US" sz="2000" dirty="0"/>
                  <a:t> from  </a:t>
                </a:r>
                <a:r>
                  <a:rPr lang="en-US" sz="2000" b="1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T*</a:t>
                </a:r>
                <a:r>
                  <a:rPr lang="en-US" sz="2000" dirty="0">
                    <a:sym typeface="Wingdings" pitchFamily="2" charset="2"/>
                  </a:rPr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 There exists a </a:t>
                </a:r>
                <a:r>
                  <a:rPr lang="en-US" sz="2000" b="1">
                    <a:sym typeface="Wingdings" pitchFamily="2" charset="2"/>
                  </a:rPr>
                  <a:t>unique </a:t>
                </a:r>
                <a:r>
                  <a:rPr lang="en-US" sz="2000" b="1">
                    <a:solidFill>
                      <a:srgbClr val="7030A0"/>
                    </a:solidFill>
                  </a:rPr>
                  <a:t>complete</a:t>
                </a:r>
                <a:r>
                  <a:rPr lang="en-US" sz="2000"/>
                  <a:t> </a:t>
                </a:r>
                <a:r>
                  <a:rPr lang="en-US" sz="2000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A complete 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has exactly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sz="2000" dirty="0"/>
                  <a:t> -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/>
                  <a:t>nodes.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Red </a:t>
            </a:r>
            <a:r>
              <a:rPr lang="en-US" sz="2800" b="1" dirty="0"/>
              <a:t>Black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Tree is </a:t>
            </a:r>
            <a:r>
              <a:rPr lang="en-US" sz="2800" u="sng" dirty="0"/>
              <a:t>height balanced</a:t>
            </a:r>
            <a:br>
              <a:rPr lang="en-US" sz="28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The final proof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5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: a red black tree storing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keys.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Total number of nodes </a:t>
                </a:r>
                <a:r>
                  <a:rPr lang="en-US" sz="2000" dirty="0"/>
                  <a:t>=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: the black </a:t>
                </a:r>
                <a:r>
                  <a:rPr lang="en-US" sz="2000" b="1" dirty="0"/>
                  <a:t>height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Every leaf node is at depth ≥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2000" b="1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Hence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+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≥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sz="2000" dirty="0"/>
                  <a:t> 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+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Height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/>
                      <m:t>say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4724400" y="2057400"/>
                <a:ext cx="4191000" cy="1222248"/>
              </a:xfrm>
              <a:prstGeom prst="cloudCallout">
                <a:avLst>
                  <a:gd name="adj1" fmla="val -21173"/>
                  <a:gd name="adj2" fmla="val 7983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look like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we remove all nodes at depth 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057400"/>
                <a:ext cx="4191000" cy="1222248"/>
              </a:xfrm>
              <a:prstGeom prst="cloudCallout">
                <a:avLst>
                  <a:gd name="adj1" fmla="val -21173"/>
                  <a:gd name="adj2" fmla="val 7983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62722" y="3718261"/>
                <a:ext cx="345639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complete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22" y="3718261"/>
                <a:ext cx="345639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30" t="-6349" r="-19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67000" y="3811216"/>
                <a:ext cx="853054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−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11216"/>
                <a:ext cx="853054" cy="379784"/>
              </a:xfrm>
              <a:prstGeom prst="rect">
                <a:avLst/>
              </a:prstGeom>
              <a:blipFill rotWithShape="1">
                <a:blip r:embed="rId5"/>
                <a:stretch>
                  <a:fillRect t="-4762" r="-1223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689708" y="5281136"/>
                <a:ext cx="1013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  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/>
                  <a:t> - 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708" y="5281136"/>
                <a:ext cx="1013419" cy="369332"/>
              </a:xfrm>
              <a:prstGeom prst="rect">
                <a:avLst/>
              </a:prstGeom>
              <a:blipFill>
                <a:blip r:embed="rId6"/>
                <a:stretch>
                  <a:fillRect l="-4938" t="-6667" r="-37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45344" y="5257800"/>
                <a:ext cx="2122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  </a:t>
                </a:r>
                <a:r>
                  <a:rPr lang="en-US" b="1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+ 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344" y="5257800"/>
                <a:ext cx="2122056" cy="369332"/>
              </a:xfrm>
              <a:prstGeom prst="rect">
                <a:avLst/>
              </a:prstGeom>
              <a:blipFill>
                <a:blip r:embed="rId7"/>
                <a:stretch>
                  <a:fillRect l="-2367" t="-10000" r="-118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56102" y="1981200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+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02" y="1981200"/>
                <a:ext cx="104067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0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78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31337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Nearly Balanced </a:t>
            </a:r>
            <a:r>
              <a:rPr lang="en-US" sz="3200" dirty="0"/>
              <a:t>BST</a:t>
            </a:r>
            <a:endParaRPr lang="en-IN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Analysis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Nearly</a:t>
            </a:r>
            <a:r>
              <a:rPr lang="en-US" sz="3600" b="1" dirty="0">
                <a:solidFill>
                  <a:srgbClr val="7030A0"/>
                </a:solidFill>
              </a:rPr>
              <a:t> balanced </a:t>
            </a:r>
            <a:r>
              <a:rPr lang="en-US" sz="3600" b="1" dirty="0"/>
              <a:t>Binary Search Tree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Terminology: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 of a binary tree is the number of nodes present in it.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/>
                  <a:t> is said to be </a:t>
                </a:r>
                <a:r>
                  <a:rPr lang="en-US" sz="2000" b="1" u="sng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 balanced </a:t>
                </a:r>
                <a:r>
                  <a:rPr lang="en-US" sz="2000" dirty="0"/>
                  <a:t>at node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/>
                  <a:t>, if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))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and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/>
                  <a:t>right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))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 </a:t>
                </a:r>
                <a:r>
                  <a:rPr lang="en-US" sz="2000" dirty="0"/>
                  <a:t>is said to be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it is </a:t>
                </a:r>
                <a:r>
                  <a:rPr lang="en-US" sz="2000" b="1" u="sng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u="sng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/>
                  <a:t>at each node.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Height of a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/>
                  <a:t>BST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nodes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Nearly</a:t>
            </a:r>
            <a:r>
              <a:rPr lang="en-US" sz="3600" b="1" dirty="0">
                <a:solidFill>
                  <a:srgbClr val="7030A0"/>
                </a:solidFill>
              </a:rPr>
              <a:t> balanced </a:t>
            </a:r>
            <a:r>
              <a:rPr lang="en-US" sz="3600" b="1" dirty="0"/>
              <a:t>Binary Search Tree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u="sng" dirty="0"/>
              <a:t>Maintaining under </a:t>
            </a:r>
            <a:r>
              <a:rPr lang="en-US" sz="2400" b="1" u="sng" dirty="0">
                <a:solidFill>
                  <a:srgbClr val="7030A0"/>
                </a:solidFill>
              </a:rPr>
              <a:t>Insertion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Each node 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in </a:t>
            </a:r>
            <a:r>
              <a:rPr lang="en-US" sz="2000" b="1" dirty="0">
                <a:solidFill>
                  <a:srgbClr val="00B050"/>
                </a:solidFill>
              </a:rPr>
              <a:t>T </a:t>
            </a:r>
            <a:r>
              <a:rPr lang="en-US" sz="2000" dirty="0"/>
              <a:t>maintains additional field </a:t>
            </a:r>
            <a:r>
              <a:rPr lang="en-US" sz="2000" b="1" dirty="0">
                <a:solidFill>
                  <a:srgbClr val="7030A0"/>
                </a:solidFill>
              </a:rPr>
              <a:t>size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) which is the number of nodes in the </a:t>
            </a:r>
            <a:r>
              <a:rPr lang="en-US" sz="2000" b="1" dirty="0" err="1">
                <a:solidFill>
                  <a:srgbClr val="002060"/>
                </a:solidFill>
              </a:rPr>
              <a:t>subtree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/>
              <a:t>Keep </a:t>
            </a:r>
            <a:r>
              <a:rPr lang="en-US" sz="2000" b="1" dirty="0">
                <a:solidFill>
                  <a:srgbClr val="7030A0"/>
                </a:solidFill>
              </a:rPr>
              <a:t>Search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T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0070C0"/>
                </a:solidFill>
              </a:rPr>
              <a:t>x</a:t>
            </a:r>
            <a:r>
              <a:rPr lang="en-US" sz="2000" dirty="0"/>
              <a:t>) operation unchanged.</a:t>
            </a:r>
          </a:p>
          <a:p>
            <a:endParaRPr lang="en-US" sz="2000" dirty="0"/>
          </a:p>
          <a:p>
            <a:r>
              <a:rPr lang="en-US" sz="2000" dirty="0"/>
              <a:t>Modify </a:t>
            </a:r>
            <a:r>
              <a:rPr lang="en-US" sz="2000" b="1" dirty="0">
                <a:solidFill>
                  <a:srgbClr val="7030A0"/>
                </a:solidFill>
              </a:rPr>
              <a:t>Insert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T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0070C0"/>
                </a:solidFill>
              </a:rPr>
              <a:t>x</a:t>
            </a:r>
            <a:r>
              <a:rPr lang="en-US" sz="2000" dirty="0"/>
              <a:t>) operation as follows: </a:t>
            </a:r>
          </a:p>
          <a:p>
            <a:pPr lvl="1"/>
            <a:r>
              <a:rPr lang="en-US" sz="1800" dirty="0"/>
              <a:t>Carry out normal insert and update the </a:t>
            </a:r>
            <a:r>
              <a:rPr lang="en-US" sz="1800" b="1" dirty="0">
                <a:solidFill>
                  <a:srgbClr val="7030A0"/>
                </a:solidFill>
              </a:rPr>
              <a:t>size</a:t>
            </a:r>
            <a:r>
              <a:rPr lang="en-US" sz="1800" dirty="0"/>
              <a:t> fields of  nodes traversed.</a:t>
            </a:r>
          </a:p>
          <a:p>
            <a:pPr lvl="1"/>
            <a:r>
              <a:rPr lang="en-US" sz="1800" dirty="0"/>
              <a:t>If BST  </a:t>
            </a:r>
            <a:r>
              <a:rPr lang="en-US" sz="1800" b="1" dirty="0">
                <a:solidFill>
                  <a:srgbClr val="00B050"/>
                </a:solidFill>
              </a:rPr>
              <a:t>T </a:t>
            </a:r>
            <a:r>
              <a:rPr lang="en-US" sz="1800" dirty="0"/>
              <a:t>is ceases to be  </a:t>
            </a:r>
            <a:r>
              <a:rPr lang="en-US" sz="1800" b="1" dirty="0">
                <a:solidFill>
                  <a:srgbClr val="006C31"/>
                </a:solidFill>
              </a:rPr>
              <a:t>nearly</a:t>
            </a:r>
            <a:r>
              <a:rPr lang="en-US" sz="1800" b="1" dirty="0">
                <a:solidFill>
                  <a:srgbClr val="7030A0"/>
                </a:solidFill>
              </a:rPr>
              <a:t> imbalanced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at any node 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, </a:t>
            </a:r>
          </a:p>
          <a:p>
            <a:pPr marL="457200" lvl="1" indent="0">
              <a:buNone/>
            </a:pPr>
            <a:r>
              <a:rPr lang="en-US" sz="1800" dirty="0"/>
              <a:t>      transform </a:t>
            </a:r>
            <a:r>
              <a:rPr lang="en-US" sz="1800" b="1" dirty="0" err="1">
                <a:solidFill>
                  <a:srgbClr val="002060"/>
                </a:solidFill>
              </a:rPr>
              <a:t>subtree</a:t>
            </a:r>
            <a:r>
              <a:rPr lang="en-US" sz="1800" b="1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b="1" dirty="0"/>
              <a:t>) </a:t>
            </a:r>
            <a:r>
              <a:rPr lang="en-US" sz="1800" dirty="0"/>
              <a:t>into</a:t>
            </a:r>
            <a:r>
              <a:rPr lang="en-US" sz="1800" b="1" dirty="0"/>
              <a:t>  </a:t>
            </a:r>
            <a:r>
              <a:rPr lang="en-US" sz="1800" b="1" dirty="0">
                <a:solidFill>
                  <a:srgbClr val="7030A0"/>
                </a:solidFill>
              </a:rPr>
              <a:t>perfectly balanced</a:t>
            </a:r>
            <a:r>
              <a:rPr lang="en-US" sz="1800" b="1" dirty="0"/>
              <a:t> BST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endParaRPr lang="en-US" sz="1800" b="1" dirty="0"/>
          </a:p>
          <a:p>
            <a:endParaRPr lang="en-US" sz="2000" dirty="0"/>
          </a:p>
          <a:p>
            <a:pPr marL="5715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“</a:t>
            </a:r>
            <a:r>
              <a:rPr lang="en-US" sz="3600" b="1" dirty="0">
                <a:solidFill>
                  <a:srgbClr val="7030A0"/>
                </a:solidFill>
              </a:rPr>
              <a:t>Perfectly Balancing</a:t>
            </a:r>
            <a:r>
              <a:rPr lang="en-US" sz="3600" dirty="0"/>
              <a:t>” </a:t>
            </a:r>
            <a:r>
              <a:rPr lang="en-US" sz="3600" dirty="0" err="1"/>
              <a:t>subtree</a:t>
            </a:r>
            <a:r>
              <a:rPr lang="en-US" sz="3600" dirty="0"/>
              <a:t> at a node </a:t>
            </a:r>
            <a:r>
              <a:rPr lang="en-US" sz="3600" b="1" dirty="0">
                <a:solidFill>
                  <a:srgbClr val="00B0F0"/>
                </a:solidFill>
              </a:rPr>
              <a:t>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377696" y="2057400"/>
            <a:ext cx="2737104" cy="3962400"/>
            <a:chOff x="1377696" y="2057400"/>
            <a:chExt cx="2737104" cy="3962400"/>
          </a:xfrm>
        </p:grpSpPr>
        <p:sp>
          <p:nvSpPr>
            <p:cNvPr id="5" name="Rectangle 4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377696" y="3886200"/>
              <a:ext cx="1136904" cy="2133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206496" y="3886200"/>
              <a:ext cx="908304" cy="10668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>
              <a:off x="3124200" y="3124200"/>
              <a:ext cx="536448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01938" y="28194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v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16296" y="1981200"/>
            <a:ext cx="2889504" cy="3429000"/>
            <a:chOff x="1377696" y="2057400"/>
            <a:chExt cx="2889504" cy="3429000"/>
          </a:xfrm>
        </p:grpSpPr>
        <p:sp>
          <p:nvSpPr>
            <p:cNvPr id="26" name="Rectangle 25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ight Arrow 34"/>
          <p:cNvSpPr/>
          <p:nvPr/>
        </p:nvSpPr>
        <p:spPr>
          <a:xfrm>
            <a:off x="4343400" y="332536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5788" y="5757304"/>
                <a:ext cx="625812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&gt;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88" y="5757304"/>
                <a:ext cx="625812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7767" r="-15534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5604767" y="5205234"/>
            <a:ext cx="2396233" cy="1292364"/>
            <a:chOff x="5604767" y="5205234"/>
            <a:chExt cx="2396233" cy="1292364"/>
          </a:xfrm>
        </p:grpSpPr>
        <p:sp>
          <p:nvSpPr>
            <p:cNvPr id="11" name="Left-Up Arrow 10"/>
            <p:cNvSpPr/>
            <p:nvPr/>
          </p:nvSpPr>
          <p:spPr>
            <a:xfrm rot="2758934">
              <a:off x="6500634" y="5205234"/>
              <a:ext cx="850392" cy="850392"/>
            </a:xfrm>
            <a:prstGeom prst="leftUpArrow">
              <a:avLst>
                <a:gd name="adj1" fmla="val 16269"/>
                <a:gd name="adj2" fmla="val 17631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4767" y="6128266"/>
              <a:ext cx="2396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Size differs by at most 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8411" y="6172200"/>
            <a:ext cx="3498789" cy="457200"/>
            <a:chOff x="463610" y="5638800"/>
            <a:chExt cx="3498789" cy="457200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ight Brace 36"/>
          <p:cNvSpPr/>
          <p:nvPr/>
        </p:nvSpPr>
        <p:spPr>
          <a:xfrm rot="5400000">
            <a:off x="1828801" y="5562600"/>
            <a:ext cx="304798" cy="1219199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/>
          <p:cNvGrpSpPr/>
          <p:nvPr/>
        </p:nvGrpSpPr>
        <p:grpSpPr>
          <a:xfrm>
            <a:off x="4883211" y="6172200"/>
            <a:ext cx="3498789" cy="457200"/>
            <a:chOff x="463610" y="5638800"/>
            <a:chExt cx="3498789" cy="457200"/>
          </a:xfrm>
        </p:grpSpPr>
        <p:sp>
          <p:nvSpPr>
            <p:cNvPr id="39" name="Right Brace 38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197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Nearly</a:t>
            </a:r>
            <a:r>
              <a:rPr lang="en-US" sz="3200" b="1" dirty="0">
                <a:solidFill>
                  <a:srgbClr val="7030A0"/>
                </a:solidFill>
              </a:rPr>
              <a:t> balanced </a:t>
            </a:r>
            <a:r>
              <a:rPr lang="en-US" sz="3200" b="1" dirty="0"/>
              <a:t>Binary Search Tree</a:t>
            </a:r>
            <a:br>
              <a:rPr lang="en-US" sz="3200" b="1" dirty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4582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It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time to transform an imbalanced tree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into a perfectly balanced BST. (It was given as </a:t>
                </a:r>
                <a:r>
                  <a:rPr lang="en-US" sz="2000"/>
                  <a:t>a Homework.)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Worst case search time in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balanced </a:t>
                </a:r>
                <a:r>
                  <a:rPr lang="en-US" sz="2000" b="1" dirty="0"/>
                  <a:t>BST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any arbitrary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operations</a:t>
                </a:r>
                <a:r>
                  <a:rPr lang="en-US" sz="2000" dirty="0"/>
                  <a:t>, total time will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We shall now prove this theorem formally.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Watch the </a:t>
                </a:r>
                <a:r>
                  <a:rPr lang="en-US" sz="2000" b="1" dirty="0"/>
                  <a:t>next </a:t>
                </a:r>
                <a:r>
                  <a:rPr lang="en-US" sz="2000" dirty="0"/>
                  <a:t>slide slowly to get a useful insight.</a:t>
                </a:r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458200" cy="5105400"/>
              </a:xfrm>
              <a:blipFill rotWithShape="1">
                <a:blip r:embed="rId2"/>
                <a:stretch>
                  <a:fillRect l="-793" t="-597" b="-8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</a:t>
            </a:r>
            <a:r>
              <a:rPr lang="en-US" b="1" dirty="0"/>
              <a:t>Black</a:t>
            </a:r>
            <a:r>
              <a:rPr lang="en-US" dirty="0"/>
              <a:t>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Red</a:t>
            </a:r>
            <a:r>
              <a:rPr lang="en-US" sz="2000" dirty="0"/>
              <a:t> </a:t>
            </a:r>
            <a:r>
              <a:rPr lang="en-US" sz="2000" b="1" dirty="0"/>
              <a:t>Black</a:t>
            </a:r>
            <a:r>
              <a:rPr lang="en-US" sz="2000" dirty="0"/>
              <a:t> tree:  </a:t>
            </a:r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B050"/>
                </a:solidFill>
              </a:rPr>
              <a:t>full</a:t>
            </a:r>
            <a:r>
              <a:rPr lang="en-US" sz="2000" dirty="0"/>
              <a:t> binary search tree</a:t>
            </a:r>
          </a:p>
          <a:p>
            <a:pPr marL="0" indent="0">
              <a:buNone/>
            </a:pPr>
            <a:r>
              <a:rPr lang="en-US" sz="2000" dirty="0"/>
              <a:t>and satisfying the following properties.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Each node is colored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or </a:t>
            </a:r>
            <a:r>
              <a:rPr lang="en-US" sz="2000" b="1" dirty="0"/>
              <a:t>black.</a:t>
            </a:r>
          </a:p>
          <a:p>
            <a:endParaRPr lang="en-US" sz="2000" dirty="0"/>
          </a:p>
          <a:p>
            <a:r>
              <a:rPr lang="en-US" sz="2000" dirty="0"/>
              <a:t>Each leaf is colored </a:t>
            </a:r>
            <a:r>
              <a:rPr lang="en-US" sz="2000" b="1" dirty="0"/>
              <a:t>black </a:t>
            </a:r>
            <a:r>
              <a:rPr lang="en-US" sz="2000" dirty="0"/>
              <a:t>and so is the root.</a:t>
            </a:r>
          </a:p>
          <a:p>
            <a:endParaRPr lang="en-US" sz="2000" dirty="0"/>
          </a:p>
          <a:p>
            <a:r>
              <a:rPr lang="en-US" sz="2000" dirty="0"/>
              <a:t>Every </a:t>
            </a:r>
            <a:r>
              <a:rPr lang="en-US" sz="2000" b="1" dirty="0">
                <a:solidFill>
                  <a:srgbClr val="FF0000"/>
                </a:solidFill>
              </a:rPr>
              <a:t>red </a:t>
            </a:r>
            <a:r>
              <a:rPr lang="en-US" sz="2000" dirty="0"/>
              <a:t>node will have both its children </a:t>
            </a:r>
            <a:r>
              <a:rPr lang="en-US" sz="2000" b="1" dirty="0"/>
              <a:t>black.</a:t>
            </a:r>
          </a:p>
          <a:p>
            <a:endParaRPr lang="en-US" sz="2000" dirty="0"/>
          </a:p>
          <a:p>
            <a:r>
              <a:rPr lang="en-US" sz="2000" dirty="0"/>
              <a:t>No. of </a:t>
            </a:r>
            <a:r>
              <a:rPr lang="en-US" sz="2000" b="1" u="sng" dirty="0"/>
              <a:t>black</a:t>
            </a:r>
            <a:r>
              <a:rPr lang="en-US" sz="2000" u="sng" dirty="0"/>
              <a:t> nodes</a:t>
            </a:r>
            <a:r>
              <a:rPr lang="en-US" sz="2000" dirty="0"/>
              <a:t> on a path from root to each leaf node is same. 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1962090"/>
            <a:ext cx="3158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with each leaf as a </a:t>
            </a:r>
            <a:r>
              <a:rPr lang="en-US" sz="2000" b="1" dirty="0"/>
              <a:t>null</a:t>
            </a:r>
            <a:r>
              <a:rPr lang="en-US" sz="2000" dirty="0"/>
              <a:t> node</a:t>
            </a:r>
            <a:endParaRPr lang="en-IN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5257800"/>
            <a:ext cx="53340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81600" y="5715000"/>
            <a:ext cx="2209800" cy="609600"/>
            <a:chOff x="5181600" y="4953000"/>
            <a:chExt cx="2209800" cy="609600"/>
          </a:xfrm>
        </p:grpSpPr>
        <p:sp>
          <p:nvSpPr>
            <p:cNvPr id="8" name="TextBox 7"/>
            <p:cNvSpPr txBox="1"/>
            <p:nvPr/>
          </p:nvSpPr>
          <p:spPr>
            <a:xfrm>
              <a:off x="5929910" y="5162490"/>
              <a:ext cx="146149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black</a:t>
              </a:r>
              <a:r>
                <a:rPr lang="en-US" sz="2000" dirty="0"/>
                <a:t> height</a:t>
              </a:r>
              <a:endParaRPr lang="en-IN" sz="2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181600" y="4953000"/>
              <a:ext cx="748310" cy="514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587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 uiExpand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Suppose </a:t>
            </a:r>
            <a:r>
              <a:rPr lang="en-US" sz="2000" b="1" dirty="0">
                <a:solidFill>
                  <a:srgbClr val="006C31"/>
                </a:solidFill>
              </a:rPr>
              <a:t>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) is perfectly balanced at some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721095" y="2057400"/>
            <a:ext cx="2813305" cy="3962400"/>
            <a:chOff x="1301495" y="2057400"/>
            <a:chExt cx="2813305" cy="3962400"/>
          </a:xfrm>
        </p:grpSpPr>
        <p:sp>
          <p:nvSpPr>
            <p:cNvPr id="5" name="Rectangle 4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301495" y="3886200"/>
              <a:ext cx="1441705" cy="2133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206496" y="3886200"/>
              <a:ext cx="908304" cy="10668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>
              <a:off x="3124200" y="3124200"/>
              <a:ext cx="536448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01938" y="28194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v</a:t>
              </a:r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4343400" y="332536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65388" y="5757304"/>
                <a:ext cx="625812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&gt;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388" y="5757304"/>
                <a:ext cx="625812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7767" r="-15534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56567" y="5205234"/>
            <a:ext cx="2396233" cy="1292364"/>
            <a:chOff x="5604767" y="5205234"/>
            <a:chExt cx="2396233" cy="1292364"/>
          </a:xfrm>
        </p:grpSpPr>
        <p:sp>
          <p:nvSpPr>
            <p:cNvPr id="11" name="Left-Up Arrow 10"/>
            <p:cNvSpPr/>
            <p:nvPr/>
          </p:nvSpPr>
          <p:spPr>
            <a:xfrm rot="2758934">
              <a:off x="6500634" y="5205234"/>
              <a:ext cx="850392" cy="850392"/>
            </a:xfrm>
            <a:prstGeom prst="leftUpArrow">
              <a:avLst>
                <a:gd name="adj1" fmla="val 16269"/>
                <a:gd name="adj2" fmla="val 17631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4767" y="6128266"/>
              <a:ext cx="2396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Size differs by at most 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8011" y="6172200"/>
            <a:ext cx="3498789" cy="457200"/>
            <a:chOff x="463610" y="5638800"/>
            <a:chExt cx="3498789" cy="457200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63610" y="5638800"/>
                  <a:ext cx="499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49917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073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ight Brace 36"/>
          <p:cNvSpPr/>
          <p:nvPr/>
        </p:nvSpPr>
        <p:spPr>
          <a:xfrm rot="5400000">
            <a:off x="6248401" y="5562600"/>
            <a:ext cx="304798" cy="1219199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/>
          <p:cNvGrpSpPr/>
          <p:nvPr/>
        </p:nvGrpSpPr>
        <p:grpSpPr>
          <a:xfrm>
            <a:off x="235011" y="5791200"/>
            <a:ext cx="3498789" cy="457200"/>
            <a:chOff x="463610" y="5638800"/>
            <a:chExt cx="3498789" cy="457200"/>
          </a:xfrm>
        </p:grpSpPr>
        <p:sp>
          <p:nvSpPr>
            <p:cNvPr id="39" name="Right Brace 38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Down Ribbon 7"/>
          <p:cNvSpPr/>
          <p:nvPr/>
        </p:nvSpPr>
        <p:spPr>
          <a:xfrm>
            <a:off x="420478" y="457200"/>
            <a:ext cx="8723522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How many </a:t>
            </a:r>
            <a:r>
              <a:rPr lang="en-US" sz="2000" u="sng" dirty="0">
                <a:solidFill>
                  <a:schemeClr val="tx1"/>
                </a:solidFill>
              </a:rPr>
              <a:t>new elements</a:t>
            </a:r>
            <a:r>
              <a:rPr lang="en-US" sz="2000" dirty="0">
                <a:solidFill>
                  <a:schemeClr val="tx1"/>
                </a:solidFill>
              </a:rPr>
              <a:t> to make </a:t>
            </a:r>
            <a:r>
              <a:rPr lang="en-US" sz="2000" b="1" dirty="0">
                <a:solidFill>
                  <a:srgbClr val="006C3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) imbalanced ?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08148" y="2133600"/>
            <a:ext cx="187452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2743200" y="2133600"/>
            <a:ext cx="187452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2743200" y="2133600"/>
            <a:ext cx="187452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/>
          <p:cNvGrpSpPr/>
          <p:nvPr/>
        </p:nvGrpSpPr>
        <p:grpSpPr>
          <a:xfrm>
            <a:off x="768096" y="1981200"/>
            <a:ext cx="2889504" cy="3429000"/>
            <a:chOff x="768096" y="1981200"/>
            <a:chExt cx="2889504" cy="3429000"/>
          </a:xfrm>
        </p:grpSpPr>
        <p:grpSp>
          <p:nvGrpSpPr>
            <p:cNvPr id="25" name="Group 24"/>
            <p:cNvGrpSpPr/>
            <p:nvPr/>
          </p:nvGrpSpPr>
          <p:grpSpPr>
            <a:xfrm>
              <a:off x="768096" y="1981200"/>
              <a:ext cx="2889504" cy="3429000"/>
              <a:chOff x="1377696" y="2057400"/>
              <a:chExt cx="2889504" cy="3429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667000" y="2819400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1377696" y="3886200"/>
                <a:ext cx="1217912" cy="1600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3124200" y="3886200"/>
                <a:ext cx="1143000" cy="1600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>
                <a:off x="1946148" y="3124200"/>
                <a:ext cx="720852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>
                <a:off x="3124200" y="3124200"/>
                <a:ext cx="571500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2895600" y="2057400"/>
                <a:ext cx="685800" cy="762000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1763730" y="2667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v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68446" y="762000"/>
                <a:ext cx="748858" cy="4616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46" y="762000"/>
                <a:ext cx="74885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16393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6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-0.15642 0.2222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03767 0.0544 C -0.05451 0.07963 -0.04757 0.14514 -0.02396 0.17222 L 0.02483 0.23218 " pathEditMode="relative" rAng="2553427" ptsTypes="FfFF">
                                      <p:cBhvr>
                                        <p:cTn id="4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-0.15642 0.2222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 animBg="1"/>
      <p:bldP spid="33" grpId="0"/>
      <p:bldP spid="37" grpId="0" animBg="1"/>
      <p:bldP spid="8" grpId="0" animBg="1"/>
      <p:bldP spid="16" grpId="0" animBg="1"/>
      <p:bldP spid="16" grpId="1" animBg="1"/>
      <p:bldP spid="16" grpId="2" animBg="1"/>
      <p:bldP spid="41" grpId="0" animBg="1"/>
      <p:bldP spid="41" grpId="1" animBg="1"/>
      <p:bldP spid="41" grpId="2" animBg="1"/>
      <p:bldP spid="43" grpId="0" animBg="1"/>
      <p:bldP spid="43" grpId="1" animBg="1"/>
      <p:bldP spid="43" grpId="2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intuition </a:t>
            </a:r>
            <a:r>
              <a:rPr lang="en-US" sz="3600" b="1" dirty="0"/>
              <a:t>for proving the </a:t>
            </a:r>
            <a:r>
              <a:rPr lang="en-US" sz="3600" b="1" dirty="0">
                <a:solidFill>
                  <a:srgbClr val="C00000"/>
                </a:solidFill>
              </a:rPr>
              <a:t>Theorem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“A perfectly balanced </a:t>
            </a:r>
            <a:r>
              <a:rPr lang="en-US" sz="2000" dirty="0" err="1"/>
              <a:t>subtree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6C31"/>
                </a:solidFill>
              </a:rPr>
              <a:t>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)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will have to have  </a:t>
            </a:r>
            <a:r>
              <a:rPr lang="en-US" sz="2000" b="1" u="sng" dirty="0">
                <a:solidFill>
                  <a:srgbClr val="7030A0"/>
                </a:solidFill>
              </a:rPr>
              <a:t>large number of insertions </a:t>
            </a:r>
          </a:p>
          <a:p>
            <a:pPr marL="0" indent="0">
              <a:buNone/>
            </a:pPr>
            <a:r>
              <a:rPr lang="en-US" sz="2000" dirty="0"/>
              <a:t>before it becomes unbalanced enough to be rebuilt again.”</a:t>
            </a: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dirty="0"/>
              <a:t>We shall transform this intuition into a formal proof now.</a:t>
            </a:r>
            <a:endParaRPr lang="en-US" sz="2000" b="1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Notations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               : no. of nodes in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 at any moment.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insertion, 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</m:eqArr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For a nearly balanced BST, what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0" smtClean="0">
                          <a:latin typeface="Cambria Math"/>
                        </a:rPr>
                        <m:t>  ?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 sz="2000" b="0" i="0" smtClean="0">
                              <a:latin typeface="Cambria Math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o</m:t>
                          </m:r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IN" sz="2000" dirty="0"/>
                            <m:t> 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05400" y="4202668"/>
                <a:ext cx="96693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(log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202668"/>
                <a:ext cx="9669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696" t="-8197" r="-949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62600" y="4888468"/>
                <a:ext cx="11512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log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888468"/>
                <a:ext cx="115121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87" t="-8197" r="-851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1600200"/>
                <a:ext cx="100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𝐬𝐢𝐳𝐞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100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800" y="2743200"/>
                <a:ext cx="3543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/>
                      </a:rPr>
                      <m:t>𝟏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dirty="0"/>
                      <m:t>if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m:rPr>
                        <m:nor/>
                      </m:rPr>
                      <a:rPr lang="en-US" dirty="0" err="1"/>
                      <m:t>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insertion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increases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1" i="0" dirty="0" smtClean="0">
                        <a:solidFill>
                          <a:srgbClr val="7030A0"/>
                        </a:solidFill>
                        <a:latin typeface="Cambria Math"/>
                      </a:rPr>
                      <m:t>𝐬𝐢𝐳𝐞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743200"/>
                <a:ext cx="354327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7800" y="3048000"/>
                <a:ext cx="1438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𝟎</m:t>
                      </m:r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dirty="0"/>
                        <m:t>Otherwise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14382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9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ine Callout 1 9"/>
              <p:cNvSpPr/>
              <p:nvPr/>
            </p:nvSpPr>
            <p:spPr>
              <a:xfrm>
                <a:off x="5791201" y="2349190"/>
                <a:ext cx="3200400" cy="1667780"/>
              </a:xfrm>
              <a:prstGeom prst="borderCallout1">
                <a:avLst>
                  <a:gd name="adj1" fmla="val 49693"/>
                  <a:gd name="adj2" fmla="val -609"/>
                  <a:gd name="adj3" fmla="val 110600"/>
                  <a:gd name="adj4" fmla="val -1395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This is because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1600" dirty="0">
                    <a:solidFill>
                      <a:schemeClr val="tx1"/>
                    </a:solidFill>
                  </a:rPr>
                  <a:t>, being nearly Balanced, has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(log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)</a:t>
                </a:r>
                <a:r>
                  <a:rPr lang="en-IN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height.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      and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an insertion can increase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size</a:t>
                </a:r>
                <a:r>
                  <a:rPr lang="en-US" sz="1600" dirty="0">
                    <a:solidFill>
                      <a:schemeClr val="tx1"/>
                    </a:solidFill>
                  </a:rPr>
                  <a:t> field for only the nodes lying along a root to leaf path.</a:t>
                </a:r>
              </a:p>
            </p:txBody>
          </p:sp>
        </mc:Choice>
        <mc:Fallback xmlns="">
          <p:sp>
            <p:nvSpPr>
              <p:cNvPr id="10" name="Line Callout 1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1" y="2349190"/>
                <a:ext cx="3200400" cy="1667780"/>
              </a:xfrm>
              <a:prstGeom prst="borderCallout1">
                <a:avLst>
                  <a:gd name="adj1" fmla="val 49693"/>
                  <a:gd name="adj2" fmla="val -609"/>
                  <a:gd name="adj3" fmla="val 110600"/>
                  <a:gd name="adj4" fmla="val -13958"/>
                </a:avLst>
              </a:prstGeom>
              <a:blipFill rotWithShape="1">
                <a:blip r:embed="rId8"/>
                <a:stretch>
                  <a:fillRect t="-3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85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8" grpId="0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Journey</a:t>
                </a:r>
                <a:r>
                  <a:rPr lang="en-US" sz="3200" b="1" dirty="0"/>
                  <a:t> of an element/node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IN" sz="3200" b="1" dirty="0"/>
                  <a:t> during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IN" sz="3200" dirty="0">
                    <a:solidFill>
                      <a:srgbClr val="0070C0"/>
                    </a:solidFill>
                  </a:rPr>
                </a:br>
                <a:r>
                  <a:rPr lang="en-IN" sz="3200" b="1" dirty="0"/>
                  <a:t>insertions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𝐬𝐢𝐳𝐞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after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I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insertions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IN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𝐬𝐢𝐳𝐞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after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insertions ?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might be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>
                        <a:latin typeface="Cambria Math"/>
                      </a:rPr>
                      <m:t>  ?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Time complexity of rebalancing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 after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insertion =     ?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04800" y="2590800"/>
            <a:ext cx="8458200" cy="114300"/>
            <a:chOff x="762000" y="2590800"/>
            <a:chExt cx="8458200" cy="114300"/>
          </a:xfrm>
        </p:grpSpPr>
        <p:sp>
          <p:nvSpPr>
            <p:cNvPr id="5" name="Oval 4"/>
            <p:cNvSpPr/>
            <p:nvPr/>
          </p:nvSpPr>
          <p:spPr>
            <a:xfrm>
              <a:off x="7620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12954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18669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24384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30099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35433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41148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6863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2197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7531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68961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74295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>
              <a:off x="79629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>
              <a:off x="85344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>
              <a:off x="91059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8600" y="1383268"/>
            <a:ext cx="433965" cy="978932"/>
            <a:chOff x="228600" y="1383268"/>
            <a:chExt cx="433965" cy="97893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81000" y="1798638"/>
              <a:ext cx="0" cy="56356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28600" y="1383268"/>
                  <a:ext cx="4339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383268"/>
                  <a:ext cx="43396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8580821" y="1371600"/>
            <a:ext cx="374590" cy="978932"/>
            <a:chOff x="228600" y="1383268"/>
            <a:chExt cx="374590" cy="978932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81000" y="1798638"/>
              <a:ext cx="0" cy="56356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28600" y="1383268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383268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4161221" y="1383268"/>
            <a:ext cx="324896" cy="978932"/>
            <a:chOff x="228600" y="1383268"/>
            <a:chExt cx="324896" cy="97893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381000" y="1798638"/>
              <a:ext cx="0" cy="56356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8600" y="1383268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383268"/>
                  <a:ext cx="32489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6869412" y="1371600"/>
            <a:ext cx="369588" cy="978932"/>
            <a:chOff x="228600" y="1383268"/>
            <a:chExt cx="369588" cy="97893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81000" y="1798638"/>
              <a:ext cx="0" cy="56356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28600" y="1383268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383268"/>
                  <a:ext cx="36958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/>
          <p:cNvSpPr/>
          <p:nvPr/>
        </p:nvSpPr>
        <p:spPr>
          <a:xfrm>
            <a:off x="4495800" y="2362200"/>
            <a:ext cx="1524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7239000" y="2362200"/>
            <a:ext cx="1524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1143000" y="2362200"/>
            <a:ext cx="1524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2819400" y="2362200"/>
            <a:ext cx="1524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/>
          <p:cNvCxnSpPr/>
          <p:nvPr/>
        </p:nvCxnSpPr>
        <p:spPr>
          <a:xfrm>
            <a:off x="1219200" y="2895600"/>
            <a:ext cx="18669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95600" y="2895600"/>
            <a:ext cx="5334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114800" y="2895600"/>
            <a:ext cx="5334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323669" y="2895600"/>
            <a:ext cx="2991531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819400" y="3657600"/>
                <a:ext cx="174336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Rebalancing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174336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787" t="-6349" r="-487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4343400" y="3581400"/>
            <a:ext cx="685800" cy="1066800"/>
            <a:chOff x="768096" y="1981200"/>
            <a:chExt cx="2889504" cy="3429000"/>
          </a:xfrm>
        </p:grpSpPr>
        <p:grpSp>
          <p:nvGrpSpPr>
            <p:cNvPr id="64" name="Group 63"/>
            <p:cNvGrpSpPr/>
            <p:nvPr/>
          </p:nvGrpSpPr>
          <p:grpSpPr>
            <a:xfrm>
              <a:off x="768096" y="1981200"/>
              <a:ext cx="2889504" cy="3429000"/>
              <a:chOff x="1377696" y="2057400"/>
              <a:chExt cx="2889504" cy="3429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67000" y="2819400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>
                <a:off x="1377696" y="3886200"/>
                <a:ext cx="1217912" cy="1600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3124200" y="3886200"/>
                <a:ext cx="1143000" cy="1600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H="1">
                <a:off x="1946148" y="3124200"/>
                <a:ext cx="720852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endCxn id="68" idx="0"/>
              </p:cNvCxnSpPr>
              <p:nvPr/>
            </p:nvCxnSpPr>
            <p:spPr>
              <a:xfrm>
                <a:off x="3124200" y="3124200"/>
                <a:ext cx="571500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2895600" y="2057400"/>
                <a:ext cx="685800" cy="762000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1763732" y="2667000"/>
              <a:ext cx="778333" cy="1187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29400" y="3581400"/>
            <a:ext cx="609600" cy="1447800"/>
            <a:chOff x="1301495" y="2057400"/>
            <a:chExt cx="2813305" cy="3962400"/>
          </a:xfrm>
        </p:grpSpPr>
        <p:sp>
          <p:nvSpPr>
            <p:cNvPr id="73" name="Rectangle 72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301495" y="3886200"/>
              <a:ext cx="1441705" cy="2133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3206496" y="3886200"/>
              <a:ext cx="908304" cy="10668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5" idx="0"/>
            </p:cNvCxnSpPr>
            <p:nvPr/>
          </p:nvCxnSpPr>
          <p:spPr>
            <a:xfrm>
              <a:off x="3124200" y="3124200"/>
              <a:ext cx="536448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01940" y="2819400"/>
              <a:ext cx="852534" cy="1010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81" name="Straight Connector 80"/>
          <p:cNvCxnSpPr>
            <a:stCxn id="13" idx="4"/>
          </p:cNvCxnSpPr>
          <p:nvPr/>
        </p:nvCxnSpPr>
        <p:spPr>
          <a:xfrm>
            <a:off x="4819650" y="2705100"/>
            <a:ext cx="0" cy="876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010400" y="2743200"/>
            <a:ext cx="20512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245745" y="4881551"/>
                <a:ext cx="73642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45" y="4881551"/>
                <a:ext cx="73642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08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4571186" y="5257800"/>
                <a:ext cx="60818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86" y="5257800"/>
                <a:ext cx="60818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790844" y="5638800"/>
                <a:ext cx="1789977" cy="4334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844" y="5638800"/>
                <a:ext cx="1789977" cy="433452"/>
              </a:xfrm>
              <a:prstGeom prst="rect">
                <a:avLst/>
              </a:prstGeom>
              <a:blipFill>
                <a:blip r:embed="rId11"/>
                <a:stretch>
                  <a:fillRect l="-2817" t="-94286" r="-2113" b="-1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 animBg="1"/>
      <p:bldP spid="40" grpId="0" animBg="1"/>
      <p:bldP spid="41" grpId="0" animBg="1"/>
      <p:bldP spid="42" grpId="0" animBg="1"/>
      <p:bldP spid="56" grpId="0" animBg="1"/>
      <p:bldP spid="56" grpId="1" animBg="1"/>
      <p:bldP spid="86" grpId="0" animBg="1"/>
      <p:bldP spid="89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Time complexity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/>
                  <a:t> insertions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For a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Time complexity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rebalancing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insertions =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all vertices,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time complexity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rebalancing</a:t>
                </a:r>
                <a:r>
                  <a:rPr lang="en-US" sz="2000" dirty="0"/>
                  <a:t>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insertions </a:t>
                </a:r>
                <a:r>
                  <a:rPr lang="en-US" sz="2000" dirty="0"/>
                  <a:t> =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After swapping these two “summations”  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60465" y="1676400"/>
                <a:ext cx="1291187" cy="9704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sub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465" y="1676400"/>
                <a:ext cx="1291187" cy="970458"/>
              </a:xfrm>
              <a:prstGeom prst="rect">
                <a:avLst/>
              </a:prstGeom>
              <a:blipFill rotWithShape="1">
                <a:blip r:embed="rId4"/>
                <a:stretch>
                  <a:fillRect r="-7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7400" y="5259860"/>
                <a:ext cx="209544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o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59860"/>
                <a:ext cx="2095445" cy="764505"/>
              </a:xfrm>
              <a:prstGeom prst="rect">
                <a:avLst/>
              </a:prstGeom>
              <a:blipFill rotWithShape="1">
                <a:blip r:embed="rId5"/>
                <a:stretch>
                  <a:fillRect r="-55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91000" y="5410200"/>
                <a:ext cx="131952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=</a:t>
                </a:r>
                <a:r>
                  <a:rPr lang="en-US" b="1" dirty="0">
                    <a:solidFill>
                      <a:srgbClr val="C00000"/>
                    </a:solidFill>
                  </a:rPr>
                  <a:t> 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log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410200"/>
                <a:ext cx="131952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167" t="-8333" r="-740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91727" y="3583884"/>
                <a:ext cx="1661673" cy="91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727" y="3583884"/>
                <a:ext cx="1661673" cy="911916"/>
              </a:xfrm>
              <a:prstGeom prst="rect">
                <a:avLst/>
              </a:prstGeom>
              <a:blipFill rotWithShape="1">
                <a:blip r:embed="rId7"/>
                <a:stretch>
                  <a:fillRect r="-40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47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any arbitrary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insert </a:t>
                </a:r>
                <a:r>
                  <a:rPr lang="en-US" sz="2000" b="1" dirty="0"/>
                  <a:t>operations</a:t>
                </a:r>
                <a:r>
                  <a:rPr lang="en-US" sz="2000" dirty="0"/>
                  <a:t>, total time to maintain </a:t>
                </a:r>
                <a:r>
                  <a:rPr lang="en-US" sz="2000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/>
                  <a:t>BST will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.</a:t>
                </a:r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</a:t>
            </a:r>
            <a:r>
              <a:rPr lang="en-US" sz="3600" b="1" dirty="0">
                <a:solidFill>
                  <a:srgbClr val="FF0000"/>
                </a:solidFill>
              </a:rPr>
              <a:t>red</a:t>
            </a:r>
            <a:r>
              <a:rPr lang="en-US" sz="3600" b="1" dirty="0">
                <a:solidFill>
                  <a:srgbClr val="7030A0"/>
                </a:solidFill>
              </a:rPr>
              <a:t>-</a:t>
            </a:r>
            <a:r>
              <a:rPr lang="en-US" sz="3600" b="1" dirty="0"/>
              <a:t>black</a:t>
            </a:r>
            <a:r>
              <a:rPr lang="en-US" sz="3600" b="1" dirty="0">
                <a:solidFill>
                  <a:srgbClr val="7030A0"/>
                </a:solidFill>
              </a:rPr>
              <a:t>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90601" y="4845369"/>
            <a:ext cx="225309" cy="564831"/>
            <a:chOff x="853448" y="1644969"/>
            <a:chExt cx="255680" cy="559397"/>
          </a:xfrm>
        </p:grpSpPr>
        <p:grpSp>
          <p:nvGrpSpPr>
            <p:cNvPr id="22" name="Group 21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Arrow Connector 22"/>
            <p:cNvCxnSpPr>
              <a:endCxn id="24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349682" y="4845369"/>
            <a:ext cx="232681" cy="564831"/>
            <a:chOff x="780160" y="1648024"/>
            <a:chExt cx="274457" cy="556342"/>
          </a:xfrm>
        </p:grpSpPr>
        <p:grpSp>
          <p:nvGrpSpPr>
            <p:cNvPr id="80" name="Group 7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1" name="Straight Arrow Connector 80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057400" y="4845369"/>
            <a:ext cx="225309" cy="564831"/>
            <a:chOff x="853448" y="1644969"/>
            <a:chExt cx="255680" cy="559397"/>
          </a:xfrm>
        </p:grpSpPr>
        <p:grpSp>
          <p:nvGrpSpPr>
            <p:cNvPr id="131" name="Group 13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Straight Arrow Connector 131"/>
            <p:cNvCxnSpPr>
              <a:endCxn id="133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416481" y="4845369"/>
            <a:ext cx="232681" cy="564831"/>
            <a:chOff x="780160" y="1648024"/>
            <a:chExt cx="274457" cy="556342"/>
          </a:xfrm>
        </p:grpSpPr>
        <p:grpSp>
          <p:nvGrpSpPr>
            <p:cNvPr id="125" name="Group 12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Straight Arrow Connector 125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1242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4832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40386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3976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5080527" y="4683435"/>
            <a:ext cx="177273" cy="225334"/>
            <a:chOff x="2447520" y="2514600"/>
            <a:chExt cx="201169" cy="223166"/>
          </a:xfrm>
        </p:grpSpPr>
        <p:sp>
          <p:nvSpPr>
            <p:cNvPr id="181" name="Rectangle 18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Group 188"/>
          <p:cNvGrpSpPr/>
          <p:nvPr/>
        </p:nvGrpSpPr>
        <p:grpSpPr>
          <a:xfrm>
            <a:off x="6113452" y="4682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543800" y="3810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514094" y="22529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419094" y="3046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1770894" y="384143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504694" y="3816182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7520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2819400" y="3046421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1161294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22280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2948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2092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2962653" y="2351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H="1">
            <a:off x="1953760" y="3221205"/>
            <a:ext cx="94184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4381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endCxn id="246" idx="7"/>
          </p:cNvCxnSpPr>
          <p:nvPr/>
        </p:nvCxnSpPr>
        <p:spPr>
          <a:xfrm flipH="1">
            <a:off x="1405842" y="4005590"/>
            <a:ext cx="422958" cy="7146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181600" y="4021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5647948" y="3243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3048000" y="3221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705600" y="3221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2029959" y="400559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9427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5763759" y="4005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4800600" y="2396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4419600" y="1643390"/>
            <a:ext cx="502924" cy="578167"/>
            <a:chOff x="1203952" y="3914001"/>
            <a:chExt cx="502924" cy="578167"/>
          </a:xfrm>
        </p:grpSpPr>
        <p:cxnSp>
          <p:nvCxnSpPr>
            <p:cNvPr id="313" name="Elbow Connector 312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Box 313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root</a:t>
              </a: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11430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2819400" y="3014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28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71664" y="2209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46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6400800" y="3014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67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2209800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25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770894" y="37769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276600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31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1668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41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733800" y="3810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54864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9992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Terminologies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Full binary tree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A binary tree where every internal node has </a:t>
            </a:r>
            <a:r>
              <a:rPr lang="en-US" sz="2000" b="1" u="sng" dirty="0"/>
              <a:t>exactly two children</a:t>
            </a:r>
            <a:r>
              <a:rPr lang="en-US" sz="2000" u="sng" dirty="0"/>
              <a:t>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6000" y="3400125"/>
            <a:ext cx="457200" cy="683244"/>
            <a:chOff x="2286000" y="3400125"/>
            <a:chExt cx="457200" cy="683244"/>
          </a:xfrm>
        </p:grpSpPr>
        <p:sp>
          <p:nvSpPr>
            <p:cNvPr id="9" name="Oval 8"/>
            <p:cNvSpPr/>
            <p:nvPr/>
          </p:nvSpPr>
          <p:spPr>
            <a:xfrm>
              <a:off x="24566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286000" y="3400125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71600" y="2667000"/>
            <a:ext cx="1810506" cy="2057400"/>
            <a:chOff x="1371600" y="2667000"/>
            <a:chExt cx="1810506" cy="2057400"/>
          </a:xfrm>
        </p:grpSpPr>
        <p:sp>
          <p:nvSpPr>
            <p:cNvPr id="5" name="Oval 4"/>
            <p:cNvSpPr/>
            <p:nvPr/>
          </p:nvSpPr>
          <p:spPr>
            <a:xfrm>
              <a:off x="2609094" y="2667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3200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371600" y="4527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31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76400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75694" y="4495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19400" y="2819400"/>
              <a:ext cx="221799" cy="4098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6" idx="7"/>
            </p:cNvCxnSpPr>
            <p:nvPr/>
          </p:nvCxnSpPr>
          <p:spPr>
            <a:xfrm flipH="1">
              <a:off x="2301948" y="2835294"/>
              <a:ext cx="349104" cy="39398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819654" y="33975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470550" y="40833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905000" y="4038600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2 25"/>
          <p:cNvSpPr/>
          <p:nvPr/>
        </p:nvSpPr>
        <p:spPr>
          <a:xfrm>
            <a:off x="4953000" y="4038600"/>
            <a:ext cx="2819400" cy="612648"/>
          </a:xfrm>
          <a:prstGeom prst="borderCallout2">
            <a:avLst>
              <a:gd name="adj1" fmla="val 16930"/>
              <a:gd name="adj2" fmla="val -138"/>
              <a:gd name="adj3" fmla="val 18750"/>
              <a:gd name="adj4" fmla="val -16667"/>
              <a:gd name="adj5" fmla="val -109560"/>
              <a:gd name="adj6" fmla="val -9312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node has exactly one child. So the current tree is not a full binary tree.</a:t>
            </a:r>
          </a:p>
        </p:txBody>
      </p:sp>
      <p:sp>
        <p:nvSpPr>
          <p:cNvPr id="27" name="Up Ribbon 26"/>
          <p:cNvSpPr/>
          <p:nvPr/>
        </p:nvSpPr>
        <p:spPr>
          <a:xfrm>
            <a:off x="3016552" y="4898395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now a full binary tree.</a:t>
            </a:r>
          </a:p>
        </p:txBody>
      </p:sp>
    </p:spTree>
    <p:extLst>
      <p:ext uri="{BB962C8B-B14F-4D97-AF65-F5344CB8AC3E}">
        <p14:creationId xmlns:p14="http://schemas.microsoft.com/office/powerpoint/2010/main" val="178665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6" grpId="1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Red-black tree: </a:t>
            </a:r>
            <a:r>
              <a:rPr lang="en-US" sz="3200" b="1" dirty="0"/>
              <a:t>as a Full Binary Tree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18864" y="1371600"/>
            <a:ext cx="5586736" cy="3309610"/>
            <a:chOff x="1143000" y="1600200"/>
            <a:chExt cx="5586736" cy="3309610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root</a:t>
                </a: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Group 140"/>
            <p:cNvGrpSpPr/>
            <p:nvPr/>
          </p:nvGrpSpPr>
          <p:grpSpPr>
            <a:xfrm>
              <a:off x="5994929" y="4419604"/>
              <a:ext cx="177279" cy="228601"/>
              <a:chOff x="2571986" y="1983095"/>
              <a:chExt cx="201175" cy="226401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571986" y="1996607"/>
                <a:ext cx="201170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571989" y="1983095"/>
                <a:ext cx="201172" cy="226401"/>
                <a:chOff x="2571989" y="1993377"/>
                <a:chExt cx="201172" cy="226401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571989" y="1993377"/>
                  <a:ext cx="201170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571992" y="2006894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Down Ribbon 9"/>
          <p:cNvSpPr/>
          <p:nvPr/>
        </p:nvSpPr>
        <p:spPr>
          <a:xfrm>
            <a:off x="3124200" y="5638800"/>
            <a:ext cx="26670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 the values</a:t>
            </a:r>
          </a:p>
        </p:txBody>
      </p:sp>
    </p:spTree>
    <p:extLst>
      <p:ext uri="{BB962C8B-B14F-4D97-AF65-F5344CB8AC3E}">
        <p14:creationId xmlns:p14="http://schemas.microsoft.com/office/powerpoint/2010/main" val="253408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>
          <a:xfrm>
            <a:off x="5994929" y="4433247"/>
            <a:ext cx="177275" cy="2149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Red-black tree: </a:t>
            </a:r>
            <a:r>
              <a:rPr lang="en-US" sz="3200" b="1" dirty="0"/>
              <a:t>as a Full Binary Tree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37158" y="1371600"/>
            <a:ext cx="5544306" cy="3245169"/>
            <a:chOff x="1161294" y="1600200"/>
            <a:chExt cx="5544306" cy="3245169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root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Straight Connector 146"/>
          <p:cNvCxnSpPr/>
          <p:nvPr/>
        </p:nvCxnSpPr>
        <p:spPr>
          <a:xfrm>
            <a:off x="5994935" y="4433252"/>
            <a:ext cx="177273" cy="214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5994932" y="4419604"/>
            <a:ext cx="177274" cy="214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own Ribbon 130"/>
          <p:cNvSpPr/>
          <p:nvPr/>
        </p:nvSpPr>
        <p:spPr>
          <a:xfrm>
            <a:off x="2743200" y="5638800"/>
            <a:ext cx="3663588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 the distinction between internal nodes and leaf nodes</a:t>
            </a:r>
          </a:p>
        </p:txBody>
      </p:sp>
    </p:spTree>
    <p:extLst>
      <p:ext uri="{BB962C8B-B14F-4D97-AF65-F5344CB8AC3E}">
        <p14:creationId xmlns:p14="http://schemas.microsoft.com/office/powerpoint/2010/main" val="239809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Red-black tree: </a:t>
            </a:r>
            <a:r>
              <a:rPr lang="en-US" sz="3200" b="1" dirty="0"/>
              <a:t>as a Full Binary Tree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37158" y="1371600"/>
            <a:ext cx="5544306" cy="3245169"/>
            <a:chOff x="1161294" y="1600200"/>
            <a:chExt cx="5544306" cy="3245169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root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079237" y="2949417"/>
            <a:ext cx="6159763" cy="2017231"/>
            <a:chOff x="1079237" y="2949417"/>
            <a:chExt cx="6159763" cy="2017231"/>
          </a:xfrm>
        </p:grpSpPr>
        <p:grpSp>
          <p:nvGrpSpPr>
            <p:cNvPr id="54" name="Group 53"/>
            <p:cNvGrpSpPr/>
            <p:nvPr/>
          </p:nvGrpSpPr>
          <p:grpSpPr>
            <a:xfrm>
              <a:off x="2146037" y="4616769"/>
              <a:ext cx="444762" cy="349879"/>
              <a:chOff x="1079238" y="4159569"/>
              <a:chExt cx="444762" cy="349879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1079237" y="4616769"/>
              <a:ext cx="444762" cy="349879"/>
              <a:chOff x="1079238" y="4159569"/>
              <a:chExt cx="444762" cy="349879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3230675" y="4616769"/>
              <a:ext cx="444762" cy="349879"/>
              <a:chOff x="1079238" y="4159569"/>
              <a:chExt cx="444762" cy="349879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4127237" y="4616769"/>
              <a:ext cx="444762" cy="349879"/>
              <a:chOff x="1079238" y="4159569"/>
              <a:chExt cx="444762" cy="349879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5059475" y="4616769"/>
              <a:ext cx="444762" cy="349879"/>
              <a:chOff x="1079238" y="4159569"/>
              <a:chExt cx="444762" cy="349879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Arrow Connector 150"/>
            <p:cNvCxnSpPr/>
            <p:nvPr/>
          </p:nvCxnSpPr>
          <p:spPr>
            <a:xfrm>
              <a:off x="6629400" y="2949417"/>
              <a:ext cx="609600" cy="448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Oval 146"/>
          <p:cNvSpPr/>
          <p:nvPr/>
        </p:nvSpPr>
        <p:spPr>
          <a:xfrm>
            <a:off x="9144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3716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999494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4384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31242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523494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9624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437894" y="4953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4895094" y="4953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5352294" y="4953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019800" y="44510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086600" y="33842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Properties of </a:t>
            </a:r>
            <a:br>
              <a:rPr lang="en-US" sz="3200" b="1" dirty="0"/>
            </a:br>
            <a:r>
              <a:rPr lang="en-US" sz="3200" b="1" dirty="0"/>
              <a:t>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Red-</a:t>
            </a:r>
            <a:r>
              <a:rPr lang="en-US" sz="2800" b="1" dirty="0"/>
              <a:t>Black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Tree viewed as a full binary tree</a:t>
            </a: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010400" cy="1752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Relationship </a:t>
            </a:r>
            <a:r>
              <a:rPr lang="en-US" b="1" dirty="0">
                <a:solidFill>
                  <a:schemeClr val="tx1"/>
                </a:solidFill>
              </a:rPr>
              <a:t>between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Number of </a:t>
            </a:r>
            <a:r>
              <a:rPr lang="en-US" sz="2400" b="1" dirty="0">
                <a:solidFill>
                  <a:srgbClr val="7030A0"/>
                </a:solidFill>
              </a:rPr>
              <a:t>leaf nodes </a:t>
            </a:r>
            <a:r>
              <a:rPr lang="en-US" sz="2400" b="1" dirty="0">
                <a:solidFill>
                  <a:schemeClr val="tx1"/>
                </a:solidFill>
              </a:rPr>
              <a:t>and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Number of </a:t>
            </a:r>
            <a:r>
              <a:rPr lang="en-US" sz="2400" b="1" dirty="0">
                <a:solidFill>
                  <a:srgbClr val="7030A0"/>
                </a:solidFill>
              </a:rPr>
              <a:t>internal nodes </a:t>
            </a:r>
          </a:p>
        </p:txBody>
      </p:sp>
    </p:spTree>
    <p:extLst>
      <p:ext uri="{BB962C8B-B14F-4D97-AF65-F5344CB8AC3E}">
        <p14:creationId xmlns:p14="http://schemas.microsoft.com/office/powerpoint/2010/main" val="348526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8523</TotalTime>
  <Words>1845</Words>
  <Application>Microsoft Macintosh PowerPoint</Application>
  <PresentationFormat>On-screen Show (4:3)</PresentationFormat>
  <Paragraphs>441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Cambria Math</vt:lpstr>
      <vt:lpstr>Office Theme</vt:lpstr>
      <vt:lpstr>Data Structures and Algorithms (ESO207) </vt:lpstr>
      <vt:lpstr> A Red Black Tree is height balanced </vt:lpstr>
      <vt:lpstr>Red Black Tree</vt:lpstr>
      <vt:lpstr>A red-black tree</vt:lpstr>
      <vt:lpstr>Terminologies</vt:lpstr>
      <vt:lpstr>Red-black tree: as a Full Binary Tree</vt:lpstr>
      <vt:lpstr>Red-black tree: as a Full Binary Tree</vt:lpstr>
      <vt:lpstr>Red-black tree: as a Full Binary Tree</vt:lpstr>
      <vt:lpstr> Properties of  a Red-Black Tree viewed as a full binary tree </vt:lpstr>
      <vt:lpstr>A full binary tree </vt:lpstr>
      <vt:lpstr>A full binary tree</vt:lpstr>
      <vt:lpstr>A full binary tree</vt:lpstr>
      <vt:lpstr>A full binary tree</vt:lpstr>
      <vt:lpstr> A complete binary tree of height h and its Properties </vt:lpstr>
      <vt:lpstr>A complete binary tree of height h</vt:lpstr>
      <vt:lpstr>A complete binary tree of height h</vt:lpstr>
      <vt:lpstr>A complete binary tree of height h</vt:lpstr>
      <vt:lpstr>A complete binary tree of height h        </vt:lpstr>
      <vt:lpstr>Uniqueness  of a complete binary tree of height h </vt:lpstr>
      <vt:lpstr>Uniqueness  of a complete binary tree of height h </vt:lpstr>
      <vt:lpstr>Uniqueness  of a complete binary tree of height h </vt:lpstr>
      <vt:lpstr>PowerPoint Presentation</vt:lpstr>
      <vt:lpstr> A Red Black Tree is height balanced </vt:lpstr>
      <vt:lpstr>PowerPoint Presentation</vt:lpstr>
      <vt:lpstr>Nearly Balanced BST</vt:lpstr>
      <vt:lpstr>Nearly balanced Binary Search Tree </vt:lpstr>
      <vt:lpstr>Nearly balanced Binary Search Tree </vt:lpstr>
      <vt:lpstr>“Perfectly Balancing” subtree at a node v</vt:lpstr>
      <vt:lpstr>Nearly balanced Binary Search Tree </vt:lpstr>
      <vt:lpstr>PowerPoint Presentation</vt:lpstr>
      <vt:lpstr>The intuition for proving the Theorem</vt:lpstr>
      <vt:lpstr>Notations</vt:lpstr>
      <vt:lpstr>Journey of an element/node v during n insertions</vt:lpstr>
      <vt:lpstr>Time complexity of n insertions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885</cp:revision>
  <dcterms:created xsi:type="dcterms:W3CDTF">2011-12-03T04:13:03Z</dcterms:created>
  <dcterms:modified xsi:type="dcterms:W3CDTF">2023-09-11T04:15:29Z</dcterms:modified>
</cp:coreProperties>
</file>