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368" r:id="rId2"/>
    <p:sldId id="369" r:id="rId3"/>
    <p:sldId id="363" r:id="rId4"/>
    <p:sldId id="370" r:id="rId5"/>
    <p:sldId id="371" r:id="rId6"/>
    <p:sldId id="372" r:id="rId7"/>
    <p:sldId id="365" r:id="rId8"/>
    <p:sldId id="366" r:id="rId9"/>
    <p:sldId id="373" r:id="rId10"/>
    <p:sldId id="382" r:id="rId11"/>
    <p:sldId id="301" r:id="rId12"/>
    <p:sldId id="374" r:id="rId13"/>
    <p:sldId id="331" r:id="rId14"/>
    <p:sldId id="375" r:id="rId15"/>
    <p:sldId id="376" r:id="rId16"/>
    <p:sldId id="305" r:id="rId17"/>
    <p:sldId id="358" r:id="rId18"/>
    <p:sldId id="381" r:id="rId19"/>
    <p:sldId id="335" r:id="rId20"/>
    <p:sldId id="337" r:id="rId21"/>
    <p:sldId id="378" r:id="rId22"/>
    <p:sldId id="338" r:id="rId23"/>
    <p:sldId id="339" r:id="rId24"/>
    <p:sldId id="340" r:id="rId25"/>
    <p:sldId id="34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09" autoAdjust="0"/>
  </p:normalViewPr>
  <p:slideViewPr>
    <p:cSldViewPr>
      <p:cViewPr varScale="1">
        <p:scale>
          <a:sx n="104" d="100"/>
          <a:sy n="104" d="100"/>
        </p:scale>
        <p:origin x="18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A4CB2558-A71B-9245-B98C-E229E7544904}"/>
    <pc:docChg chg="modSld">
      <pc:chgData name="Raghunath Tewari" userId="2638bdda-d406-4938-a2a6-e4e967acb772" providerId="ADAL" clId="{A4CB2558-A71B-9245-B98C-E229E7544904}" dt="2021-03-10T16:33:14.477" v="5" actId="20577"/>
      <pc:docMkLst>
        <pc:docMk/>
      </pc:docMkLst>
      <pc:sldChg chg="modSp mod">
        <pc:chgData name="Raghunath Tewari" userId="2638bdda-d406-4938-a2a6-e4e967acb772" providerId="ADAL" clId="{A4CB2558-A71B-9245-B98C-E229E7544904}" dt="2021-03-10T16:33:14.477" v="5" actId="20577"/>
        <pc:sldMkLst>
          <pc:docMk/>
          <pc:sldMk cId="653885360" sldId="368"/>
        </pc:sldMkLst>
        <pc:spChg chg="mod">
          <ac:chgData name="Raghunath Tewari" userId="2638bdda-d406-4938-a2a6-e4e967acb772" providerId="ADAL" clId="{A4CB2558-A71B-9245-B98C-E229E7544904}" dt="2021-03-10T16:33:14.477" v="5" actId="20577"/>
          <ac:spMkLst>
            <pc:docMk/>
            <pc:sldMk cId="653885360" sldId="36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25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rgbClr val="7030A0"/>
                </a:solidFill>
              </a:rPr>
              <a:t>data structure problem </a:t>
            </a:r>
            <a:r>
              <a:rPr lang="en-US" sz="2000" b="1" dirty="0">
                <a:solidFill>
                  <a:schemeClr val="tx1"/>
                </a:solidFill>
              </a:rPr>
              <a:t>for graphs.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Depth First Search (</a:t>
            </a:r>
            <a:r>
              <a:rPr lang="en-US" sz="2000" b="1" dirty="0">
                <a:solidFill>
                  <a:srgbClr val="7030A0"/>
                </a:solidFill>
              </a:rPr>
              <a:t>DFS</a:t>
            </a:r>
            <a:r>
              <a:rPr lang="en-US" sz="2000" b="1" dirty="0">
                <a:solidFill>
                  <a:schemeClr val="tx1"/>
                </a:solidFill>
              </a:rPr>
              <a:t>) Traversal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Novel application</a:t>
            </a:r>
            <a:r>
              <a:rPr lang="en-US" sz="2000" b="1" dirty="0">
                <a:solidFill>
                  <a:schemeClr val="tx1"/>
                </a:solidFill>
              </a:rPr>
              <a:t>: computing </a:t>
            </a:r>
            <a:r>
              <a:rPr lang="en-US" sz="2000" b="1" dirty="0" err="1">
                <a:solidFill>
                  <a:srgbClr val="C00000"/>
                </a:solidFill>
              </a:rPr>
              <a:t>biconnected</a:t>
            </a:r>
            <a:r>
              <a:rPr lang="en-US" sz="2000" b="1" dirty="0">
                <a:solidFill>
                  <a:srgbClr val="C00000"/>
                </a:solidFill>
              </a:rPr>
              <a:t> components </a:t>
            </a:r>
            <a:r>
              <a:rPr lang="en-US" sz="2000" b="1" dirty="0">
                <a:solidFill>
                  <a:schemeClr val="tx1"/>
                </a:solidFill>
              </a:rPr>
              <a:t>of a graph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50" y="1600200"/>
            <a:ext cx="682675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Down Ribbon 6"/>
          <p:cNvSpPr/>
          <p:nvPr/>
        </p:nvSpPr>
        <p:spPr>
          <a:xfrm>
            <a:off x="2590800" y="533400"/>
            <a:ext cx="3810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Suppose you go to </a:t>
            </a:r>
            <a:r>
              <a:rPr lang="en-US" b="1" dirty="0">
                <a:solidFill>
                  <a:srgbClr val="7030A0"/>
                </a:solidFill>
              </a:rPr>
              <a:t>Paris</a:t>
            </a:r>
            <a:r>
              <a:rPr lang="en-US" dirty="0">
                <a:solidFill>
                  <a:schemeClr val="tx1"/>
                </a:solidFill>
              </a:rPr>
              <a:t>.  You wish to travel to various monuments.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own Ribbon 7"/>
          <p:cNvSpPr/>
          <p:nvPr/>
        </p:nvSpPr>
        <p:spPr>
          <a:xfrm>
            <a:off x="1981200" y="6096000"/>
            <a:ext cx="51816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will you do it without any </a:t>
            </a:r>
            <a:r>
              <a:rPr lang="en-US" b="1" u="sng" dirty="0">
                <a:solidFill>
                  <a:schemeClr val="tx1"/>
                </a:solidFill>
              </a:rPr>
              <a:t>map</a:t>
            </a:r>
            <a:r>
              <a:rPr lang="en-US" dirty="0">
                <a:solidFill>
                  <a:schemeClr val="tx1"/>
                </a:solidFill>
              </a:rPr>
              <a:t> or asking any one for </a:t>
            </a:r>
            <a:r>
              <a:rPr lang="en-US" b="1" u="sng" dirty="0">
                <a:solidFill>
                  <a:schemeClr val="tx1"/>
                </a:solidFill>
              </a:rPr>
              <a:t>directions</a:t>
            </a:r>
            <a:r>
              <a:rPr lang="en-US" dirty="0">
                <a:solidFill>
                  <a:schemeClr val="tx1"/>
                </a:solidFill>
              </a:rPr>
              <a:t> ?</a:t>
            </a:r>
            <a:endParaRPr lang="en-IN" dirty="0"/>
          </a:p>
        </p:txBody>
      </p:sp>
      <p:sp>
        <p:nvSpPr>
          <p:cNvPr id="10" name="Down Ribbon 9"/>
          <p:cNvSpPr/>
          <p:nvPr/>
        </p:nvSpPr>
        <p:spPr>
          <a:xfrm>
            <a:off x="533400" y="304800"/>
            <a:ext cx="7924800" cy="1295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get inspiration from your </a:t>
            </a:r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u="sng" dirty="0">
                <a:solidFill>
                  <a:schemeClr val="tx1"/>
                </a:solidFill>
              </a:rPr>
              <a:t>human  executable method</a:t>
            </a:r>
            <a:r>
              <a:rPr lang="en-US" b="1" dirty="0">
                <a:solidFill>
                  <a:schemeClr val="tx1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to design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rgbClr val="7030A0"/>
                </a:solidFill>
              </a:rPr>
              <a:t>a machine executable algorithm</a:t>
            </a:r>
            <a:r>
              <a:rPr lang="en-US" dirty="0">
                <a:solidFill>
                  <a:schemeClr val="tx1"/>
                </a:solidFill>
              </a:rPr>
              <a:t>” for traversing a graph.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Non-triviality of 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Avoiding loop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      How to </a:t>
            </a:r>
            <a:r>
              <a:rPr lang="en-US" sz="2000" b="1" dirty="0"/>
              <a:t>avoid</a:t>
            </a:r>
            <a:r>
              <a:rPr lang="en-US" sz="2000" dirty="0"/>
              <a:t> visiting a vertex </a:t>
            </a:r>
            <a:r>
              <a:rPr lang="en-US" sz="2000" u="sng" dirty="0"/>
              <a:t>multiple times</a:t>
            </a:r>
            <a:r>
              <a:rPr lang="en-US" sz="2000" dirty="0"/>
              <a:t> ?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i="1" dirty="0">
                <a:solidFill>
                  <a:srgbClr val="0070C0"/>
                </a:solidFill>
              </a:rPr>
              <a:t>(keeping track of vertices already visited)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Finite number of steps 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The traversal </a:t>
            </a:r>
            <a:r>
              <a:rPr lang="en-US" sz="2000" b="1" dirty="0"/>
              <a:t>must stop </a:t>
            </a:r>
            <a:r>
              <a:rPr lang="en-US" sz="2000" dirty="0"/>
              <a:t> in </a:t>
            </a:r>
            <a:r>
              <a:rPr lang="en-US" sz="2000" u="sng" dirty="0"/>
              <a:t>finite number of steps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Completeness 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We </a:t>
            </a:r>
            <a:r>
              <a:rPr lang="en-US" sz="2000" u="sng" dirty="0"/>
              <a:t>must visit </a:t>
            </a:r>
            <a:r>
              <a:rPr lang="en-US" sz="2000" b="1" u="sng" dirty="0"/>
              <a:t>all</a:t>
            </a:r>
            <a:r>
              <a:rPr lang="en-US" sz="2000" dirty="0"/>
              <a:t> vertices reachable from the start vertex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 </a:t>
            </a:r>
            <a:r>
              <a:rPr lang="en-US" sz="3600" b="1" dirty="0">
                <a:solidFill>
                  <a:srgbClr val="006C31"/>
                </a:solidFill>
              </a:rPr>
              <a:t>natural </a:t>
            </a:r>
            <a:r>
              <a:rPr lang="en-US" sz="3600" b="1" dirty="0"/>
              <a:t> way to traverse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We need a </a:t>
            </a:r>
            <a:r>
              <a:rPr lang="en-US" sz="1800" b="1" dirty="0"/>
              <a:t>mechanism</a:t>
            </a:r>
            <a:r>
              <a:rPr lang="en-US" sz="1800" dirty="0"/>
              <a:t> to</a:t>
            </a:r>
          </a:p>
          <a:p>
            <a:endParaRPr lang="en-US" sz="1800" dirty="0"/>
          </a:p>
          <a:p>
            <a:r>
              <a:rPr lang="en-US" sz="1800" b="1" dirty="0"/>
              <a:t>Avoid</a:t>
            </a:r>
            <a:r>
              <a:rPr lang="en-US" sz="1800" dirty="0"/>
              <a:t> visiting a vertex </a:t>
            </a:r>
            <a:r>
              <a:rPr lang="en-US" sz="1800" u="sng" dirty="0"/>
              <a:t>multiple times</a:t>
            </a:r>
          </a:p>
          <a:p>
            <a:endParaRPr lang="en-US" sz="1800" u="sng" dirty="0"/>
          </a:p>
          <a:p>
            <a:endParaRPr lang="en-US" sz="1800" dirty="0"/>
          </a:p>
          <a:p>
            <a:endParaRPr lang="en-US" sz="1800" b="1" dirty="0"/>
          </a:p>
          <a:p>
            <a:r>
              <a:rPr lang="en-US" sz="1800" b="1" dirty="0"/>
              <a:t>Trace back</a:t>
            </a:r>
            <a:r>
              <a:rPr lang="en-US" sz="1800" dirty="0"/>
              <a:t> in case we reach a dead end.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26622" y="558225"/>
            <a:ext cx="172617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recursive</a:t>
            </a:r>
            <a:endParaRPr lang="en-IN" sz="3200" dirty="0"/>
          </a:p>
        </p:txBody>
      </p:sp>
      <p:sp>
        <p:nvSpPr>
          <p:cNvPr id="29" name="Line Callout 1 28"/>
          <p:cNvSpPr/>
          <p:nvPr/>
        </p:nvSpPr>
        <p:spPr>
          <a:xfrm>
            <a:off x="6172200" y="2784356"/>
            <a:ext cx="2971800" cy="681324"/>
          </a:xfrm>
          <a:prstGeom prst="borderCallout1">
            <a:avLst>
              <a:gd name="adj1" fmla="val 53150"/>
              <a:gd name="adj2" fmla="val 110"/>
              <a:gd name="adj3" fmla="val -34353"/>
              <a:gd name="adj4" fmla="val -3166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 can solve it by keeping a label “</a:t>
            </a:r>
            <a:r>
              <a:rPr lang="en-US" sz="1600" b="1" dirty="0">
                <a:solidFill>
                  <a:srgbClr val="7030A0"/>
                </a:solidFill>
              </a:rPr>
              <a:t>Visited</a:t>
            </a:r>
            <a:r>
              <a:rPr lang="en-US" sz="1600" dirty="0">
                <a:solidFill>
                  <a:schemeClr val="tx1"/>
                </a:solidFill>
              </a:rPr>
              <a:t>” for each vertex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like in BFS traversal.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3" name="Line Callout 1 72"/>
          <p:cNvSpPr/>
          <p:nvPr/>
        </p:nvSpPr>
        <p:spPr>
          <a:xfrm>
            <a:off x="6172200" y="4195476"/>
            <a:ext cx="2971800" cy="340662"/>
          </a:xfrm>
          <a:prstGeom prst="borderCallout1">
            <a:avLst>
              <a:gd name="adj1" fmla="val 53150"/>
              <a:gd name="adj2" fmla="val 110"/>
              <a:gd name="adj3" fmla="val -86728"/>
              <a:gd name="adj4" fmla="val -260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Recursion</a:t>
            </a:r>
            <a:r>
              <a:rPr lang="en-US" sz="1600" dirty="0">
                <a:solidFill>
                  <a:schemeClr val="tx1"/>
                </a:solidFill>
              </a:rPr>
              <a:t> takes care of it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430966" y="4482790"/>
            <a:ext cx="1215483" cy="479503"/>
          </a:xfrm>
          <a:custGeom>
            <a:avLst/>
            <a:gdLst>
              <a:gd name="connsiteX0" fmla="*/ 1215483 w 1215483"/>
              <a:gd name="connsiteY0" fmla="*/ 479503 h 479503"/>
              <a:gd name="connsiteX1" fmla="*/ 0 w 1215483"/>
              <a:gd name="connsiteY1" fmla="*/ 0 h 479503"/>
              <a:gd name="connsiteX2" fmla="*/ 0 w 1215483"/>
              <a:gd name="connsiteY2" fmla="*/ 0 h 47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5483" h="479503">
                <a:moveTo>
                  <a:pt x="1215483" y="47950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1"/>
          </p:cNvCxnSpPr>
          <p:nvPr/>
        </p:nvCxnSpPr>
        <p:spPr>
          <a:xfrm>
            <a:off x="2430966" y="4482790"/>
            <a:ext cx="315053" cy="69881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167981" y="4783078"/>
            <a:ext cx="1571795" cy="3985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913553" y="2089666"/>
            <a:ext cx="353181" cy="2693412"/>
            <a:chOff x="913553" y="2089666"/>
            <a:chExt cx="353181" cy="2693412"/>
          </a:xfrm>
        </p:grpSpPr>
        <p:cxnSp>
          <p:nvCxnSpPr>
            <p:cNvPr id="85" name="Straight Connector 84"/>
            <p:cNvCxnSpPr>
              <a:stCxn id="53" idx="0"/>
            </p:cNvCxnSpPr>
            <p:nvPr/>
          </p:nvCxnSpPr>
          <p:spPr>
            <a:xfrm>
              <a:off x="913553" y="3897868"/>
              <a:ext cx="254428" cy="88521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53" idx="0"/>
            </p:cNvCxnSpPr>
            <p:nvPr/>
          </p:nvCxnSpPr>
          <p:spPr>
            <a:xfrm flipH="1">
              <a:off x="913553" y="3352800"/>
              <a:ext cx="353181" cy="54506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0" idx="3"/>
            </p:cNvCxnSpPr>
            <p:nvPr/>
          </p:nvCxnSpPr>
          <p:spPr>
            <a:xfrm>
              <a:off x="944204" y="2851666"/>
              <a:ext cx="316847" cy="56213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50" idx="3"/>
            </p:cNvCxnSpPr>
            <p:nvPr/>
          </p:nvCxnSpPr>
          <p:spPr>
            <a:xfrm>
              <a:off x="913553" y="2089666"/>
              <a:ext cx="30651" cy="762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/>
          <p:cNvCxnSpPr>
            <a:stCxn id="55" idx="1"/>
          </p:cNvCxnSpPr>
          <p:nvPr/>
        </p:nvCxnSpPr>
        <p:spPr>
          <a:xfrm flipH="1">
            <a:off x="913553" y="2089666"/>
            <a:ext cx="122004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 animBg="1"/>
      <p:bldP spid="29" grpId="0" animBg="1"/>
      <p:bldP spid="29" grpId="1" animBg="1"/>
      <p:bldP spid="73" grpId="0" animBg="1"/>
      <p:bldP spid="73" grpId="1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DFS traversal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i="1" dirty="0">
                <a:solidFill>
                  <a:srgbClr val="7030A0"/>
                </a:solidFill>
              </a:rPr>
              <a:t>G</a:t>
            </a:r>
            <a:br>
              <a:rPr lang="en-US" sz="3200" b="1" i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DFS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 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{</a:t>
            </a:r>
            <a:r>
              <a:rPr lang="en-US" sz="1800" dirty="0">
                <a:sym typeface="Wingdings" pitchFamily="2" charset="2"/>
              </a:rPr>
              <a:t> 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>
                <a:sym typeface="Wingdings" pitchFamily="2" charset="2"/>
              </a:rPr>
              <a:t>)  </a:t>
            </a:r>
            <a:r>
              <a:rPr lang="en-US" sz="1800" b="1" dirty="0">
                <a:sym typeface="Wingdings" pitchFamily="2" charset="2"/>
              </a:rPr>
              <a:t>true</a:t>
            </a:r>
            <a:r>
              <a:rPr lang="en-US" sz="1800" dirty="0">
                <a:sym typeface="Wingdings" pitchFamily="2" charset="2"/>
              </a:rPr>
              <a:t>;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For each </a:t>
            </a:r>
            <a:r>
              <a:rPr lang="en-US" sz="1800" dirty="0">
                <a:sym typeface="Wingdings" pitchFamily="2" charset="2"/>
              </a:rPr>
              <a:t>neighbor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of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{          if (</a:t>
            </a:r>
            <a:r>
              <a:rPr lang="en-US" sz="1800" b="1" dirty="0">
                <a:solidFill>
                  <a:srgbClr val="7030A0"/>
                </a:solidFill>
              </a:rPr>
              <a:t>Visited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w</a:t>
            </a:r>
            <a:r>
              <a:rPr lang="en-US" sz="1800" dirty="0"/>
              <a:t>)  = </a:t>
            </a:r>
            <a:r>
              <a:rPr lang="en-US" sz="1800" b="1" dirty="0"/>
              <a:t>false</a:t>
            </a:r>
            <a:r>
              <a:rPr lang="en-US" sz="1800" b="1" dirty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{</a:t>
            </a: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800" b="1" dirty="0">
                <a:solidFill>
                  <a:srgbClr val="0070C0"/>
                </a:solidFill>
              </a:rPr>
              <a:t>w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 ;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</a:t>
            </a:r>
            <a:r>
              <a:rPr lang="en-US" sz="18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DFS-traversal(G)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{   For each vertex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800" b="1" dirty="0">
                <a:sym typeface="Wingdings" pitchFamily="2" charset="2"/>
              </a:rPr>
              <a:t>{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)</a:t>
            </a:r>
            <a:r>
              <a:rPr lang="en-US" sz="1800" b="1" dirty="0">
                <a:sym typeface="Wingdings" pitchFamily="2" charset="2"/>
              </a:rPr>
              <a:t>  false;        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For each vertex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V </a:t>
            </a:r>
            <a:r>
              <a:rPr lang="en-US" sz="1800" b="1" dirty="0">
                <a:sym typeface="Wingdings" pitchFamily="2" charset="2"/>
              </a:rPr>
              <a:t>{</a:t>
            </a:r>
            <a:r>
              <a:rPr lang="en-US" sz="1800" b="1" dirty="0">
                <a:solidFill>
                  <a:srgbClr val="7030A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               If (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800" b="1" dirty="0">
                <a:sym typeface="Wingdings" pitchFamily="2" charset="2"/>
              </a:rPr>
              <a:t>= false)     DFS(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>
                <a:sym typeface="Wingdings" pitchFamily="2" charset="2"/>
              </a:rPr>
              <a:t>);     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                                        }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}</a:t>
            </a:r>
            <a:endParaRPr lang="en-US" sz="1800" b="1" dirty="0"/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373" y="2678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……..</a:t>
            </a:r>
            <a:r>
              <a:rPr lang="en-US" b="1" dirty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5720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86753" y="2590800"/>
            <a:ext cx="6933447" cy="1219200"/>
            <a:chOff x="2286753" y="2971800"/>
            <a:chExt cx="6933447" cy="1219200"/>
          </a:xfrm>
        </p:grpSpPr>
        <p:sp>
          <p:nvSpPr>
            <p:cNvPr id="5" name="Down Ribbon 4"/>
            <p:cNvSpPr/>
            <p:nvPr/>
          </p:nvSpPr>
          <p:spPr>
            <a:xfrm>
              <a:off x="3886200" y="2971800"/>
              <a:ext cx="5334000" cy="12192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Add a few extra statements</a:t>
              </a:r>
              <a:r>
                <a:rPr lang="en-US" dirty="0">
                  <a:solidFill>
                    <a:schemeClr val="tx1"/>
                  </a:solidFill>
                </a:rPr>
                <a:t> here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 get an efficient algorithm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for a</a:t>
              </a:r>
              <a:r>
                <a:rPr lang="en-US" b="1" dirty="0">
                  <a:solidFill>
                    <a:srgbClr val="C00000"/>
                  </a:solidFill>
                </a:rPr>
                <a:t> new problem </a:t>
              </a:r>
              <a:r>
                <a:rPr lang="en-US" dirty="0">
                  <a:solidFill>
                    <a:schemeClr val="tx1"/>
                  </a:solidFill>
                  <a:sym typeface="Wingdings" pitchFamily="2" charset="2"/>
                </a:rPr>
                <a:t>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Left Arrow 5"/>
            <p:cNvSpPr/>
            <p:nvPr/>
          </p:nvSpPr>
          <p:spPr>
            <a:xfrm rot="502763">
              <a:off x="2364503" y="3310528"/>
              <a:ext cx="1472906" cy="13950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 rot="21103521">
              <a:off x="2286753" y="3769202"/>
              <a:ext cx="1559812" cy="1232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94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DFS traversal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2305844"/>
            <a:ext cx="2085975" cy="311467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Invented by </a:t>
            </a:r>
            <a:r>
              <a:rPr lang="en-US" sz="1800" b="1" dirty="0"/>
              <a:t>Robert </a:t>
            </a:r>
            <a:r>
              <a:rPr lang="en-US" sz="1800" b="1" dirty="0" err="1"/>
              <a:t>Endre</a:t>
            </a:r>
            <a:r>
              <a:rPr lang="en-US" sz="1800" b="1" dirty="0"/>
              <a:t> </a:t>
            </a:r>
            <a:r>
              <a:rPr lang="en-US" sz="1800" b="1" dirty="0" err="1"/>
              <a:t>Tarjan</a:t>
            </a:r>
            <a:r>
              <a:rPr lang="en-US" sz="1800" b="1" dirty="0"/>
              <a:t> in 1972</a:t>
            </a:r>
          </a:p>
          <a:p>
            <a:r>
              <a:rPr lang="en-US" sz="1800" dirty="0"/>
              <a:t>One of the </a:t>
            </a:r>
            <a:r>
              <a:rPr lang="en-US" sz="1800" b="1" dirty="0"/>
              <a:t>pioneers</a:t>
            </a:r>
            <a:r>
              <a:rPr lang="en-US" sz="1800" dirty="0"/>
              <a:t> in the field of data structures and algorithms.</a:t>
            </a:r>
          </a:p>
          <a:p>
            <a:r>
              <a:rPr lang="en-US" sz="1800" dirty="0"/>
              <a:t>Got the </a:t>
            </a:r>
            <a:r>
              <a:rPr lang="en-US" sz="1800" b="1" dirty="0">
                <a:solidFill>
                  <a:srgbClr val="C00000"/>
                </a:solidFill>
              </a:rPr>
              <a:t>Turing award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       </a:t>
            </a:r>
            <a:r>
              <a:rPr lang="en-US" sz="1800" dirty="0"/>
              <a:t>(equivalent to </a:t>
            </a:r>
            <a:r>
              <a:rPr lang="en-US" sz="1800" b="1" dirty="0"/>
              <a:t>Nobel prize</a:t>
            </a:r>
            <a:r>
              <a:rPr lang="en-US" sz="1800" dirty="0"/>
              <a:t>) </a:t>
            </a:r>
          </a:p>
          <a:p>
            <a:pPr marL="0" indent="0">
              <a:buNone/>
            </a:pPr>
            <a:r>
              <a:rPr lang="en-US" sz="1800" dirty="0"/>
              <a:t>       for his fundamental contribution to</a:t>
            </a:r>
          </a:p>
          <a:p>
            <a:pPr marL="0" indent="0">
              <a:buNone/>
            </a:pPr>
            <a:r>
              <a:rPr lang="en-US" sz="1800" dirty="0"/>
              <a:t>       data structures and algorithms.</a:t>
            </a:r>
          </a:p>
          <a:p>
            <a:r>
              <a:rPr lang="en-US" sz="1800" b="1" dirty="0"/>
              <a:t>DFS traversal </a:t>
            </a:r>
            <a:r>
              <a:rPr lang="en-US" sz="1800" dirty="0"/>
              <a:t>has proved to be a very powerful tool for graph algorithms.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926068"/>
            <a:ext cx="4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0070C0"/>
                </a:solidFill>
              </a:rPr>
              <a:t>milestone</a:t>
            </a:r>
            <a:r>
              <a:rPr lang="en-US" b="1" dirty="0"/>
              <a:t> in the area of graph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53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DFS traversal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Applications:</a:t>
            </a:r>
            <a:endParaRPr lang="en-US" sz="2400" dirty="0"/>
          </a:p>
          <a:p>
            <a:r>
              <a:rPr lang="en-US" sz="2000" b="1" dirty="0">
                <a:solidFill>
                  <a:srgbClr val="C00000"/>
                </a:solidFill>
              </a:rPr>
              <a:t>Connected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components of a graph.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Biconnected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components of a graph.</a:t>
            </a:r>
          </a:p>
          <a:p>
            <a:pPr marL="0" indent="0">
              <a:buNone/>
            </a:pPr>
            <a:r>
              <a:rPr lang="en-US" sz="1800" dirty="0"/>
              <a:t>      (Is the connectivity of a graph robust to failure of any node ?)</a:t>
            </a:r>
            <a:endParaRPr lang="en-US" sz="2000" dirty="0"/>
          </a:p>
          <a:p>
            <a:r>
              <a:rPr lang="en-US" sz="2000" dirty="0"/>
              <a:t>Finding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bridges</a:t>
            </a:r>
            <a:r>
              <a:rPr lang="en-US" sz="2000" b="1" dirty="0"/>
              <a:t> </a:t>
            </a:r>
            <a:r>
              <a:rPr lang="en-US" sz="2000" dirty="0"/>
              <a:t>in a graph.</a:t>
            </a:r>
          </a:p>
          <a:p>
            <a:pPr marL="0" indent="0">
              <a:buNone/>
            </a:pPr>
            <a:r>
              <a:rPr lang="en-US" sz="2000" b="1" dirty="0"/>
              <a:t>      </a:t>
            </a:r>
            <a:r>
              <a:rPr lang="en-US" sz="1800" dirty="0"/>
              <a:t>(Is the connectivity of a graph robust to failure of any edge)</a:t>
            </a:r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Planarity testing </a:t>
            </a:r>
            <a:r>
              <a:rPr lang="en-US" sz="2000" dirty="0"/>
              <a:t>of a graph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1800" dirty="0"/>
              <a:t>(Can a given graph be embedded on a plane so that no two edges intersect ?)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Strongly connected </a:t>
            </a:r>
            <a:r>
              <a:rPr lang="en-US" sz="2000" dirty="0"/>
              <a:t>components of a  directed graph.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1800" dirty="0"/>
              <a:t>(the extension of connectivity in case of directed graphs)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926068"/>
            <a:ext cx="4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>
                <a:solidFill>
                  <a:srgbClr val="0070C0"/>
                </a:solidFill>
              </a:rPr>
              <a:t>milestone</a:t>
            </a:r>
            <a:r>
              <a:rPr lang="en-US" b="1" dirty="0"/>
              <a:t> in the area of graph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1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 </a:t>
            </a:r>
            <a:r>
              <a:rPr lang="en-US" sz="3600" b="1" dirty="0">
                <a:solidFill>
                  <a:srgbClr val="7030A0"/>
                </a:solidFill>
              </a:rPr>
              <a:t>DFS </a:t>
            </a:r>
            <a:r>
              <a:rPr lang="en-US" sz="3600" b="1" dirty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3886200" y="16002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DFS(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DFS(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f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DFS(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DFS(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</a:t>
            </a:r>
            <a:r>
              <a:rPr lang="en-US" sz="1600" dirty="0"/>
              <a:t>all neighbors of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are already visited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DFS(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ends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dirty="0"/>
              <a:t>control returns to</a:t>
            </a:r>
            <a:r>
              <a:rPr lang="en-US" sz="1600" b="1" dirty="0">
                <a:solidFill>
                  <a:srgbClr val="7030A0"/>
                </a:solidFill>
              </a:rPr>
              <a:t> DFS(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h</a:t>
            </a:r>
          </a:p>
          <a:p>
            <a:pPr marL="0" indent="0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          </a:t>
            </a:r>
            <a:r>
              <a:rPr lang="en-US" sz="1600" b="1" dirty="0">
                <a:solidFill>
                  <a:srgbClr val="7030A0"/>
                </a:solidFill>
              </a:rPr>
              <a:t>DFS(</a:t>
            </a:r>
            <a:r>
              <a:rPr lang="en-US" sz="1600" b="1" i="1" dirty="0">
                <a:solidFill>
                  <a:srgbClr val="0070C0"/>
                </a:solidFill>
              </a:rPr>
              <a:t>h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</a:t>
            </a:r>
            <a:r>
              <a:rPr lang="en-US" sz="1600" b="1" dirty="0"/>
              <a:t>…. and so on ….  </a:t>
            </a:r>
          </a:p>
          <a:p>
            <a:pPr marL="0" indent="0">
              <a:buNone/>
            </a:pPr>
            <a:r>
              <a:rPr lang="en-US" sz="1600" b="1" dirty="0"/>
              <a:t>After visiting </a:t>
            </a:r>
            <a:r>
              <a:rPr lang="en-US" sz="1600" b="1" i="1" dirty="0">
                <a:solidFill>
                  <a:srgbClr val="0070C0"/>
                </a:solidFill>
              </a:rPr>
              <a:t>z, </a:t>
            </a:r>
            <a:r>
              <a:rPr lang="en-US" sz="1600" dirty="0"/>
              <a:t>control returns to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visits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>
                <a:solidFill>
                  <a:srgbClr val="7030A0"/>
                </a:solidFill>
              </a:rPr>
              <a:t>DFS(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b="1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begins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</a:t>
            </a:r>
            <a:r>
              <a:rPr lang="en-US" sz="1600" b="1" dirty="0"/>
              <a:t>…. and so on …. 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81800" y="541020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0070C0"/>
                </a:solidFill>
              </a:rPr>
              <a:t>r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</a:rPr>
              <a:t>c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</a:rPr>
              <a:t>s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</a:rPr>
              <a:t>u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  <a:sym typeface="Wingdings" pitchFamily="2" charset="2"/>
              </a:rPr>
              <a:t>h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</a:rPr>
              <a:t>f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  <a:sym typeface="Wingdings" pitchFamily="2" charset="2"/>
              </a:rPr>
              <a:t>y</a:t>
            </a:r>
            <a:r>
              <a:rPr lang="en-US" sz="1600" b="1" dirty="0" err="1">
                <a:sym typeface="Wingdings" pitchFamily="2" charset="2"/>
              </a:rPr>
              <a:t></a:t>
            </a:r>
            <a:r>
              <a:rPr lang="en-US" b="1" i="1" dirty="0" err="1">
                <a:solidFill>
                  <a:srgbClr val="0070C0"/>
                </a:solidFill>
              </a:rPr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4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uiExpand="1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</a:t>
            </a:r>
            <a:r>
              <a:rPr lang="en-US" sz="3600" b="1" dirty="0">
                <a:solidFill>
                  <a:srgbClr val="7030A0"/>
                </a:solidFill>
              </a:rPr>
              <a:t> DFS </a:t>
            </a:r>
            <a:r>
              <a:rPr lang="en-US" sz="3600" b="1" dirty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Observation1: </a:t>
            </a:r>
            <a:r>
              <a:rPr lang="en-US" sz="1800" dirty="0"/>
              <a:t>(Recursive nature of </a:t>
            </a:r>
            <a:r>
              <a:rPr lang="en-US" sz="1800" b="1" dirty="0"/>
              <a:t>DFS</a:t>
            </a:r>
            <a:r>
              <a:rPr lang="en-US" sz="1800" dirty="0"/>
              <a:t>)  </a:t>
            </a:r>
          </a:p>
          <a:p>
            <a:pPr marL="0" indent="0">
              <a:buNone/>
            </a:pPr>
            <a:r>
              <a:rPr lang="en-US" sz="1800" dirty="0"/>
              <a:t>If </a:t>
            </a:r>
            <a:r>
              <a:rPr lang="en-US" sz="1800" b="1" dirty="0">
                <a:solidFill>
                  <a:srgbClr val="7030A0"/>
                </a:solidFill>
              </a:rPr>
              <a:t>DFS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invokes </a:t>
            </a:r>
            <a:r>
              <a:rPr lang="en-US" sz="1800" b="1" dirty="0">
                <a:solidFill>
                  <a:srgbClr val="7030A0"/>
                </a:solidFill>
              </a:rPr>
              <a:t>DFS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w</a:t>
            </a:r>
            <a:r>
              <a:rPr lang="en-US" sz="1800" dirty="0"/>
              <a:t>), then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DFS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w</a:t>
            </a:r>
            <a:r>
              <a:rPr lang="en-US" sz="1800" dirty="0"/>
              <a:t>) finishes          </a:t>
            </a:r>
            <a:r>
              <a:rPr lang="en-US" sz="1800" b="1" dirty="0">
                <a:solidFill>
                  <a:srgbClr val="C00000"/>
                </a:solidFill>
              </a:rPr>
              <a:t>?</a:t>
            </a:r>
            <a:r>
              <a:rPr lang="en-US" sz="1800" dirty="0"/>
              <a:t>           </a:t>
            </a:r>
            <a:r>
              <a:rPr lang="en-US" sz="1800" b="1" dirty="0">
                <a:solidFill>
                  <a:srgbClr val="7030A0"/>
                </a:solidFill>
              </a:rPr>
              <a:t>DFS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z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d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h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u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w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v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r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s</a:t>
                </a: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 68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77000" y="3593068"/>
            <a:ext cx="81015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1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</a:t>
            </a:r>
            <a:r>
              <a:rPr lang="en-US" sz="3600" b="1" dirty="0">
                <a:solidFill>
                  <a:srgbClr val="7030A0"/>
                </a:solidFill>
              </a:rPr>
              <a:t> DFS </a:t>
            </a:r>
            <a:r>
              <a:rPr lang="en-US" sz="3600" b="1" dirty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: </a:t>
            </a:r>
          </a:p>
          <a:p>
            <a:pPr marL="0" indent="0">
              <a:buNone/>
            </a:pPr>
            <a:r>
              <a:rPr lang="en-US" sz="1800" dirty="0"/>
              <a:t>When </a:t>
            </a:r>
            <a:r>
              <a:rPr lang="en-US" sz="1800" b="1" dirty="0"/>
              <a:t>DFS</a:t>
            </a:r>
            <a:r>
              <a:rPr lang="en-US" sz="1800" dirty="0"/>
              <a:t> reaches a vertex </a:t>
            </a:r>
            <a:r>
              <a:rPr lang="en-US" sz="1800" b="1" dirty="0">
                <a:solidFill>
                  <a:srgbClr val="0070C0"/>
                </a:solidFill>
              </a:rPr>
              <a:t>u</a:t>
            </a:r>
            <a:r>
              <a:rPr lang="en-US" sz="1800" dirty="0"/>
              <a:t>, what is the role of vertices already visited ?  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1198124" y="2240279"/>
            <a:ext cx="938801" cy="2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03050" y="2389624"/>
            <a:ext cx="102916" cy="513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3"/>
            <a:endCxn id="7" idx="7"/>
          </p:cNvCxnSpPr>
          <p:nvPr/>
        </p:nvCxnSpPr>
        <p:spPr>
          <a:xfrm flipH="1">
            <a:off x="1167981" y="2369793"/>
            <a:ext cx="986527" cy="429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u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990600" y="2209800"/>
            <a:ext cx="1348831" cy="1828800"/>
            <a:chOff x="990600" y="2209800"/>
            <a:chExt cx="1348831" cy="1828800"/>
          </a:xfrm>
        </p:grpSpPr>
        <p:grpSp>
          <p:nvGrpSpPr>
            <p:cNvPr id="23" name="Group 22"/>
            <p:cNvGrpSpPr/>
            <p:nvPr/>
          </p:nvGrpSpPr>
          <p:grpSpPr>
            <a:xfrm>
              <a:off x="990600" y="2209800"/>
              <a:ext cx="1348831" cy="1265626"/>
              <a:chOff x="990600" y="2209800"/>
              <a:chExt cx="1348831" cy="1265626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2133600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990600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990600" y="2784356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034009" y="2925161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335345" y="3287982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990600" y="3851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Down Ribbon 61"/>
          <p:cNvSpPr/>
          <p:nvPr/>
        </p:nvSpPr>
        <p:spPr>
          <a:xfrm>
            <a:off x="3935332" y="4267200"/>
            <a:ext cx="4980068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traversal will not proceed along the vertices which are </a:t>
            </a:r>
            <a:r>
              <a:rPr lang="en-US" sz="1600" b="1" dirty="0">
                <a:solidFill>
                  <a:schemeClr val="tx1"/>
                </a:solidFill>
              </a:rPr>
              <a:t>already visited</a:t>
            </a:r>
            <a:r>
              <a:rPr lang="en-US" sz="1600" dirty="0">
                <a:solidFill>
                  <a:schemeClr val="tx1"/>
                </a:solidFill>
              </a:rPr>
              <a:t>. Hence the visited vertices act as a </a:t>
            </a:r>
            <a:r>
              <a:rPr lang="en-US" sz="1600" b="1" dirty="0">
                <a:solidFill>
                  <a:srgbClr val="C00000"/>
                </a:solidFill>
              </a:rPr>
              <a:t>barrier</a:t>
            </a:r>
            <a:r>
              <a:rPr lang="en-US" sz="1600" dirty="0">
                <a:solidFill>
                  <a:schemeClr val="tx1"/>
                </a:solidFill>
              </a:rPr>
              <a:t> for the traversal from </a:t>
            </a:r>
            <a:r>
              <a:rPr lang="en-US" sz="1600" b="1" dirty="0">
                <a:solidFill>
                  <a:srgbClr val="0070C0"/>
                </a:solidFill>
              </a:rPr>
              <a:t>u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" name="Freeform 64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 </a:t>
            </a:r>
            <a:r>
              <a:rPr lang="en-US" sz="3600" b="1" dirty="0"/>
              <a:t>into</a:t>
            </a:r>
            <a:r>
              <a:rPr lang="en-US" sz="3600" b="1" dirty="0">
                <a:solidFill>
                  <a:srgbClr val="7030A0"/>
                </a:solidFill>
              </a:rPr>
              <a:t> DFS </a:t>
            </a:r>
            <a:r>
              <a:rPr lang="en-US" sz="3600" b="1" dirty="0"/>
              <a:t>through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4876800" cy="4525963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 2: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dirty="0"/>
              <a:t>  be the set of vertices visited before </a:t>
            </a:r>
            <a:r>
              <a:rPr lang="en-US" sz="1600" b="1" dirty="0"/>
              <a:t>DFS</a:t>
            </a:r>
            <a:r>
              <a:rPr lang="en-US" sz="1600" dirty="0"/>
              <a:t> traversal reaches vertex  </a:t>
            </a:r>
            <a:r>
              <a:rPr lang="en-US" sz="1600" b="1" dirty="0">
                <a:solidFill>
                  <a:srgbClr val="0070C0"/>
                </a:solidFill>
              </a:rPr>
              <a:t>u</a:t>
            </a:r>
            <a:r>
              <a:rPr lang="en-US" sz="1600" b="1" dirty="0"/>
              <a:t> </a:t>
            </a:r>
            <a:r>
              <a:rPr lang="en-US" sz="1600" dirty="0"/>
              <a:t>for the first time. </a:t>
            </a:r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0070C0"/>
                </a:solidFill>
              </a:rPr>
              <a:t>u</a:t>
            </a:r>
            <a:r>
              <a:rPr lang="en-US" sz="1600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pursued now is like</a:t>
            </a:r>
          </a:p>
          <a:p>
            <a:pPr marL="0" indent="0">
              <a:buNone/>
            </a:pPr>
            <a:r>
              <a:rPr lang="en-US" sz="1600" dirty="0"/>
              <a:t>                  fresh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0070C0"/>
                </a:solidFill>
              </a:rPr>
              <a:t>u</a:t>
            </a:r>
            <a:r>
              <a:rPr lang="en-US" sz="1600" dirty="0">
                <a:solidFill>
                  <a:srgbClr val="7030A0"/>
                </a:solidFill>
              </a:rPr>
              <a:t>) </a:t>
            </a:r>
            <a:r>
              <a:rPr lang="en-US" sz="1600" dirty="0"/>
              <a:t>executed in graph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dirty="0">
                <a:solidFill>
                  <a:srgbClr val="7030A0"/>
                </a:solidFill>
              </a:rPr>
              <a:t>\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dirty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NOTE: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dirty="0">
                <a:solidFill>
                  <a:srgbClr val="7030A0"/>
                </a:solidFill>
              </a:rPr>
              <a:t>\</a:t>
            </a:r>
            <a:r>
              <a:rPr lang="en-US" sz="1600" b="1" i="1" dirty="0">
                <a:solidFill>
                  <a:srgbClr val="0070C0"/>
                </a:solidFill>
              </a:rPr>
              <a:t>X </a:t>
            </a:r>
            <a:r>
              <a:rPr lang="en-US" sz="1600" dirty="0"/>
              <a:t>is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/>
              <a:t> </a:t>
            </a:r>
            <a:r>
              <a:rPr lang="en-US" sz="1600" dirty="0"/>
              <a:t>the graph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after </a:t>
            </a:r>
            <a:r>
              <a:rPr lang="en-US" sz="1600" u="sng" dirty="0"/>
              <a:t>removal</a:t>
            </a:r>
            <a:r>
              <a:rPr lang="en-US" sz="1600" dirty="0"/>
              <a:t> of all vertices </a:t>
            </a:r>
            <a:r>
              <a:rPr lang="en-US" sz="1600" b="1" i="1" dirty="0">
                <a:solidFill>
                  <a:srgbClr val="0070C0"/>
                </a:solidFill>
              </a:rPr>
              <a:t>X </a:t>
            </a:r>
            <a:r>
              <a:rPr lang="en-US" sz="1600" dirty="0"/>
              <a:t>along with their edges.</a:t>
            </a: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u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02233" y="1383268"/>
            <a:ext cx="2605221" cy="2110323"/>
            <a:chOff x="302233" y="1383268"/>
            <a:chExt cx="2605221" cy="2110323"/>
          </a:xfrm>
        </p:grpSpPr>
        <p:sp>
          <p:nvSpPr>
            <p:cNvPr id="29" name="Oval 28"/>
            <p:cNvSpPr/>
            <p:nvPr/>
          </p:nvSpPr>
          <p:spPr>
            <a:xfrm rot="20055162">
              <a:off x="302233" y="1733688"/>
              <a:ext cx="2605221" cy="175990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13832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X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7577" y="1905000"/>
            <a:ext cx="2471781" cy="2923478"/>
            <a:chOff x="677577" y="1905000"/>
            <a:chExt cx="2471781" cy="2923478"/>
          </a:xfrm>
        </p:grpSpPr>
        <p:grpSp>
          <p:nvGrpSpPr>
            <p:cNvPr id="26" name="Group 25"/>
            <p:cNvGrpSpPr/>
            <p:nvPr/>
          </p:nvGrpSpPr>
          <p:grpSpPr>
            <a:xfrm>
              <a:off x="685800" y="1905000"/>
              <a:ext cx="2463558" cy="1978860"/>
              <a:chOff x="685800" y="1905000"/>
              <a:chExt cx="2463558" cy="197886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60306" y="19812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5800" y="26670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990600" y="1905000"/>
                <a:ext cx="2158758" cy="1978860"/>
                <a:chOff x="990600" y="1905000"/>
                <a:chExt cx="2158758" cy="197886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992293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92293" y="2772131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5345" y="3287983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21448" y="2910809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2124364" y="2209800"/>
                  <a:ext cx="205831" cy="18744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1198124" y="2833851"/>
                  <a:ext cx="823324" cy="1386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1198124" y="2240279"/>
                  <a:ext cx="938801" cy="228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5209" y="2408981"/>
                  <a:ext cx="0" cy="374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95209" y="2948317"/>
                  <a:ext cx="0" cy="8968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2330195" y="2271519"/>
                  <a:ext cx="819163" cy="3131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1167981" y="2932124"/>
                  <a:ext cx="197507" cy="383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103050" y="2389624"/>
                  <a:ext cx="102916" cy="5135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1167981" y="2369793"/>
                  <a:ext cx="883611" cy="568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1167981" y="2369793"/>
                  <a:ext cx="986527" cy="4297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2300052" y="2369793"/>
                  <a:ext cx="300422" cy="9921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981200" y="3048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49494" y="32882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h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133600" y="19050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v</a:t>
                  </a:r>
                </a:p>
              </p:txBody>
            </p:sp>
            <p:cxnSp>
              <p:nvCxnSpPr>
                <p:cNvPr id="61" name="Straight Connector 60"/>
                <p:cNvCxnSpPr>
                  <a:stCxn id="8" idx="4"/>
                  <a:endCxn id="9" idx="7"/>
                </p:cNvCxnSpPr>
                <p:nvPr/>
              </p:nvCxnSpPr>
              <p:spPr>
                <a:xfrm flipH="1">
                  <a:off x="1167981" y="3475426"/>
                  <a:ext cx="270280" cy="408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Group 22"/>
                <p:cNvGrpSpPr/>
                <p:nvPr/>
              </p:nvGrpSpPr>
              <p:grpSpPr>
                <a:xfrm>
                  <a:off x="990600" y="2209800"/>
                  <a:ext cx="1348831" cy="1265626"/>
                  <a:chOff x="990600" y="2209800"/>
                  <a:chExt cx="1348831" cy="1265626"/>
                </a:xfrm>
              </p:grpSpPr>
              <p:sp>
                <p:nvSpPr>
                  <p:cNvPr id="74" name="Oval 73"/>
                  <p:cNvSpPr/>
                  <p:nvPr/>
                </p:nvSpPr>
                <p:spPr>
                  <a:xfrm>
                    <a:off x="2133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990600" y="2209800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990600" y="2784356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2034009" y="2925161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335345" y="3287982"/>
                    <a:ext cx="205831" cy="1874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6" name="Freeform 65"/>
            <p:cNvSpPr/>
            <p:nvPr/>
          </p:nvSpPr>
          <p:spPr>
            <a:xfrm>
              <a:off x="677577" y="2899317"/>
              <a:ext cx="627116" cy="1929161"/>
            </a:xfrm>
            <a:custGeom>
              <a:avLst/>
              <a:gdLst>
                <a:gd name="connsiteX0" fmla="*/ 314882 w 627116"/>
                <a:gd name="connsiteY0" fmla="*/ 0 h 1929161"/>
                <a:gd name="connsiteX1" fmla="*/ 91857 w 627116"/>
                <a:gd name="connsiteY1" fmla="*/ 367990 h 1929161"/>
                <a:gd name="connsiteX2" fmla="*/ 36101 w 627116"/>
                <a:gd name="connsiteY2" fmla="*/ 1561171 h 1929161"/>
                <a:gd name="connsiteX3" fmla="*/ 627116 w 627116"/>
                <a:gd name="connsiteY3" fmla="*/ 1929161 h 1929161"/>
                <a:gd name="connsiteX4" fmla="*/ 627116 w 627116"/>
                <a:gd name="connsiteY4" fmla="*/ 1929161 h 19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16" h="1929161">
                  <a:moveTo>
                    <a:pt x="314882" y="0"/>
                  </a:moveTo>
                  <a:cubicBezTo>
                    <a:pt x="226601" y="53897"/>
                    <a:pt x="138320" y="107795"/>
                    <a:pt x="91857" y="367990"/>
                  </a:cubicBezTo>
                  <a:cubicBezTo>
                    <a:pt x="45394" y="628185"/>
                    <a:pt x="-53109" y="1300976"/>
                    <a:pt x="36101" y="1561171"/>
                  </a:cubicBezTo>
                  <a:cubicBezTo>
                    <a:pt x="125311" y="1821366"/>
                    <a:pt x="627116" y="1929161"/>
                    <a:pt x="627116" y="1929161"/>
                  </a:cubicBezTo>
                  <a:lnTo>
                    <a:pt x="627116" y="1929161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/>
          <p:cNvSpPr/>
          <p:nvPr/>
        </p:nvSpPr>
        <p:spPr>
          <a:xfrm flipV="1">
            <a:off x="4876800" y="3733800"/>
            <a:ext cx="3124200" cy="4688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BFS Traversal </a:t>
            </a:r>
            <a:br>
              <a:rPr lang="en-US" sz="3200" b="1" dirty="0"/>
            </a:br>
            <a:r>
              <a:rPr lang="en-US" sz="3200" b="1" dirty="0"/>
              <a:t>in Undirected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BFS </a:t>
            </a:r>
            <a:r>
              <a:rPr lang="en-US" sz="2000" dirty="0"/>
              <a:t>Traversal from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visits all vertices reachable from </a:t>
            </a:r>
            <a:r>
              <a:rPr lang="en-US" sz="2000" b="1" i="1" dirty="0">
                <a:solidFill>
                  <a:srgbClr val="00B050"/>
                </a:solidFill>
              </a:rPr>
              <a:t>x </a:t>
            </a:r>
            <a:r>
              <a:rPr lang="en-US" sz="2000" dirty="0"/>
              <a:t>in the given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2" name="Content Placeholder 81"/>
          <p:cNvSpPr>
            <a:spLocks noGrp="1"/>
          </p:cNvSpPr>
          <p:nvPr>
            <p:ph sz="half" idx="4294967295"/>
          </p:nvPr>
        </p:nvSpPr>
        <p:spPr>
          <a:xfrm>
            <a:off x="4410075" y="1600200"/>
            <a:ext cx="4733925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76436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735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450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h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u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w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s</a:t>
              </a:r>
            </a:p>
          </p:txBody>
        </p:sp>
      </p:grpSp>
      <p:sp>
        <p:nvSpPr>
          <p:cNvPr id="59" name="Oval 58"/>
          <p:cNvSpPr/>
          <p:nvPr/>
        </p:nvSpPr>
        <p:spPr>
          <a:xfrm>
            <a:off x="2981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81236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24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24645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308805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14836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571012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124236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981236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756569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747169" y="4495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509169" y="4232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334000" y="3393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2" grpId="0" build="p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  <p:bldP spid="69" grpId="0" animBg="1"/>
      <p:bldP spid="69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Proving that</a:t>
            </a:r>
            <a:br>
              <a:rPr lang="en-US" sz="3200" b="1" dirty="0"/>
            </a:b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DFS(</a:t>
            </a:r>
            <a:r>
              <a:rPr lang="en-US" sz="3200" b="1" dirty="0">
                <a:solidFill>
                  <a:srgbClr val="0070C0"/>
                </a:solidFill>
              </a:rPr>
              <a:t>v</a:t>
            </a:r>
            <a:r>
              <a:rPr lang="en-US" sz="3200" b="1" dirty="0">
                <a:solidFill>
                  <a:srgbClr val="7030A0"/>
                </a:solidFill>
              </a:rPr>
              <a:t>) </a:t>
            </a:r>
            <a:r>
              <a:rPr lang="en-US" sz="3200" b="1" dirty="0"/>
              <a:t>visits all vertices reachable from </a:t>
            </a:r>
            <a:r>
              <a:rPr lang="en-US" sz="3200" b="1" dirty="0">
                <a:solidFill>
                  <a:srgbClr val="0070C0"/>
                </a:solidFill>
              </a:rPr>
              <a:t>v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20000" cy="1752600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By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induction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on the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u="sng" dirty="0">
                <a:solidFill>
                  <a:srgbClr val="002060"/>
                </a:solidFill>
              </a:rPr>
              <a:t>size of connected component </a:t>
            </a:r>
            <a:r>
              <a:rPr lang="en-US" sz="2000" b="1" dirty="0">
                <a:solidFill>
                  <a:srgbClr val="002060"/>
                </a:solidFill>
              </a:rPr>
              <a:t>of 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Can you figure out the </a:t>
            </a:r>
            <a:r>
              <a:rPr lang="en-US" sz="2000" b="1" dirty="0">
                <a:solidFill>
                  <a:schemeClr val="tx1"/>
                </a:solidFill>
              </a:rPr>
              <a:t>inductive assertion</a:t>
            </a:r>
            <a:r>
              <a:rPr lang="en-US" sz="2000" dirty="0">
                <a:solidFill>
                  <a:schemeClr val="tx1"/>
                </a:solidFill>
              </a:rPr>
              <a:t> now?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Think over it. It is given on the following slide…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6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Inductive assertion </a:t>
                </a:r>
              </a:p>
              <a:p>
                <a:pPr marL="0" indent="0">
                  <a:buNone/>
                </a:pPr>
                <a:r>
                  <a:rPr lang="en-US" sz="1800" b="1" i="1" dirty="0"/>
                  <a:t>A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</a:t>
                </a:r>
              </a:p>
              <a:p>
                <a:pPr marL="0" indent="0">
                  <a:buNone/>
                </a:pPr>
                <a:r>
                  <a:rPr lang="en-US" sz="1600" dirty="0"/>
                  <a:t>If a connected component has </a:t>
                </a:r>
                <a:r>
                  <a:rPr lang="en-US" sz="1600" b="1" dirty="0"/>
                  <a:t>size</a:t>
                </a:r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Base case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=1.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600" dirty="0"/>
                  <a:t>The component is {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1600" dirty="0"/>
                  <a:t>} and the first statement of </a:t>
                </a:r>
                <a:r>
                  <a:rPr lang="en-US" sz="1600" b="1" dirty="0"/>
                  <a:t>DFS(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1600" b="1" dirty="0"/>
                  <a:t>) </a:t>
                </a:r>
                <a:r>
                  <a:rPr lang="en-US" sz="1600" dirty="0"/>
                  <a:t>marks it visited.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So </a:t>
                </a:r>
                <a:r>
                  <a:rPr lang="en-US" sz="1600" b="1" i="1" dirty="0"/>
                  <a:t>A</a:t>
                </a:r>
                <a:r>
                  <a:rPr lang="en-US" sz="1600" dirty="0"/>
                  <a:t>(</a:t>
                </a:r>
                <a:r>
                  <a:rPr lang="en-US" sz="1400" b="1" i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) holds.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/>
                  <a:t>Induction hypothesis: </a:t>
                </a:r>
              </a:p>
              <a:p>
                <a:pPr marL="0" indent="0">
                  <a:buNone/>
                </a:pPr>
                <a:r>
                  <a:rPr lang="en-US" sz="1600" dirty="0"/>
                  <a:t>If a connected component has </a:t>
                </a:r>
                <a:r>
                  <a:rPr lang="en-US" sz="1600" b="1" dirty="0"/>
                  <a:t>size</a:t>
                </a:r>
                <a:r>
                  <a:rPr lang="en-US" sz="1600" dirty="0"/>
                  <a:t> &lt;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, then </a:t>
                </a:r>
                <a:r>
                  <a:rPr lang="en-US" sz="1600" b="1" dirty="0"/>
                  <a:t>DFS </a:t>
                </a:r>
                <a:r>
                  <a:rPr lang="en-US" sz="1600" dirty="0"/>
                  <a:t>from any of its vertices</a:t>
                </a:r>
                <a:r>
                  <a:rPr lang="en-US" sz="1600" b="1" dirty="0"/>
                  <a:t> will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dirty="0"/>
                  <a:t>visit </a:t>
                </a:r>
                <a:r>
                  <a:rPr lang="en-US" sz="1600" dirty="0"/>
                  <a:t>all its vertices.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Induction step: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We have to prove that </a:t>
                </a:r>
                <a:r>
                  <a:rPr lang="en-US" sz="1600" b="1" i="1" dirty="0"/>
                  <a:t>A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holds.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Consider any connected component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Let 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V*</a:t>
                </a:r>
                <a:r>
                  <a:rPr lang="en-US" sz="1600" dirty="0"/>
                  <a:t> be the set of its vertices. |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V*</a:t>
                </a:r>
                <a:r>
                  <a:rPr lang="en-US" sz="1600" dirty="0"/>
                  <a:t>|=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i="1" dirty="0"/>
                  <a:t>.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i="1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1600" dirty="0"/>
                  <a:t>Let</a:t>
                </a:r>
                <a:r>
                  <a:rPr lang="en-US" sz="1600" b="1" i="1" dirty="0">
                    <a:solidFill>
                      <a:srgbClr val="0070C0"/>
                    </a:solidFill>
                  </a:rPr>
                  <a:t> v</a:t>
                </a:r>
                <a:r>
                  <a:rPr lang="en-US" sz="1600" dirty="0"/>
                  <a:t> be any vertex in the connected component. </a:t>
                </a:r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610600" cy="4525963"/>
              </a:xfrm>
              <a:blipFill rotWithShape="1">
                <a:blip r:embed="rId2"/>
                <a:stretch>
                  <a:fillRect l="-779" t="-674" b="-1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2137317"/>
            <a:ext cx="4856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then </a:t>
            </a:r>
            <a:r>
              <a:rPr lang="en-US" sz="1600" b="1" dirty="0"/>
              <a:t>DFS </a:t>
            </a:r>
            <a:r>
              <a:rPr lang="en-US" sz="1600" dirty="0"/>
              <a:t>from any of its vertices</a:t>
            </a:r>
            <a:r>
              <a:rPr lang="en-US" sz="1600" b="1" dirty="0"/>
              <a:t> will</a:t>
            </a:r>
            <a:r>
              <a:rPr lang="en-US" sz="1600" b="1" i="1" dirty="0">
                <a:solidFill>
                  <a:srgbClr val="0070C0"/>
                </a:solidFill>
              </a:rPr>
              <a:t> </a:t>
            </a:r>
            <a:r>
              <a:rPr lang="en-US" sz="1600" b="1" dirty="0"/>
              <a:t>visit </a:t>
            </a:r>
            <a:r>
              <a:rPr lang="en-US" sz="1600" dirty="0"/>
              <a:t>all its vertices.</a:t>
            </a:r>
          </a:p>
        </p:txBody>
      </p:sp>
    </p:spTree>
    <p:extLst>
      <p:ext uri="{BB962C8B-B14F-4D97-AF65-F5344CB8AC3E}">
        <p14:creationId xmlns:p14="http://schemas.microsoft.com/office/powerpoint/2010/main" val="13588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DFS(v)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4294967295"/>
          </p:nvPr>
        </p:nvSpPr>
        <p:spPr>
          <a:xfrm>
            <a:off x="4011613" y="1600200"/>
            <a:ext cx="5132387" cy="52578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 be the first neighbor visited by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= the set of vertices such that </a:t>
            </a:r>
            <a:r>
              <a:rPr lang="en-US" sz="1600" b="1" i="1" dirty="0">
                <a:solidFill>
                  <a:srgbClr val="0070C0"/>
                </a:solidFill>
              </a:rPr>
              <a:t>v </a:t>
            </a:r>
            <a:r>
              <a:rPr lang="en-US" sz="1600" dirty="0"/>
              <a:t>is present on </a:t>
            </a:r>
            <a:r>
              <a:rPr lang="en-US" sz="1600" b="1" dirty="0"/>
              <a:t>every path </a:t>
            </a:r>
            <a:r>
              <a:rPr lang="en-US" sz="1600" dirty="0"/>
              <a:t>from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</a:t>
            </a:r>
            <a:r>
              <a:rPr lang="en-US" sz="1600"/>
              <a:t>to them</a:t>
            </a:r>
            <a:r>
              <a:rPr lang="en-US" sz="1600" i="1"/>
              <a:t>.</a:t>
            </a:r>
            <a:endParaRPr lang="en-US" sz="1600" i="1" dirty="0"/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0070C0"/>
                </a:solidFill>
              </a:rPr>
              <a:t>V*</a:t>
            </a:r>
            <a:r>
              <a:rPr lang="en-US" sz="1600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= 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g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d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= {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h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/>
              <a:t>,</a:t>
            </a:r>
            <a:r>
              <a:rPr lang="en-US" sz="1600" b="1" i="1" dirty="0">
                <a:solidFill>
                  <a:srgbClr val="0070C0"/>
                </a:solidFill>
              </a:rPr>
              <a:t> s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r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z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600" dirty="0"/>
              <a:t> 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like ?</a:t>
            </a:r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</a:t>
            </a:r>
            <a:r>
              <a:rPr lang="en-US" sz="1600" dirty="0"/>
              <a:t> ?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u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</p:cNvCxnSpPr>
          <p:nvPr/>
        </p:nvCxnSpPr>
        <p:spPr>
          <a:xfrm flipV="1">
            <a:off x="1198124" y="2240279"/>
            <a:ext cx="938801" cy="2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103050" y="2389624"/>
            <a:ext cx="102916" cy="513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6" idx="3"/>
            <a:endCxn id="7" idx="7"/>
          </p:cNvCxnSpPr>
          <p:nvPr/>
        </p:nvCxnSpPr>
        <p:spPr>
          <a:xfrm flipH="1">
            <a:off x="1167981" y="2369793"/>
            <a:ext cx="986527" cy="429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eft Arrow 65"/>
              <p:cNvSpPr/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B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Left Arrow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Left Arrow 66"/>
              <p:cNvSpPr/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v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C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Left Arrow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 animBg="1"/>
      <p:bldP spid="62" grpId="0" animBg="1"/>
      <p:bldP spid="66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DFS(v)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9" name="Oval 8"/>
          <p:cNvSpPr/>
          <p:nvPr/>
        </p:nvSpPr>
        <p:spPr>
          <a:xfrm>
            <a:off x="992293" y="38564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24364" y="4155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65495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09122" y="4689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9" idx="6"/>
            <a:endCxn id="11" idx="2"/>
          </p:cNvCxnSpPr>
          <p:nvPr/>
        </p:nvCxnSpPr>
        <p:spPr>
          <a:xfrm>
            <a:off x="1198124" y="3950131"/>
            <a:ext cx="926240" cy="299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1"/>
            <a:endCxn id="9" idx="4"/>
          </p:cNvCxnSpPr>
          <p:nvPr/>
        </p:nvCxnSpPr>
        <p:spPr>
          <a:xfrm flipH="1" flipV="1">
            <a:off x="1095209" y="4043853"/>
            <a:ext cx="230334" cy="638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6"/>
            <a:endCxn id="13" idx="3"/>
          </p:cNvCxnSpPr>
          <p:nvPr/>
        </p:nvCxnSpPr>
        <p:spPr>
          <a:xfrm flipV="1">
            <a:off x="2644231" y="4849349"/>
            <a:ext cx="895034" cy="16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4"/>
            <a:endCxn id="15" idx="1"/>
          </p:cNvCxnSpPr>
          <p:nvPr/>
        </p:nvCxnSpPr>
        <p:spPr>
          <a:xfrm>
            <a:off x="2227280" y="4343400"/>
            <a:ext cx="241263" cy="60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15" idx="2"/>
          </p:cNvCxnSpPr>
          <p:nvPr/>
        </p:nvCxnSpPr>
        <p:spPr>
          <a:xfrm>
            <a:off x="1167981" y="4016402"/>
            <a:ext cx="1270419" cy="995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323480" y="4300014"/>
            <a:ext cx="1185642" cy="4243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9294" y="45074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62200" y="5105400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306" y="3897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u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82894" y="38216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4812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64" name="Straight Connector 63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306" y="1981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800" y="26670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992293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2293" y="2772131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35345" y="3287983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1448" y="2910809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7" idx="6"/>
            <a:endCxn id="10" idx="2"/>
          </p:cNvCxnSpPr>
          <p:nvPr/>
        </p:nvCxnSpPr>
        <p:spPr>
          <a:xfrm>
            <a:off x="1198124" y="2833851"/>
            <a:ext cx="823324" cy="138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5209" y="2408981"/>
            <a:ext cx="0" cy="3748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5209" y="2948317"/>
            <a:ext cx="0" cy="89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5"/>
            <a:endCxn id="8" idx="1"/>
          </p:cNvCxnSpPr>
          <p:nvPr/>
        </p:nvCxnSpPr>
        <p:spPr>
          <a:xfrm>
            <a:off x="1167981" y="2932124"/>
            <a:ext cx="197507" cy="383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812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449494" y="3288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h</a:t>
            </a:r>
          </a:p>
        </p:txBody>
      </p:sp>
      <p:cxnSp>
        <p:nvCxnSpPr>
          <p:cNvPr id="42" name="Straight Connector 41"/>
          <p:cNvCxnSpPr>
            <a:stCxn id="6" idx="5"/>
            <a:endCxn id="10" idx="1"/>
          </p:cNvCxnSpPr>
          <p:nvPr/>
        </p:nvCxnSpPr>
        <p:spPr>
          <a:xfrm>
            <a:off x="1167981" y="2369793"/>
            <a:ext cx="883611" cy="568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167981" y="1905000"/>
            <a:ext cx="1981377" cy="1456913"/>
            <a:chOff x="1167981" y="1905000"/>
            <a:chExt cx="1981377" cy="1456913"/>
          </a:xfrm>
        </p:grpSpPr>
        <p:sp>
          <p:nvSpPr>
            <p:cNvPr id="55" name="TextBox 54"/>
            <p:cNvSpPr txBox="1"/>
            <p:nvPr/>
          </p:nvSpPr>
          <p:spPr>
            <a:xfrm>
              <a:off x="2133600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67981" y="2209800"/>
              <a:ext cx="1981377" cy="1152113"/>
              <a:chOff x="1167981" y="2209800"/>
              <a:chExt cx="1981377" cy="11521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2124364" y="2209800"/>
                <a:ext cx="205831" cy="187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2330195" y="2271519"/>
                <a:ext cx="819163" cy="3131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2103050" y="2389624"/>
                <a:ext cx="102916" cy="5135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6" idx="5"/>
                <a:endCxn id="14" idx="1"/>
              </p:cNvCxnSpPr>
              <p:nvPr/>
            </p:nvCxnSpPr>
            <p:spPr>
              <a:xfrm>
                <a:off x="2300052" y="2369793"/>
                <a:ext cx="300422" cy="9921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1198124" y="2240279"/>
                <a:ext cx="938801" cy="2287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1167981" y="2369793"/>
                <a:ext cx="986527" cy="4297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>
            <a:stCxn id="8" idx="4"/>
            <a:endCxn id="9" idx="7"/>
          </p:cNvCxnSpPr>
          <p:nvPr/>
        </p:nvCxnSpPr>
        <p:spPr>
          <a:xfrm flipH="1">
            <a:off x="1167981" y="3475426"/>
            <a:ext cx="270280" cy="408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90600" y="2784356"/>
            <a:ext cx="2720431" cy="2321044"/>
            <a:chOff x="990600" y="2784356"/>
            <a:chExt cx="2720431" cy="2321044"/>
          </a:xfrm>
        </p:grpSpPr>
        <p:sp>
          <p:nvSpPr>
            <p:cNvPr id="70" name="Oval 69"/>
            <p:cNvSpPr/>
            <p:nvPr/>
          </p:nvSpPr>
          <p:spPr>
            <a:xfrm>
              <a:off x="990600" y="27843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324670" y="3287982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990600" y="38511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295400" y="4648200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438400" y="49179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133600" y="41559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505200" y="468935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034009" y="2916126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Content Placeholder 81"/>
          <p:cNvSpPr txBox="1">
            <a:spLocks/>
          </p:cNvSpPr>
          <p:nvPr/>
        </p:nvSpPr>
        <p:spPr bwMode="auto">
          <a:xfrm>
            <a:off x="4011613" y="1600200"/>
            <a:ext cx="5132387" cy="525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/>
              <a:t>Let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 be the first neighbor visited by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= the set of vertices such that </a:t>
            </a:r>
            <a:r>
              <a:rPr lang="en-US" sz="1600" b="1" dirty="0"/>
              <a:t>every path </a:t>
            </a:r>
            <a:r>
              <a:rPr lang="en-US" sz="1600" dirty="0"/>
              <a:t>from</a:t>
            </a:r>
          </a:p>
          <a:p>
            <a:pPr marL="0" indent="0">
              <a:buFont typeface="Arial" charset="0"/>
              <a:buNone/>
            </a:pPr>
            <a:r>
              <a:rPr lang="en-US" sz="1600" dirty="0"/>
              <a:t>     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to them passes through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i="1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0070C0"/>
                </a:solidFill>
              </a:rPr>
              <a:t>V*</a:t>
            </a:r>
            <a:r>
              <a:rPr lang="en-US" sz="1600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.</a:t>
            </a:r>
          </a:p>
          <a:p>
            <a:pPr marL="0" indent="0">
              <a:buFont typeface="Arial" charset="0"/>
              <a:buNone/>
            </a:pPr>
            <a:endParaRPr lang="en-US" sz="1600" dirty="0"/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= 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g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d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= {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h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/>
              <a:t>,</a:t>
            </a:r>
            <a:r>
              <a:rPr lang="en-US" sz="1600" b="1" i="1" dirty="0">
                <a:solidFill>
                  <a:srgbClr val="0070C0"/>
                </a:solidFill>
              </a:rPr>
              <a:t> s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r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z</a:t>
            </a:r>
            <a:r>
              <a:rPr lang="en-US" sz="1600" dirty="0"/>
              <a:t>}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600" dirty="0"/>
              <a:t> 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like ?</a:t>
            </a:r>
          </a:p>
          <a:p>
            <a:pPr marL="0" indent="0">
              <a:buFont typeface="Arial" charset="0"/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}.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</a:t>
            </a:r>
            <a:r>
              <a:rPr lang="en-US" sz="1600" dirty="0"/>
              <a:t> ?</a:t>
            </a:r>
            <a:endParaRPr lang="en-US" sz="1800" dirty="0"/>
          </a:p>
          <a:p>
            <a:pPr marL="0" indent="0">
              <a:buFont typeface="Arial" charset="0"/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|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|&lt;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/>
              <a:t>, so by I.H.,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visits entire set 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&amp; we return to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 </a:t>
            </a:r>
            <a:r>
              <a:rPr lang="en-US" sz="1600" dirty="0"/>
              <a:t>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like when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finishes ?</a:t>
            </a:r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b="1" dirty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?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Left Arrow 89"/>
              <p:cNvSpPr/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B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" name="Left Arrow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Left Arrow 90"/>
              <p:cNvSpPr/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v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C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Left Arrow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DFS(v)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Oval 13"/>
          <p:cNvSpPr/>
          <p:nvPr/>
        </p:nvSpPr>
        <p:spPr>
          <a:xfrm>
            <a:off x="2570331" y="3334462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34249" y="3374084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19214" y="258926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endCxn id="18" idx="5"/>
          </p:cNvCxnSpPr>
          <p:nvPr/>
        </p:nvCxnSpPr>
        <p:spPr>
          <a:xfrm flipH="1" flipV="1">
            <a:off x="3294902" y="2749252"/>
            <a:ext cx="154278" cy="622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 flipV="1">
            <a:off x="2776162" y="3399408"/>
            <a:ext cx="600245" cy="287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7"/>
            <a:endCxn id="18" idx="3"/>
          </p:cNvCxnSpPr>
          <p:nvPr/>
        </p:nvCxnSpPr>
        <p:spPr>
          <a:xfrm flipV="1">
            <a:off x="2746019" y="2749253"/>
            <a:ext cx="403338" cy="6126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6894" y="3212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0506" y="3352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494" y="24384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16" name="Oval 15"/>
          <p:cNvSpPr/>
          <p:nvPr/>
        </p:nvSpPr>
        <p:spPr>
          <a:xfrm>
            <a:off x="2124364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6" idx="6"/>
            <a:endCxn id="18" idx="1"/>
          </p:cNvCxnSpPr>
          <p:nvPr/>
        </p:nvCxnSpPr>
        <p:spPr>
          <a:xfrm>
            <a:off x="2330195" y="2271519"/>
            <a:ext cx="819163" cy="3131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5"/>
            <a:endCxn id="14" idx="1"/>
          </p:cNvCxnSpPr>
          <p:nvPr/>
        </p:nvCxnSpPr>
        <p:spPr>
          <a:xfrm>
            <a:off x="2300052" y="2369793"/>
            <a:ext cx="300422" cy="992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v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64084" y="2590800"/>
            <a:ext cx="975181" cy="978349"/>
            <a:chOff x="2564084" y="2590800"/>
            <a:chExt cx="975181" cy="978349"/>
          </a:xfrm>
        </p:grpSpPr>
        <p:sp>
          <p:nvSpPr>
            <p:cNvPr id="60" name="Oval 59"/>
            <p:cNvSpPr/>
            <p:nvPr/>
          </p:nvSpPr>
          <p:spPr>
            <a:xfrm>
              <a:off x="3124200" y="2590800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564084" y="3343630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333434" y="3381705"/>
              <a:ext cx="205831" cy="18744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Content Placeholder 81"/>
          <p:cNvSpPr txBox="1">
            <a:spLocks/>
          </p:cNvSpPr>
          <p:nvPr/>
        </p:nvSpPr>
        <p:spPr bwMode="auto">
          <a:xfrm>
            <a:off x="4011613" y="1600200"/>
            <a:ext cx="5132387" cy="525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600" dirty="0"/>
              <a:t>Let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 be the first neighbor visited by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= the set of vertices such that </a:t>
            </a:r>
            <a:r>
              <a:rPr lang="en-US" sz="1600" b="1" dirty="0"/>
              <a:t>every path </a:t>
            </a:r>
            <a:r>
              <a:rPr lang="en-US" sz="1600" dirty="0"/>
              <a:t>from</a:t>
            </a:r>
          </a:p>
          <a:p>
            <a:pPr marL="0" indent="0">
              <a:buFont typeface="Arial" charset="0"/>
              <a:buNone/>
            </a:pPr>
            <a:r>
              <a:rPr lang="en-US" sz="1600" dirty="0"/>
              <a:t>     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to them passes through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i="1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= </a:t>
            </a:r>
            <a:r>
              <a:rPr lang="en-US" sz="1600" b="1" i="1" dirty="0">
                <a:solidFill>
                  <a:srgbClr val="0070C0"/>
                </a:solidFill>
              </a:rPr>
              <a:t>V*</a:t>
            </a:r>
            <a:r>
              <a:rPr lang="en-US" sz="1600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.</a:t>
            </a:r>
          </a:p>
          <a:p>
            <a:pPr marL="0" indent="0">
              <a:buFont typeface="Arial" charset="0"/>
              <a:buNone/>
            </a:pPr>
            <a:endParaRPr lang="en-US" sz="1600" dirty="0"/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= 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g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d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= {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f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h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/>
              <a:t>,</a:t>
            </a:r>
            <a:r>
              <a:rPr lang="en-US" sz="1600" b="1" i="1" dirty="0">
                <a:solidFill>
                  <a:srgbClr val="0070C0"/>
                </a:solidFill>
              </a:rPr>
              <a:t> s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r</a:t>
            </a:r>
            <a:r>
              <a:rPr lang="en-US" sz="1600" dirty="0"/>
              <a:t>, </a:t>
            </a:r>
            <a:r>
              <a:rPr lang="en-US" sz="1600" b="1" i="1" dirty="0">
                <a:solidFill>
                  <a:srgbClr val="0070C0"/>
                </a:solidFill>
              </a:rPr>
              <a:t>z</a:t>
            </a:r>
            <a:r>
              <a:rPr lang="en-US" sz="1600" dirty="0"/>
              <a:t>}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600" dirty="0"/>
              <a:t> 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like ?</a:t>
            </a:r>
          </a:p>
          <a:p>
            <a:pPr marL="0" indent="0">
              <a:buFont typeface="Arial" charset="0"/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}.</a:t>
            </a:r>
          </a:p>
          <a:p>
            <a:pPr marL="0" indent="0">
              <a:buFont typeface="Arial" charset="0"/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\{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b="1" dirty="0"/>
              <a:t>}</a:t>
            </a:r>
            <a:r>
              <a:rPr lang="en-US" sz="1600" dirty="0"/>
              <a:t> ?</a:t>
            </a:r>
            <a:endParaRPr lang="en-US" sz="1800" dirty="0"/>
          </a:p>
          <a:p>
            <a:pPr marL="0" indent="0">
              <a:buFont typeface="Arial" charset="0"/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.</a:t>
            </a:r>
          </a:p>
          <a:p>
            <a:pPr marL="0" indent="0">
              <a:buFont typeface="Arial" charset="0"/>
              <a:buNone/>
            </a:pPr>
            <a:r>
              <a:rPr lang="en-US" sz="1600" dirty="0"/>
              <a:t>|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|&lt;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/>
              <a:t>, so by I.H.,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visits entire set 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&amp; we return to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 </a:t>
            </a:r>
            <a:r>
              <a:rPr lang="en-US" sz="1600" dirty="0"/>
              <a:t>What is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like when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finishes ?</a:t>
            </a:r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b="1" dirty="0"/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Question: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What is the connected component of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70C0"/>
                </a:solidFill>
              </a:rPr>
              <a:t>G</a:t>
            </a:r>
            <a:r>
              <a:rPr lang="en-US" sz="1600" b="1" dirty="0"/>
              <a:t>\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?</a:t>
            </a:r>
            <a:endParaRPr lang="en-US" sz="1800" dirty="0"/>
          </a:p>
          <a:p>
            <a:pPr marL="0" indent="0">
              <a:buNone/>
            </a:pPr>
            <a:r>
              <a:rPr lang="en-US" sz="1600" b="1" dirty="0"/>
              <a:t>Answer: 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|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|&lt; </a:t>
            </a:r>
            <a:r>
              <a:rPr lang="en-US" sz="1600" b="1" dirty="0">
                <a:solidFill>
                  <a:srgbClr val="0070C0"/>
                </a:solidFill>
              </a:rPr>
              <a:t>i</a:t>
            </a:r>
            <a:r>
              <a:rPr lang="en-US" sz="1600" b="1" dirty="0"/>
              <a:t>, so by I.H.,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pursued after finishing </a:t>
            </a:r>
            <a:r>
              <a:rPr lang="en-US" sz="1600" b="1" dirty="0">
                <a:solidFill>
                  <a:srgbClr val="7030A0"/>
                </a:solidFill>
              </a:rPr>
              <a:t>DFS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) visits entire set </a:t>
            </a:r>
            <a:r>
              <a:rPr lang="en-US" sz="1600" b="1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.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Left Arrow 70"/>
              <p:cNvSpPr/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B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Left Arrow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84404"/>
                <a:ext cx="3276600" cy="444596"/>
              </a:xfrm>
              <a:prstGeom prst="leftArrow">
                <a:avLst/>
              </a:prstGeom>
              <a:blipFill rotWithShape="1"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Left Arrow 71"/>
              <p:cNvSpPr/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|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</a:rPr>
                  <a:t>|&lt;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i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since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v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C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Left Arrow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52800"/>
                <a:ext cx="2819400" cy="403784"/>
              </a:xfrm>
              <a:prstGeom prst="leftArrow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Ribbon 25"/>
          <p:cNvSpPr/>
          <p:nvPr/>
        </p:nvSpPr>
        <p:spPr>
          <a:xfrm>
            <a:off x="228600" y="5474732"/>
            <a:ext cx="3125894" cy="7767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Hence entire component of 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 gets visited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77577" y="1981200"/>
            <a:ext cx="3257755" cy="3493532"/>
            <a:chOff x="677577" y="1981200"/>
            <a:chExt cx="3257755" cy="3493532"/>
          </a:xfrm>
        </p:grpSpPr>
        <p:grpSp>
          <p:nvGrpSpPr>
            <p:cNvPr id="23" name="Group 22"/>
            <p:cNvGrpSpPr/>
            <p:nvPr/>
          </p:nvGrpSpPr>
          <p:grpSpPr>
            <a:xfrm>
              <a:off x="685800" y="1981200"/>
              <a:ext cx="3249532" cy="3493532"/>
              <a:chOff x="685800" y="1981200"/>
              <a:chExt cx="3249532" cy="3493532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2103050" y="2389624"/>
                <a:ext cx="102916" cy="5135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685800" y="1981200"/>
                <a:ext cx="3249532" cy="3493532"/>
                <a:chOff x="685800" y="1981200"/>
                <a:chExt cx="3249532" cy="349353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992293" y="3856409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124364" y="4155956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295400" y="4654950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3509122" y="4689356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438400" y="4917956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1198124" y="3950131"/>
                  <a:ext cx="926240" cy="2995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1095209" y="4043853"/>
                  <a:ext cx="230334" cy="6385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2644231" y="4849349"/>
                  <a:ext cx="895034" cy="16232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2227280" y="4343400"/>
                  <a:ext cx="241263" cy="60200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1167981" y="4016402"/>
                  <a:ext cx="1270419" cy="99527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2323480" y="4300014"/>
                  <a:ext cx="1185642" cy="4243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3659294" y="45074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z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362200" y="5105400"/>
                  <a:ext cx="279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c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0306" y="38978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u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982894" y="38216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r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295400" y="48122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s</a:t>
                  </a:r>
                </a:p>
              </p:txBody>
            </p:sp>
            <p:cxnSp>
              <p:nvCxnSpPr>
                <p:cNvPr id="64" name="Straight Connector 63"/>
                <p:cNvCxnSpPr>
                  <a:stCxn id="12" idx="7"/>
                  <a:endCxn id="15" idx="2"/>
                </p:cNvCxnSpPr>
                <p:nvPr/>
              </p:nvCxnSpPr>
              <p:spPr>
                <a:xfrm>
                  <a:off x="1471088" y="4682401"/>
                  <a:ext cx="967312" cy="32927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/>
                <p:cNvSpPr txBox="1"/>
                <p:nvPr/>
              </p:nvSpPr>
              <p:spPr>
                <a:xfrm>
                  <a:off x="760306" y="1981200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85800" y="2667000"/>
                  <a:ext cx="2584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f</a:t>
                  </a: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92293" y="2209800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992293" y="2772131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335345" y="3287983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21448" y="2910809"/>
                  <a:ext cx="205831" cy="187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1198124" y="2833851"/>
                  <a:ext cx="823324" cy="13867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5209" y="2408981"/>
                  <a:ext cx="0" cy="3748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095209" y="2948317"/>
                  <a:ext cx="0" cy="8968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1167981" y="2932124"/>
                  <a:ext cx="197507" cy="3833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1981200" y="3048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b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49494" y="32882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h</a:t>
                  </a:r>
                </a:p>
              </p:txBody>
            </p: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1198124" y="2240279"/>
                  <a:ext cx="938801" cy="228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1167981" y="2369793"/>
                  <a:ext cx="883611" cy="5684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1167981" y="2369793"/>
                  <a:ext cx="986527" cy="4297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8" idx="4"/>
                  <a:endCxn id="9" idx="7"/>
                </p:cNvCxnSpPr>
                <p:nvPr/>
              </p:nvCxnSpPr>
              <p:spPr>
                <a:xfrm flipH="1">
                  <a:off x="1167981" y="3475426"/>
                  <a:ext cx="270280" cy="4084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Freeform 72"/>
            <p:cNvSpPr/>
            <p:nvPr/>
          </p:nvSpPr>
          <p:spPr>
            <a:xfrm>
              <a:off x="677577" y="2899317"/>
              <a:ext cx="627116" cy="1929161"/>
            </a:xfrm>
            <a:custGeom>
              <a:avLst/>
              <a:gdLst>
                <a:gd name="connsiteX0" fmla="*/ 314882 w 627116"/>
                <a:gd name="connsiteY0" fmla="*/ 0 h 1929161"/>
                <a:gd name="connsiteX1" fmla="*/ 91857 w 627116"/>
                <a:gd name="connsiteY1" fmla="*/ 367990 h 1929161"/>
                <a:gd name="connsiteX2" fmla="*/ 36101 w 627116"/>
                <a:gd name="connsiteY2" fmla="*/ 1561171 h 1929161"/>
                <a:gd name="connsiteX3" fmla="*/ 627116 w 627116"/>
                <a:gd name="connsiteY3" fmla="*/ 1929161 h 1929161"/>
                <a:gd name="connsiteX4" fmla="*/ 627116 w 627116"/>
                <a:gd name="connsiteY4" fmla="*/ 1929161 h 192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16" h="1929161">
                  <a:moveTo>
                    <a:pt x="314882" y="0"/>
                  </a:moveTo>
                  <a:cubicBezTo>
                    <a:pt x="226601" y="53897"/>
                    <a:pt x="138320" y="107795"/>
                    <a:pt x="91857" y="367990"/>
                  </a:cubicBezTo>
                  <a:cubicBezTo>
                    <a:pt x="45394" y="628185"/>
                    <a:pt x="-53109" y="1300976"/>
                    <a:pt x="36101" y="1561171"/>
                  </a:cubicBezTo>
                  <a:cubicBezTo>
                    <a:pt x="125311" y="1821366"/>
                    <a:pt x="627116" y="1929161"/>
                    <a:pt x="627116" y="1929161"/>
                  </a:cubicBezTo>
                  <a:lnTo>
                    <a:pt x="627116" y="1929161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64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uiExpand="1" build="p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b="1" dirty="0"/>
                  <a:t>Theorem: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b="1" dirty="0"/>
                  <a:t>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/>
                  <a:t>) </a:t>
                </a:r>
                <a:r>
                  <a:rPr lang="en-US" sz="2000" dirty="0"/>
                  <a:t>visits all vertices of the connected component of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pPr marL="0" indent="0">
                  <a:buNone/>
                </a:pPr>
                <a:r>
                  <a:rPr lang="en-US" sz="2000" dirty="0"/>
                  <a:t>Use</a:t>
                </a:r>
                <a:r>
                  <a:rPr lang="en-US" sz="2000" b="1" dirty="0"/>
                  <a:t> DFS </a:t>
                </a:r>
                <a:r>
                  <a:rPr lang="en-US" sz="2000" dirty="0"/>
                  <a:t>traversal to compute all connected components of a given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G </a:t>
                </a:r>
              </a:p>
              <a:p>
                <a:pPr marL="0" indent="0">
                  <a:buNone/>
                </a:pPr>
                <a:r>
                  <a:rPr lang="en-US" sz="2000" dirty="0"/>
                  <a:t>in time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Connectivity problem in a </a:t>
            </a:r>
            <a:r>
              <a:rPr lang="en-US" sz="2800" b="1" dirty="0">
                <a:solidFill>
                  <a:srgbClr val="7030A0"/>
                </a:solidFill>
              </a:rPr>
              <a:t>Graph</a:t>
            </a:r>
            <a:br>
              <a:rPr lang="en-US" sz="2800" b="1" dirty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Build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size data structure for a given undirected graph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following query can be answered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time.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Is vertex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reachable from vertex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IN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624" y="14533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6302" y="244304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7900" y="204903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38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219214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5117" y="1562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3868" y="38815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676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230551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99874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2600" y="184552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2895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4224" y="4000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4419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9726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72468" y="31418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313163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4839" y="4229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14839" y="3467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72200" y="2362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5354" y="2514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2857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800" y="37672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69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20622" y="24105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4533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388" y="1219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9924" y="440194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4419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709" y="445677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00200" y="1600677"/>
            <a:ext cx="408902" cy="142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32" idx="2"/>
          </p:cNvCxnSpPr>
          <p:nvPr/>
        </p:nvCxnSpPr>
        <p:spPr>
          <a:xfrm flipV="1">
            <a:off x="2204224" y="1294471"/>
            <a:ext cx="694164" cy="23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</p:cNvCxnSpPr>
          <p:nvPr/>
        </p:nvCxnSpPr>
        <p:spPr>
          <a:xfrm>
            <a:off x="3093510" y="1365095"/>
            <a:ext cx="526038" cy="28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9" idx="1"/>
          </p:cNvCxnSpPr>
          <p:nvPr/>
        </p:nvCxnSpPr>
        <p:spPr>
          <a:xfrm>
            <a:off x="2170746" y="1609469"/>
            <a:ext cx="796432" cy="577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2457498" y="1398573"/>
            <a:ext cx="555190" cy="653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17" idx="2"/>
          </p:cNvCxnSpPr>
          <p:nvPr/>
        </p:nvCxnSpPr>
        <p:spPr>
          <a:xfrm flipV="1">
            <a:off x="4648200" y="2970871"/>
            <a:ext cx="1028700" cy="103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6" idx="2"/>
          </p:cNvCxnSpPr>
          <p:nvPr/>
        </p:nvCxnSpPr>
        <p:spPr>
          <a:xfrm>
            <a:off x="4648200" y="1751671"/>
            <a:ext cx="914400" cy="16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6"/>
          </p:cNvCxnSpPr>
          <p:nvPr/>
        </p:nvCxnSpPr>
        <p:spPr>
          <a:xfrm flipV="1">
            <a:off x="4648200" y="1027771"/>
            <a:ext cx="1042651" cy="27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3" idx="0"/>
          </p:cNvCxnSpPr>
          <p:nvPr/>
        </p:nvCxnSpPr>
        <p:spPr>
          <a:xfrm>
            <a:off x="4533900" y="1180171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0"/>
            <a:endCxn id="11" idx="4"/>
          </p:cNvCxnSpPr>
          <p:nvPr/>
        </p:nvCxnSpPr>
        <p:spPr>
          <a:xfrm flipH="1" flipV="1">
            <a:off x="3699417" y="1751671"/>
            <a:ext cx="220237" cy="723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9" idx="5"/>
          </p:cNvCxnSpPr>
          <p:nvPr/>
        </p:nvCxnSpPr>
        <p:spPr>
          <a:xfrm flipH="1" flipV="1">
            <a:off x="3128822" y="2348237"/>
            <a:ext cx="676532" cy="241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1" idx="1"/>
          </p:cNvCxnSpPr>
          <p:nvPr/>
        </p:nvCxnSpPr>
        <p:spPr>
          <a:xfrm>
            <a:off x="3014522" y="3013593"/>
            <a:ext cx="691424" cy="122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7"/>
          </p:cNvCxnSpPr>
          <p:nvPr/>
        </p:nvCxnSpPr>
        <p:spPr>
          <a:xfrm flipV="1">
            <a:off x="2399346" y="3238048"/>
            <a:ext cx="1286156" cy="74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1" idx="3"/>
          </p:cNvCxnSpPr>
          <p:nvPr/>
        </p:nvCxnSpPr>
        <p:spPr>
          <a:xfrm flipV="1">
            <a:off x="5780037" y="1599271"/>
            <a:ext cx="1035241" cy="268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1" idx="4"/>
          </p:cNvCxnSpPr>
          <p:nvPr/>
        </p:nvCxnSpPr>
        <p:spPr>
          <a:xfrm flipV="1">
            <a:off x="3638990" y="3331428"/>
            <a:ext cx="147778" cy="544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1"/>
            <a:endCxn id="15" idx="4"/>
          </p:cNvCxnSpPr>
          <p:nvPr/>
        </p:nvCxnSpPr>
        <p:spPr>
          <a:xfrm flipH="1" flipV="1">
            <a:off x="4533900" y="3188320"/>
            <a:ext cx="757378" cy="77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4"/>
            <a:endCxn id="15" idx="0"/>
          </p:cNvCxnSpPr>
          <p:nvPr/>
        </p:nvCxnSpPr>
        <p:spPr>
          <a:xfrm>
            <a:off x="4533900" y="1865971"/>
            <a:ext cx="0" cy="1093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4"/>
            <a:endCxn id="17" idx="0"/>
          </p:cNvCxnSpPr>
          <p:nvPr/>
        </p:nvCxnSpPr>
        <p:spPr>
          <a:xfrm>
            <a:off x="5676900" y="2035098"/>
            <a:ext cx="114300" cy="821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9" idx="6"/>
            <a:endCxn id="31" idx="1"/>
          </p:cNvCxnSpPr>
          <p:nvPr/>
        </p:nvCxnSpPr>
        <p:spPr>
          <a:xfrm>
            <a:off x="5905500" y="1065871"/>
            <a:ext cx="909778" cy="38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0"/>
            <a:endCxn id="31" idx="5"/>
          </p:cNvCxnSpPr>
          <p:nvPr/>
        </p:nvCxnSpPr>
        <p:spPr>
          <a:xfrm flipH="1" flipV="1">
            <a:off x="6976922" y="1609469"/>
            <a:ext cx="158000" cy="762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30" idx="3"/>
          </p:cNvCxnSpPr>
          <p:nvPr/>
        </p:nvCxnSpPr>
        <p:spPr>
          <a:xfrm flipV="1">
            <a:off x="5905500" y="2566615"/>
            <a:ext cx="1148600" cy="4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7"/>
            <a:endCxn id="24" idx="3"/>
          </p:cNvCxnSpPr>
          <p:nvPr/>
        </p:nvCxnSpPr>
        <p:spPr>
          <a:xfrm flipV="1">
            <a:off x="6595922" y="3623193"/>
            <a:ext cx="652395" cy="138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5"/>
            <a:endCxn id="14" idx="0"/>
          </p:cNvCxnSpPr>
          <p:nvPr/>
        </p:nvCxnSpPr>
        <p:spPr>
          <a:xfrm>
            <a:off x="4614722" y="1832493"/>
            <a:ext cx="300178" cy="43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6"/>
          </p:cNvCxnSpPr>
          <p:nvPr/>
        </p:nvCxnSpPr>
        <p:spPr>
          <a:xfrm flipH="1">
            <a:off x="2476500" y="3013593"/>
            <a:ext cx="376378" cy="193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23" idx="2"/>
          </p:cNvCxnSpPr>
          <p:nvPr/>
        </p:nvCxnSpPr>
        <p:spPr>
          <a:xfrm flipV="1">
            <a:off x="6128524" y="4304371"/>
            <a:ext cx="1086315" cy="17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3"/>
            <a:endCxn id="18" idx="6"/>
          </p:cNvCxnSpPr>
          <p:nvPr/>
        </p:nvCxnSpPr>
        <p:spPr>
          <a:xfrm flipH="1">
            <a:off x="2432824" y="4037647"/>
            <a:ext cx="1044522" cy="3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24" idx="0"/>
          </p:cNvCxnSpPr>
          <p:nvPr/>
        </p:nvCxnSpPr>
        <p:spPr>
          <a:xfrm>
            <a:off x="7101444" y="2593612"/>
            <a:ext cx="227695" cy="82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" idx="2"/>
            <a:endCxn id="20" idx="0"/>
          </p:cNvCxnSpPr>
          <p:nvPr/>
        </p:nvCxnSpPr>
        <p:spPr>
          <a:xfrm flipH="1">
            <a:off x="5372100" y="1920798"/>
            <a:ext cx="190500" cy="2012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4"/>
            <a:endCxn id="28" idx="0"/>
          </p:cNvCxnSpPr>
          <p:nvPr/>
        </p:nvCxnSpPr>
        <p:spPr>
          <a:xfrm>
            <a:off x="5791200" y="3085171"/>
            <a:ext cx="723900" cy="643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5" idx="6"/>
            <a:endCxn id="30" idx="1"/>
          </p:cNvCxnSpPr>
          <p:nvPr/>
        </p:nvCxnSpPr>
        <p:spPr>
          <a:xfrm flipV="1">
            <a:off x="6400800" y="2404971"/>
            <a:ext cx="653300" cy="32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4" idx="7"/>
            <a:endCxn id="8" idx="4"/>
          </p:cNvCxnSpPr>
          <p:nvPr/>
        </p:nvCxnSpPr>
        <p:spPr>
          <a:xfrm flipV="1">
            <a:off x="1490522" y="3428071"/>
            <a:ext cx="223978" cy="985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2" idx="4"/>
            <a:endCxn id="18" idx="0"/>
          </p:cNvCxnSpPr>
          <p:nvPr/>
        </p:nvCxnSpPr>
        <p:spPr>
          <a:xfrm flipH="1">
            <a:off x="2318524" y="3321206"/>
            <a:ext cx="43676" cy="64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" idx="2"/>
            <a:endCxn id="14" idx="6"/>
          </p:cNvCxnSpPr>
          <p:nvPr/>
        </p:nvCxnSpPr>
        <p:spPr>
          <a:xfrm flipH="1">
            <a:off x="5029200" y="1920798"/>
            <a:ext cx="533400" cy="459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" idx="7"/>
            <a:endCxn id="14" idx="3"/>
          </p:cNvCxnSpPr>
          <p:nvPr/>
        </p:nvCxnSpPr>
        <p:spPr>
          <a:xfrm flipV="1">
            <a:off x="4614722" y="2461608"/>
            <a:ext cx="219356" cy="53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5" idx="7"/>
            <a:endCxn id="31" idx="4"/>
          </p:cNvCxnSpPr>
          <p:nvPr/>
        </p:nvCxnSpPr>
        <p:spPr>
          <a:xfrm flipV="1">
            <a:off x="6367322" y="1642947"/>
            <a:ext cx="528778" cy="713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5" idx="1"/>
            <a:endCxn id="18" idx="5"/>
          </p:cNvCxnSpPr>
          <p:nvPr/>
        </p:nvCxnSpPr>
        <p:spPr>
          <a:xfrm flipH="1" flipV="1">
            <a:off x="2399346" y="4156593"/>
            <a:ext cx="580841" cy="294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2"/>
            <a:endCxn id="6" idx="5"/>
          </p:cNvCxnSpPr>
          <p:nvPr/>
        </p:nvCxnSpPr>
        <p:spPr>
          <a:xfrm flipH="1">
            <a:off x="1741424" y="2589871"/>
            <a:ext cx="2063930" cy="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4" idx="6"/>
            <a:endCxn id="35" idx="2"/>
          </p:cNvCxnSpPr>
          <p:nvPr/>
        </p:nvCxnSpPr>
        <p:spPr>
          <a:xfrm>
            <a:off x="1524000" y="4494871"/>
            <a:ext cx="1422709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2" idx="2"/>
            <a:endCxn id="8" idx="6"/>
          </p:cNvCxnSpPr>
          <p:nvPr/>
        </p:nvCxnSpPr>
        <p:spPr>
          <a:xfrm flipH="1">
            <a:off x="1828800" y="3206906"/>
            <a:ext cx="419100" cy="10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4" idx="7"/>
            <a:endCxn id="18" idx="3"/>
          </p:cNvCxnSpPr>
          <p:nvPr/>
        </p:nvCxnSpPr>
        <p:spPr>
          <a:xfrm flipV="1">
            <a:off x="1490522" y="4156593"/>
            <a:ext cx="747180" cy="25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5" idx="6"/>
            <a:endCxn id="19" idx="2"/>
          </p:cNvCxnSpPr>
          <p:nvPr/>
        </p:nvCxnSpPr>
        <p:spPr>
          <a:xfrm flipV="1">
            <a:off x="3175309" y="4494871"/>
            <a:ext cx="1358591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" idx="4"/>
            <a:endCxn id="28" idx="2"/>
          </p:cNvCxnSpPr>
          <p:nvPr/>
        </p:nvCxnSpPr>
        <p:spPr>
          <a:xfrm>
            <a:off x="4533900" y="3188320"/>
            <a:ext cx="1866900" cy="65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9" idx="4"/>
            <a:endCxn id="16" idx="0"/>
          </p:cNvCxnSpPr>
          <p:nvPr/>
        </p:nvCxnSpPr>
        <p:spPr>
          <a:xfrm flipH="1">
            <a:off x="5676900" y="1180171"/>
            <a:ext cx="114300" cy="62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762500" y="4516244"/>
            <a:ext cx="1137424" cy="1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672468" y="3995854"/>
            <a:ext cx="894910" cy="457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41424" y="2244159"/>
            <a:ext cx="539954" cy="23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8715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8715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2441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2459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4336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3267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0638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101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1857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1857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7572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4478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143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19598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0861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51306" y="6019800"/>
            <a:ext cx="4005134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6" grpId="0" animBg="1"/>
      <p:bldP spid="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Connectivity problem in a </a:t>
            </a:r>
            <a:r>
              <a:rPr lang="en-US" sz="2800" b="1" dirty="0">
                <a:solidFill>
                  <a:srgbClr val="7030A0"/>
                </a:solidFill>
              </a:rPr>
              <a:t>Graph</a:t>
            </a:r>
            <a:br>
              <a:rPr lang="en-US" sz="2800" b="1" dirty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Build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size data structure for a given undirected graph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following query can be answered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time.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Is vertex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reachable from vertex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IN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624" y="145337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6302" y="244304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7900" y="204903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38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21921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5117" y="1562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3868" y="38815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676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230551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99874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2600" y="184552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2895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4224" y="4000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4419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9726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72468" y="314185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313163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4839" y="4229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14839" y="3467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72200" y="2362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5354" y="2514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2857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800" y="37672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69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20622" y="24105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4533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388" y="12192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9924" y="440194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4419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709" y="4456771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00200" y="1600677"/>
            <a:ext cx="408902" cy="142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32" idx="2"/>
          </p:cNvCxnSpPr>
          <p:nvPr/>
        </p:nvCxnSpPr>
        <p:spPr>
          <a:xfrm flipV="1">
            <a:off x="2204224" y="1294471"/>
            <a:ext cx="694164" cy="23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</p:cNvCxnSpPr>
          <p:nvPr/>
        </p:nvCxnSpPr>
        <p:spPr>
          <a:xfrm>
            <a:off x="3093510" y="1365095"/>
            <a:ext cx="526038" cy="28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9" idx="1"/>
          </p:cNvCxnSpPr>
          <p:nvPr/>
        </p:nvCxnSpPr>
        <p:spPr>
          <a:xfrm>
            <a:off x="2170746" y="1609469"/>
            <a:ext cx="796432" cy="577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2457498" y="1398573"/>
            <a:ext cx="555190" cy="653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17" idx="2"/>
          </p:cNvCxnSpPr>
          <p:nvPr/>
        </p:nvCxnSpPr>
        <p:spPr>
          <a:xfrm flipV="1">
            <a:off x="4648200" y="2970871"/>
            <a:ext cx="1028700" cy="103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6" idx="2"/>
          </p:cNvCxnSpPr>
          <p:nvPr/>
        </p:nvCxnSpPr>
        <p:spPr>
          <a:xfrm>
            <a:off x="4648200" y="1751671"/>
            <a:ext cx="914400" cy="16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6"/>
          </p:cNvCxnSpPr>
          <p:nvPr/>
        </p:nvCxnSpPr>
        <p:spPr>
          <a:xfrm flipV="1">
            <a:off x="4648200" y="1027771"/>
            <a:ext cx="1042651" cy="27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3" idx="0"/>
          </p:cNvCxnSpPr>
          <p:nvPr/>
        </p:nvCxnSpPr>
        <p:spPr>
          <a:xfrm>
            <a:off x="4533900" y="1180171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0"/>
            <a:endCxn id="11" idx="4"/>
          </p:cNvCxnSpPr>
          <p:nvPr/>
        </p:nvCxnSpPr>
        <p:spPr>
          <a:xfrm flipH="1" flipV="1">
            <a:off x="3699417" y="1751671"/>
            <a:ext cx="220237" cy="723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9" idx="5"/>
          </p:cNvCxnSpPr>
          <p:nvPr/>
        </p:nvCxnSpPr>
        <p:spPr>
          <a:xfrm flipH="1" flipV="1">
            <a:off x="3128822" y="2348237"/>
            <a:ext cx="676532" cy="241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1" idx="1"/>
          </p:cNvCxnSpPr>
          <p:nvPr/>
        </p:nvCxnSpPr>
        <p:spPr>
          <a:xfrm>
            <a:off x="3014522" y="3013593"/>
            <a:ext cx="691424" cy="122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7"/>
          </p:cNvCxnSpPr>
          <p:nvPr/>
        </p:nvCxnSpPr>
        <p:spPr>
          <a:xfrm flipV="1">
            <a:off x="2399346" y="3238048"/>
            <a:ext cx="1286156" cy="74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1" idx="3"/>
          </p:cNvCxnSpPr>
          <p:nvPr/>
        </p:nvCxnSpPr>
        <p:spPr>
          <a:xfrm flipV="1">
            <a:off x="5780037" y="1599271"/>
            <a:ext cx="1035241" cy="268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1" idx="4"/>
          </p:cNvCxnSpPr>
          <p:nvPr/>
        </p:nvCxnSpPr>
        <p:spPr>
          <a:xfrm flipV="1">
            <a:off x="3638990" y="3331428"/>
            <a:ext cx="147778" cy="544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1"/>
            <a:endCxn id="15" idx="4"/>
          </p:cNvCxnSpPr>
          <p:nvPr/>
        </p:nvCxnSpPr>
        <p:spPr>
          <a:xfrm flipH="1" flipV="1">
            <a:off x="4533900" y="3188320"/>
            <a:ext cx="757378" cy="77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4"/>
            <a:endCxn id="15" idx="0"/>
          </p:cNvCxnSpPr>
          <p:nvPr/>
        </p:nvCxnSpPr>
        <p:spPr>
          <a:xfrm>
            <a:off x="4533900" y="1865971"/>
            <a:ext cx="0" cy="1093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4"/>
            <a:endCxn id="17" idx="0"/>
          </p:cNvCxnSpPr>
          <p:nvPr/>
        </p:nvCxnSpPr>
        <p:spPr>
          <a:xfrm>
            <a:off x="5676900" y="2035098"/>
            <a:ext cx="114300" cy="821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9" idx="6"/>
            <a:endCxn id="31" idx="1"/>
          </p:cNvCxnSpPr>
          <p:nvPr/>
        </p:nvCxnSpPr>
        <p:spPr>
          <a:xfrm>
            <a:off x="5905500" y="1065871"/>
            <a:ext cx="909778" cy="38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0"/>
            <a:endCxn id="31" idx="5"/>
          </p:cNvCxnSpPr>
          <p:nvPr/>
        </p:nvCxnSpPr>
        <p:spPr>
          <a:xfrm flipH="1" flipV="1">
            <a:off x="6976922" y="1609469"/>
            <a:ext cx="158000" cy="762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30" idx="3"/>
          </p:cNvCxnSpPr>
          <p:nvPr/>
        </p:nvCxnSpPr>
        <p:spPr>
          <a:xfrm flipV="1">
            <a:off x="5905500" y="2566615"/>
            <a:ext cx="1148600" cy="4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7"/>
            <a:endCxn id="24" idx="3"/>
          </p:cNvCxnSpPr>
          <p:nvPr/>
        </p:nvCxnSpPr>
        <p:spPr>
          <a:xfrm flipV="1">
            <a:off x="6595922" y="3623193"/>
            <a:ext cx="652395" cy="138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5"/>
            <a:endCxn id="14" idx="0"/>
          </p:cNvCxnSpPr>
          <p:nvPr/>
        </p:nvCxnSpPr>
        <p:spPr>
          <a:xfrm>
            <a:off x="4614722" y="1832493"/>
            <a:ext cx="300178" cy="43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6"/>
          </p:cNvCxnSpPr>
          <p:nvPr/>
        </p:nvCxnSpPr>
        <p:spPr>
          <a:xfrm flipH="1">
            <a:off x="2476500" y="3013593"/>
            <a:ext cx="376378" cy="193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23" idx="2"/>
          </p:cNvCxnSpPr>
          <p:nvPr/>
        </p:nvCxnSpPr>
        <p:spPr>
          <a:xfrm flipV="1">
            <a:off x="6128524" y="4304371"/>
            <a:ext cx="1086315" cy="17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3"/>
            <a:endCxn id="18" idx="6"/>
          </p:cNvCxnSpPr>
          <p:nvPr/>
        </p:nvCxnSpPr>
        <p:spPr>
          <a:xfrm flipH="1">
            <a:off x="2432824" y="4037647"/>
            <a:ext cx="1044522" cy="3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24" idx="0"/>
          </p:cNvCxnSpPr>
          <p:nvPr/>
        </p:nvCxnSpPr>
        <p:spPr>
          <a:xfrm>
            <a:off x="7101444" y="2593612"/>
            <a:ext cx="227695" cy="82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" idx="2"/>
            <a:endCxn id="20" idx="0"/>
          </p:cNvCxnSpPr>
          <p:nvPr/>
        </p:nvCxnSpPr>
        <p:spPr>
          <a:xfrm flipH="1">
            <a:off x="5372100" y="1920798"/>
            <a:ext cx="190500" cy="2012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4"/>
            <a:endCxn id="28" idx="0"/>
          </p:cNvCxnSpPr>
          <p:nvPr/>
        </p:nvCxnSpPr>
        <p:spPr>
          <a:xfrm>
            <a:off x="5791200" y="3085171"/>
            <a:ext cx="723900" cy="643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5" idx="6"/>
            <a:endCxn id="30" idx="1"/>
          </p:cNvCxnSpPr>
          <p:nvPr/>
        </p:nvCxnSpPr>
        <p:spPr>
          <a:xfrm flipV="1">
            <a:off x="6400800" y="2404971"/>
            <a:ext cx="653300" cy="32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4" idx="7"/>
            <a:endCxn id="8" idx="4"/>
          </p:cNvCxnSpPr>
          <p:nvPr/>
        </p:nvCxnSpPr>
        <p:spPr>
          <a:xfrm flipV="1">
            <a:off x="1490522" y="3428071"/>
            <a:ext cx="223978" cy="985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2" idx="4"/>
            <a:endCxn id="18" idx="0"/>
          </p:cNvCxnSpPr>
          <p:nvPr/>
        </p:nvCxnSpPr>
        <p:spPr>
          <a:xfrm flipH="1">
            <a:off x="2318524" y="3321206"/>
            <a:ext cx="43676" cy="64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" idx="2"/>
            <a:endCxn id="14" idx="6"/>
          </p:cNvCxnSpPr>
          <p:nvPr/>
        </p:nvCxnSpPr>
        <p:spPr>
          <a:xfrm flipH="1">
            <a:off x="5029200" y="1920798"/>
            <a:ext cx="533400" cy="459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" idx="7"/>
            <a:endCxn id="14" idx="3"/>
          </p:cNvCxnSpPr>
          <p:nvPr/>
        </p:nvCxnSpPr>
        <p:spPr>
          <a:xfrm flipV="1">
            <a:off x="4614722" y="2461608"/>
            <a:ext cx="219356" cy="53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5" idx="7"/>
            <a:endCxn id="31" idx="4"/>
          </p:cNvCxnSpPr>
          <p:nvPr/>
        </p:nvCxnSpPr>
        <p:spPr>
          <a:xfrm flipV="1">
            <a:off x="6367322" y="1642947"/>
            <a:ext cx="528778" cy="713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5" idx="1"/>
            <a:endCxn id="18" idx="5"/>
          </p:cNvCxnSpPr>
          <p:nvPr/>
        </p:nvCxnSpPr>
        <p:spPr>
          <a:xfrm flipH="1" flipV="1">
            <a:off x="2399346" y="4156593"/>
            <a:ext cx="580841" cy="294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2"/>
            <a:endCxn id="6" idx="5"/>
          </p:cNvCxnSpPr>
          <p:nvPr/>
        </p:nvCxnSpPr>
        <p:spPr>
          <a:xfrm flipH="1">
            <a:off x="1741424" y="2589871"/>
            <a:ext cx="2063930" cy="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4" idx="6"/>
            <a:endCxn id="35" idx="2"/>
          </p:cNvCxnSpPr>
          <p:nvPr/>
        </p:nvCxnSpPr>
        <p:spPr>
          <a:xfrm>
            <a:off x="1524000" y="4494871"/>
            <a:ext cx="1422709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2" idx="2"/>
            <a:endCxn id="8" idx="6"/>
          </p:cNvCxnSpPr>
          <p:nvPr/>
        </p:nvCxnSpPr>
        <p:spPr>
          <a:xfrm flipH="1">
            <a:off x="1828800" y="3206906"/>
            <a:ext cx="419100" cy="10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4" idx="7"/>
            <a:endCxn id="18" idx="3"/>
          </p:cNvCxnSpPr>
          <p:nvPr/>
        </p:nvCxnSpPr>
        <p:spPr>
          <a:xfrm flipV="1">
            <a:off x="1490522" y="4156593"/>
            <a:ext cx="747180" cy="25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5" idx="6"/>
            <a:endCxn id="19" idx="2"/>
          </p:cNvCxnSpPr>
          <p:nvPr/>
        </p:nvCxnSpPr>
        <p:spPr>
          <a:xfrm flipV="1">
            <a:off x="3175309" y="4494871"/>
            <a:ext cx="1358591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" idx="4"/>
            <a:endCxn id="28" idx="2"/>
          </p:cNvCxnSpPr>
          <p:nvPr/>
        </p:nvCxnSpPr>
        <p:spPr>
          <a:xfrm>
            <a:off x="4533900" y="3188320"/>
            <a:ext cx="1866900" cy="65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9" idx="4"/>
            <a:endCxn id="16" idx="0"/>
          </p:cNvCxnSpPr>
          <p:nvPr/>
        </p:nvCxnSpPr>
        <p:spPr>
          <a:xfrm flipH="1">
            <a:off x="5676900" y="1180171"/>
            <a:ext cx="114300" cy="62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762500" y="4516244"/>
            <a:ext cx="1137424" cy="1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672468" y="3995854"/>
            <a:ext cx="894910" cy="457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41424" y="2244159"/>
            <a:ext cx="539954" cy="23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8715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8715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2441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2459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4336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3267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0638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101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1857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1857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7572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4478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143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19598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0861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51306" y="6019800"/>
            <a:ext cx="4005134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2209800" y="39958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Connectivity problem in a </a:t>
            </a:r>
            <a:r>
              <a:rPr lang="en-US" sz="2800" b="1" dirty="0">
                <a:solidFill>
                  <a:srgbClr val="7030A0"/>
                </a:solidFill>
              </a:rPr>
              <a:t>Graph</a:t>
            </a:r>
            <a:br>
              <a:rPr lang="en-US" sz="2800" b="1" dirty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Build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size data structure for a given undirected graph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following query can be answered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time.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Is vertex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reachable from vertex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IN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624" y="145337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6302" y="244304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7900" y="204903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385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21921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5117" y="1562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3868" y="38815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676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2305515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998749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2600" y="1845527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2895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4224" y="4000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4419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9726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72468" y="314185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313163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4839" y="4229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14839" y="34671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72200" y="23622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5354" y="2514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28575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800" y="3767254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6900" y="99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20622" y="24105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453376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388" y="12192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9924" y="4401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4419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709" y="445677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00200" y="1600677"/>
            <a:ext cx="408902" cy="142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32" idx="2"/>
          </p:cNvCxnSpPr>
          <p:nvPr/>
        </p:nvCxnSpPr>
        <p:spPr>
          <a:xfrm flipV="1">
            <a:off x="2204224" y="1294471"/>
            <a:ext cx="694164" cy="23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</p:cNvCxnSpPr>
          <p:nvPr/>
        </p:nvCxnSpPr>
        <p:spPr>
          <a:xfrm>
            <a:off x="3093510" y="1365095"/>
            <a:ext cx="526038" cy="28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9" idx="1"/>
          </p:cNvCxnSpPr>
          <p:nvPr/>
        </p:nvCxnSpPr>
        <p:spPr>
          <a:xfrm>
            <a:off x="2170746" y="1609469"/>
            <a:ext cx="796432" cy="577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2457498" y="1398573"/>
            <a:ext cx="555190" cy="653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17" idx="2"/>
          </p:cNvCxnSpPr>
          <p:nvPr/>
        </p:nvCxnSpPr>
        <p:spPr>
          <a:xfrm flipV="1">
            <a:off x="4648200" y="2970871"/>
            <a:ext cx="1028700" cy="103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6" idx="2"/>
          </p:cNvCxnSpPr>
          <p:nvPr/>
        </p:nvCxnSpPr>
        <p:spPr>
          <a:xfrm>
            <a:off x="4648200" y="1751671"/>
            <a:ext cx="914400" cy="16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6"/>
          </p:cNvCxnSpPr>
          <p:nvPr/>
        </p:nvCxnSpPr>
        <p:spPr>
          <a:xfrm flipV="1">
            <a:off x="4648200" y="1027771"/>
            <a:ext cx="1042651" cy="27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3" idx="0"/>
          </p:cNvCxnSpPr>
          <p:nvPr/>
        </p:nvCxnSpPr>
        <p:spPr>
          <a:xfrm>
            <a:off x="4533900" y="1180171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0"/>
            <a:endCxn id="11" idx="4"/>
          </p:cNvCxnSpPr>
          <p:nvPr/>
        </p:nvCxnSpPr>
        <p:spPr>
          <a:xfrm flipH="1" flipV="1">
            <a:off x="3699417" y="1751671"/>
            <a:ext cx="220237" cy="723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9" idx="5"/>
          </p:cNvCxnSpPr>
          <p:nvPr/>
        </p:nvCxnSpPr>
        <p:spPr>
          <a:xfrm flipH="1" flipV="1">
            <a:off x="3128822" y="2348237"/>
            <a:ext cx="676532" cy="241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1" idx="1"/>
          </p:cNvCxnSpPr>
          <p:nvPr/>
        </p:nvCxnSpPr>
        <p:spPr>
          <a:xfrm>
            <a:off x="3014522" y="3013593"/>
            <a:ext cx="691424" cy="122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7"/>
          </p:cNvCxnSpPr>
          <p:nvPr/>
        </p:nvCxnSpPr>
        <p:spPr>
          <a:xfrm flipV="1">
            <a:off x="2399346" y="3238048"/>
            <a:ext cx="1286156" cy="74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1" idx="3"/>
          </p:cNvCxnSpPr>
          <p:nvPr/>
        </p:nvCxnSpPr>
        <p:spPr>
          <a:xfrm flipV="1">
            <a:off x="5780037" y="1599271"/>
            <a:ext cx="1035241" cy="268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1" idx="4"/>
          </p:cNvCxnSpPr>
          <p:nvPr/>
        </p:nvCxnSpPr>
        <p:spPr>
          <a:xfrm flipV="1">
            <a:off x="3638990" y="3331428"/>
            <a:ext cx="147778" cy="544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1"/>
            <a:endCxn id="15" idx="4"/>
          </p:cNvCxnSpPr>
          <p:nvPr/>
        </p:nvCxnSpPr>
        <p:spPr>
          <a:xfrm flipH="1" flipV="1">
            <a:off x="4533900" y="3188320"/>
            <a:ext cx="757378" cy="77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4"/>
            <a:endCxn id="15" idx="0"/>
          </p:cNvCxnSpPr>
          <p:nvPr/>
        </p:nvCxnSpPr>
        <p:spPr>
          <a:xfrm>
            <a:off x="4533900" y="1865971"/>
            <a:ext cx="0" cy="1093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4"/>
            <a:endCxn id="17" idx="0"/>
          </p:cNvCxnSpPr>
          <p:nvPr/>
        </p:nvCxnSpPr>
        <p:spPr>
          <a:xfrm>
            <a:off x="5676900" y="2035098"/>
            <a:ext cx="114300" cy="821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9" idx="6"/>
            <a:endCxn id="31" idx="1"/>
          </p:cNvCxnSpPr>
          <p:nvPr/>
        </p:nvCxnSpPr>
        <p:spPr>
          <a:xfrm>
            <a:off x="5905500" y="1065871"/>
            <a:ext cx="909778" cy="38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0"/>
            <a:endCxn id="31" idx="5"/>
          </p:cNvCxnSpPr>
          <p:nvPr/>
        </p:nvCxnSpPr>
        <p:spPr>
          <a:xfrm flipH="1" flipV="1">
            <a:off x="6976922" y="1609469"/>
            <a:ext cx="158000" cy="762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30" idx="3"/>
          </p:cNvCxnSpPr>
          <p:nvPr/>
        </p:nvCxnSpPr>
        <p:spPr>
          <a:xfrm flipV="1">
            <a:off x="5905500" y="2566615"/>
            <a:ext cx="1148600" cy="4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7"/>
            <a:endCxn id="24" idx="3"/>
          </p:cNvCxnSpPr>
          <p:nvPr/>
        </p:nvCxnSpPr>
        <p:spPr>
          <a:xfrm flipV="1">
            <a:off x="6595922" y="3623193"/>
            <a:ext cx="652395" cy="138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5"/>
            <a:endCxn id="14" idx="0"/>
          </p:cNvCxnSpPr>
          <p:nvPr/>
        </p:nvCxnSpPr>
        <p:spPr>
          <a:xfrm>
            <a:off x="4614722" y="1832493"/>
            <a:ext cx="300178" cy="43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6"/>
          </p:cNvCxnSpPr>
          <p:nvPr/>
        </p:nvCxnSpPr>
        <p:spPr>
          <a:xfrm flipH="1">
            <a:off x="2476500" y="3013593"/>
            <a:ext cx="376378" cy="193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23" idx="2"/>
          </p:cNvCxnSpPr>
          <p:nvPr/>
        </p:nvCxnSpPr>
        <p:spPr>
          <a:xfrm flipV="1">
            <a:off x="6128524" y="4304371"/>
            <a:ext cx="1086315" cy="17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3"/>
            <a:endCxn id="18" idx="6"/>
          </p:cNvCxnSpPr>
          <p:nvPr/>
        </p:nvCxnSpPr>
        <p:spPr>
          <a:xfrm flipH="1">
            <a:off x="2432824" y="4037647"/>
            <a:ext cx="1044522" cy="3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24" idx="0"/>
          </p:cNvCxnSpPr>
          <p:nvPr/>
        </p:nvCxnSpPr>
        <p:spPr>
          <a:xfrm>
            <a:off x="7101444" y="2593612"/>
            <a:ext cx="227695" cy="82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" idx="2"/>
            <a:endCxn id="20" idx="0"/>
          </p:cNvCxnSpPr>
          <p:nvPr/>
        </p:nvCxnSpPr>
        <p:spPr>
          <a:xfrm flipH="1">
            <a:off x="5372100" y="1920798"/>
            <a:ext cx="190500" cy="2012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4"/>
            <a:endCxn id="28" idx="0"/>
          </p:cNvCxnSpPr>
          <p:nvPr/>
        </p:nvCxnSpPr>
        <p:spPr>
          <a:xfrm>
            <a:off x="5791200" y="3085171"/>
            <a:ext cx="723900" cy="643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5" idx="6"/>
            <a:endCxn id="30" idx="1"/>
          </p:cNvCxnSpPr>
          <p:nvPr/>
        </p:nvCxnSpPr>
        <p:spPr>
          <a:xfrm flipV="1">
            <a:off x="6400800" y="2404971"/>
            <a:ext cx="653300" cy="32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4" idx="7"/>
            <a:endCxn id="8" idx="4"/>
          </p:cNvCxnSpPr>
          <p:nvPr/>
        </p:nvCxnSpPr>
        <p:spPr>
          <a:xfrm flipV="1">
            <a:off x="1490522" y="3428071"/>
            <a:ext cx="223978" cy="985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2" idx="4"/>
            <a:endCxn id="18" idx="0"/>
          </p:cNvCxnSpPr>
          <p:nvPr/>
        </p:nvCxnSpPr>
        <p:spPr>
          <a:xfrm flipH="1">
            <a:off x="2318524" y="3321206"/>
            <a:ext cx="43676" cy="64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" idx="2"/>
            <a:endCxn id="14" idx="6"/>
          </p:cNvCxnSpPr>
          <p:nvPr/>
        </p:nvCxnSpPr>
        <p:spPr>
          <a:xfrm flipH="1">
            <a:off x="5029200" y="1920798"/>
            <a:ext cx="533400" cy="459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" idx="7"/>
            <a:endCxn id="14" idx="3"/>
          </p:cNvCxnSpPr>
          <p:nvPr/>
        </p:nvCxnSpPr>
        <p:spPr>
          <a:xfrm flipV="1">
            <a:off x="4614722" y="2461608"/>
            <a:ext cx="219356" cy="53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5" idx="7"/>
            <a:endCxn id="31" idx="4"/>
          </p:cNvCxnSpPr>
          <p:nvPr/>
        </p:nvCxnSpPr>
        <p:spPr>
          <a:xfrm flipV="1">
            <a:off x="6367322" y="1642947"/>
            <a:ext cx="528778" cy="713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5" idx="1"/>
            <a:endCxn id="18" idx="5"/>
          </p:cNvCxnSpPr>
          <p:nvPr/>
        </p:nvCxnSpPr>
        <p:spPr>
          <a:xfrm flipH="1" flipV="1">
            <a:off x="2399346" y="4156593"/>
            <a:ext cx="580841" cy="294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2"/>
            <a:endCxn id="6" idx="5"/>
          </p:cNvCxnSpPr>
          <p:nvPr/>
        </p:nvCxnSpPr>
        <p:spPr>
          <a:xfrm flipH="1">
            <a:off x="1741424" y="2589871"/>
            <a:ext cx="2063930" cy="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4" idx="6"/>
            <a:endCxn id="35" idx="2"/>
          </p:cNvCxnSpPr>
          <p:nvPr/>
        </p:nvCxnSpPr>
        <p:spPr>
          <a:xfrm>
            <a:off x="1524000" y="4494871"/>
            <a:ext cx="1422709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2" idx="2"/>
            <a:endCxn id="8" idx="6"/>
          </p:cNvCxnSpPr>
          <p:nvPr/>
        </p:nvCxnSpPr>
        <p:spPr>
          <a:xfrm flipH="1">
            <a:off x="1828800" y="3206906"/>
            <a:ext cx="419100" cy="10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4" idx="7"/>
            <a:endCxn id="18" idx="3"/>
          </p:cNvCxnSpPr>
          <p:nvPr/>
        </p:nvCxnSpPr>
        <p:spPr>
          <a:xfrm flipV="1">
            <a:off x="1490522" y="4156593"/>
            <a:ext cx="747180" cy="25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5" idx="6"/>
            <a:endCxn id="19" idx="2"/>
          </p:cNvCxnSpPr>
          <p:nvPr/>
        </p:nvCxnSpPr>
        <p:spPr>
          <a:xfrm flipV="1">
            <a:off x="3175309" y="4494871"/>
            <a:ext cx="1358591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" idx="4"/>
            <a:endCxn id="28" idx="2"/>
          </p:cNvCxnSpPr>
          <p:nvPr/>
        </p:nvCxnSpPr>
        <p:spPr>
          <a:xfrm>
            <a:off x="4533900" y="3188320"/>
            <a:ext cx="1866900" cy="65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9" idx="4"/>
            <a:endCxn id="16" idx="0"/>
          </p:cNvCxnSpPr>
          <p:nvPr/>
        </p:nvCxnSpPr>
        <p:spPr>
          <a:xfrm flipH="1">
            <a:off x="5676900" y="1180171"/>
            <a:ext cx="114300" cy="62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762500" y="4516244"/>
            <a:ext cx="1137424" cy="1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672468" y="3995854"/>
            <a:ext cx="894910" cy="457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41424" y="2244159"/>
            <a:ext cx="539954" cy="23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8715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8715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2441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2459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4336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3267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0638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101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1857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1857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7572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4478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143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19598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0861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51306" y="6019800"/>
            <a:ext cx="4005134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2209800" y="39958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019717" y="24105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Connectivity problem in a </a:t>
            </a:r>
            <a:r>
              <a:rPr lang="en-US" sz="2800" b="1" dirty="0">
                <a:solidFill>
                  <a:srgbClr val="7030A0"/>
                </a:solidFill>
              </a:rPr>
              <a:t>Graph</a:t>
            </a:r>
            <a:br>
              <a:rPr lang="en-US" sz="2800" b="1" dirty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Build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size data structure for a given undirected graph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following query can be answered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time.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Is vertex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reachable from vertex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IN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71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75624" y="145337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6302" y="244304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7900" y="204903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0200" y="32385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3700" y="21921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5117" y="1562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43868" y="38815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16764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0600" y="230551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2998749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2600" y="184552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900" y="2895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204224" y="40005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33900" y="4419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39726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72468" y="3141857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47900" y="3131635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4839" y="4229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14839" y="34671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172200" y="23622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5354" y="2514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19400" y="28575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00800" y="37672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676900" y="990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20622" y="24105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781800" y="1453376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898388" y="12192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899924" y="440194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95400" y="4419600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946709" y="4456771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600200" y="1600677"/>
            <a:ext cx="408902" cy="142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32" idx="2"/>
          </p:cNvCxnSpPr>
          <p:nvPr/>
        </p:nvCxnSpPr>
        <p:spPr>
          <a:xfrm flipV="1">
            <a:off x="2204224" y="1294471"/>
            <a:ext cx="694164" cy="234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5"/>
          </p:cNvCxnSpPr>
          <p:nvPr/>
        </p:nvCxnSpPr>
        <p:spPr>
          <a:xfrm>
            <a:off x="3093510" y="1365095"/>
            <a:ext cx="526038" cy="2890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9" idx="1"/>
          </p:cNvCxnSpPr>
          <p:nvPr/>
        </p:nvCxnSpPr>
        <p:spPr>
          <a:xfrm>
            <a:off x="2170746" y="1609469"/>
            <a:ext cx="796432" cy="577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2457498" y="1398573"/>
            <a:ext cx="555190" cy="6535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  <a:endCxn id="17" idx="2"/>
          </p:cNvCxnSpPr>
          <p:nvPr/>
        </p:nvCxnSpPr>
        <p:spPr>
          <a:xfrm flipV="1">
            <a:off x="4648200" y="2970871"/>
            <a:ext cx="1028700" cy="1031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6"/>
            <a:endCxn id="16" idx="2"/>
          </p:cNvCxnSpPr>
          <p:nvPr/>
        </p:nvCxnSpPr>
        <p:spPr>
          <a:xfrm>
            <a:off x="4648200" y="1751671"/>
            <a:ext cx="914400" cy="1691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6"/>
          </p:cNvCxnSpPr>
          <p:nvPr/>
        </p:nvCxnSpPr>
        <p:spPr>
          <a:xfrm flipV="1">
            <a:off x="4648200" y="1027771"/>
            <a:ext cx="1042651" cy="27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4"/>
            <a:endCxn id="13" idx="0"/>
          </p:cNvCxnSpPr>
          <p:nvPr/>
        </p:nvCxnSpPr>
        <p:spPr>
          <a:xfrm>
            <a:off x="4533900" y="1180171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0"/>
            <a:endCxn id="11" idx="4"/>
          </p:cNvCxnSpPr>
          <p:nvPr/>
        </p:nvCxnSpPr>
        <p:spPr>
          <a:xfrm flipH="1" flipV="1">
            <a:off x="3699417" y="1751671"/>
            <a:ext cx="220237" cy="723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2"/>
            <a:endCxn id="9" idx="5"/>
          </p:cNvCxnSpPr>
          <p:nvPr/>
        </p:nvCxnSpPr>
        <p:spPr>
          <a:xfrm flipH="1" flipV="1">
            <a:off x="3128822" y="2348237"/>
            <a:ext cx="676532" cy="2416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5"/>
            <a:endCxn id="21" idx="1"/>
          </p:cNvCxnSpPr>
          <p:nvPr/>
        </p:nvCxnSpPr>
        <p:spPr>
          <a:xfrm>
            <a:off x="3014522" y="3013593"/>
            <a:ext cx="691424" cy="1227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8" idx="7"/>
          </p:cNvCxnSpPr>
          <p:nvPr/>
        </p:nvCxnSpPr>
        <p:spPr>
          <a:xfrm flipV="1">
            <a:off x="2399346" y="3238048"/>
            <a:ext cx="1286156" cy="7467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31" idx="3"/>
          </p:cNvCxnSpPr>
          <p:nvPr/>
        </p:nvCxnSpPr>
        <p:spPr>
          <a:xfrm flipV="1">
            <a:off x="5780037" y="1599271"/>
            <a:ext cx="1035241" cy="268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7"/>
            <a:endCxn id="21" idx="4"/>
          </p:cNvCxnSpPr>
          <p:nvPr/>
        </p:nvCxnSpPr>
        <p:spPr>
          <a:xfrm flipV="1">
            <a:off x="3638990" y="3331428"/>
            <a:ext cx="147778" cy="544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1"/>
            <a:endCxn id="15" idx="4"/>
          </p:cNvCxnSpPr>
          <p:nvPr/>
        </p:nvCxnSpPr>
        <p:spPr>
          <a:xfrm flipH="1" flipV="1">
            <a:off x="4533900" y="3188320"/>
            <a:ext cx="757378" cy="77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4"/>
            <a:endCxn id="15" idx="0"/>
          </p:cNvCxnSpPr>
          <p:nvPr/>
        </p:nvCxnSpPr>
        <p:spPr>
          <a:xfrm>
            <a:off x="4533900" y="1865971"/>
            <a:ext cx="0" cy="1093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6" idx="4"/>
            <a:endCxn id="17" idx="0"/>
          </p:cNvCxnSpPr>
          <p:nvPr/>
        </p:nvCxnSpPr>
        <p:spPr>
          <a:xfrm>
            <a:off x="5676900" y="2035098"/>
            <a:ext cx="114300" cy="821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9" idx="6"/>
            <a:endCxn id="31" idx="1"/>
          </p:cNvCxnSpPr>
          <p:nvPr/>
        </p:nvCxnSpPr>
        <p:spPr>
          <a:xfrm>
            <a:off x="5905500" y="1065871"/>
            <a:ext cx="909778" cy="38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0" idx="0"/>
            <a:endCxn id="31" idx="5"/>
          </p:cNvCxnSpPr>
          <p:nvPr/>
        </p:nvCxnSpPr>
        <p:spPr>
          <a:xfrm flipH="1" flipV="1">
            <a:off x="6976922" y="1609469"/>
            <a:ext cx="158000" cy="762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7" idx="6"/>
            <a:endCxn id="30" idx="3"/>
          </p:cNvCxnSpPr>
          <p:nvPr/>
        </p:nvCxnSpPr>
        <p:spPr>
          <a:xfrm flipV="1">
            <a:off x="5905500" y="2566615"/>
            <a:ext cx="1148600" cy="4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8" idx="7"/>
            <a:endCxn id="24" idx="3"/>
          </p:cNvCxnSpPr>
          <p:nvPr/>
        </p:nvCxnSpPr>
        <p:spPr>
          <a:xfrm flipV="1">
            <a:off x="6595922" y="3623193"/>
            <a:ext cx="652395" cy="138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3" idx="5"/>
            <a:endCxn id="14" idx="0"/>
          </p:cNvCxnSpPr>
          <p:nvPr/>
        </p:nvCxnSpPr>
        <p:spPr>
          <a:xfrm>
            <a:off x="4614722" y="1832493"/>
            <a:ext cx="300178" cy="433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3"/>
            <a:endCxn id="22" idx="6"/>
          </p:cNvCxnSpPr>
          <p:nvPr/>
        </p:nvCxnSpPr>
        <p:spPr>
          <a:xfrm flipH="1">
            <a:off x="2476500" y="3013593"/>
            <a:ext cx="376378" cy="1933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33" idx="6"/>
            <a:endCxn id="23" idx="2"/>
          </p:cNvCxnSpPr>
          <p:nvPr/>
        </p:nvCxnSpPr>
        <p:spPr>
          <a:xfrm flipV="1">
            <a:off x="6128524" y="4304371"/>
            <a:ext cx="1086315" cy="17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2" idx="3"/>
            <a:endCxn id="18" idx="6"/>
          </p:cNvCxnSpPr>
          <p:nvPr/>
        </p:nvCxnSpPr>
        <p:spPr>
          <a:xfrm flipH="1">
            <a:off x="2432824" y="4037647"/>
            <a:ext cx="1044522" cy="38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24" idx="0"/>
          </p:cNvCxnSpPr>
          <p:nvPr/>
        </p:nvCxnSpPr>
        <p:spPr>
          <a:xfrm>
            <a:off x="7101444" y="2593612"/>
            <a:ext cx="227695" cy="8242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6" idx="2"/>
            <a:endCxn id="20" idx="0"/>
          </p:cNvCxnSpPr>
          <p:nvPr/>
        </p:nvCxnSpPr>
        <p:spPr>
          <a:xfrm flipH="1">
            <a:off x="5372100" y="1920798"/>
            <a:ext cx="190500" cy="2012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7" idx="4"/>
            <a:endCxn id="28" idx="0"/>
          </p:cNvCxnSpPr>
          <p:nvPr/>
        </p:nvCxnSpPr>
        <p:spPr>
          <a:xfrm>
            <a:off x="5791200" y="3085171"/>
            <a:ext cx="723900" cy="643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25" idx="6"/>
            <a:endCxn id="30" idx="1"/>
          </p:cNvCxnSpPr>
          <p:nvPr/>
        </p:nvCxnSpPr>
        <p:spPr>
          <a:xfrm flipV="1">
            <a:off x="6400800" y="2404971"/>
            <a:ext cx="653300" cy="32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34" idx="7"/>
            <a:endCxn id="8" idx="4"/>
          </p:cNvCxnSpPr>
          <p:nvPr/>
        </p:nvCxnSpPr>
        <p:spPr>
          <a:xfrm flipV="1">
            <a:off x="1490522" y="3428071"/>
            <a:ext cx="223978" cy="985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2" idx="4"/>
            <a:endCxn id="18" idx="0"/>
          </p:cNvCxnSpPr>
          <p:nvPr/>
        </p:nvCxnSpPr>
        <p:spPr>
          <a:xfrm flipH="1">
            <a:off x="2318524" y="3321206"/>
            <a:ext cx="43676" cy="640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6" idx="2"/>
            <a:endCxn id="14" idx="6"/>
          </p:cNvCxnSpPr>
          <p:nvPr/>
        </p:nvCxnSpPr>
        <p:spPr>
          <a:xfrm flipH="1">
            <a:off x="5029200" y="1920798"/>
            <a:ext cx="533400" cy="4599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" idx="7"/>
            <a:endCxn id="14" idx="3"/>
          </p:cNvCxnSpPr>
          <p:nvPr/>
        </p:nvCxnSpPr>
        <p:spPr>
          <a:xfrm flipV="1">
            <a:off x="4614722" y="2461608"/>
            <a:ext cx="219356" cy="53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5" idx="7"/>
            <a:endCxn id="31" idx="4"/>
          </p:cNvCxnSpPr>
          <p:nvPr/>
        </p:nvCxnSpPr>
        <p:spPr>
          <a:xfrm flipV="1">
            <a:off x="6367322" y="1642947"/>
            <a:ext cx="528778" cy="713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5" idx="1"/>
            <a:endCxn id="18" idx="5"/>
          </p:cNvCxnSpPr>
          <p:nvPr/>
        </p:nvCxnSpPr>
        <p:spPr>
          <a:xfrm flipH="1" flipV="1">
            <a:off x="2399346" y="4156593"/>
            <a:ext cx="580841" cy="294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6" idx="2"/>
            <a:endCxn id="6" idx="5"/>
          </p:cNvCxnSpPr>
          <p:nvPr/>
        </p:nvCxnSpPr>
        <p:spPr>
          <a:xfrm flipH="1">
            <a:off x="1741424" y="2589871"/>
            <a:ext cx="2063930" cy="9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4" idx="6"/>
            <a:endCxn id="35" idx="2"/>
          </p:cNvCxnSpPr>
          <p:nvPr/>
        </p:nvCxnSpPr>
        <p:spPr>
          <a:xfrm>
            <a:off x="1524000" y="4494871"/>
            <a:ext cx="1422709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22" idx="2"/>
            <a:endCxn id="8" idx="6"/>
          </p:cNvCxnSpPr>
          <p:nvPr/>
        </p:nvCxnSpPr>
        <p:spPr>
          <a:xfrm flipH="1">
            <a:off x="1828800" y="3206906"/>
            <a:ext cx="419100" cy="106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4" idx="7"/>
            <a:endCxn id="18" idx="3"/>
          </p:cNvCxnSpPr>
          <p:nvPr/>
        </p:nvCxnSpPr>
        <p:spPr>
          <a:xfrm flipV="1">
            <a:off x="1490522" y="4156593"/>
            <a:ext cx="747180" cy="257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5" idx="6"/>
            <a:endCxn id="19" idx="2"/>
          </p:cNvCxnSpPr>
          <p:nvPr/>
        </p:nvCxnSpPr>
        <p:spPr>
          <a:xfrm flipV="1">
            <a:off x="3175309" y="4494871"/>
            <a:ext cx="1358591" cy="3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" idx="4"/>
            <a:endCxn id="28" idx="2"/>
          </p:cNvCxnSpPr>
          <p:nvPr/>
        </p:nvCxnSpPr>
        <p:spPr>
          <a:xfrm>
            <a:off x="4533900" y="3188320"/>
            <a:ext cx="1866900" cy="6542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29" idx="4"/>
            <a:endCxn id="16" idx="0"/>
          </p:cNvCxnSpPr>
          <p:nvPr/>
        </p:nvCxnSpPr>
        <p:spPr>
          <a:xfrm flipH="1">
            <a:off x="5676900" y="1180171"/>
            <a:ext cx="114300" cy="626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4762500" y="4516244"/>
            <a:ext cx="1137424" cy="17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672468" y="3995854"/>
            <a:ext cx="894910" cy="457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41424" y="2244159"/>
            <a:ext cx="539954" cy="2323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" idx="5"/>
            <a:endCxn id="7" idx="1"/>
          </p:cNvCxnSpPr>
          <p:nvPr/>
        </p:nvCxnSpPr>
        <p:spPr>
          <a:xfrm>
            <a:off x="1566722" y="1871522"/>
            <a:ext cx="714656" cy="2109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" idx="5"/>
            <a:endCxn id="6" idx="0"/>
          </p:cNvCxnSpPr>
          <p:nvPr/>
        </p:nvCxnSpPr>
        <p:spPr>
          <a:xfrm>
            <a:off x="1566722" y="1871522"/>
            <a:ext cx="93880" cy="57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9" idx="2"/>
            <a:endCxn id="7" idx="5"/>
          </p:cNvCxnSpPr>
          <p:nvPr/>
        </p:nvCxnSpPr>
        <p:spPr>
          <a:xfrm flipH="1" flipV="1">
            <a:off x="2443022" y="2244159"/>
            <a:ext cx="490678" cy="62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6"/>
            <a:endCxn id="12" idx="1"/>
          </p:cNvCxnSpPr>
          <p:nvPr/>
        </p:nvCxnSpPr>
        <p:spPr>
          <a:xfrm>
            <a:off x="2476500" y="3245935"/>
            <a:ext cx="1000846" cy="6690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8" idx="5"/>
            <a:endCxn id="18" idx="1"/>
          </p:cNvCxnSpPr>
          <p:nvPr/>
        </p:nvCxnSpPr>
        <p:spPr>
          <a:xfrm>
            <a:off x="1795322" y="3433622"/>
            <a:ext cx="442380" cy="600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3"/>
            <a:endCxn id="34" idx="7"/>
          </p:cNvCxnSpPr>
          <p:nvPr/>
        </p:nvCxnSpPr>
        <p:spPr>
          <a:xfrm flipH="1">
            <a:off x="1490522" y="3326757"/>
            <a:ext cx="790856" cy="1126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24" idx="2"/>
          </p:cNvCxnSpPr>
          <p:nvPr/>
        </p:nvCxnSpPr>
        <p:spPr>
          <a:xfrm flipH="1" flipV="1">
            <a:off x="5898042" y="3063833"/>
            <a:ext cx="1316797" cy="517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12" idx="4"/>
            <a:endCxn id="35" idx="7"/>
          </p:cNvCxnSpPr>
          <p:nvPr/>
        </p:nvCxnSpPr>
        <p:spPr>
          <a:xfrm flipH="1">
            <a:off x="3141831" y="4110154"/>
            <a:ext cx="416337" cy="3800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10" idx="5"/>
            <a:endCxn id="16" idx="1"/>
          </p:cNvCxnSpPr>
          <p:nvPr/>
        </p:nvCxnSpPr>
        <p:spPr>
          <a:xfrm>
            <a:off x="4614722" y="1185722"/>
            <a:ext cx="981356" cy="693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" idx="3"/>
            <a:endCxn id="13" idx="7"/>
          </p:cNvCxnSpPr>
          <p:nvPr/>
        </p:nvCxnSpPr>
        <p:spPr>
          <a:xfrm flipH="1">
            <a:off x="4614722" y="1185722"/>
            <a:ext cx="10956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1" idx="3"/>
            <a:endCxn id="9" idx="7"/>
          </p:cNvCxnSpPr>
          <p:nvPr/>
        </p:nvCxnSpPr>
        <p:spPr>
          <a:xfrm flipH="1">
            <a:off x="3128822" y="1757222"/>
            <a:ext cx="489773" cy="4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9" idx="0"/>
            <a:endCxn id="32" idx="4"/>
          </p:cNvCxnSpPr>
          <p:nvPr/>
        </p:nvCxnSpPr>
        <p:spPr>
          <a:xfrm flipH="1" flipV="1">
            <a:off x="3012688" y="1447800"/>
            <a:ext cx="35312" cy="7443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32" idx="5"/>
            <a:endCxn id="26" idx="1"/>
          </p:cNvCxnSpPr>
          <p:nvPr/>
        </p:nvCxnSpPr>
        <p:spPr>
          <a:xfrm>
            <a:off x="3093510" y="1414322"/>
            <a:ext cx="745322" cy="1133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16" idx="6"/>
            <a:endCxn id="25" idx="1"/>
          </p:cNvCxnSpPr>
          <p:nvPr/>
        </p:nvCxnSpPr>
        <p:spPr>
          <a:xfrm>
            <a:off x="5791200" y="1959827"/>
            <a:ext cx="414478" cy="4358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7" idx="4"/>
            <a:endCxn id="12" idx="0"/>
          </p:cNvCxnSpPr>
          <p:nvPr/>
        </p:nvCxnSpPr>
        <p:spPr>
          <a:xfrm>
            <a:off x="2933700" y="3086100"/>
            <a:ext cx="624468" cy="795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51306" y="6019800"/>
            <a:ext cx="4005134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2209800" y="3995854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019717" y="2410522"/>
            <a:ext cx="228600" cy="228600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Connectivity problem in a </a:t>
            </a:r>
            <a:r>
              <a:rPr lang="en-US" sz="3200" b="1" dirty="0">
                <a:solidFill>
                  <a:srgbClr val="7030A0"/>
                </a:solidFill>
              </a:rPr>
              <a:t>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BFS</a:t>
            </a:r>
            <a:r>
              <a:rPr lang="en-US" sz="1600" dirty="0"/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 err="1">
                <a:solidFill>
                  <a:srgbClr val="C00000"/>
                </a:solidFill>
              </a:rPr>
              <a:t>CreateEmptyQueue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7030A0"/>
                </a:solidFill>
              </a:rPr>
              <a:t>Q</a:t>
            </a:r>
            <a:r>
              <a:rPr lang="en-US" sz="1600" b="1" dirty="0"/>
              <a:t>)</a:t>
            </a:r>
            <a:r>
              <a:rPr lang="en-US" sz="16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dirty="0">
                <a:sym typeface="Wingdings" pitchFamily="2" charset="2"/>
              </a:rPr>
              <a:t>) 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true</a:t>
            </a:r>
            <a:r>
              <a:rPr lang="en-US" sz="16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i="1" dirty="0" err="1">
                <a:solidFill>
                  <a:srgbClr val="0070C0"/>
                </a:solidFill>
              </a:rPr>
              <a:t>x</a:t>
            </a:r>
            <a:r>
              <a:rPr lang="en-US" sz="1600" dirty="0" err="1">
                <a:sym typeface="Wingdings" pitchFamily="2" charset="2"/>
              </a:rPr>
              <a:t>,</a:t>
            </a:r>
            <a:r>
              <a:rPr lang="en-US" sz="1600" b="1" dirty="0" err="1">
                <a:solidFill>
                  <a:srgbClr val="7030A0"/>
                </a:solidFill>
              </a:rPr>
              <a:t>Q</a:t>
            </a:r>
            <a:r>
              <a:rPr lang="en-US" sz="1600" dirty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</a:t>
            </a:r>
            <a:r>
              <a:rPr lang="en-US" sz="1600" b="1" dirty="0">
                <a:sym typeface="Wingdings" pitchFamily="2" charset="2"/>
              </a:rPr>
              <a:t>While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7030A0"/>
                </a:solidFill>
              </a:rPr>
              <a:t>Q</a:t>
            </a:r>
            <a:r>
              <a:rPr lang="en-US" sz="1600" dirty="0">
                <a:solidFill>
                  <a:srgbClr val="0070C0"/>
                </a:solidFill>
                <a:sym typeface="Wingdings" pitchFamily="2" charset="2"/>
              </a:rPr>
              <a:t>)</a:t>
            </a:r>
            <a:r>
              <a:rPr lang="en-US" sz="1600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{             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>
                <a:sym typeface="Wingdings" pitchFamily="2" charset="2"/>
              </a:rPr>
              <a:t></a:t>
            </a:r>
            <a:r>
              <a:rPr lang="en-US" sz="1600" b="1" dirty="0" err="1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7030A0"/>
                </a:solidFill>
              </a:rPr>
              <a:t>Q</a:t>
            </a:r>
            <a:r>
              <a:rPr lang="en-US" sz="1600" dirty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    For </a:t>
            </a:r>
            <a:r>
              <a:rPr lang="en-US" sz="1600" dirty="0">
                <a:sym typeface="Wingdings" pitchFamily="2" charset="2"/>
              </a:rPr>
              <a:t>each neighbor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of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    </a:t>
            </a:r>
            <a:r>
              <a:rPr lang="en-US" sz="1600" dirty="0">
                <a:sym typeface="Wingdings" pitchFamily="2" charset="2"/>
              </a:rPr>
              <a:t>{</a:t>
            </a:r>
            <a:r>
              <a:rPr lang="en-US" sz="1600" b="1" dirty="0">
                <a:sym typeface="Wingdings" pitchFamily="2" charset="2"/>
              </a:rPr>
              <a:t>          if (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dirty="0"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 =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600" b="1" dirty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                     </a:t>
            </a:r>
            <a:r>
              <a:rPr lang="en-US" sz="1600" dirty="0">
                <a:sym typeface="Wingdings" pitchFamily="2" charset="2"/>
              </a:rPr>
              <a:t>{   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dirty="0">
                <a:sym typeface="Wingdings" pitchFamily="2" charset="2"/>
              </a:rPr>
              <a:t>) </a:t>
            </a:r>
            <a:r>
              <a:rPr lang="en-US" sz="1600" b="1" dirty="0">
                <a:sym typeface="Wingdings" pitchFamily="2" charset="2"/>
              </a:rPr>
              <a:t> 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true</a:t>
            </a:r>
            <a:r>
              <a:rPr lang="en-US" sz="1600" b="1" dirty="0">
                <a:sym typeface="Wingdings" pitchFamily="2" charset="2"/>
              </a:rPr>
              <a:t> ;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                 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                                         </a:t>
            </a:r>
            <a:r>
              <a:rPr lang="en-US" sz="1600" b="1" dirty="0" err="1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, </a:t>
            </a:r>
            <a:r>
              <a:rPr lang="en-US" sz="1600" b="1" dirty="0">
                <a:solidFill>
                  <a:srgbClr val="7030A0"/>
                </a:solidFill>
              </a:rPr>
              <a:t>Q</a:t>
            </a:r>
            <a:r>
              <a:rPr lang="en-US" sz="1600" dirty="0"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                               </a:t>
            </a:r>
            <a:r>
              <a:rPr lang="en-US" sz="16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          }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Connectivity(G)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{   For each vertex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)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600" b="1" dirty="0">
                <a:sym typeface="Wingdings" pitchFamily="2" charset="2"/>
              </a:rPr>
              <a:t>;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 For each vertex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 in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</a:t>
            </a:r>
            <a:r>
              <a:rPr lang="en-US" sz="1600" b="1" dirty="0"/>
              <a:t>If (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600" b="1" dirty="0">
                <a:sym typeface="Wingdings" pitchFamily="2" charset="2"/>
              </a:rPr>
              <a:t>=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600" b="1" dirty="0">
                <a:sym typeface="Wingdings" pitchFamily="2" charset="2"/>
              </a:rPr>
              <a:t>)    BFS(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600" b="1" dirty="0">
                <a:sym typeface="Wingdings" pitchFamily="2" charset="2"/>
              </a:rPr>
              <a:t>);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    </a:t>
            </a:r>
            <a:r>
              <a:rPr lang="en-US" sz="1600" b="1" dirty="0">
                <a:sym typeface="Wingdings" pitchFamily="2" charset="2"/>
              </a:rPr>
              <a:t>return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Label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}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38800" y="2667000"/>
            <a:ext cx="10668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67200" y="3505200"/>
            <a:ext cx="16002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Label</a:t>
            </a: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]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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x </a:t>
            </a:r>
            <a:r>
              <a:rPr lang="en-US" sz="1600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1752600"/>
            <a:ext cx="1354858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Label</a:t>
            </a:r>
            <a:r>
              <a:rPr lang="en-US" sz="1600" b="1" dirty="0">
                <a:sym typeface="Wingdings" pitchFamily="2" charset="2"/>
              </a:rPr>
              <a:t>[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1600" b="1" dirty="0">
                <a:sym typeface="Wingdings" pitchFamily="2" charset="2"/>
              </a:rPr>
              <a:t>] 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x</a:t>
            </a:r>
            <a:r>
              <a:rPr lang="en-US" sz="1600" b="1" dirty="0">
                <a:sym typeface="Wingdings" pitchFamily="2" charset="2"/>
              </a:rPr>
              <a:t>; 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5269468"/>
            <a:ext cx="22630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ym typeface="Wingdings" pitchFamily="2" charset="2"/>
              </a:rPr>
              <a:t>Create an array 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Label;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5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Analysis 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Output of the algorithm: </a:t>
                </a:r>
              </a:p>
              <a:p>
                <a:pPr marL="0" indent="0">
                  <a:buNone/>
                </a:pPr>
                <a:r>
                  <a:rPr lang="en-US" sz="2000" dirty="0"/>
                  <a:t>Array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Label</a:t>
                </a:r>
                <a:r>
                  <a:rPr lang="en-US" sz="2000" b="1" dirty="0"/>
                  <a:t>[] </a:t>
                </a:r>
                <a:r>
                  <a:rPr lang="en-US" sz="1800" dirty="0"/>
                  <a:t>of size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 </a:t>
                </a:r>
                <a:r>
                  <a:rPr lang="en-US" sz="1800" dirty="0"/>
                  <a:t>such that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Label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/>
                  <a:t>]=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Label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y</a:t>
                </a:r>
                <a:r>
                  <a:rPr lang="en-US" sz="2000" dirty="0"/>
                  <a:t>]  </a:t>
                </a:r>
                <a:r>
                  <a:rPr lang="en-US" sz="1800" dirty="0"/>
                  <a:t>if and only if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y</a:t>
                </a:r>
                <a:r>
                  <a:rPr lang="en-US" sz="1800" dirty="0"/>
                  <a:t> belong to same connected component.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Running time of the algorithm :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err="1">
                        <a:latin typeface="Cambria Math"/>
                      </a:rPr>
                      <m:t>+</m:t>
                    </m:r>
                    <m:r>
                      <a:rPr lang="en-US" sz="1800" b="1" i="1" dirty="0" err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An undirected graph can be processed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time </a:t>
                </a:r>
              </a:p>
              <a:p>
                <a:pPr marL="0" indent="0">
                  <a:buNone/>
                </a:pPr>
                <a:r>
                  <a:rPr lang="en-US" sz="2000" dirty="0"/>
                  <a:t>to build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 </a:t>
                </a:r>
                <a:r>
                  <a:rPr lang="en-US" sz="2000" dirty="0"/>
                  <a:t>size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which can answer any connectivity query in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) </a:t>
                </a:r>
                <a:r>
                  <a:rPr lang="en-US" sz="2000" dirty="0"/>
                  <a:t>time.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/>
          <a:p>
            <a:r>
              <a:rPr lang="en-US" sz="3600" b="1" dirty="0"/>
              <a:t>Is there </a:t>
            </a:r>
            <a:r>
              <a:rPr lang="en-US" sz="3600" b="1" dirty="0">
                <a:solidFill>
                  <a:srgbClr val="7030A0"/>
                </a:solidFill>
              </a:rPr>
              <a:t>alternate way </a:t>
            </a:r>
            <a:r>
              <a:rPr lang="en-US" sz="3600" b="1" dirty="0"/>
              <a:t>to traverse a graph ?</a:t>
            </a:r>
            <a:endParaRPr lang="en-IN" sz="3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3048000" y="4191000"/>
            <a:ext cx="3200400" cy="1295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Yes</a:t>
            </a:r>
          </a:p>
          <a:p>
            <a:pPr algn="ctr"/>
            <a:endParaRPr lang="en-US" b="1" dirty="0">
              <a:solidFill>
                <a:srgbClr val="7030A0"/>
              </a:solidFill>
            </a:endParaRPr>
          </a:p>
          <a:p>
            <a:pPr algn="ctr"/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4724400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More </a:t>
            </a:r>
            <a:r>
              <a:rPr lang="en-US" b="1" dirty="0">
                <a:solidFill>
                  <a:srgbClr val="006C31"/>
                </a:solidFill>
              </a:rPr>
              <a:t>Natural 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5040868"/>
            <a:ext cx="16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More </a:t>
            </a:r>
            <a:r>
              <a:rPr lang="en-US" b="1" dirty="0">
                <a:solidFill>
                  <a:srgbClr val="006C31"/>
                </a:solidFill>
              </a:rPr>
              <a:t>Powerful </a:t>
            </a:r>
            <a:endParaRPr lang="en-IN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10326</TotalTime>
  <Words>2134</Words>
  <Application>Microsoft Macintosh PowerPoint</Application>
  <PresentationFormat>On-screen Show (4:3)</PresentationFormat>
  <Paragraphs>515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Data Structures and Algorithms (ESO207) </vt:lpstr>
      <vt:lpstr>BFS Traversal  in Undirected Graphs</vt:lpstr>
      <vt:lpstr>Connectivity problem in a Graph </vt:lpstr>
      <vt:lpstr>Connectivity problem in a Graph </vt:lpstr>
      <vt:lpstr>Connectivity problem in a Graph </vt:lpstr>
      <vt:lpstr>Connectivity problem in a Graph </vt:lpstr>
      <vt:lpstr>Connectivity problem in a Graph </vt:lpstr>
      <vt:lpstr>Analysis of the algorithm</vt:lpstr>
      <vt:lpstr>Is there alternate way to traverse a graph ?</vt:lpstr>
      <vt:lpstr>PowerPoint Presentation</vt:lpstr>
      <vt:lpstr>Non-triviality of graph traversal</vt:lpstr>
      <vt:lpstr>A  natural  way to traverse a graph</vt:lpstr>
      <vt:lpstr>DFS traversal of G  </vt:lpstr>
      <vt:lpstr>DFS traversal </vt:lpstr>
      <vt:lpstr>DFS traversal </vt:lpstr>
      <vt:lpstr>Insight into DFS through an example</vt:lpstr>
      <vt:lpstr>Insight into DFS through an example</vt:lpstr>
      <vt:lpstr>Insight into DFS through an example</vt:lpstr>
      <vt:lpstr>Insight into DFS through an example</vt:lpstr>
      <vt:lpstr>Proving that  DFS(v) visits all vertices reachable from v</vt:lpstr>
      <vt:lpstr>PowerPoint Presentation</vt:lpstr>
      <vt:lpstr>DFS(v)</vt:lpstr>
      <vt:lpstr>DFS(v)</vt:lpstr>
      <vt:lpstr>DFS(v)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1031</cp:revision>
  <dcterms:created xsi:type="dcterms:W3CDTF">2011-12-03T04:13:03Z</dcterms:created>
  <dcterms:modified xsi:type="dcterms:W3CDTF">2023-10-04T02:38:13Z</dcterms:modified>
</cp:coreProperties>
</file>