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389" r:id="rId2"/>
    <p:sldId id="331" r:id="rId3"/>
    <p:sldId id="305" r:id="rId4"/>
    <p:sldId id="390" r:id="rId5"/>
    <p:sldId id="346" r:id="rId6"/>
    <p:sldId id="363" r:id="rId7"/>
    <p:sldId id="349" r:id="rId8"/>
    <p:sldId id="400" r:id="rId9"/>
    <p:sldId id="401" r:id="rId10"/>
    <p:sldId id="385" r:id="rId11"/>
    <p:sldId id="402" r:id="rId12"/>
    <p:sldId id="395" r:id="rId13"/>
    <p:sldId id="396" r:id="rId14"/>
    <p:sldId id="397" r:id="rId15"/>
    <p:sldId id="399" r:id="rId16"/>
    <p:sldId id="405" r:id="rId17"/>
    <p:sldId id="409" r:id="rId18"/>
    <p:sldId id="404" r:id="rId19"/>
    <p:sldId id="353" r:id="rId20"/>
    <p:sldId id="365" r:id="rId21"/>
    <p:sldId id="367" r:id="rId22"/>
    <p:sldId id="407" r:id="rId23"/>
    <p:sldId id="408" r:id="rId24"/>
    <p:sldId id="374" r:id="rId25"/>
    <p:sldId id="413" r:id="rId26"/>
    <p:sldId id="376" r:id="rId27"/>
    <p:sldId id="375" r:id="rId28"/>
    <p:sldId id="371" r:id="rId29"/>
    <p:sldId id="377" r:id="rId30"/>
    <p:sldId id="368" r:id="rId31"/>
    <p:sldId id="3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609" autoAdjust="0"/>
  </p:normalViewPr>
  <p:slideViewPr>
    <p:cSldViewPr>
      <p:cViewPr varScale="1">
        <p:scale>
          <a:sx n="104" d="100"/>
          <a:sy n="104" d="100"/>
        </p:scale>
        <p:origin x="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Depth 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DFS  </a:t>
            </a:r>
            <a:r>
              <a:rPr lang="en-US" sz="2000" b="1" dirty="0">
                <a:solidFill>
                  <a:srgbClr val="006C31"/>
                </a:solidFill>
              </a:rPr>
              <a:t>Tree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                              A short proof:</a:t>
            </a:r>
          </a:p>
          <a:p>
            <a:pPr marL="0" indent="0">
              <a:buNone/>
            </a:pPr>
            <a:r>
              <a:rPr lang="en-US" sz="2000" dirty="0"/>
              <a:t>Let (</a:t>
            </a:r>
            <a:r>
              <a:rPr lang="en-US" sz="2000" b="1" i="1" dirty="0" err="1">
                <a:solidFill>
                  <a:srgbClr val="00B05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i="1" dirty="0" err="1">
                <a:solidFill>
                  <a:srgbClr val="00B050"/>
                </a:solidFill>
              </a:rPr>
              <a:t>y</a:t>
            </a:r>
            <a:r>
              <a:rPr lang="en-US" sz="2000" dirty="0"/>
              <a:t>) be a non-tree edge.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get visited before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 we remove all vertices visited prior to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, does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/>
              <a:t>still lie in the connected component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yes.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pursued from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dirty="0">
                <a:sym typeface="Wingdings" pitchFamily="2" charset="2"/>
              </a:rPr>
              <a:t>will have a path 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>
                <a:sym typeface="Wingdings" pitchFamily="2" charset="2"/>
              </a:rPr>
              <a:t> in </a:t>
            </a: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tree.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Hence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 must be ancestor of </a:t>
            </a:r>
            <a:r>
              <a:rPr lang="en-US" sz="2000" b="1" i="1" dirty="0">
                <a:solidFill>
                  <a:srgbClr val="00B050"/>
                </a:solidFill>
              </a:rPr>
              <a:t>y </a:t>
            </a:r>
            <a:r>
              <a:rPr lang="en-US" sz="2000" dirty="0">
                <a:sym typeface="Wingdings" pitchFamily="2" charset="2"/>
              </a:rPr>
              <a:t>in the </a:t>
            </a:r>
            <a:r>
              <a:rPr lang="en-US" sz="2000" b="1" dirty="0">
                <a:sym typeface="Wingdings" pitchFamily="2" charset="2"/>
              </a:rPr>
              <a:t>DFS</a:t>
            </a:r>
            <a:r>
              <a:rPr lang="en-US" sz="2000" dirty="0">
                <a:sym typeface="Wingdings" pitchFamily="2" charset="2"/>
              </a:rPr>
              <a:t> tree.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Always remember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50292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non-tree edge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This is called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DFS representation </a:t>
            </a:r>
            <a:r>
              <a:rPr lang="en-US" sz="2000" b="1" dirty="0">
                <a:sym typeface="Wingdings" pitchFamily="2" charset="2"/>
              </a:rPr>
              <a:t>of the graph</a:t>
            </a:r>
            <a:r>
              <a:rPr lang="en-US" sz="2000" dirty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It plays a key role in the design of every efficient algorithm.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06748" y="914400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following </a:t>
            </a:r>
            <a:r>
              <a:rPr lang="en-US" b="1" dirty="0">
                <a:solidFill>
                  <a:srgbClr val="7030A0"/>
                </a:solidFill>
              </a:rPr>
              <a:t>picture</a:t>
            </a:r>
            <a:r>
              <a:rPr lang="en-US" b="1" dirty="0"/>
              <a:t> for DFS traversal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56450" y="3593068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000" b="1" dirty="0">
                <a:solidFill>
                  <a:srgbClr val="7030A0"/>
                </a:solidFill>
              </a:rPr>
              <a:t>A novel application of DFS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Determining if a graph </a:t>
            </a:r>
            <a:r>
              <a:rPr lang="en-US" sz="2800" b="1" dirty="0">
                <a:solidFill>
                  <a:srgbClr val="0070C0"/>
                </a:solidFill>
              </a:rPr>
              <a:t>G </a:t>
            </a:r>
            <a:r>
              <a:rPr lang="en-US" sz="2800" dirty="0">
                <a:solidFill>
                  <a:schemeClr val="tx1"/>
                </a:solidFill>
              </a:rPr>
              <a:t>is </a:t>
            </a:r>
            <a:r>
              <a:rPr lang="en-US" sz="2800" b="1" dirty="0" err="1">
                <a:solidFill>
                  <a:srgbClr val="C00000"/>
                </a:solidFill>
              </a:rPr>
              <a:t>biconnected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Definition:</a:t>
            </a:r>
            <a:r>
              <a:rPr lang="en-US" sz="2000" dirty="0"/>
              <a:t> A connected graph is said to be </a:t>
            </a:r>
            <a:r>
              <a:rPr lang="en-US" sz="2000" b="1" dirty="0" err="1"/>
              <a:t>biconnected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if there </a:t>
            </a:r>
            <a:r>
              <a:rPr lang="en-US" sz="2000" u="sng" dirty="0"/>
              <a:t>does not exist</a:t>
            </a:r>
            <a:r>
              <a:rPr lang="en-US" sz="2000" dirty="0"/>
              <a:t> any vertex whose removal disconnects the graph.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Motivation: </a:t>
            </a:r>
            <a:r>
              <a:rPr lang="en-US" sz="2000" dirty="0"/>
              <a:t>To design </a:t>
            </a:r>
            <a:r>
              <a:rPr lang="en-US" sz="2000" b="1" dirty="0"/>
              <a:t>robust</a:t>
            </a:r>
            <a:r>
              <a:rPr lang="en-US" sz="2000" dirty="0"/>
              <a:t> networks</a:t>
            </a:r>
          </a:p>
          <a:p>
            <a:pPr marL="0" indent="0">
              <a:buNone/>
            </a:pPr>
            <a:r>
              <a:rPr lang="en-US" sz="2000" dirty="0"/>
              <a:t>                       (immune to any single node failure).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368751" y="2379433"/>
            <a:ext cx="5212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loud Callout 68"/>
          <p:cNvSpPr/>
          <p:nvPr/>
        </p:nvSpPr>
        <p:spPr>
          <a:xfrm>
            <a:off x="4495800" y="1219200"/>
            <a:ext cx="4267200" cy="1032518"/>
          </a:xfrm>
          <a:prstGeom prst="cloudCallout">
            <a:avLst>
              <a:gd name="adj1" fmla="val 22569"/>
              <a:gd name="adj2" fmla="val 738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 this graph </a:t>
            </a:r>
            <a:r>
              <a:rPr lang="en-US" b="1" dirty="0" err="1">
                <a:solidFill>
                  <a:srgbClr val="FF0000"/>
                </a:solidFill>
              </a:rPr>
              <a:t>biconnected</a:t>
            </a:r>
            <a:r>
              <a:rPr lang="en-US" b="1" dirty="0">
                <a:solidFill>
                  <a:srgbClr val="FF0000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9" grpId="0" animBg="1"/>
      <p:bldP spid="23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trivial algorithms for checking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bi-connectedness </a:t>
            </a:r>
            <a:r>
              <a:rPr lang="en-US" sz="3200" b="1" dirty="0"/>
              <a:t>of a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/>
              </a:p>
              <a:p>
                <a:endParaRPr lang="en-US" sz="2000" dirty="0"/>
              </a:p>
              <a:p>
                <a:r>
                  <a:rPr lang="en-US" sz="2000" dirty="0"/>
                  <a:t>For each vertex</a:t>
                </a:r>
                <a:r>
                  <a:rPr lang="en-US" sz="2000" b="1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determine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b="1" dirty="0"/>
                  <a:t>\{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} </a:t>
                </a:r>
                <a:r>
                  <a:rPr lang="en-US" sz="2000" dirty="0"/>
                  <a:t>is connected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(One may use either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 traversal here)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/>
                  <a:t>Time complexity of the trivial algorithm :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 algorithm</a:t>
                </a:r>
                <a:endParaRPr lang="en-IN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A </a:t>
            </a:r>
            <a:r>
              <a:rPr lang="en-US" u="sng" dirty="0">
                <a:solidFill>
                  <a:schemeClr val="tx1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 formal </a:t>
            </a:r>
            <a:r>
              <a:rPr lang="en-US" sz="2400" b="1" dirty="0"/>
              <a:t>characterization</a:t>
            </a:r>
            <a:r>
              <a:rPr lang="en-US" sz="2400" dirty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                                    (</a:t>
            </a:r>
            <a:r>
              <a:rPr lang="en-US" sz="2400" b="1" dirty="0">
                <a:solidFill>
                  <a:srgbClr val="7030A0"/>
                </a:solidFill>
              </a:rPr>
              <a:t>articulation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Exploring </a:t>
            </a:r>
            <a:r>
              <a:rPr lang="en-US" sz="2400" b="1" u="sng" dirty="0"/>
              <a:t>relationship</a:t>
            </a:r>
            <a:r>
              <a:rPr lang="en-US" sz="2400" dirty="0"/>
              <a:t> between </a:t>
            </a:r>
            <a:r>
              <a:rPr lang="en-US" sz="2400" dirty="0">
                <a:solidFill>
                  <a:srgbClr val="7030A0"/>
                </a:solidFill>
              </a:rPr>
              <a:t>articulation point</a:t>
            </a:r>
            <a:r>
              <a:rPr lang="en-US" sz="2400" dirty="0"/>
              <a:t> &amp; DFS tree.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the relation </a:t>
            </a:r>
            <a:r>
              <a:rPr lang="en-US" sz="2400" b="1" dirty="0"/>
              <a:t>cleverly</a:t>
            </a:r>
            <a:r>
              <a:rPr lang="en-US" sz="2400" dirty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/>
              <a:t>The removal of any of {</a:t>
            </a:r>
            <a:r>
              <a:rPr lang="en-US" sz="1800" b="1" i="1" dirty="0" err="1">
                <a:solidFill>
                  <a:srgbClr val="0070C0"/>
                </a:solidFill>
              </a:rPr>
              <a:t>v</a:t>
            </a:r>
            <a:r>
              <a:rPr lang="en-US" sz="1800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f</a:t>
            </a:r>
            <a:r>
              <a:rPr lang="en-US" sz="1800" i="1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u</a:t>
            </a:r>
            <a:r>
              <a:rPr lang="en-US" sz="1800" dirty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>
                <a:solidFill>
                  <a:srgbClr val="0070C0"/>
                </a:solidFill>
              </a:rPr>
              <a:t>v</a:t>
            </a:r>
            <a:r>
              <a:rPr lang="en-US" sz="1800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f</a:t>
            </a:r>
            <a:r>
              <a:rPr lang="en-US" sz="1800" i="1" dirty="0" err="1"/>
              <a:t>,</a:t>
            </a:r>
            <a:r>
              <a:rPr lang="en-US" sz="1800" b="1" i="1" dirty="0" err="1">
                <a:solidFill>
                  <a:srgbClr val="0070C0"/>
                </a:solidFill>
              </a:rPr>
              <a:t>u</a:t>
            </a:r>
            <a:r>
              <a:rPr lang="en-US" sz="1800" b="1" i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are called the </a:t>
            </a:r>
            <a:r>
              <a:rPr lang="en-US" sz="1800" b="1" dirty="0"/>
              <a:t>articulation points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G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graph is NOT </a:t>
            </a:r>
            <a:r>
              <a:rPr lang="en-US" b="1" dirty="0" err="1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Definition:</a:t>
                </a:r>
                <a:r>
                  <a:rPr lang="en-US" sz="1800" dirty="0"/>
                  <a:t> A vertex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 is said to be </a:t>
                </a:r>
                <a:r>
                  <a:rPr lang="en-US" sz="1800" b="1" dirty="0"/>
                  <a:t>articulation point  </a:t>
                </a:r>
                <a:r>
                  <a:rPr lang="en-US" sz="1800" dirty="0"/>
                  <a:t>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i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i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different from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such that every path between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passes through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A graph is </a:t>
                </a:r>
                <a:r>
                  <a:rPr lang="en-US" sz="1800" dirty="0" err="1"/>
                  <a:t>biconnected</a:t>
                </a:r>
                <a:r>
                  <a:rPr lang="en-US" sz="1800" dirty="0"/>
                  <a:t> if none of its vertices is an articulation point.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Design an </a:t>
                </a:r>
                <a:r>
                  <a:rPr lang="en-US" sz="1800" b="1" dirty="0"/>
                  <a:t>algorithm</a:t>
                </a:r>
                <a:r>
                  <a:rPr lang="en-US" sz="1800" dirty="0"/>
                  <a:t> to compute all </a:t>
                </a:r>
                <a:r>
                  <a:rPr lang="en-US" sz="1800" b="1" dirty="0"/>
                  <a:t>articulation points </a:t>
                </a:r>
                <a:r>
                  <a:rPr lang="en-US" sz="1800" dirty="0"/>
                  <a:t>in a given graph.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formal definition of </a:t>
            </a:r>
            <a:r>
              <a:rPr lang="en-US" sz="3200" b="1" dirty="0" err="1">
                <a:solidFill>
                  <a:srgbClr val="7030A0"/>
                </a:solidFill>
              </a:rPr>
              <a:t>articulaton</a:t>
            </a:r>
            <a:r>
              <a:rPr lang="en-US" sz="3200" b="1" dirty="0">
                <a:solidFill>
                  <a:srgbClr val="7030A0"/>
                </a:solidFill>
              </a:rPr>
              <a:t>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75571" y="3048000"/>
            <a:ext cx="4025590" cy="1219200"/>
            <a:chOff x="2475571" y="3048000"/>
            <a:chExt cx="4025590" cy="1219200"/>
          </a:xfrm>
        </p:grpSpPr>
        <p:sp>
          <p:nvSpPr>
            <p:cNvPr id="18" name="Freeform 17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83004" y="3751322"/>
            <a:ext cx="4092497" cy="592078"/>
            <a:chOff x="2483004" y="3751322"/>
            <a:chExt cx="4092497" cy="592078"/>
          </a:xfrm>
        </p:grpSpPr>
        <p:sp>
          <p:nvSpPr>
            <p:cNvPr id="12" name="Freeform 11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7512" y="3352800"/>
            <a:ext cx="4025590" cy="492244"/>
            <a:chOff x="2397512" y="3352800"/>
            <a:chExt cx="4025590" cy="492244"/>
          </a:xfrm>
        </p:grpSpPr>
        <p:sp>
          <p:nvSpPr>
            <p:cNvPr id="11" name="Freeform 10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2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false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  <a:r>
              <a:rPr lang="en-US" sz="1800" b="1" dirty="0"/>
              <a:t>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++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>
                <a:sym typeface="Wingdings" pitchFamily="2" charset="2"/>
              </a:rPr>
              <a:t> 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Articulation points </a:t>
            </a:r>
            <a:r>
              <a:rPr lang="en-US" sz="3200" b="1" dirty="0"/>
              <a:t>and </a:t>
            </a:r>
            <a:r>
              <a:rPr lang="en-US" sz="3200" b="1" dirty="0">
                <a:solidFill>
                  <a:srgbClr val="0070C0"/>
                </a:solidFill>
              </a:rPr>
              <a:t>DFS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219200" y="4419600"/>
            <a:ext cx="6781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Don’t</a:t>
            </a:r>
            <a:r>
              <a:rPr lang="en-US" dirty="0">
                <a:solidFill>
                  <a:schemeClr val="tx1"/>
                </a:solidFill>
              </a:rPr>
              <a:t> Focus on the graph. Instead,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focus on the </a:t>
            </a:r>
            <a:r>
              <a:rPr lang="en-US" b="1" dirty="0">
                <a:solidFill>
                  <a:srgbClr val="7030A0"/>
                </a:solidFill>
              </a:rPr>
              <a:t>DFS tree representation </a:t>
            </a:r>
            <a:r>
              <a:rPr lang="en-US" dirty="0">
                <a:solidFill>
                  <a:schemeClr val="tx1"/>
                </a:solidFill>
              </a:rPr>
              <a:t>of the graph.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When can</a:t>
            </a:r>
            <a:r>
              <a:rPr lang="en-US" sz="1800" b="1" dirty="0"/>
              <a:t> a leaf node </a:t>
            </a:r>
            <a:r>
              <a:rPr lang="en-US" sz="1800" dirty="0"/>
              <a:t>be an</a:t>
            </a:r>
            <a:r>
              <a:rPr lang="en-US" sz="1800" b="1" dirty="0"/>
              <a:t> </a:t>
            </a:r>
            <a:r>
              <a:rPr lang="en-US" sz="1800" b="1" dirty="0" err="1"/>
              <a:t>a.p</a:t>
            </a:r>
            <a:r>
              <a:rPr lang="en-US" sz="1800" b="1" dirty="0"/>
              <a:t>.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r>
              <a:rPr lang="en-US" sz="1800" b="1" dirty="0"/>
              <a:t>Answer: </a:t>
            </a:r>
            <a:r>
              <a:rPr lang="en-US" sz="1800" dirty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When can </a:t>
            </a:r>
            <a:r>
              <a:rPr lang="en-US" sz="1800" b="1" dirty="0"/>
              <a:t>root</a:t>
            </a:r>
            <a:r>
              <a:rPr lang="en-US" sz="1800" dirty="0"/>
              <a:t> be an </a:t>
            </a:r>
            <a:r>
              <a:rPr lang="en-US" sz="1800" b="1" dirty="0" err="1"/>
              <a:t>a.p</a:t>
            </a:r>
            <a:r>
              <a:rPr lang="en-US" sz="1800" dirty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When can</a:t>
            </a:r>
            <a:r>
              <a:rPr lang="en-US" sz="1800" b="1" dirty="0"/>
              <a:t> a leaf node </a:t>
            </a:r>
            <a:r>
              <a:rPr lang="en-US" sz="1800" dirty="0"/>
              <a:t>be an</a:t>
            </a:r>
            <a:r>
              <a:rPr lang="en-US" sz="1800" b="1" dirty="0"/>
              <a:t> </a:t>
            </a:r>
            <a:r>
              <a:rPr lang="en-US" sz="1800" b="1" dirty="0" err="1"/>
              <a:t>a.p</a:t>
            </a:r>
            <a:r>
              <a:rPr lang="en-US" sz="1800" b="1" dirty="0"/>
              <a:t>.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r>
              <a:rPr lang="en-US" sz="1800" b="1" dirty="0"/>
              <a:t>Answer: </a:t>
            </a:r>
            <a:r>
              <a:rPr lang="en-US" sz="1800" dirty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When can </a:t>
            </a:r>
            <a:r>
              <a:rPr lang="en-US" sz="1800" b="1" dirty="0"/>
              <a:t>root</a:t>
            </a:r>
            <a:r>
              <a:rPr lang="en-US" sz="1800" dirty="0"/>
              <a:t> be an </a:t>
            </a:r>
            <a:r>
              <a:rPr lang="en-US" sz="1800" b="1" dirty="0" err="1"/>
              <a:t>a.p</a:t>
            </a:r>
            <a:r>
              <a:rPr lang="en-US" sz="1800" dirty="0"/>
              <a:t>. ?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90600" y="1828800"/>
            <a:ext cx="2667000" cy="2590800"/>
            <a:chOff x="2971800" y="2590800"/>
            <a:chExt cx="26670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  <a:endCxn id="43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987462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1171190">
            <a:off x="3021263" y="3083074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21171190">
            <a:off x="2475378" y="1978514"/>
            <a:ext cx="892736" cy="150077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600200" y="2806200"/>
            <a:ext cx="610402" cy="153720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When can</a:t>
            </a:r>
            <a:r>
              <a:rPr lang="en-US" sz="1800" b="1" dirty="0"/>
              <a:t> a leaf node </a:t>
            </a:r>
            <a:r>
              <a:rPr lang="en-US" sz="1800" dirty="0"/>
              <a:t>be an</a:t>
            </a:r>
            <a:r>
              <a:rPr lang="en-US" sz="1800" b="1" dirty="0"/>
              <a:t> </a:t>
            </a:r>
            <a:r>
              <a:rPr lang="en-US" sz="1800" b="1" dirty="0" err="1"/>
              <a:t>a.p</a:t>
            </a:r>
            <a:r>
              <a:rPr lang="en-US" sz="1800" b="1" dirty="0"/>
              <a:t>.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r>
              <a:rPr lang="en-US" sz="1800" b="1" dirty="0"/>
              <a:t>Answer: </a:t>
            </a:r>
            <a:r>
              <a:rPr lang="en-US" sz="1800" dirty="0"/>
              <a:t>Never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When can </a:t>
            </a:r>
            <a:r>
              <a:rPr lang="en-US" sz="1800" b="1" dirty="0"/>
              <a:t>root</a:t>
            </a:r>
            <a:r>
              <a:rPr lang="en-US" sz="1800" dirty="0"/>
              <a:t> be an </a:t>
            </a:r>
            <a:r>
              <a:rPr lang="en-US" sz="1800" b="1" dirty="0" err="1"/>
              <a:t>a.p</a:t>
            </a:r>
            <a:r>
              <a:rPr lang="en-US" sz="1800" dirty="0"/>
              <a:t>. ?</a:t>
            </a:r>
          </a:p>
          <a:p>
            <a:pPr marL="0" indent="0">
              <a:buNone/>
            </a:pPr>
            <a:r>
              <a:rPr lang="en-US" sz="1800" b="1" dirty="0"/>
              <a:t>Answer</a:t>
            </a:r>
            <a:r>
              <a:rPr lang="en-US" sz="1800" dirty="0"/>
              <a:t>: </a:t>
            </a:r>
            <a:r>
              <a:rPr lang="en-US" sz="1800" dirty="0" err="1"/>
              <a:t>Iff</a:t>
            </a:r>
            <a:r>
              <a:rPr lang="en-US" sz="1800" dirty="0"/>
              <a:t> it has </a:t>
            </a:r>
            <a:r>
              <a:rPr lang="en-US" sz="1800" b="1" u="sng" dirty="0"/>
              <a:t>two or more</a:t>
            </a:r>
            <a:r>
              <a:rPr lang="en-US" sz="1800" b="1" dirty="0"/>
              <a:t> </a:t>
            </a:r>
            <a:r>
              <a:rPr lang="en-US" sz="1800" dirty="0"/>
              <a:t>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00200" y="1828800"/>
            <a:ext cx="1295400" cy="2590800"/>
            <a:chOff x="3581400" y="2590800"/>
            <a:chExt cx="1295400" cy="2590800"/>
          </a:xfrm>
        </p:grpSpPr>
        <p:sp>
          <p:nvSpPr>
            <p:cNvPr id="41" name="Isosceles Triangle 40"/>
            <p:cNvSpPr/>
            <p:nvPr/>
          </p:nvSpPr>
          <p:spPr>
            <a:xfrm>
              <a:off x="35814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3"/>
              <a:endCxn id="41" idx="0"/>
            </p:cNvCxnSpPr>
            <p:nvPr/>
          </p:nvCxnSpPr>
          <p:spPr>
            <a:xfrm>
              <a:off x="4221143" y="2868149"/>
              <a:ext cx="7957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884506" y="2590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sp>
        <p:nvSpPr>
          <p:cNvPr id="59" name="Freeform 58"/>
          <p:cNvSpPr/>
          <p:nvPr/>
        </p:nvSpPr>
        <p:spPr>
          <a:xfrm rot="14013626">
            <a:off x="1612245" y="3202700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453198">
            <a:off x="2259263" y="3474728"/>
            <a:ext cx="615877" cy="833598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729707">
            <a:off x="2180241" y="2212467"/>
            <a:ext cx="1233382" cy="2103252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9" grpId="0" animBg="1"/>
      <p:bldP spid="60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Some observations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AIM:  </a:t>
            </a:r>
          </a:p>
          <a:p>
            <a:pPr marL="0" indent="0">
              <a:buNone/>
            </a:pPr>
            <a:r>
              <a:rPr lang="en-US" sz="1800" dirty="0"/>
              <a:t>To find </a:t>
            </a:r>
            <a:r>
              <a:rPr lang="en-US" sz="1800" b="1" dirty="0"/>
              <a:t>necessary </a:t>
            </a:r>
            <a:r>
              <a:rPr lang="en-US" sz="1800" dirty="0"/>
              <a:t>and </a:t>
            </a:r>
            <a:r>
              <a:rPr lang="en-US" sz="1800" b="1" dirty="0"/>
              <a:t>sufficient conditions </a:t>
            </a:r>
            <a:r>
              <a:rPr lang="en-US" sz="1800" dirty="0"/>
              <a:t>for an </a:t>
            </a:r>
            <a:r>
              <a:rPr lang="en-US" sz="1800" b="1" dirty="0"/>
              <a:t>internal node </a:t>
            </a:r>
            <a:r>
              <a:rPr lang="en-US" sz="1800" dirty="0"/>
              <a:t>to be </a:t>
            </a:r>
            <a:r>
              <a:rPr lang="en-US" sz="1800" b="1" dirty="0">
                <a:solidFill>
                  <a:srgbClr val="0070C0"/>
                </a:solidFill>
              </a:rPr>
              <a:t>articulation point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1" name="Cloud Callout 20"/>
          <p:cNvSpPr/>
          <p:nvPr/>
        </p:nvSpPr>
        <p:spPr>
          <a:xfrm>
            <a:off x="3429000" y="4492752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look like in </a:t>
            </a:r>
            <a:r>
              <a:rPr lang="en-US" b="1" dirty="0">
                <a:solidFill>
                  <a:schemeClr val="tx1"/>
                </a:solidFill>
              </a:rPr>
              <a:t>DFS tree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75571" y="1981200"/>
            <a:ext cx="4025590" cy="1219200"/>
            <a:chOff x="2475571" y="3048000"/>
            <a:chExt cx="4025590" cy="1219200"/>
          </a:xfrm>
        </p:grpSpPr>
        <p:sp>
          <p:nvSpPr>
            <p:cNvPr id="23" name="Freeform 22"/>
            <p:cNvSpPr/>
            <p:nvPr/>
          </p:nvSpPr>
          <p:spPr>
            <a:xfrm>
              <a:off x="2475571" y="3059655"/>
              <a:ext cx="4025590" cy="1113411"/>
            </a:xfrm>
            <a:custGeom>
              <a:avLst/>
              <a:gdLst>
                <a:gd name="connsiteX0" fmla="*/ 0 w 4025590"/>
                <a:gd name="connsiteY0" fmla="*/ 731760 h 1113411"/>
                <a:gd name="connsiteX1" fmla="*/ 568712 w 4025590"/>
                <a:gd name="connsiteY1" fmla="*/ 1099750 h 1113411"/>
                <a:gd name="connsiteX2" fmla="*/ 1739590 w 4025590"/>
                <a:gd name="connsiteY2" fmla="*/ 988238 h 1113411"/>
                <a:gd name="connsiteX3" fmla="*/ 2129883 w 4025590"/>
                <a:gd name="connsiteY3" fmla="*/ 553340 h 1113411"/>
                <a:gd name="connsiteX4" fmla="*/ 2442117 w 4025590"/>
                <a:gd name="connsiteY4" fmla="*/ 174199 h 1113411"/>
                <a:gd name="connsiteX5" fmla="*/ 3200400 w 4025590"/>
                <a:gd name="connsiteY5" fmla="*/ 18082 h 1113411"/>
                <a:gd name="connsiteX6" fmla="*/ 4025590 w 4025590"/>
                <a:gd name="connsiteY6" fmla="*/ 575643 h 11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5590" h="1113411">
                  <a:moveTo>
                    <a:pt x="0" y="731760"/>
                  </a:moveTo>
                  <a:cubicBezTo>
                    <a:pt x="139390" y="894382"/>
                    <a:pt x="278780" y="1057004"/>
                    <a:pt x="568712" y="1099750"/>
                  </a:cubicBezTo>
                  <a:cubicBezTo>
                    <a:pt x="858644" y="1142496"/>
                    <a:pt x="1479395" y="1079306"/>
                    <a:pt x="1739590" y="988238"/>
                  </a:cubicBezTo>
                  <a:cubicBezTo>
                    <a:pt x="1999785" y="897170"/>
                    <a:pt x="2012795" y="689013"/>
                    <a:pt x="2129883" y="553340"/>
                  </a:cubicBezTo>
                  <a:cubicBezTo>
                    <a:pt x="2246971" y="417667"/>
                    <a:pt x="2263698" y="263409"/>
                    <a:pt x="2442117" y="174199"/>
                  </a:cubicBezTo>
                  <a:cubicBezTo>
                    <a:pt x="2620537" y="84989"/>
                    <a:pt x="2936488" y="-48825"/>
                    <a:pt x="3200400" y="18082"/>
                  </a:cubicBezTo>
                  <a:cubicBezTo>
                    <a:pt x="3464312" y="84989"/>
                    <a:pt x="3744951" y="330316"/>
                    <a:pt x="4025590" y="575643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519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37769" y="3048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76600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83004" y="2684522"/>
            <a:ext cx="4092497" cy="592078"/>
            <a:chOff x="2483004" y="3751322"/>
            <a:chExt cx="4092497" cy="592078"/>
          </a:xfrm>
        </p:grpSpPr>
        <p:sp>
          <p:nvSpPr>
            <p:cNvPr id="28" name="Freeform 27"/>
            <p:cNvSpPr/>
            <p:nvPr/>
          </p:nvSpPr>
          <p:spPr>
            <a:xfrm>
              <a:off x="2483004" y="3751322"/>
              <a:ext cx="4092497" cy="479507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  <a:gd name="connsiteX0" fmla="*/ 0 w 4025590"/>
                <a:gd name="connsiteY0" fmla="*/ 33236 h 122804"/>
                <a:gd name="connsiteX1" fmla="*/ 591015 w 4025590"/>
                <a:gd name="connsiteY1" fmla="*/ 122446 h 122804"/>
                <a:gd name="connsiteX2" fmla="*/ 2074127 w 4025590"/>
                <a:gd name="connsiteY2" fmla="*/ 66690 h 122804"/>
                <a:gd name="connsiteX3" fmla="*/ 3100039 w 4025590"/>
                <a:gd name="connsiteY3" fmla="*/ 122446 h 122804"/>
                <a:gd name="connsiteX4" fmla="*/ 4025590 w 4025590"/>
                <a:gd name="connsiteY4" fmla="*/ 66690 h 122804"/>
                <a:gd name="connsiteX0" fmla="*/ 0 w 4025590"/>
                <a:gd name="connsiteY0" fmla="*/ 28504 h 162546"/>
                <a:gd name="connsiteX1" fmla="*/ 880947 w 4025590"/>
                <a:gd name="connsiteY1" fmla="*/ 162319 h 162546"/>
                <a:gd name="connsiteX2" fmla="*/ 2074127 w 4025590"/>
                <a:gd name="connsiteY2" fmla="*/ 61958 h 162546"/>
                <a:gd name="connsiteX3" fmla="*/ 3100039 w 4025590"/>
                <a:gd name="connsiteY3" fmla="*/ 117714 h 162546"/>
                <a:gd name="connsiteX4" fmla="*/ 4025590 w 4025590"/>
                <a:gd name="connsiteY4" fmla="*/ 61958 h 162546"/>
                <a:gd name="connsiteX0" fmla="*/ 0 w 4092497"/>
                <a:gd name="connsiteY0" fmla="*/ 23547 h 237507"/>
                <a:gd name="connsiteX1" fmla="*/ 947854 w 4092497"/>
                <a:gd name="connsiteY1" fmla="*/ 235421 h 237507"/>
                <a:gd name="connsiteX2" fmla="*/ 2141034 w 4092497"/>
                <a:gd name="connsiteY2" fmla="*/ 135060 h 237507"/>
                <a:gd name="connsiteX3" fmla="*/ 3166946 w 4092497"/>
                <a:gd name="connsiteY3" fmla="*/ 190816 h 237507"/>
                <a:gd name="connsiteX4" fmla="*/ 4092497 w 4092497"/>
                <a:gd name="connsiteY4" fmla="*/ 135060 h 237507"/>
                <a:gd name="connsiteX0" fmla="*/ 0 w 4092497"/>
                <a:gd name="connsiteY0" fmla="*/ 23547 h 447294"/>
                <a:gd name="connsiteX1" fmla="*/ 947854 w 4092497"/>
                <a:gd name="connsiteY1" fmla="*/ 235421 h 447294"/>
                <a:gd name="connsiteX2" fmla="*/ 2141034 w 4092497"/>
                <a:gd name="connsiteY2" fmla="*/ 135060 h 447294"/>
                <a:gd name="connsiteX3" fmla="*/ 3278458 w 4092497"/>
                <a:gd name="connsiteY3" fmla="*/ 447294 h 447294"/>
                <a:gd name="connsiteX4" fmla="*/ 4092497 w 4092497"/>
                <a:gd name="connsiteY4" fmla="*/ 135060 h 447294"/>
                <a:gd name="connsiteX0" fmla="*/ 0 w 4092497"/>
                <a:gd name="connsiteY0" fmla="*/ 47638 h 472932"/>
                <a:gd name="connsiteX1" fmla="*/ 947854 w 4092497"/>
                <a:gd name="connsiteY1" fmla="*/ 259512 h 472932"/>
                <a:gd name="connsiteX2" fmla="*/ 2141034 w 4092497"/>
                <a:gd name="connsiteY2" fmla="*/ 3034 h 472932"/>
                <a:gd name="connsiteX3" fmla="*/ 3278458 w 4092497"/>
                <a:gd name="connsiteY3" fmla="*/ 471385 h 472932"/>
                <a:gd name="connsiteX4" fmla="*/ 4092497 w 4092497"/>
                <a:gd name="connsiteY4" fmla="*/ 159151 h 472932"/>
                <a:gd name="connsiteX0" fmla="*/ 0 w 4092497"/>
                <a:gd name="connsiteY0" fmla="*/ 55755 h 479507"/>
                <a:gd name="connsiteX1" fmla="*/ 947854 w 4092497"/>
                <a:gd name="connsiteY1" fmla="*/ 267629 h 479507"/>
                <a:gd name="connsiteX2" fmla="*/ 2141034 w 4092497"/>
                <a:gd name="connsiteY2" fmla="*/ 11151 h 479507"/>
                <a:gd name="connsiteX3" fmla="*/ 3278458 w 4092497"/>
                <a:gd name="connsiteY3" fmla="*/ 479502 h 479507"/>
                <a:gd name="connsiteX4" fmla="*/ 4092497 w 4092497"/>
                <a:gd name="connsiteY4" fmla="*/ 0 h 47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2497" h="479507">
                  <a:moveTo>
                    <a:pt x="0" y="55755"/>
                  </a:moveTo>
                  <a:cubicBezTo>
                    <a:pt x="78058" y="-52970"/>
                    <a:pt x="591015" y="275063"/>
                    <a:pt x="947854" y="267629"/>
                  </a:cubicBezTo>
                  <a:cubicBezTo>
                    <a:pt x="1304693" y="260195"/>
                    <a:pt x="1752600" y="-24161"/>
                    <a:pt x="2141034" y="11151"/>
                  </a:cubicBezTo>
                  <a:cubicBezTo>
                    <a:pt x="2529468" y="46463"/>
                    <a:pt x="2953214" y="481361"/>
                    <a:pt x="3278458" y="479502"/>
                  </a:cubicBezTo>
                  <a:cubicBezTo>
                    <a:pt x="3603702" y="477644"/>
                    <a:pt x="3792343" y="27878"/>
                    <a:pt x="4092497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3851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04169" y="3886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61569" y="4155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97512" y="2286000"/>
            <a:ext cx="4025590" cy="492244"/>
            <a:chOff x="2397512" y="3352800"/>
            <a:chExt cx="4025590" cy="492244"/>
          </a:xfrm>
        </p:grpSpPr>
        <p:sp>
          <p:nvSpPr>
            <p:cNvPr id="33" name="Freeform 32"/>
            <p:cNvSpPr/>
            <p:nvPr/>
          </p:nvSpPr>
          <p:spPr>
            <a:xfrm>
              <a:off x="2397512" y="3467824"/>
              <a:ext cx="4025590" cy="301288"/>
            </a:xfrm>
            <a:custGeom>
              <a:avLst/>
              <a:gdLst>
                <a:gd name="connsiteX0" fmla="*/ 0 w 4025590"/>
                <a:gd name="connsiteY0" fmla="*/ 212078 h 301288"/>
                <a:gd name="connsiteX1" fmla="*/ 501805 w 4025590"/>
                <a:gd name="connsiteY1" fmla="*/ 205 h 301288"/>
                <a:gd name="connsiteX2" fmla="*/ 2074127 w 4025590"/>
                <a:gd name="connsiteY2" fmla="*/ 245532 h 301288"/>
                <a:gd name="connsiteX3" fmla="*/ 3100039 w 4025590"/>
                <a:gd name="connsiteY3" fmla="*/ 301288 h 301288"/>
                <a:gd name="connsiteX4" fmla="*/ 4025590 w 4025590"/>
                <a:gd name="connsiteY4" fmla="*/ 245532 h 30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5590" h="301288">
                  <a:moveTo>
                    <a:pt x="0" y="212078"/>
                  </a:moveTo>
                  <a:cubicBezTo>
                    <a:pt x="78058" y="103353"/>
                    <a:pt x="156117" y="-5371"/>
                    <a:pt x="501805" y="205"/>
                  </a:cubicBezTo>
                  <a:cubicBezTo>
                    <a:pt x="847493" y="5781"/>
                    <a:pt x="1641088" y="195352"/>
                    <a:pt x="2074127" y="245532"/>
                  </a:cubicBezTo>
                  <a:cubicBezTo>
                    <a:pt x="2507166" y="295712"/>
                    <a:pt x="2774795" y="301288"/>
                    <a:pt x="3100039" y="301288"/>
                  </a:cubicBezTo>
                  <a:cubicBezTo>
                    <a:pt x="3425283" y="301288"/>
                    <a:pt x="3725436" y="273410"/>
                    <a:pt x="4025590" y="245532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8901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200400" y="34290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657600" y="3505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65969" y="3352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2526268"/>
            <a:ext cx="304800" cy="521732"/>
            <a:chOff x="4343400" y="3657600"/>
            <a:chExt cx="304800" cy="521732"/>
          </a:xfrm>
        </p:grpSpPr>
        <p:sp>
          <p:nvSpPr>
            <p:cNvPr id="18" name="Oval 17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11930" y="2491224"/>
            <a:ext cx="293670" cy="568444"/>
            <a:chOff x="6411930" y="3622556"/>
            <a:chExt cx="293670" cy="568444"/>
          </a:xfrm>
        </p:grpSpPr>
        <p:sp>
          <p:nvSpPr>
            <p:cNvPr id="11" name="Oval 10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09800" y="2567424"/>
            <a:ext cx="306494" cy="556776"/>
            <a:chOff x="2209800" y="3698756"/>
            <a:chExt cx="306494" cy="556776"/>
          </a:xfrm>
        </p:grpSpPr>
        <p:sp>
          <p:nvSpPr>
            <p:cNvPr id="14" name="Oval 13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2800" b="1" dirty="0">
                <a:solidFill>
                  <a:srgbClr val="7030A0"/>
                </a:solidFill>
              </a:rPr>
              <a:t>conditions</a:t>
            </a:r>
            <a:r>
              <a:rPr lang="en-US" sz="2800" b="1" dirty="0"/>
              <a:t> </a:t>
            </a:r>
            <a:r>
              <a:rPr lang="en-US" sz="2800" dirty="0"/>
              <a:t>for an </a:t>
            </a:r>
            <a:r>
              <a:rPr lang="en-US" sz="2800" b="1" dirty="0"/>
              <a:t>internal node </a:t>
            </a:r>
            <a:r>
              <a:rPr lang="en-US" sz="2800" dirty="0"/>
              <a:t>to be </a:t>
            </a:r>
            <a:r>
              <a:rPr lang="en-US" sz="2800" b="1" dirty="0">
                <a:solidFill>
                  <a:srgbClr val="0070C0"/>
                </a:solidFill>
              </a:rPr>
              <a:t>articulation point</a:t>
            </a:r>
            <a:r>
              <a:rPr lang="en-US" sz="2800" dirty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91000" y="3429000"/>
            <a:ext cx="457200" cy="369332"/>
            <a:chOff x="4191000" y="3429000"/>
            <a:chExt cx="457200" cy="369332"/>
          </a:xfrm>
        </p:grpSpPr>
        <p:sp>
          <p:nvSpPr>
            <p:cNvPr id="10" name="Oval 9"/>
            <p:cNvSpPr/>
            <p:nvPr/>
          </p:nvSpPr>
          <p:spPr>
            <a:xfrm>
              <a:off x="4442369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1000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6200" y="3581400"/>
            <a:ext cx="1295400" cy="1940044"/>
            <a:chOff x="3429000" y="4267200"/>
            <a:chExt cx="1295400" cy="1940044"/>
          </a:xfrm>
        </p:grpSpPr>
        <p:sp>
          <p:nvSpPr>
            <p:cNvPr id="28" name="Oval 27"/>
            <p:cNvSpPr/>
            <p:nvPr/>
          </p:nvSpPr>
          <p:spPr>
            <a:xfrm>
              <a:off x="3985169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429000" y="4454644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7302" y="1371600"/>
            <a:ext cx="1697983" cy="2209800"/>
            <a:chOff x="2847302" y="1371600"/>
            <a:chExt cx="1697983" cy="2209800"/>
          </a:xfrm>
        </p:grpSpPr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sp>
        <p:nvSpPr>
          <p:cNvPr id="39" name="Down Ribbon 38"/>
          <p:cNvSpPr/>
          <p:nvPr/>
        </p:nvSpPr>
        <p:spPr>
          <a:xfrm>
            <a:off x="152401" y="2930644"/>
            <a:ext cx="350520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least one of </a:t>
            </a:r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must be </a:t>
            </a:r>
            <a:r>
              <a:rPr lang="en-US" b="1" dirty="0">
                <a:solidFill>
                  <a:schemeClr val="tx1"/>
                </a:solidFill>
              </a:rPr>
              <a:t>descendant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410200" y="2286000"/>
            <a:ext cx="3048000" cy="1374648"/>
          </a:xfrm>
          <a:prstGeom prst="cloudCallout">
            <a:avLst>
              <a:gd name="adj1" fmla="val -33882"/>
              <a:gd name="adj2" fmla="val 72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will </a:t>
            </a:r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 relative to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4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1:</a:t>
            </a:r>
            <a:r>
              <a:rPr lang="en-US" sz="2800" b="1" dirty="0"/>
              <a:t> </a:t>
            </a:r>
            <a:r>
              <a:rPr lang="en-US" sz="2400" b="1" dirty="0"/>
              <a:t>Exactly one of </a:t>
            </a:r>
            <a:r>
              <a:rPr lang="en-US" sz="2400" b="1" dirty="0">
                <a:solidFill>
                  <a:srgbClr val="0070C0"/>
                </a:solidFill>
              </a:rPr>
              <a:t>u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is a descendant of </a:t>
            </a:r>
            <a:r>
              <a:rPr lang="en-US" sz="2400" b="1" dirty="0">
                <a:solidFill>
                  <a:srgbClr val="0070C0"/>
                </a:solidFill>
              </a:rPr>
              <a:t>x </a:t>
            </a:r>
            <a:r>
              <a:rPr lang="en-US" sz="2400" b="1" dirty="0"/>
              <a:t>in DFS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29000" y="1641088"/>
            <a:ext cx="1295400" cy="4573073"/>
            <a:chOff x="3429000" y="1641088"/>
            <a:chExt cx="1295400" cy="4573073"/>
          </a:xfrm>
        </p:grpSpPr>
        <p:grpSp>
          <p:nvGrpSpPr>
            <p:cNvPr id="32" name="Group 31"/>
            <p:cNvGrpSpPr/>
            <p:nvPr/>
          </p:nvGrpSpPr>
          <p:grpSpPr>
            <a:xfrm>
              <a:off x="3429000" y="3429000"/>
              <a:ext cx="1295400" cy="2785161"/>
              <a:chOff x="3429000" y="2590800"/>
              <a:chExt cx="1295400" cy="2785161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429000" y="3623361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1000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x</a:t>
                </a: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985169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014701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29136" y="5375156"/>
            <a:ext cx="306494" cy="492244"/>
            <a:chOff x="4129136" y="5375156"/>
            <a:chExt cx="306494" cy="492244"/>
          </a:xfrm>
        </p:grpSpPr>
        <p:sp>
          <p:nvSpPr>
            <p:cNvPr id="22" name="Oval 21"/>
            <p:cNvSpPr/>
            <p:nvPr/>
          </p:nvSpPr>
          <p:spPr>
            <a:xfrm>
              <a:off x="4191000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913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02205" y="1739590"/>
            <a:ext cx="1390371" cy="534742"/>
            <a:chOff x="3702205" y="1739590"/>
            <a:chExt cx="1390371" cy="534742"/>
          </a:xfrm>
        </p:grpSpPr>
        <p:sp>
          <p:nvSpPr>
            <p:cNvPr id="33" name="Oval 32"/>
            <p:cNvSpPr/>
            <p:nvPr/>
          </p:nvSpPr>
          <p:spPr>
            <a:xfrm>
              <a:off x="4594769" y="202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702205" y="1739590"/>
              <a:ext cx="992458" cy="278781"/>
            </a:xfrm>
            <a:custGeom>
              <a:avLst/>
              <a:gdLst>
                <a:gd name="connsiteX0" fmla="*/ 0 w 992458"/>
                <a:gd name="connsiteY0" fmla="*/ 0 h 278781"/>
                <a:gd name="connsiteX1" fmla="*/ 189571 w 992458"/>
                <a:gd name="connsiteY1" fmla="*/ 89210 h 278781"/>
                <a:gd name="connsiteX2" fmla="*/ 680224 w 992458"/>
                <a:gd name="connsiteY2" fmla="*/ 167269 h 278781"/>
                <a:gd name="connsiteX3" fmla="*/ 992458 w 992458"/>
                <a:gd name="connsiteY3" fmla="*/ 278781 h 27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458" h="278781">
                  <a:moveTo>
                    <a:pt x="0" y="0"/>
                  </a:moveTo>
                  <a:cubicBezTo>
                    <a:pt x="38100" y="30666"/>
                    <a:pt x="76200" y="61332"/>
                    <a:pt x="189571" y="89210"/>
                  </a:cubicBezTo>
                  <a:cubicBezTo>
                    <a:pt x="302942" y="117088"/>
                    <a:pt x="546410" y="135674"/>
                    <a:pt x="680224" y="167269"/>
                  </a:cubicBezTo>
                  <a:cubicBezTo>
                    <a:pt x="814038" y="198864"/>
                    <a:pt x="903248" y="238822"/>
                    <a:pt x="992458" y="278781"/>
                  </a:cubicBezTo>
                </a:path>
              </a:pathLst>
            </a:cu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98906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2" name="Freeform 1"/>
          <p:cNvSpPr/>
          <p:nvPr/>
        </p:nvSpPr>
        <p:spPr>
          <a:xfrm>
            <a:off x="3486357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59405" y="4371278"/>
            <a:ext cx="653607" cy="1416205"/>
          </a:xfrm>
          <a:custGeom>
            <a:avLst/>
            <a:gdLst>
              <a:gd name="connsiteX0" fmla="*/ 412595 w 653607"/>
              <a:gd name="connsiteY0" fmla="*/ 1416205 h 1416205"/>
              <a:gd name="connsiteX1" fmla="*/ 579863 w 653607"/>
              <a:gd name="connsiteY1" fmla="*/ 1237785 h 1416205"/>
              <a:gd name="connsiteX2" fmla="*/ 646771 w 653607"/>
              <a:gd name="connsiteY2" fmla="*/ 936702 h 1416205"/>
              <a:gd name="connsiteX3" fmla="*/ 423746 w 653607"/>
              <a:gd name="connsiteY3" fmla="*/ 245327 h 1416205"/>
              <a:gd name="connsiteX4" fmla="*/ 0 w 653607"/>
              <a:gd name="connsiteY4" fmla="*/ 0 h 14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607" h="1416205">
                <a:moveTo>
                  <a:pt x="412595" y="1416205"/>
                </a:moveTo>
                <a:cubicBezTo>
                  <a:pt x="476714" y="1366953"/>
                  <a:pt x="540834" y="1317702"/>
                  <a:pt x="579863" y="1237785"/>
                </a:cubicBezTo>
                <a:cubicBezTo>
                  <a:pt x="618892" y="1157868"/>
                  <a:pt x="672791" y="1102112"/>
                  <a:pt x="646771" y="936702"/>
                </a:cubicBezTo>
                <a:cubicBezTo>
                  <a:pt x="620752" y="771292"/>
                  <a:pt x="531541" y="401444"/>
                  <a:pt x="423746" y="245327"/>
                </a:cubicBezTo>
                <a:cubicBezTo>
                  <a:pt x="315951" y="89210"/>
                  <a:pt x="157975" y="44605"/>
                  <a:pt x="0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66853">
            <a:off x="4149478" y="3716253"/>
            <a:ext cx="843090" cy="2332765"/>
          </a:xfrm>
          <a:custGeom>
            <a:avLst/>
            <a:gdLst>
              <a:gd name="connsiteX0" fmla="*/ 369090 w 1194281"/>
              <a:gd name="connsiteY0" fmla="*/ 2104636 h 2104636"/>
              <a:gd name="connsiteX1" fmla="*/ 134915 w 1194281"/>
              <a:gd name="connsiteY1" fmla="*/ 1926217 h 2104636"/>
              <a:gd name="connsiteX2" fmla="*/ 1100 w 1194281"/>
              <a:gd name="connsiteY2" fmla="*/ 1580529 h 2104636"/>
              <a:gd name="connsiteX3" fmla="*/ 101461 w 1194281"/>
              <a:gd name="connsiteY3" fmla="*/ 777641 h 2104636"/>
              <a:gd name="connsiteX4" fmla="*/ 558661 w 1194281"/>
              <a:gd name="connsiteY4" fmla="*/ 97417 h 2104636"/>
              <a:gd name="connsiteX5" fmla="*/ 1194281 w 1194281"/>
              <a:gd name="connsiteY5" fmla="*/ 19358 h 2104636"/>
              <a:gd name="connsiteX0" fmla="*/ 369090 w 1227735"/>
              <a:gd name="connsiteY0" fmla="*/ 2067887 h 2067887"/>
              <a:gd name="connsiteX1" fmla="*/ 134915 w 1227735"/>
              <a:gd name="connsiteY1" fmla="*/ 1889468 h 2067887"/>
              <a:gd name="connsiteX2" fmla="*/ 1100 w 1227735"/>
              <a:gd name="connsiteY2" fmla="*/ 1543780 h 2067887"/>
              <a:gd name="connsiteX3" fmla="*/ 101461 w 1227735"/>
              <a:gd name="connsiteY3" fmla="*/ 740892 h 2067887"/>
              <a:gd name="connsiteX4" fmla="*/ 558661 w 1227735"/>
              <a:gd name="connsiteY4" fmla="*/ 60668 h 2067887"/>
              <a:gd name="connsiteX5" fmla="*/ 1227735 w 1227735"/>
              <a:gd name="connsiteY5" fmla="*/ 49516 h 2067887"/>
              <a:gd name="connsiteX0" fmla="*/ 369090 w 1227735"/>
              <a:gd name="connsiteY0" fmla="*/ 2024883 h 2024883"/>
              <a:gd name="connsiteX1" fmla="*/ 134915 w 1227735"/>
              <a:gd name="connsiteY1" fmla="*/ 1846464 h 2024883"/>
              <a:gd name="connsiteX2" fmla="*/ 1100 w 1227735"/>
              <a:gd name="connsiteY2" fmla="*/ 1500776 h 2024883"/>
              <a:gd name="connsiteX3" fmla="*/ 101461 w 1227735"/>
              <a:gd name="connsiteY3" fmla="*/ 697888 h 2024883"/>
              <a:gd name="connsiteX4" fmla="*/ 558661 w 1227735"/>
              <a:gd name="connsiteY4" fmla="*/ 140327 h 2024883"/>
              <a:gd name="connsiteX5" fmla="*/ 1227735 w 1227735"/>
              <a:gd name="connsiteY5" fmla="*/ 6512 h 202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735" h="2024883">
                <a:moveTo>
                  <a:pt x="369090" y="2024883"/>
                </a:moveTo>
                <a:cubicBezTo>
                  <a:pt x="282668" y="1979349"/>
                  <a:pt x="196247" y="1933815"/>
                  <a:pt x="134915" y="1846464"/>
                </a:cubicBezTo>
                <a:cubicBezTo>
                  <a:pt x="73583" y="1759113"/>
                  <a:pt x="6676" y="1692205"/>
                  <a:pt x="1100" y="1500776"/>
                </a:cubicBezTo>
                <a:cubicBezTo>
                  <a:pt x="-4476" y="1309347"/>
                  <a:pt x="8534" y="924630"/>
                  <a:pt x="101461" y="697888"/>
                </a:cubicBezTo>
                <a:cubicBezTo>
                  <a:pt x="194388" y="471147"/>
                  <a:pt x="370949" y="255556"/>
                  <a:pt x="558661" y="140327"/>
                </a:cubicBezTo>
                <a:cubicBezTo>
                  <a:pt x="746373" y="25098"/>
                  <a:pt x="1000993" y="-17649"/>
                  <a:pt x="1227735" y="6512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4806176"/>
            <a:ext cx="508588" cy="1278156"/>
            <a:chOff x="3657600" y="4806176"/>
            <a:chExt cx="508588" cy="1278156"/>
          </a:xfrm>
        </p:grpSpPr>
        <p:grpSp>
          <p:nvGrpSpPr>
            <p:cNvPr id="17" name="Group 16"/>
            <p:cNvGrpSpPr/>
            <p:nvPr/>
          </p:nvGrpSpPr>
          <p:grpSpPr>
            <a:xfrm>
              <a:off x="3657600" y="4806176"/>
              <a:ext cx="356838" cy="1137424"/>
              <a:chOff x="3657600" y="4806176"/>
              <a:chExt cx="356838" cy="113742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657600" y="575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746809" y="4806176"/>
                <a:ext cx="267629" cy="937105"/>
              </a:xfrm>
              <a:custGeom>
                <a:avLst/>
                <a:gdLst>
                  <a:gd name="connsiteX0" fmla="*/ 256478 w 256478"/>
                  <a:gd name="connsiteY0" fmla="*/ 0 h 646770"/>
                  <a:gd name="connsiteX1" fmla="*/ 178419 w 256478"/>
                  <a:gd name="connsiteY1" fmla="*/ 189570 h 646770"/>
                  <a:gd name="connsiteX2" fmla="*/ 55756 w 256478"/>
                  <a:gd name="connsiteY2" fmla="*/ 423746 h 646770"/>
                  <a:gd name="connsiteX3" fmla="*/ 0 w 256478"/>
                  <a:gd name="connsiteY3" fmla="*/ 646770 h 646770"/>
                  <a:gd name="connsiteX0" fmla="*/ 267629 w 267629"/>
                  <a:gd name="connsiteY0" fmla="*/ 0 h 936702"/>
                  <a:gd name="connsiteX1" fmla="*/ 189570 w 267629"/>
                  <a:gd name="connsiteY1" fmla="*/ 189570 h 936702"/>
                  <a:gd name="connsiteX2" fmla="*/ 66907 w 267629"/>
                  <a:gd name="connsiteY2" fmla="*/ 423746 h 936702"/>
                  <a:gd name="connsiteX3" fmla="*/ 0 w 267629"/>
                  <a:gd name="connsiteY3" fmla="*/ 936702 h 936702"/>
                  <a:gd name="connsiteX0" fmla="*/ 267629 w 267629"/>
                  <a:gd name="connsiteY0" fmla="*/ 0 h 937105"/>
                  <a:gd name="connsiteX1" fmla="*/ 189570 w 267629"/>
                  <a:gd name="connsiteY1" fmla="*/ 189570 h 937105"/>
                  <a:gd name="connsiteX2" fmla="*/ 66907 w 267629"/>
                  <a:gd name="connsiteY2" fmla="*/ 423746 h 937105"/>
                  <a:gd name="connsiteX3" fmla="*/ 0 w 267629"/>
                  <a:gd name="connsiteY3" fmla="*/ 936702 h 9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629" h="937105">
                    <a:moveTo>
                      <a:pt x="267629" y="0"/>
                    </a:moveTo>
                    <a:cubicBezTo>
                      <a:pt x="245326" y="59473"/>
                      <a:pt x="223024" y="118946"/>
                      <a:pt x="189570" y="189570"/>
                    </a:cubicBezTo>
                    <a:cubicBezTo>
                      <a:pt x="156116" y="260194"/>
                      <a:pt x="96643" y="347546"/>
                      <a:pt x="66907" y="423746"/>
                    </a:cubicBezTo>
                    <a:cubicBezTo>
                      <a:pt x="37171" y="499946"/>
                      <a:pt x="24161" y="952499"/>
                      <a:pt x="0" y="93670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10000" y="571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4812" y="2133600"/>
            <a:ext cx="508588" cy="369332"/>
            <a:chOff x="3834812" y="2133600"/>
            <a:chExt cx="508588" cy="369332"/>
          </a:xfrm>
        </p:grpSpPr>
        <p:sp>
          <p:nvSpPr>
            <p:cNvPr id="40" name="Oval 39"/>
            <p:cNvSpPr/>
            <p:nvPr/>
          </p:nvSpPr>
          <p:spPr>
            <a:xfrm>
              <a:off x="4137569" y="2209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4812" y="21336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20" name="Down Ribbon 19"/>
          <p:cNvSpPr/>
          <p:nvPr/>
        </p:nvSpPr>
        <p:spPr>
          <a:xfrm>
            <a:off x="1083975" y="4038600"/>
            <a:ext cx="1202025" cy="73067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160857" y="3768844"/>
            <a:ext cx="384428" cy="525807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path </a:t>
            </a:r>
            <a:r>
              <a:rPr lang="en-US" u="sng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passing through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43249" y="2209800"/>
            <a:ext cx="2833351" cy="1480585"/>
          </a:xfrm>
          <a:prstGeom prst="cloudCallout">
            <a:avLst>
              <a:gd name="adj1" fmla="val -54979"/>
              <a:gd name="adj2" fmla="val 879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 back edge from </a:t>
            </a:r>
            <a:r>
              <a:rPr lang="en-US" b="1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 to ancestor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b="1" i="1" dirty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9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 animBg="1"/>
      <p:bldP spid="2" grpId="0" animBg="1"/>
      <p:bldP spid="9" grpId="0" animBg="1"/>
      <p:bldP spid="12" grpId="0" animBg="1"/>
      <p:bldP spid="14" grpId="0" animBg="1"/>
      <p:bldP spid="20" grpId="0" animBg="1"/>
      <p:bldP spid="4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2:</a:t>
            </a:r>
            <a:r>
              <a:rPr lang="en-US" sz="2800" b="1" dirty="0"/>
              <a:t> </a:t>
            </a:r>
            <a:r>
              <a:rPr lang="en-US" sz="2400" b="1" dirty="0"/>
              <a:t>both </a:t>
            </a:r>
            <a:r>
              <a:rPr lang="en-US" sz="2400" b="1" dirty="0">
                <a:solidFill>
                  <a:srgbClr val="0070C0"/>
                </a:solidFill>
              </a:rPr>
              <a:t>u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are descendants of </a:t>
            </a:r>
            <a:r>
              <a:rPr lang="en-US" sz="2400" b="1" dirty="0">
                <a:solidFill>
                  <a:srgbClr val="0070C0"/>
                </a:solidFill>
              </a:rPr>
              <a:t>x </a:t>
            </a:r>
            <a:r>
              <a:rPr lang="en-US" sz="2400" b="1" dirty="0"/>
              <a:t>in DFS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971800" y="1371600"/>
            <a:ext cx="1828800" cy="4835644"/>
            <a:chOff x="2847302" y="1371600"/>
            <a:chExt cx="1828800" cy="4835644"/>
          </a:xfrm>
        </p:grpSpPr>
        <p:grpSp>
          <p:nvGrpSpPr>
            <p:cNvPr id="39" name="Group 38"/>
            <p:cNvGrpSpPr/>
            <p:nvPr/>
          </p:nvGrpSpPr>
          <p:grpSpPr>
            <a:xfrm>
              <a:off x="3380702" y="1641088"/>
              <a:ext cx="1295400" cy="4566156"/>
              <a:chOff x="3380702" y="1641088"/>
              <a:chExt cx="1295400" cy="456615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380702" y="3429000"/>
                <a:ext cx="1295400" cy="2778244"/>
                <a:chOff x="3380702" y="2590800"/>
                <a:chExt cx="1295400" cy="2778244"/>
              </a:xfrm>
            </p:grpSpPr>
            <p:sp>
              <p:nvSpPr>
                <p:cNvPr id="50" name="Isosceles Triangle 49"/>
                <p:cNvSpPr/>
                <p:nvPr/>
              </p:nvSpPr>
              <p:spPr>
                <a:xfrm>
                  <a:off x="3380702" y="3616444"/>
                  <a:ext cx="1295400" cy="1752600"/>
                </a:xfrm>
                <a:prstGeom prst="triangl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442369" y="27432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191000" y="25908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x</a:t>
                  </a:r>
                </a:p>
              </p:txBody>
            </p:sp>
          </p:grpSp>
          <p:cxnSp>
            <p:nvCxnSpPr>
              <p:cNvPr id="47" name="Straight Arrow Connector 46"/>
              <p:cNvCxnSpPr>
                <a:endCxn id="51" idx="0"/>
              </p:cNvCxnSpPr>
              <p:nvPr/>
            </p:nvCxnSpPr>
            <p:spPr>
              <a:xfrm>
                <a:off x="4522516" y="2930644"/>
                <a:ext cx="22769" cy="6507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4026983" y="2092444"/>
                <a:ext cx="512956" cy="869796"/>
              </a:xfrm>
              <a:custGeom>
                <a:avLst/>
                <a:gdLst>
                  <a:gd name="connsiteX0" fmla="*/ 0 w 512956"/>
                  <a:gd name="connsiteY0" fmla="*/ 0 h 869796"/>
                  <a:gd name="connsiteX1" fmla="*/ 356839 w 512956"/>
                  <a:gd name="connsiteY1" fmla="*/ 379142 h 869796"/>
                  <a:gd name="connsiteX2" fmla="*/ 479503 w 512956"/>
                  <a:gd name="connsiteY2" fmla="*/ 713678 h 869796"/>
                  <a:gd name="connsiteX3" fmla="*/ 512956 w 512956"/>
                  <a:gd name="connsiteY3" fmla="*/ 869796 h 86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956" h="869796">
                    <a:moveTo>
                      <a:pt x="0" y="0"/>
                    </a:moveTo>
                    <a:cubicBezTo>
                      <a:pt x="138461" y="130098"/>
                      <a:pt x="276922" y="260196"/>
                      <a:pt x="356839" y="379142"/>
                    </a:cubicBezTo>
                    <a:cubicBezTo>
                      <a:pt x="436756" y="498088"/>
                      <a:pt x="453484" y="631902"/>
                      <a:pt x="479503" y="713678"/>
                    </a:cubicBezTo>
                    <a:cubicBezTo>
                      <a:pt x="505523" y="795454"/>
                      <a:pt x="509239" y="832625"/>
                      <a:pt x="512956" y="869796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581400" y="1641088"/>
                <a:ext cx="457200" cy="457200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>
              <a:stCxn id="51" idx="4"/>
            </p:cNvCxnSpPr>
            <p:nvPr/>
          </p:nvCxnSpPr>
          <p:spPr>
            <a:xfrm flipH="1">
              <a:off x="4160857" y="3768844"/>
              <a:ext cx="384428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847302" y="1371600"/>
              <a:ext cx="810298" cy="369332"/>
              <a:chOff x="2847302" y="1371600"/>
              <a:chExt cx="810298" cy="36933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4109667" y="42672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71800" y="1371600"/>
            <a:ext cx="810298" cy="369332"/>
            <a:chOff x="2847302" y="1371600"/>
            <a:chExt cx="810298" cy="369332"/>
          </a:xfrm>
        </p:grpSpPr>
        <p:sp>
          <p:nvSpPr>
            <p:cNvPr id="27" name="Oval 26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37" name="Freeform 36"/>
          <p:cNvSpPr/>
          <p:nvPr/>
        </p:nvSpPr>
        <p:spPr>
          <a:xfrm>
            <a:off x="3858322" y="4806176"/>
            <a:ext cx="256478" cy="646770"/>
          </a:xfrm>
          <a:custGeom>
            <a:avLst/>
            <a:gdLst>
              <a:gd name="connsiteX0" fmla="*/ 256478 w 256478"/>
              <a:gd name="connsiteY0" fmla="*/ 0 h 646770"/>
              <a:gd name="connsiteX1" fmla="*/ 178419 w 256478"/>
              <a:gd name="connsiteY1" fmla="*/ 189570 h 646770"/>
              <a:gd name="connsiteX2" fmla="*/ 55756 w 256478"/>
              <a:gd name="connsiteY2" fmla="*/ 423746 h 646770"/>
              <a:gd name="connsiteX3" fmla="*/ 0 w 256478"/>
              <a:gd name="connsiteY3" fmla="*/ 646770 h 6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78" h="646770">
                <a:moveTo>
                  <a:pt x="256478" y="0"/>
                </a:moveTo>
                <a:cubicBezTo>
                  <a:pt x="234175" y="59473"/>
                  <a:pt x="211873" y="118946"/>
                  <a:pt x="178419" y="189570"/>
                </a:cubicBezTo>
                <a:cubicBezTo>
                  <a:pt x="144965" y="260194"/>
                  <a:pt x="85492" y="347546"/>
                  <a:pt x="55756" y="423746"/>
                </a:cubicBezTo>
                <a:cubicBezTo>
                  <a:pt x="26020" y="499946"/>
                  <a:pt x="13010" y="573358"/>
                  <a:pt x="0" y="64677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92530" y="5375156"/>
            <a:ext cx="967598" cy="568444"/>
            <a:chOff x="3592530" y="5375156"/>
            <a:chExt cx="967598" cy="568444"/>
          </a:xfrm>
        </p:grpSpPr>
        <p:sp>
          <p:nvSpPr>
            <p:cNvPr id="22" name="Oval 21"/>
            <p:cNvSpPr/>
            <p:nvPr/>
          </p:nvSpPr>
          <p:spPr>
            <a:xfrm>
              <a:off x="4315498" y="5375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53634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92530" y="5451356"/>
              <a:ext cx="293670" cy="492244"/>
              <a:chOff x="3592530" y="5451356"/>
              <a:chExt cx="293670" cy="49224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657600" y="54513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92530" y="5574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v</a:t>
                </a: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3834812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14800" y="4449337"/>
            <a:ext cx="258361" cy="929119"/>
          </a:xfrm>
          <a:custGeom>
            <a:avLst/>
            <a:gdLst>
              <a:gd name="connsiteX0" fmla="*/ 55494 w 258361"/>
              <a:gd name="connsiteY0" fmla="*/ 0 h 929119"/>
              <a:gd name="connsiteX1" fmla="*/ 33192 w 258361"/>
              <a:gd name="connsiteY1" fmla="*/ 178419 h 929119"/>
              <a:gd name="connsiteX2" fmla="*/ 10889 w 258361"/>
              <a:gd name="connsiteY2" fmla="*/ 446048 h 929119"/>
              <a:gd name="connsiteX3" fmla="*/ 222762 w 258361"/>
              <a:gd name="connsiteY3" fmla="*/ 858643 h 929119"/>
              <a:gd name="connsiteX4" fmla="*/ 256216 w 258361"/>
              <a:gd name="connsiteY4" fmla="*/ 925551 h 92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61" h="929119">
                <a:moveTo>
                  <a:pt x="55494" y="0"/>
                </a:moveTo>
                <a:cubicBezTo>
                  <a:pt x="48060" y="52039"/>
                  <a:pt x="40626" y="104078"/>
                  <a:pt x="33192" y="178419"/>
                </a:cubicBezTo>
                <a:cubicBezTo>
                  <a:pt x="25758" y="252760"/>
                  <a:pt x="-20706" y="332677"/>
                  <a:pt x="10889" y="446048"/>
                </a:cubicBezTo>
                <a:cubicBezTo>
                  <a:pt x="42484" y="559419"/>
                  <a:pt x="181874" y="778726"/>
                  <a:pt x="222762" y="858643"/>
                </a:cubicBezTo>
                <a:cubicBezTo>
                  <a:pt x="263650" y="938560"/>
                  <a:pt x="259933" y="932055"/>
                  <a:pt x="256216" y="925551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Callout 32"/>
          <p:cNvSpPr/>
          <p:nvPr/>
        </p:nvSpPr>
        <p:spPr>
          <a:xfrm>
            <a:off x="304800" y="5257800"/>
            <a:ext cx="3048000" cy="758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b="1" i="1" dirty="0">
                <a:solidFill>
                  <a:srgbClr val="00B050"/>
                </a:solidFill>
              </a:rPr>
              <a:t>u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belong to </a:t>
            </a:r>
            <a:r>
              <a:rPr lang="en-US" b="1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 simultaneously?</a:t>
            </a:r>
          </a:p>
        </p:txBody>
      </p:sp>
      <p:sp>
        <p:nvSpPr>
          <p:cNvPr id="32" name="Down Ribbon 31"/>
          <p:cNvSpPr/>
          <p:nvPr/>
        </p:nvSpPr>
        <p:spPr>
          <a:xfrm>
            <a:off x="1083975" y="6127326"/>
            <a:ext cx="1202025" cy="49040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 animBg="1"/>
      <p:bldP spid="31" grpId="0" animBg="1"/>
      <p:bldP spid="33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Case 2:</a:t>
            </a:r>
            <a:r>
              <a:rPr lang="en-US" sz="2800" b="1" dirty="0"/>
              <a:t> </a:t>
            </a:r>
            <a:r>
              <a:rPr lang="en-US" sz="2400" b="1" dirty="0"/>
              <a:t>both </a:t>
            </a:r>
            <a:r>
              <a:rPr lang="en-US" sz="2400" b="1" dirty="0">
                <a:solidFill>
                  <a:srgbClr val="0070C0"/>
                </a:solidFill>
              </a:rPr>
              <a:t>u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r>
              <a:rPr lang="en-US" sz="2400" b="1" dirty="0"/>
              <a:t> are descendants of </a:t>
            </a:r>
            <a:r>
              <a:rPr lang="en-US" sz="2400" b="1" dirty="0">
                <a:solidFill>
                  <a:srgbClr val="0070C0"/>
                </a:solidFill>
              </a:rPr>
              <a:t>x </a:t>
            </a:r>
            <a:r>
              <a:rPr lang="en-US" sz="2400" b="1" dirty="0"/>
              <a:t>in DFS tree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1641088"/>
            <a:ext cx="1447800" cy="4454912"/>
            <a:chOff x="3200400" y="1641088"/>
            <a:chExt cx="1447800" cy="4454912"/>
          </a:xfrm>
        </p:grpSpPr>
        <p:grpSp>
          <p:nvGrpSpPr>
            <p:cNvPr id="32" name="Group 31"/>
            <p:cNvGrpSpPr/>
            <p:nvPr/>
          </p:nvGrpSpPr>
          <p:grpSpPr>
            <a:xfrm>
              <a:off x="3200400" y="3429000"/>
              <a:ext cx="1447800" cy="2667000"/>
              <a:chOff x="3200400" y="2590800"/>
              <a:chExt cx="1447800" cy="2667000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3200400" y="3505200"/>
                <a:ext cx="1295400" cy="1752600"/>
              </a:xfrm>
              <a:prstGeom prst="triangl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42369" y="27432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05336" y="25908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x</a:t>
                </a:r>
              </a:p>
            </p:txBody>
          </p:sp>
        </p:grp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4522516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4026983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581400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962400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0" idx="3"/>
            <a:endCxn id="19" idx="7"/>
          </p:cNvCxnSpPr>
          <p:nvPr/>
        </p:nvCxnSpPr>
        <p:spPr>
          <a:xfrm flipH="1">
            <a:off x="3932257" y="3741393"/>
            <a:ext cx="5402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4648200" y="4343400"/>
            <a:ext cx="1295400" cy="17526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65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0" idx="5"/>
            <a:endCxn id="28" idx="1"/>
          </p:cNvCxnSpPr>
          <p:nvPr/>
        </p:nvCxnSpPr>
        <p:spPr>
          <a:xfrm>
            <a:off x="4618057" y="3741393"/>
            <a:ext cx="616455" cy="47705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04369" y="41910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51969" y="5298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47302" y="1371600"/>
            <a:ext cx="810298" cy="369332"/>
            <a:chOff x="2847302" y="1371600"/>
            <a:chExt cx="810298" cy="369332"/>
          </a:xfrm>
        </p:grpSpPr>
        <p:sp>
          <p:nvSpPr>
            <p:cNvPr id="33" name="Oval 32"/>
            <p:cNvSpPr/>
            <p:nvPr/>
          </p:nvSpPr>
          <p:spPr>
            <a:xfrm>
              <a:off x="3451769" y="145364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47302" y="1371600"/>
              <a:ext cx="58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962400" y="541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5421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38" name="Freeform 37"/>
          <p:cNvSpPr/>
          <p:nvPr/>
        </p:nvSpPr>
        <p:spPr>
          <a:xfrm rot="212596">
            <a:off x="3240293" y="48006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8678619">
            <a:off x="5457874" y="495300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959818" y="2303522"/>
            <a:ext cx="1280666" cy="35620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436" h="3490331">
                <a:moveTo>
                  <a:pt x="720084" y="3490331"/>
                </a:moveTo>
                <a:cubicBezTo>
                  <a:pt x="605784" y="3471745"/>
                  <a:pt x="491484" y="3453160"/>
                  <a:pt x="385548" y="3378819"/>
                </a:cubicBezTo>
                <a:cubicBezTo>
                  <a:pt x="279612" y="3304478"/>
                  <a:pt x="143938" y="3271024"/>
                  <a:pt x="84465" y="3044283"/>
                </a:cubicBezTo>
                <a:cubicBezTo>
                  <a:pt x="24992" y="2817541"/>
                  <a:pt x="-38198" y="2384502"/>
                  <a:pt x="28709" y="2018370"/>
                </a:cubicBezTo>
                <a:cubicBezTo>
                  <a:pt x="95616" y="1652238"/>
                  <a:pt x="292621" y="1183887"/>
                  <a:pt x="485909" y="847492"/>
                </a:cubicBezTo>
                <a:cubicBezTo>
                  <a:pt x="679197" y="511097"/>
                  <a:pt x="933816" y="255548"/>
                  <a:pt x="1188436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8436932">
            <a:off x="4583842" y="2617860"/>
            <a:ext cx="1712443" cy="3190464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864376 w 1332728"/>
              <a:gd name="connsiteY0" fmla="*/ 3490331 h 3494818"/>
              <a:gd name="connsiteX1" fmla="*/ 529840 w 1332728"/>
              <a:gd name="connsiteY1" fmla="*/ 3378819 h 3494818"/>
              <a:gd name="connsiteX2" fmla="*/ 16404 w 1332728"/>
              <a:gd name="connsiteY2" fmla="*/ 2421945 h 3494818"/>
              <a:gd name="connsiteX3" fmla="*/ 173001 w 1332728"/>
              <a:gd name="connsiteY3" fmla="*/ 2018370 h 3494818"/>
              <a:gd name="connsiteX4" fmla="*/ 630201 w 1332728"/>
              <a:gd name="connsiteY4" fmla="*/ 847492 h 3494818"/>
              <a:gd name="connsiteX5" fmla="*/ 1332728 w 1332728"/>
              <a:gd name="connsiteY5" fmla="*/ 0 h 3494818"/>
              <a:gd name="connsiteX0" fmla="*/ 906482 w 1374834"/>
              <a:gd name="connsiteY0" fmla="*/ 3490331 h 3494818"/>
              <a:gd name="connsiteX1" fmla="*/ 571946 w 1374834"/>
              <a:gd name="connsiteY1" fmla="*/ 3378819 h 3494818"/>
              <a:gd name="connsiteX2" fmla="*/ 58510 w 1374834"/>
              <a:gd name="connsiteY2" fmla="*/ 2421945 h 3494818"/>
              <a:gd name="connsiteX3" fmla="*/ 80221 w 1374834"/>
              <a:gd name="connsiteY3" fmla="*/ 1675246 h 3494818"/>
              <a:gd name="connsiteX4" fmla="*/ 672307 w 1374834"/>
              <a:gd name="connsiteY4" fmla="*/ 847492 h 3494818"/>
              <a:gd name="connsiteX5" fmla="*/ 1374834 w 1374834"/>
              <a:gd name="connsiteY5" fmla="*/ 0 h 3494818"/>
              <a:gd name="connsiteX0" fmla="*/ 621276 w 1374834"/>
              <a:gd name="connsiteY0" fmla="*/ 3822725 h 3822725"/>
              <a:gd name="connsiteX1" fmla="*/ 571946 w 1374834"/>
              <a:gd name="connsiteY1" fmla="*/ 3378819 h 3822725"/>
              <a:gd name="connsiteX2" fmla="*/ 58510 w 1374834"/>
              <a:gd name="connsiteY2" fmla="*/ 2421945 h 3822725"/>
              <a:gd name="connsiteX3" fmla="*/ 80221 w 1374834"/>
              <a:gd name="connsiteY3" fmla="*/ 1675246 h 3822725"/>
              <a:gd name="connsiteX4" fmla="*/ 672307 w 1374834"/>
              <a:gd name="connsiteY4" fmla="*/ 847492 h 3822725"/>
              <a:gd name="connsiteX5" fmla="*/ 1374834 w 1374834"/>
              <a:gd name="connsiteY5" fmla="*/ 0 h 3822725"/>
              <a:gd name="connsiteX0" fmla="*/ 595223 w 1348781"/>
              <a:gd name="connsiteY0" fmla="*/ 3822725 h 3822725"/>
              <a:gd name="connsiteX1" fmla="*/ 102643 w 1348781"/>
              <a:gd name="connsiteY1" fmla="*/ 3277330 h 3822725"/>
              <a:gd name="connsiteX2" fmla="*/ 32457 w 1348781"/>
              <a:gd name="connsiteY2" fmla="*/ 2421945 h 3822725"/>
              <a:gd name="connsiteX3" fmla="*/ 54168 w 1348781"/>
              <a:gd name="connsiteY3" fmla="*/ 1675246 h 3822725"/>
              <a:gd name="connsiteX4" fmla="*/ 646254 w 1348781"/>
              <a:gd name="connsiteY4" fmla="*/ 847492 h 3822725"/>
              <a:gd name="connsiteX5" fmla="*/ 1348781 w 1348781"/>
              <a:gd name="connsiteY5" fmla="*/ 0 h 3822725"/>
              <a:gd name="connsiteX0" fmla="*/ 427017 w 1348781"/>
              <a:gd name="connsiteY0" fmla="*/ 3832424 h 3832424"/>
              <a:gd name="connsiteX1" fmla="*/ 102643 w 1348781"/>
              <a:gd name="connsiteY1" fmla="*/ 3277330 h 3832424"/>
              <a:gd name="connsiteX2" fmla="*/ 32457 w 1348781"/>
              <a:gd name="connsiteY2" fmla="*/ 2421945 h 3832424"/>
              <a:gd name="connsiteX3" fmla="*/ 54168 w 1348781"/>
              <a:gd name="connsiteY3" fmla="*/ 1675246 h 3832424"/>
              <a:gd name="connsiteX4" fmla="*/ 646254 w 1348781"/>
              <a:gd name="connsiteY4" fmla="*/ 847492 h 3832424"/>
              <a:gd name="connsiteX5" fmla="*/ 1348781 w 1348781"/>
              <a:gd name="connsiteY5" fmla="*/ 0 h 3832424"/>
              <a:gd name="connsiteX0" fmla="*/ 478749 w 1400513"/>
              <a:gd name="connsiteY0" fmla="*/ 3832424 h 3832424"/>
              <a:gd name="connsiteX1" fmla="*/ 20083 w 1400513"/>
              <a:gd name="connsiteY1" fmla="*/ 3019544 h 3832424"/>
              <a:gd name="connsiteX2" fmla="*/ 84189 w 1400513"/>
              <a:gd name="connsiteY2" fmla="*/ 2421945 h 3832424"/>
              <a:gd name="connsiteX3" fmla="*/ 105900 w 1400513"/>
              <a:gd name="connsiteY3" fmla="*/ 1675246 h 3832424"/>
              <a:gd name="connsiteX4" fmla="*/ 697986 w 1400513"/>
              <a:gd name="connsiteY4" fmla="*/ 847492 h 3832424"/>
              <a:gd name="connsiteX5" fmla="*/ 1400513 w 1400513"/>
              <a:gd name="connsiteY5" fmla="*/ 0 h 3832424"/>
              <a:gd name="connsiteX0" fmla="*/ 572245 w 1494009"/>
              <a:gd name="connsiteY0" fmla="*/ 3832424 h 3832424"/>
              <a:gd name="connsiteX1" fmla="*/ 113579 w 1494009"/>
              <a:gd name="connsiteY1" fmla="*/ 3019544 h 3832424"/>
              <a:gd name="connsiteX2" fmla="*/ 3403 w 1494009"/>
              <a:gd name="connsiteY2" fmla="*/ 2129493 h 3832424"/>
              <a:gd name="connsiteX3" fmla="*/ 199396 w 1494009"/>
              <a:gd name="connsiteY3" fmla="*/ 1675246 h 3832424"/>
              <a:gd name="connsiteX4" fmla="*/ 791482 w 1494009"/>
              <a:gd name="connsiteY4" fmla="*/ 847492 h 3832424"/>
              <a:gd name="connsiteX5" fmla="*/ 1494009 w 1494009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92207 w 1494734"/>
              <a:gd name="connsiteY4" fmla="*/ 847492 h 3832424"/>
              <a:gd name="connsiteX5" fmla="*/ 1494734 w 1494734"/>
              <a:gd name="connsiteY5" fmla="*/ 0 h 3832424"/>
              <a:gd name="connsiteX0" fmla="*/ 572970 w 1494734"/>
              <a:gd name="connsiteY0" fmla="*/ 3832424 h 3832424"/>
              <a:gd name="connsiteX1" fmla="*/ 114304 w 1494734"/>
              <a:gd name="connsiteY1" fmla="*/ 3019544 h 3832424"/>
              <a:gd name="connsiteX2" fmla="*/ 4128 w 1494734"/>
              <a:gd name="connsiteY2" fmla="*/ 2129493 h 3832424"/>
              <a:gd name="connsiteX3" fmla="*/ 212902 w 1494734"/>
              <a:gd name="connsiteY3" fmla="*/ 1417719 h 3832424"/>
              <a:gd name="connsiteX4" fmla="*/ 730492 w 1494734"/>
              <a:gd name="connsiteY4" fmla="*/ 737443 h 3832424"/>
              <a:gd name="connsiteX5" fmla="*/ 1494734 w 1494734"/>
              <a:gd name="connsiteY5" fmla="*/ 0 h 3832424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730492 w 1575660"/>
              <a:gd name="connsiteY4" fmla="*/ 34213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37115 h 3437115"/>
              <a:gd name="connsiteX1" fmla="*/ 114304 w 1575660"/>
              <a:gd name="connsiteY1" fmla="*/ 2624235 h 3437115"/>
              <a:gd name="connsiteX2" fmla="*/ 4128 w 1575660"/>
              <a:gd name="connsiteY2" fmla="*/ 1734184 h 3437115"/>
              <a:gd name="connsiteX3" fmla="*/ 212902 w 1575660"/>
              <a:gd name="connsiteY3" fmla="*/ 1022410 h 3437115"/>
              <a:gd name="connsiteX4" fmla="*/ 673318 w 1575660"/>
              <a:gd name="connsiteY4" fmla="*/ 122924 h 3437115"/>
              <a:gd name="connsiteX5" fmla="*/ 1575660 w 1575660"/>
              <a:gd name="connsiteY5" fmla="*/ 0 h 3437115"/>
              <a:gd name="connsiteX0" fmla="*/ 572970 w 1575660"/>
              <a:gd name="connsiteY0" fmla="*/ 3497482 h 3497482"/>
              <a:gd name="connsiteX1" fmla="*/ 114304 w 1575660"/>
              <a:gd name="connsiteY1" fmla="*/ 2684602 h 3497482"/>
              <a:gd name="connsiteX2" fmla="*/ 4128 w 1575660"/>
              <a:gd name="connsiteY2" fmla="*/ 1794551 h 3497482"/>
              <a:gd name="connsiteX3" fmla="*/ 212902 w 1575660"/>
              <a:gd name="connsiteY3" fmla="*/ 1082777 h 3497482"/>
              <a:gd name="connsiteX4" fmla="*/ 673318 w 1575660"/>
              <a:gd name="connsiteY4" fmla="*/ 183291 h 3497482"/>
              <a:gd name="connsiteX5" fmla="*/ 1202179 w 1575660"/>
              <a:gd name="connsiteY5" fmla="*/ 2848 h 3497482"/>
              <a:gd name="connsiteX6" fmla="*/ 1575660 w 1575660"/>
              <a:gd name="connsiteY6" fmla="*/ 60367 h 3497482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34792 w 1576467"/>
              <a:gd name="connsiteY0" fmla="*/ 3126254 h 3126254"/>
              <a:gd name="connsiteX1" fmla="*/ 115111 w 1576467"/>
              <a:gd name="connsiteY1" fmla="*/ 2684602 h 3126254"/>
              <a:gd name="connsiteX2" fmla="*/ 4935 w 1576467"/>
              <a:gd name="connsiteY2" fmla="*/ 1794551 h 3126254"/>
              <a:gd name="connsiteX3" fmla="*/ 213709 w 1576467"/>
              <a:gd name="connsiteY3" fmla="*/ 1082777 h 3126254"/>
              <a:gd name="connsiteX4" fmla="*/ 674125 w 1576467"/>
              <a:gd name="connsiteY4" fmla="*/ 183291 h 3126254"/>
              <a:gd name="connsiteX5" fmla="*/ 1202986 w 1576467"/>
              <a:gd name="connsiteY5" fmla="*/ 2848 h 3126254"/>
              <a:gd name="connsiteX6" fmla="*/ 1576467 w 1576467"/>
              <a:gd name="connsiteY6" fmla="*/ 60367 h 3126254"/>
              <a:gd name="connsiteX0" fmla="*/ 647442 w 1589117"/>
              <a:gd name="connsiteY0" fmla="*/ 3126254 h 3126254"/>
              <a:gd name="connsiteX1" fmla="*/ 82880 w 1589117"/>
              <a:gd name="connsiteY1" fmla="*/ 2518462 h 3126254"/>
              <a:gd name="connsiteX2" fmla="*/ 17585 w 1589117"/>
              <a:gd name="connsiteY2" fmla="*/ 1794551 h 3126254"/>
              <a:gd name="connsiteX3" fmla="*/ 226359 w 1589117"/>
              <a:gd name="connsiteY3" fmla="*/ 1082777 h 3126254"/>
              <a:gd name="connsiteX4" fmla="*/ 686775 w 1589117"/>
              <a:gd name="connsiteY4" fmla="*/ 183291 h 3126254"/>
              <a:gd name="connsiteX5" fmla="*/ 1215636 w 1589117"/>
              <a:gd name="connsiteY5" fmla="*/ 2848 h 3126254"/>
              <a:gd name="connsiteX6" fmla="*/ 1589117 w 1589117"/>
              <a:gd name="connsiteY6" fmla="*/ 60367 h 3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117" h="3126254">
                <a:moveTo>
                  <a:pt x="647442" y="3126254"/>
                </a:moveTo>
                <a:cubicBezTo>
                  <a:pt x="392878" y="2943666"/>
                  <a:pt x="187856" y="2740413"/>
                  <a:pt x="82880" y="2518462"/>
                </a:cubicBezTo>
                <a:cubicBezTo>
                  <a:pt x="-22096" y="2296511"/>
                  <a:pt x="-6328" y="2033832"/>
                  <a:pt x="17585" y="1794551"/>
                </a:cubicBezTo>
                <a:cubicBezTo>
                  <a:pt x="41498" y="1555270"/>
                  <a:pt x="114827" y="1351320"/>
                  <a:pt x="226359" y="1082777"/>
                </a:cubicBezTo>
                <a:cubicBezTo>
                  <a:pt x="337891" y="814234"/>
                  <a:pt x="521896" y="363279"/>
                  <a:pt x="686775" y="183291"/>
                </a:cubicBezTo>
                <a:cubicBezTo>
                  <a:pt x="851654" y="3303"/>
                  <a:pt x="1065246" y="23335"/>
                  <a:pt x="1215636" y="2848"/>
                </a:cubicBezTo>
                <a:cubicBezTo>
                  <a:pt x="1366026" y="-17639"/>
                  <a:pt x="1546726" y="79774"/>
                  <a:pt x="1589117" y="6036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57600" y="4393580"/>
            <a:ext cx="508588" cy="1702420"/>
            <a:chOff x="3657600" y="4393580"/>
            <a:chExt cx="508588" cy="1702420"/>
          </a:xfrm>
        </p:grpSpPr>
        <p:grpSp>
          <p:nvGrpSpPr>
            <p:cNvPr id="14" name="Group 13"/>
            <p:cNvGrpSpPr/>
            <p:nvPr/>
          </p:nvGrpSpPr>
          <p:grpSpPr>
            <a:xfrm>
              <a:off x="3727075" y="4393580"/>
              <a:ext cx="298829" cy="1494264"/>
              <a:chOff x="3727075" y="4393580"/>
              <a:chExt cx="298829" cy="1494264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3835361" y="4393580"/>
                <a:ext cx="190543" cy="915111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727075" y="4772722"/>
                <a:ext cx="198154" cy="1115122"/>
              </a:xfrm>
              <a:custGeom>
                <a:avLst/>
                <a:gdLst>
                  <a:gd name="connsiteX0" fmla="*/ 198154 w 198154"/>
                  <a:gd name="connsiteY0" fmla="*/ 0 h 1115122"/>
                  <a:gd name="connsiteX1" fmla="*/ 97793 w 198154"/>
                  <a:gd name="connsiteY1" fmla="*/ 278780 h 1115122"/>
                  <a:gd name="connsiteX2" fmla="*/ 8584 w 198154"/>
                  <a:gd name="connsiteY2" fmla="*/ 680224 h 1115122"/>
                  <a:gd name="connsiteX3" fmla="*/ 8584 w 198154"/>
                  <a:gd name="connsiteY3" fmla="*/ 1115122 h 1115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154" h="1115122">
                    <a:moveTo>
                      <a:pt x="198154" y="0"/>
                    </a:moveTo>
                    <a:cubicBezTo>
                      <a:pt x="163771" y="82704"/>
                      <a:pt x="129388" y="165409"/>
                      <a:pt x="97793" y="278780"/>
                    </a:cubicBezTo>
                    <a:cubicBezTo>
                      <a:pt x="66198" y="392151"/>
                      <a:pt x="23452" y="540834"/>
                      <a:pt x="8584" y="680224"/>
                    </a:cubicBezTo>
                    <a:cubicBezTo>
                      <a:pt x="-6284" y="819614"/>
                      <a:pt x="1150" y="967368"/>
                      <a:pt x="8584" y="1115122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657600" y="575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10000" y="5726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9922" y="4380303"/>
            <a:ext cx="561278" cy="1780229"/>
            <a:chOff x="5229922" y="4380303"/>
            <a:chExt cx="561278" cy="1780229"/>
          </a:xfrm>
        </p:grpSpPr>
        <p:grpSp>
          <p:nvGrpSpPr>
            <p:cNvPr id="15" name="Group 14"/>
            <p:cNvGrpSpPr/>
            <p:nvPr/>
          </p:nvGrpSpPr>
          <p:grpSpPr>
            <a:xfrm>
              <a:off x="5229922" y="4380303"/>
              <a:ext cx="370777" cy="1487097"/>
              <a:chOff x="5229922" y="4380303"/>
              <a:chExt cx="370777" cy="1487097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5295900" y="4380303"/>
                <a:ext cx="304799" cy="1487097"/>
              </a:xfrm>
              <a:custGeom>
                <a:avLst/>
                <a:gdLst>
                  <a:gd name="connsiteX0" fmla="*/ 55494 w 258361"/>
                  <a:gd name="connsiteY0" fmla="*/ 0 h 929119"/>
                  <a:gd name="connsiteX1" fmla="*/ 33192 w 258361"/>
                  <a:gd name="connsiteY1" fmla="*/ 178419 h 929119"/>
                  <a:gd name="connsiteX2" fmla="*/ 10889 w 258361"/>
                  <a:gd name="connsiteY2" fmla="*/ 446048 h 929119"/>
                  <a:gd name="connsiteX3" fmla="*/ 222762 w 258361"/>
                  <a:gd name="connsiteY3" fmla="*/ 858643 h 929119"/>
                  <a:gd name="connsiteX4" fmla="*/ 256216 w 258361"/>
                  <a:gd name="connsiteY4" fmla="*/ 925551 h 929119"/>
                  <a:gd name="connsiteX0" fmla="*/ 167784 w 370651"/>
                  <a:gd name="connsiteY0" fmla="*/ 0 h 929119"/>
                  <a:gd name="connsiteX1" fmla="*/ 516 w 370651"/>
                  <a:gd name="connsiteY1" fmla="*/ 178419 h 929119"/>
                  <a:gd name="connsiteX2" fmla="*/ 123179 w 370651"/>
                  <a:gd name="connsiteY2" fmla="*/ 446048 h 929119"/>
                  <a:gd name="connsiteX3" fmla="*/ 335052 w 370651"/>
                  <a:gd name="connsiteY3" fmla="*/ 858643 h 929119"/>
                  <a:gd name="connsiteX4" fmla="*/ 368506 w 370651"/>
                  <a:gd name="connsiteY4" fmla="*/ 925551 h 929119"/>
                  <a:gd name="connsiteX0" fmla="*/ 852 w 437894"/>
                  <a:gd name="connsiteY0" fmla="*/ 0 h 984875"/>
                  <a:gd name="connsiteX1" fmla="*/ 67759 w 437894"/>
                  <a:gd name="connsiteY1" fmla="*/ 234175 h 984875"/>
                  <a:gd name="connsiteX2" fmla="*/ 190422 w 437894"/>
                  <a:gd name="connsiteY2" fmla="*/ 501804 h 984875"/>
                  <a:gd name="connsiteX3" fmla="*/ 402295 w 437894"/>
                  <a:gd name="connsiteY3" fmla="*/ 914399 h 984875"/>
                  <a:gd name="connsiteX4" fmla="*/ 435749 w 437894"/>
                  <a:gd name="connsiteY4" fmla="*/ 981307 h 984875"/>
                  <a:gd name="connsiteX0" fmla="*/ 852 w 435786"/>
                  <a:gd name="connsiteY0" fmla="*/ 0 h 981594"/>
                  <a:gd name="connsiteX1" fmla="*/ 67759 w 435786"/>
                  <a:gd name="connsiteY1" fmla="*/ 234175 h 981594"/>
                  <a:gd name="connsiteX2" fmla="*/ 190422 w 435786"/>
                  <a:gd name="connsiteY2" fmla="*/ 501804 h 981594"/>
                  <a:gd name="connsiteX3" fmla="*/ 123514 w 435786"/>
                  <a:gd name="connsiteY3" fmla="*/ 802887 h 981594"/>
                  <a:gd name="connsiteX4" fmla="*/ 435749 w 435786"/>
                  <a:gd name="connsiteY4" fmla="*/ 981307 h 981594"/>
                  <a:gd name="connsiteX0" fmla="*/ 659 w 435593"/>
                  <a:gd name="connsiteY0" fmla="*/ 0 h 981594"/>
                  <a:gd name="connsiteX1" fmla="*/ 67566 w 435593"/>
                  <a:gd name="connsiteY1" fmla="*/ 234175 h 981594"/>
                  <a:gd name="connsiteX2" fmla="*/ 101019 w 435593"/>
                  <a:gd name="connsiteY2" fmla="*/ 479501 h 981594"/>
                  <a:gd name="connsiteX3" fmla="*/ 123321 w 435593"/>
                  <a:gd name="connsiteY3" fmla="*/ 802887 h 981594"/>
                  <a:gd name="connsiteX4" fmla="*/ 435556 w 435593"/>
                  <a:gd name="connsiteY4" fmla="*/ 981307 h 981594"/>
                  <a:gd name="connsiteX0" fmla="*/ 659 w 190543"/>
                  <a:gd name="connsiteY0" fmla="*/ 0 h 915111"/>
                  <a:gd name="connsiteX1" fmla="*/ 67566 w 190543"/>
                  <a:gd name="connsiteY1" fmla="*/ 234175 h 915111"/>
                  <a:gd name="connsiteX2" fmla="*/ 101019 w 190543"/>
                  <a:gd name="connsiteY2" fmla="*/ 479501 h 915111"/>
                  <a:gd name="connsiteX3" fmla="*/ 123321 w 190543"/>
                  <a:gd name="connsiteY3" fmla="*/ 802887 h 915111"/>
                  <a:gd name="connsiteX4" fmla="*/ 190230 w 190543"/>
                  <a:gd name="connsiteY4" fmla="*/ 914399 h 91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43" h="915111">
                    <a:moveTo>
                      <a:pt x="659" y="0"/>
                    </a:moveTo>
                    <a:cubicBezTo>
                      <a:pt x="-6775" y="52039"/>
                      <a:pt x="50839" y="154258"/>
                      <a:pt x="67566" y="234175"/>
                    </a:cubicBezTo>
                    <a:cubicBezTo>
                      <a:pt x="84293" y="314092"/>
                      <a:pt x="91727" y="384716"/>
                      <a:pt x="101019" y="479501"/>
                    </a:cubicBezTo>
                    <a:cubicBezTo>
                      <a:pt x="110311" y="574286"/>
                      <a:pt x="82433" y="722970"/>
                      <a:pt x="123321" y="802887"/>
                    </a:cubicBezTo>
                    <a:cubicBezTo>
                      <a:pt x="164209" y="882804"/>
                      <a:pt x="193947" y="920903"/>
                      <a:pt x="190230" y="914399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229922" y="4795024"/>
                <a:ext cx="189571" cy="501805"/>
              </a:xfrm>
              <a:custGeom>
                <a:avLst/>
                <a:gdLst>
                  <a:gd name="connsiteX0" fmla="*/ 189571 w 189571"/>
                  <a:gd name="connsiteY0" fmla="*/ 0 h 501805"/>
                  <a:gd name="connsiteX1" fmla="*/ 144966 w 189571"/>
                  <a:gd name="connsiteY1" fmla="*/ 245327 h 501805"/>
                  <a:gd name="connsiteX2" fmla="*/ 55756 w 189571"/>
                  <a:gd name="connsiteY2" fmla="*/ 423747 h 501805"/>
                  <a:gd name="connsiteX3" fmla="*/ 0 w 189571"/>
                  <a:gd name="connsiteY3" fmla="*/ 501805 h 50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571" h="501805">
                    <a:moveTo>
                      <a:pt x="189571" y="0"/>
                    </a:moveTo>
                    <a:cubicBezTo>
                      <a:pt x="178419" y="87351"/>
                      <a:pt x="167268" y="174703"/>
                      <a:pt x="144966" y="245327"/>
                    </a:cubicBezTo>
                    <a:cubicBezTo>
                      <a:pt x="122664" y="315951"/>
                      <a:pt x="79917" y="381001"/>
                      <a:pt x="55756" y="423747"/>
                    </a:cubicBezTo>
                    <a:cubicBezTo>
                      <a:pt x="31595" y="466493"/>
                      <a:pt x="15797" y="484149"/>
                      <a:pt x="0" y="501805"/>
                    </a:cubicBezTo>
                  </a:path>
                </a:pathLst>
              </a:cu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5585369" y="5832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82612" y="579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q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91000" y="2678668"/>
            <a:ext cx="434431" cy="369332"/>
            <a:chOff x="4191000" y="2678668"/>
            <a:chExt cx="434431" cy="369332"/>
          </a:xfrm>
        </p:grpSpPr>
        <p:sp>
          <p:nvSpPr>
            <p:cNvPr id="46" name="Oval 45"/>
            <p:cNvSpPr/>
            <p:nvPr/>
          </p:nvSpPr>
          <p:spPr>
            <a:xfrm>
              <a:off x="4419600" y="2784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10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2057400"/>
            <a:ext cx="428438" cy="381000"/>
            <a:chOff x="4191000" y="2057400"/>
            <a:chExt cx="428438" cy="381000"/>
          </a:xfrm>
        </p:grpSpPr>
        <p:sp>
          <p:nvSpPr>
            <p:cNvPr id="47" name="Oval 46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733800" y="6248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6304" y="624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4" name="Down Ribbon 53"/>
          <p:cNvSpPr/>
          <p:nvPr/>
        </p:nvSpPr>
        <p:spPr>
          <a:xfrm>
            <a:off x="1" y="2930644"/>
            <a:ext cx="3138150" cy="103480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least one of </a:t>
            </a:r>
            <a:r>
              <a:rPr lang="en-US" b="1" dirty="0">
                <a:solidFill>
                  <a:schemeClr val="tx1"/>
                </a:solidFill>
              </a:rPr>
              <a:t>T1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T2</a:t>
            </a:r>
            <a:r>
              <a:rPr lang="en-US" dirty="0">
                <a:solidFill>
                  <a:schemeClr val="tx1"/>
                </a:solidFill>
              </a:rPr>
              <a:t> have no back edge to  ancestor of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10200" y="2092444"/>
            <a:ext cx="3429000" cy="57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—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rgbClr val="00B050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i="1" dirty="0">
                <a:solidFill>
                  <a:srgbClr val="00B05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path not passing through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194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54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1133" y="4693992"/>
            <a:ext cx="5489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Necessary condition </a:t>
            </a:r>
            <a:r>
              <a:rPr lang="en-US" sz="2800" b="1" dirty="0"/>
              <a:t>for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to be articulation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Necessary condition: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has </a:t>
            </a:r>
            <a:r>
              <a:rPr lang="en-US" sz="1800" b="1" dirty="0"/>
              <a:t>at least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</a:t>
            </a: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 </a:t>
            </a:r>
            <a:r>
              <a:rPr lang="en-US" sz="1800" b="1" dirty="0"/>
              <a:t>ancestor</a:t>
            </a:r>
            <a:r>
              <a:rPr lang="en-US" sz="1800" dirty="0"/>
              <a:t> of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14401" y="4172964"/>
            <a:ext cx="1028599" cy="369332"/>
            <a:chOff x="114401" y="4172964"/>
            <a:chExt cx="1028599" cy="369332"/>
          </a:xfrm>
        </p:grpSpPr>
        <p:sp>
          <p:nvSpPr>
            <p:cNvPr id="61" name="Right Arrow 60"/>
            <p:cNvSpPr/>
            <p:nvPr/>
          </p:nvSpPr>
          <p:spPr>
            <a:xfrm>
              <a:off x="420895" y="4267200"/>
              <a:ext cx="722105" cy="18086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401" y="41729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26308" y="2813032"/>
            <a:ext cx="1335892" cy="369332"/>
            <a:chOff x="1026308" y="2813032"/>
            <a:chExt cx="1335892" cy="369332"/>
          </a:xfrm>
        </p:grpSpPr>
        <p:sp>
          <p:nvSpPr>
            <p:cNvPr id="62" name="Oval 61"/>
            <p:cNvSpPr/>
            <p:nvPr/>
          </p:nvSpPr>
          <p:spPr>
            <a:xfrm>
              <a:off x="2156369" y="2895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26308" y="2813032"/>
              <a:ext cx="1031092" cy="369332"/>
              <a:chOff x="111908" y="4172964"/>
              <a:chExt cx="1031092" cy="369332"/>
            </a:xfrm>
          </p:grpSpPr>
          <p:sp>
            <p:nvSpPr>
              <p:cNvPr id="67" name="Right Arrow 66"/>
              <p:cNvSpPr/>
              <p:nvPr/>
            </p:nvSpPr>
            <p:spPr>
              <a:xfrm>
                <a:off x="420895" y="4267200"/>
                <a:ext cx="722105" cy="18086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1908" y="417296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</p:grpSp>
      </p:grpSp>
      <p:sp>
        <p:nvSpPr>
          <p:cNvPr id="2" name="Cloud Callout 1"/>
          <p:cNvSpPr/>
          <p:nvPr/>
        </p:nvSpPr>
        <p:spPr>
          <a:xfrm>
            <a:off x="5029200" y="3703735"/>
            <a:ext cx="3352800" cy="860293"/>
          </a:xfrm>
          <a:prstGeom prst="cloudCallout">
            <a:avLst>
              <a:gd name="adj1" fmla="val -11363"/>
              <a:gd name="adj2" fmla="val 875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condition </a:t>
            </a:r>
            <a:r>
              <a:rPr lang="en-US" b="1" dirty="0">
                <a:solidFill>
                  <a:schemeClr val="tx1"/>
                </a:solidFill>
              </a:rPr>
              <a:t>sufficient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also ?</a:t>
            </a:r>
          </a:p>
        </p:txBody>
      </p:sp>
    </p:spTree>
    <p:extLst>
      <p:ext uri="{BB962C8B-B14F-4D97-AF65-F5344CB8AC3E}">
        <p14:creationId xmlns:p14="http://schemas.microsoft.com/office/powerpoint/2010/main" val="1359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4" grpId="0" build="p"/>
      <p:bldP spid="53" grpId="0"/>
      <p:bldP spid="55" grpId="0" animBg="1"/>
      <p:bldP spid="57" grpId="0" animBg="1"/>
      <p:bldP spid="58" grpId="0" animBg="1"/>
      <p:bldP spid="5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Depth First Numbering (DFN)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The number at which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Articulation points </a:t>
            </a:r>
            <a:r>
              <a:rPr lang="en-US" sz="3600" b="1" dirty="0"/>
              <a:t>and </a:t>
            </a:r>
            <a:r>
              <a:rPr lang="en-US" sz="3600" b="1" dirty="0">
                <a:solidFill>
                  <a:srgbClr val="7030A0"/>
                </a:solidFill>
              </a:rPr>
              <a:t>DFS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=(</a:t>
            </a:r>
            <a:r>
              <a:rPr lang="en-US" sz="2000" b="1" i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i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 be a connected graph.  </a:t>
            </a:r>
          </a:p>
          <a:p>
            <a:pPr marL="0" indent="0">
              <a:buNone/>
            </a:pPr>
            <a:r>
              <a:rPr lang="en-US" sz="2000" dirty="0"/>
              <a:t>Perform 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dirty="0"/>
              <a:t> traversal from any graph and get a DFS tree </a:t>
            </a:r>
            <a:r>
              <a:rPr lang="en-US" sz="2000" b="1" i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.</a:t>
            </a:r>
          </a:p>
          <a:p>
            <a:r>
              <a:rPr lang="en-US" sz="2000" dirty="0"/>
              <a:t>No leaf of </a:t>
            </a:r>
            <a:r>
              <a:rPr lang="en-US" sz="2000" b="1" i="1" dirty="0">
                <a:solidFill>
                  <a:srgbClr val="00B050"/>
                </a:solidFill>
              </a:rPr>
              <a:t>T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0070C0"/>
                </a:solidFill>
              </a:rPr>
              <a:t>articulation point</a:t>
            </a:r>
            <a:r>
              <a:rPr lang="en-US" sz="2000" dirty="0"/>
              <a:t>.</a:t>
            </a:r>
          </a:p>
          <a:p>
            <a:r>
              <a:rPr lang="en-US" sz="2000" dirty="0"/>
              <a:t>root of </a:t>
            </a:r>
            <a:r>
              <a:rPr lang="en-US" sz="2000" b="1" i="1" dirty="0">
                <a:solidFill>
                  <a:srgbClr val="00B050"/>
                </a:solidFill>
              </a:rPr>
              <a:t>T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0070C0"/>
                </a:solidFill>
              </a:rPr>
              <a:t>articulation point</a:t>
            </a:r>
            <a:r>
              <a:rPr lang="en-US" sz="2000" dirty="0"/>
              <a:t> if and only if it has more than one child.</a:t>
            </a:r>
          </a:p>
          <a:p>
            <a:r>
              <a:rPr lang="en-US" sz="2000" dirty="0"/>
              <a:t>For any internal node … ??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Theorem1</a:t>
            </a:r>
            <a:r>
              <a:rPr lang="en-US" sz="2400" b="1" dirty="0"/>
              <a:t> : </a:t>
            </a:r>
            <a:r>
              <a:rPr lang="en-US" sz="2000" dirty="0"/>
              <a:t>An internal node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70C0"/>
                </a:solidFill>
              </a:rPr>
              <a:t>articulation point</a:t>
            </a:r>
            <a:r>
              <a:rPr lang="en-US" sz="2000" dirty="0"/>
              <a:t> </a:t>
            </a:r>
            <a:r>
              <a:rPr lang="en-US" sz="2000" b="1" dirty="0"/>
              <a:t>if and only if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it has a child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such that </a:t>
            </a:r>
          </a:p>
          <a:p>
            <a:pPr marL="0" indent="0">
              <a:buNone/>
            </a:pPr>
            <a:r>
              <a:rPr lang="en-US" sz="2000" dirty="0"/>
              <a:t>there is </a:t>
            </a:r>
            <a:r>
              <a:rPr lang="en-US" sz="2000" b="1" dirty="0"/>
              <a:t>no</a:t>
            </a:r>
            <a:r>
              <a:rPr lang="en-US" sz="2000" dirty="0"/>
              <a:t> back edge 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b="1" dirty="0" err="1"/>
              <a:t>subtree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) to any ancestor of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Efficient algorithm </a:t>
            </a:r>
            <a:r>
              <a:rPr lang="en-US" sz="3200" b="1" dirty="0"/>
              <a:t>for Articulation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Use</a:t>
            </a:r>
            <a:r>
              <a:rPr lang="en-US" sz="2800" b="1" dirty="0">
                <a:solidFill>
                  <a:srgbClr val="7030A0"/>
                </a:solidFill>
              </a:rPr>
              <a:t> Theorem 1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Exploit</a:t>
            </a:r>
            <a:r>
              <a:rPr lang="en-US" sz="2800" b="1" dirty="0">
                <a:solidFill>
                  <a:srgbClr val="C00000"/>
                </a:solidFill>
              </a:rPr>
              <a:t> recursive </a:t>
            </a:r>
            <a:r>
              <a:rPr lang="en-US" sz="2800" b="1" dirty="0">
                <a:solidFill>
                  <a:schemeClr val="tx1"/>
                </a:solidFill>
              </a:rPr>
              <a:t>nature of DFS</a:t>
            </a:r>
          </a:p>
        </p:txBody>
      </p:sp>
      <p:sp>
        <p:nvSpPr>
          <p:cNvPr id="6" name="Down Ribbon 5"/>
          <p:cNvSpPr/>
          <p:nvPr/>
        </p:nvSpPr>
        <p:spPr>
          <a:xfrm>
            <a:off x="3124200" y="6019800"/>
            <a:ext cx="32766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it before next lecture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DFS</a:t>
            </a:r>
            <a:r>
              <a:rPr lang="en-US" sz="3200" b="1" dirty="0"/>
              <a:t>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r>
              <a:rPr lang="en-US" sz="3600" b="1" dirty="0">
                <a:solidFill>
                  <a:srgbClr val="7030A0"/>
                </a:solidFill>
              </a:rPr>
              <a:t>) </a:t>
            </a:r>
            <a:r>
              <a:rPr lang="en-US" sz="3600" b="1" dirty="0"/>
              <a:t>computes a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6C31"/>
                </a:solidFill>
              </a:rPr>
              <a:t>tree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rooted at </a:t>
            </a:r>
            <a:r>
              <a:rPr lang="en-US" sz="3600" b="1" dirty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rooted at </a:t>
            </a:r>
            <a:r>
              <a:rPr lang="en-US" b="1" i="1" dirty="0">
                <a:solidFill>
                  <a:srgbClr val="006C31"/>
                </a:solidFill>
              </a:rPr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5013" y="3212068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5562600" y="1970177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tree unique for  a graph ?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35013" y="3301701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8" name="Cloud Callout 97"/>
          <p:cNvSpPr/>
          <p:nvPr/>
        </p:nvSpPr>
        <p:spPr>
          <a:xfrm>
            <a:off x="5562600" y="2033321"/>
            <a:ext cx="3200400" cy="985562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any rooted tree be obtained through DFS ?</a:t>
            </a:r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9" grpId="0" animBg="1"/>
      <p:bldP spid="29" grpId="1" animBg="1"/>
      <p:bldP spid="23" grpId="0" animBg="1"/>
      <p:bldP spid="23" grpId="1" animBg="1"/>
      <p:bldP spid="96" grpId="0" animBg="1"/>
      <p:bldP spid="96" grpId="1" animBg="1"/>
      <p:bldP spid="98" grpId="0" animBg="1"/>
      <p:bldP spid="9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/>
          <a:lstStyle/>
          <a:p>
            <a:r>
              <a:rPr lang="en-US" sz="1800" dirty="0"/>
              <a:t>as a </a:t>
            </a:r>
            <a:r>
              <a:rPr lang="en-US" sz="1800" b="1" dirty="0"/>
              <a:t>tree-edge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If the edge is a </a:t>
            </a:r>
            <a:r>
              <a:rPr lang="en-US" sz="1800" b="1" dirty="0"/>
              <a:t>non-tree</a:t>
            </a:r>
            <a:r>
              <a:rPr lang="en-US" sz="1800" dirty="0"/>
              <a:t> edge :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Edge between </a:t>
            </a:r>
            <a:r>
              <a:rPr lang="en-US" sz="1800" b="1" dirty="0"/>
              <a:t>ancestor</a:t>
            </a:r>
            <a:r>
              <a:rPr lang="en-US" sz="1800" dirty="0"/>
              <a:t> and </a:t>
            </a:r>
            <a:r>
              <a:rPr lang="en-US" sz="1800" b="1" dirty="0"/>
              <a:t>descendant</a:t>
            </a:r>
            <a:r>
              <a:rPr lang="en-US" sz="1800" dirty="0"/>
              <a:t> in </a:t>
            </a:r>
          </a:p>
          <a:p>
            <a:pPr marL="0" indent="0">
              <a:buNone/>
            </a:pPr>
            <a:r>
              <a:rPr lang="en-US" sz="1800" b="1" dirty="0"/>
              <a:t>       DFS</a:t>
            </a:r>
            <a:r>
              <a:rPr lang="en-US" sz="1800" dirty="0"/>
              <a:t> tree.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/>
          <p:nvPr/>
        </p:nvSpPr>
        <p:spPr>
          <a:xfrm>
            <a:off x="2798955" y="2520127"/>
            <a:ext cx="569243" cy="1282440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497678" y="2587083"/>
            <a:ext cx="256673" cy="1862254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266426 w 333334"/>
              <a:gd name="connsiteY0" fmla="*/ 1368027 h 1368027"/>
              <a:gd name="connsiteX1" fmla="*/ 99158 w 333334"/>
              <a:gd name="connsiteY1" fmla="*/ 910827 h 1368027"/>
              <a:gd name="connsiteX2" fmla="*/ 9948 w 333334"/>
              <a:gd name="connsiteY2" fmla="*/ 29880 h 1368027"/>
              <a:gd name="connsiteX3" fmla="*/ 333334 w 333334"/>
              <a:gd name="connsiteY3" fmla="*/ 119090 h 1368027"/>
              <a:gd name="connsiteX0" fmla="*/ 256673 w 256673"/>
              <a:gd name="connsiteY0" fmla="*/ 1862254 h 1862254"/>
              <a:gd name="connsiteX1" fmla="*/ 89405 w 256673"/>
              <a:gd name="connsiteY1" fmla="*/ 1405054 h 1862254"/>
              <a:gd name="connsiteX2" fmla="*/ 195 w 256673"/>
              <a:gd name="connsiteY2" fmla="*/ 524107 h 1862254"/>
              <a:gd name="connsiteX3" fmla="*/ 111708 w 256673"/>
              <a:gd name="connsiteY3" fmla="*/ 0 h 186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73" h="1862254">
                <a:moveTo>
                  <a:pt x="256673" y="1862254"/>
                </a:moveTo>
                <a:cubicBezTo>
                  <a:pt x="187907" y="1704278"/>
                  <a:pt x="132151" y="1628079"/>
                  <a:pt x="89405" y="1405054"/>
                </a:cubicBezTo>
                <a:cubicBezTo>
                  <a:pt x="46659" y="1182030"/>
                  <a:pt x="-3522" y="758283"/>
                  <a:pt x="195" y="524107"/>
                </a:cubicBezTo>
                <a:cubicBezTo>
                  <a:pt x="3912" y="289931"/>
                  <a:pt x="8559" y="134744"/>
                  <a:pt x="1117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18423" y="3924434"/>
            <a:ext cx="596435" cy="1344518"/>
          </a:xfrm>
          <a:custGeom>
            <a:avLst/>
            <a:gdLst>
              <a:gd name="connsiteX0" fmla="*/ 199923 w 266831"/>
              <a:gd name="connsiteY0" fmla="*/ 1248937 h 1248937"/>
              <a:gd name="connsiteX1" fmla="*/ 32655 w 266831"/>
              <a:gd name="connsiteY1" fmla="*/ 791737 h 1248937"/>
              <a:gd name="connsiteX2" fmla="*/ 21504 w 266831"/>
              <a:gd name="connsiteY2" fmla="*/ 401444 h 1248937"/>
              <a:gd name="connsiteX3" fmla="*/ 266831 w 266831"/>
              <a:gd name="connsiteY3" fmla="*/ 0 h 1248937"/>
              <a:gd name="connsiteX0" fmla="*/ 168057 w 241940"/>
              <a:gd name="connsiteY0" fmla="*/ 1248937 h 1248937"/>
              <a:gd name="connsiteX1" fmla="*/ 789 w 241940"/>
              <a:gd name="connsiteY1" fmla="*/ 791737 h 1248937"/>
              <a:gd name="connsiteX2" fmla="*/ 234965 w 241940"/>
              <a:gd name="connsiteY2" fmla="*/ 323385 h 1248937"/>
              <a:gd name="connsiteX3" fmla="*/ 234965 w 241940"/>
              <a:gd name="connsiteY3" fmla="*/ 0 h 1248937"/>
              <a:gd name="connsiteX0" fmla="*/ 168057 w 647560"/>
              <a:gd name="connsiteY0" fmla="*/ 1427357 h 1427357"/>
              <a:gd name="connsiteX1" fmla="*/ 789 w 647560"/>
              <a:gd name="connsiteY1" fmla="*/ 970157 h 1427357"/>
              <a:gd name="connsiteX2" fmla="*/ 234965 w 647560"/>
              <a:gd name="connsiteY2" fmla="*/ 501805 h 1427357"/>
              <a:gd name="connsiteX3" fmla="*/ 647560 w 647560"/>
              <a:gd name="connsiteY3" fmla="*/ 0 h 1427357"/>
              <a:gd name="connsiteX0" fmla="*/ 168057 w 613209"/>
              <a:gd name="connsiteY0" fmla="*/ 1370066 h 1370066"/>
              <a:gd name="connsiteX1" fmla="*/ 789 w 613209"/>
              <a:gd name="connsiteY1" fmla="*/ 912866 h 1370066"/>
              <a:gd name="connsiteX2" fmla="*/ 234965 w 613209"/>
              <a:gd name="connsiteY2" fmla="*/ 444514 h 1370066"/>
              <a:gd name="connsiteX3" fmla="*/ 613209 w 613209"/>
              <a:gd name="connsiteY3" fmla="*/ 0 h 1370066"/>
              <a:gd name="connsiteX0" fmla="*/ 224532 w 612433"/>
              <a:gd name="connsiteY0" fmla="*/ 1381525 h 1381525"/>
              <a:gd name="connsiteX1" fmla="*/ 13 w 612433"/>
              <a:gd name="connsiteY1" fmla="*/ 912866 h 1381525"/>
              <a:gd name="connsiteX2" fmla="*/ 234189 w 612433"/>
              <a:gd name="connsiteY2" fmla="*/ 444514 h 1381525"/>
              <a:gd name="connsiteX3" fmla="*/ 612433 w 612433"/>
              <a:gd name="connsiteY3" fmla="*/ 0 h 13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433" h="1381525">
                <a:moveTo>
                  <a:pt x="224532" y="1381525"/>
                </a:moveTo>
                <a:cubicBezTo>
                  <a:pt x="155766" y="1223549"/>
                  <a:pt x="-1597" y="1069035"/>
                  <a:pt x="13" y="912866"/>
                </a:cubicBezTo>
                <a:cubicBezTo>
                  <a:pt x="1623" y="756698"/>
                  <a:pt x="132119" y="596658"/>
                  <a:pt x="234189" y="444514"/>
                </a:cubicBezTo>
                <a:cubicBezTo>
                  <a:pt x="336259" y="292370"/>
                  <a:pt x="509284" y="134744"/>
                  <a:pt x="61243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14013626">
            <a:off x="1436033" y="1773034"/>
            <a:ext cx="553760" cy="1371886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243" h="1282440">
                <a:moveTo>
                  <a:pt x="401444" y="1282440"/>
                </a:moveTo>
                <a:cubicBezTo>
                  <a:pt x="537117" y="1155130"/>
                  <a:pt x="574289" y="975781"/>
                  <a:pt x="568713" y="802937"/>
                </a:cubicBezTo>
                <a:cubicBezTo>
                  <a:pt x="563137" y="630093"/>
                  <a:pt x="462776" y="379191"/>
                  <a:pt x="367990" y="245376"/>
                </a:cubicBezTo>
                <a:cubicBezTo>
                  <a:pt x="273205" y="111562"/>
                  <a:pt x="198863" y="-2738"/>
                  <a:pt x="0" y="5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299225">
            <a:off x="3087284" y="3112008"/>
            <a:ext cx="588060" cy="1363704"/>
          </a:xfrm>
          <a:custGeom>
            <a:avLst/>
            <a:gdLst>
              <a:gd name="connsiteX0" fmla="*/ 401444 w 694012"/>
              <a:gd name="connsiteY0" fmla="*/ 1283170 h 1283170"/>
              <a:gd name="connsiteX1" fmla="*/ 691376 w 694012"/>
              <a:gd name="connsiteY1" fmla="*/ 837121 h 1283170"/>
              <a:gd name="connsiteX2" fmla="*/ 512956 w 694012"/>
              <a:gd name="connsiteY2" fmla="*/ 134594 h 1283170"/>
              <a:gd name="connsiteX3" fmla="*/ 0 w 694012"/>
              <a:gd name="connsiteY3" fmla="*/ 780 h 1283170"/>
              <a:gd name="connsiteX0" fmla="*/ 401444 w 691852"/>
              <a:gd name="connsiteY0" fmla="*/ 1282478 h 1282478"/>
              <a:gd name="connsiteX1" fmla="*/ 691376 w 691852"/>
              <a:gd name="connsiteY1" fmla="*/ 836429 h 1282478"/>
              <a:gd name="connsiteX2" fmla="*/ 457200 w 691852"/>
              <a:gd name="connsiteY2" fmla="*/ 200809 h 1282478"/>
              <a:gd name="connsiteX3" fmla="*/ 0 w 691852"/>
              <a:gd name="connsiteY3" fmla="*/ 88 h 1282478"/>
              <a:gd name="connsiteX0" fmla="*/ 401444 w 570477"/>
              <a:gd name="connsiteY0" fmla="*/ 1282471 h 1282471"/>
              <a:gd name="connsiteX1" fmla="*/ 568713 w 570477"/>
              <a:gd name="connsiteY1" fmla="*/ 802968 h 1282471"/>
              <a:gd name="connsiteX2" fmla="*/ 457200 w 570477"/>
              <a:gd name="connsiteY2" fmla="*/ 200802 h 1282471"/>
              <a:gd name="connsiteX3" fmla="*/ 0 w 570477"/>
              <a:gd name="connsiteY3" fmla="*/ 81 h 1282471"/>
              <a:gd name="connsiteX0" fmla="*/ 401444 w 569243"/>
              <a:gd name="connsiteY0" fmla="*/ 1282440 h 1282440"/>
              <a:gd name="connsiteX1" fmla="*/ 568713 w 569243"/>
              <a:gd name="connsiteY1" fmla="*/ 802937 h 1282440"/>
              <a:gd name="connsiteX2" fmla="*/ 367990 w 569243"/>
              <a:gd name="connsiteY2" fmla="*/ 245376 h 1282440"/>
              <a:gd name="connsiteX3" fmla="*/ 0 w 569243"/>
              <a:gd name="connsiteY3" fmla="*/ 50 h 1282440"/>
              <a:gd name="connsiteX0" fmla="*/ 436703 w 604502"/>
              <a:gd name="connsiteY0" fmla="*/ 1274791 h 1274791"/>
              <a:gd name="connsiteX1" fmla="*/ 603972 w 604502"/>
              <a:gd name="connsiteY1" fmla="*/ 795288 h 1274791"/>
              <a:gd name="connsiteX2" fmla="*/ 403249 w 604502"/>
              <a:gd name="connsiteY2" fmla="*/ 237727 h 1274791"/>
              <a:gd name="connsiteX3" fmla="*/ 0 w 604502"/>
              <a:gd name="connsiteY3" fmla="*/ 53 h 127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502" h="1274791">
                <a:moveTo>
                  <a:pt x="436703" y="1274791"/>
                </a:moveTo>
                <a:cubicBezTo>
                  <a:pt x="572376" y="1147481"/>
                  <a:pt x="609548" y="968132"/>
                  <a:pt x="603972" y="795288"/>
                </a:cubicBezTo>
                <a:cubicBezTo>
                  <a:pt x="598396" y="622444"/>
                  <a:pt x="503911" y="370266"/>
                  <a:pt x="403249" y="237727"/>
                </a:cubicBezTo>
                <a:cubicBezTo>
                  <a:pt x="302587" y="105188"/>
                  <a:pt x="198863" y="-2735"/>
                  <a:pt x="0" y="53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68313" y="5131812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105400" y="3621482"/>
            <a:ext cx="3581400" cy="1085396"/>
          </a:xfrm>
          <a:prstGeom prst="cloudCallout">
            <a:avLst>
              <a:gd name="adj1" fmla="val 19908"/>
              <a:gd name="adj2" fmla="val 717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other possibility ?</a:t>
            </a:r>
          </a:p>
        </p:txBody>
      </p:sp>
    </p:spTree>
    <p:extLst>
      <p:ext uri="{BB962C8B-B14F-4D97-AF65-F5344CB8AC3E}">
        <p14:creationId xmlns:p14="http://schemas.microsoft.com/office/powerpoint/2010/main" val="1367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  <p:bldP spid="67" grpId="0" animBg="1"/>
      <p:bldP spid="68" grpId="0" animBg="1"/>
      <p:bldP spid="69" grpId="0" animBg="1"/>
      <p:bldP spid="70" grpId="0" animBg="1"/>
      <p:bldP spid="71" grpId="0" animBg="1"/>
      <p:bldP spid="40" grpId="0" animBg="1"/>
      <p:bldP spid="40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71800" y="2057400"/>
            <a:ext cx="2667000" cy="3124200"/>
            <a:chOff x="2971800" y="2057400"/>
            <a:chExt cx="2667000" cy="3124200"/>
          </a:xfrm>
        </p:grpSpPr>
        <p:sp>
          <p:nvSpPr>
            <p:cNvPr id="8" name="Isosceles Triangle 7"/>
            <p:cNvSpPr/>
            <p:nvPr/>
          </p:nvSpPr>
          <p:spPr>
            <a:xfrm>
              <a:off x="2971800" y="34290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343400" y="3505200"/>
              <a:ext cx="1295400" cy="1371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2708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0" idx="5"/>
              <a:endCxn id="9" idx="0"/>
            </p:cNvCxnSpPr>
            <p:nvPr/>
          </p:nvCxnSpPr>
          <p:spPr>
            <a:xfrm>
              <a:off x="4366688" y="2868149"/>
              <a:ext cx="624412" cy="6370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8" idx="0"/>
            </p:cNvCxnSpPr>
            <p:nvPr/>
          </p:nvCxnSpPr>
          <p:spPr>
            <a:xfrm flipH="1">
              <a:off x="3619500" y="2868149"/>
              <a:ext cx="601643" cy="5608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810000" y="2057400"/>
              <a:ext cx="487618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4506" y="2590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</p:grpSp>
      <p:sp>
        <p:nvSpPr>
          <p:cNvPr id="35" name="Down Ribbon 34"/>
          <p:cNvSpPr/>
          <p:nvPr/>
        </p:nvSpPr>
        <p:spPr>
          <a:xfrm>
            <a:off x="2286000" y="1600200"/>
            <a:ext cx="4903868" cy="641707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</a:t>
            </a:r>
            <a:r>
              <a:rPr lang="en-US" b="1" dirty="0">
                <a:solidFill>
                  <a:schemeClr val="tx1"/>
                </a:solidFill>
              </a:rPr>
              <a:t>never </a:t>
            </a:r>
            <a:r>
              <a:rPr lang="en-US" dirty="0">
                <a:solidFill>
                  <a:schemeClr val="tx1"/>
                </a:solidFill>
              </a:rPr>
              <a:t>happen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4079756"/>
            <a:ext cx="1442863" cy="797044"/>
            <a:chOff x="3352800" y="4079756"/>
            <a:chExt cx="1442863" cy="797044"/>
          </a:xfrm>
        </p:grpSpPr>
        <p:sp>
          <p:nvSpPr>
            <p:cNvPr id="21" name="Oval 20"/>
            <p:cNvSpPr/>
            <p:nvPr/>
          </p:nvSpPr>
          <p:spPr>
            <a:xfrm>
              <a:off x="4589832" y="4396224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21" idx="2"/>
            </p:cNvCxnSpPr>
            <p:nvPr/>
          </p:nvCxnSpPr>
          <p:spPr>
            <a:xfrm>
              <a:off x="3663592" y="4190399"/>
              <a:ext cx="926240" cy="2995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52800" y="4191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0" y="45074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451769" y="4079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3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8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3" name="Oval 12"/>
          <p:cNvSpPr/>
          <p:nvPr/>
        </p:nvSpPr>
        <p:spPr>
          <a:xfrm>
            <a:off x="3451769" y="40797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</a:t>
            </a:r>
            <a:r>
              <a:rPr lang="en-US" sz="3200" b="1" dirty="0">
                <a:solidFill>
                  <a:srgbClr val="7030A0"/>
                </a:solidFill>
              </a:rPr>
              <a:t> an edge </a:t>
            </a:r>
            <a:r>
              <a:rPr lang="en-US" sz="3200" b="1" dirty="0"/>
              <a:t>appear</a:t>
            </a:r>
            <a:r>
              <a:rPr lang="en-US" sz="3200" b="1" dirty="0">
                <a:solidFill>
                  <a:srgbClr val="7030A0"/>
                </a:solidFill>
              </a:rPr>
              <a:t> in DFS </a:t>
            </a:r>
            <a:r>
              <a:rPr lang="en-US" sz="3200" b="1" dirty="0"/>
              <a:t>traversal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2672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57761" y="4096677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89832" y="4396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0868" y="489521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74590" y="49296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5799" y="357473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03868" y="515822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9717" y="361435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84682" y="2829528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3663592" y="4190399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3560677" y="4284121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5760370" y="2989520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5109699" y="5089617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4692748" y="4583668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5241630" y="3639676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5211487" y="2989521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3633449" y="4256670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788948" y="4540282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4762" y="47477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27668" y="53456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72362" y="3452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25974" y="3593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9962" y="2678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60868" y="50525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456068" y="4091424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7701" y="1623536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045" y="2145268"/>
            <a:ext cx="2471780" cy="2923478"/>
            <a:chOff x="677577" y="1905000"/>
            <a:chExt cx="2471780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7" cy="2055060"/>
              <a:chOff x="685800" y="1905000"/>
              <a:chExt cx="2463557" cy="20550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7" cy="2055060"/>
                <a:chOff x="990600" y="1905000"/>
                <a:chExt cx="2158757" cy="20550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303522"/>
                  <a:ext cx="819162" cy="3893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10683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v</a:t>
                  </a: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7"/>
                  <a:ext cx="270280" cy="4846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52800" y="4191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5800" y="4507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70" name="Straight Arrow Connector 69"/>
          <p:cNvCxnSpPr>
            <a:stCxn id="9" idx="6"/>
            <a:endCxn id="69" idx="0"/>
          </p:cNvCxnSpPr>
          <p:nvPr/>
        </p:nvCxnSpPr>
        <p:spPr>
          <a:xfrm>
            <a:off x="3663592" y="4190399"/>
            <a:ext cx="979043" cy="3170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" idx="1"/>
          </p:cNvCxnSpPr>
          <p:nvPr/>
        </p:nvCxnSpPr>
        <p:spPr>
          <a:xfrm>
            <a:off x="3568496" y="4328194"/>
            <a:ext cx="222515" cy="5944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7"/>
            <a:endCxn id="15" idx="2"/>
          </p:cNvCxnSpPr>
          <p:nvPr/>
        </p:nvCxnSpPr>
        <p:spPr>
          <a:xfrm>
            <a:off x="3936556" y="4922669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" idx="1"/>
          </p:cNvCxnSpPr>
          <p:nvPr/>
        </p:nvCxnSpPr>
        <p:spPr>
          <a:xfrm flipH="1" flipV="1">
            <a:off x="4705308" y="4603395"/>
            <a:ext cx="228703" cy="5822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12385</TotalTime>
  <Words>1270</Words>
  <Application>Microsoft Macintosh PowerPoint</Application>
  <PresentationFormat>On-screen Show (4:3)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Data Structures and Algorithms (ESO207) </vt:lpstr>
      <vt:lpstr>DFS traversal of G </vt:lpstr>
      <vt:lpstr>Depth First Numbering (DFN)</vt:lpstr>
      <vt:lpstr> DFS tree</vt:lpstr>
      <vt:lpstr>DFS(v) computes a tree rooted at v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How will an edge appear in DFS traversal ?</vt:lpstr>
      <vt:lpstr>Always remember </vt:lpstr>
      <vt:lpstr> A novel application of DFS traversal</vt:lpstr>
      <vt:lpstr>PowerPoint Presentation</vt:lpstr>
      <vt:lpstr>PowerPoint Presentation</vt:lpstr>
      <vt:lpstr>A trivial algorithms for checking  bi-connectedness of a graph</vt:lpstr>
      <vt:lpstr>An O(m+n) time algorithm</vt:lpstr>
      <vt:lpstr>An O(m+n) time algorithm</vt:lpstr>
      <vt:lpstr>PowerPoint Presentation</vt:lpstr>
      <vt:lpstr>A formal definition of articulaton point</vt:lpstr>
      <vt:lpstr>Articulation points and DFS traversal</vt:lpstr>
      <vt:lpstr>Some observations</vt:lpstr>
      <vt:lpstr>Some observations</vt:lpstr>
      <vt:lpstr>Some observations</vt:lpstr>
      <vt:lpstr>Some observations</vt:lpstr>
      <vt:lpstr>conditions for an internal node to be articulation point.</vt:lpstr>
      <vt:lpstr>Case 1: Exactly one of u and v is a descendant of x in DFS tree</vt:lpstr>
      <vt:lpstr>Case 2: both u and v are descendants of x in DFS tree</vt:lpstr>
      <vt:lpstr>Case 2: both u and v are descendants of x in DFS tree</vt:lpstr>
      <vt:lpstr>Necessary condition for x to be articulation point</vt:lpstr>
      <vt:lpstr>Articulation points and DFS</vt:lpstr>
      <vt:lpstr>Efficient algorithm for Articulation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1100</cp:revision>
  <dcterms:created xsi:type="dcterms:W3CDTF">2011-12-03T04:13:03Z</dcterms:created>
  <dcterms:modified xsi:type="dcterms:W3CDTF">2023-10-06T04:05:32Z</dcterms:modified>
</cp:coreProperties>
</file>