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9" r:id="rId2"/>
    <p:sldId id="423" r:id="rId3"/>
    <p:sldId id="331" r:id="rId4"/>
    <p:sldId id="305" r:id="rId5"/>
    <p:sldId id="346" r:id="rId6"/>
    <p:sldId id="402" r:id="rId7"/>
    <p:sldId id="405" r:id="rId8"/>
    <p:sldId id="409" r:id="rId9"/>
    <p:sldId id="404" r:id="rId10"/>
    <p:sldId id="425" r:id="rId11"/>
    <p:sldId id="367" r:id="rId12"/>
    <p:sldId id="410" r:id="rId13"/>
    <p:sldId id="411" r:id="rId14"/>
    <p:sldId id="424" r:id="rId15"/>
    <p:sldId id="380" r:id="rId16"/>
    <p:sldId id="381" r:id="rId17"/>
    <p:sldId id="386" r:id="rId18"/>
    <p:sldId id="370" r:id="rId19"/>
    <p:sldId id="388" r:id="rId20"/>
    <p:sldId id="383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27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Quick revision of Depth First Search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Traversal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):algorithm for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biconnected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components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Definition:</a:t>
                </a:r>
                <a:r>
                  <a:rPr lang="en-US" sz="1800" dirty="0"/>
                  <a:t> A vertex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 is said to be </a:t>
                </a:r>
                <a:r>
                  <a:rPr lang="en-US" sz="1800" b="1" dirty="0"/>
                  <a:t>articulation point  </a:t>
                </a:r>
                <a:r>
                  <a:rPr lang="en-US" sz="1800" dirty="0"/>
                  <a:t>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i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different from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such that every path between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passes through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A graph is </a:t>
                </a:r>
                <a:r>
                  <a:rPr lang="en-US" sz="1800" dirty="0" err="1"/>
                  <a:t>biconnected</a:t>
                </a:r>
                <a:r>
                  <a:rPr lang="en-US" sz="1800" dirty="0"/>
                  <a:t> if none of its vertices is an articulation point.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Design an </a:t>
                </a:r>
                <a:r>
                  <a:rPr lang="en-US" sz="1800" b="1" dirty="0"/>
                  <a:t>algorithm</a:t>
                </a:r>
                <a:r>
                  <a:rPr lang="en-US" sz="1800" dirty="0"/>
                  <a:t> to compute all </a:t>
                </a:r>
                <a:r>
                  <a:rPr lang="en-US" sz="1800" b="1" dirty="0"/>
                  <a:t>articulation points </a:t>
                </a:r>
                <a:r>
                  <a:rPr lang="en-US" sz="1800" dirty="0"/>
                  <a:t>in a given graph.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formal definition of </a:t>
            </a:r>
            <a:r>
              <a:rPr lang="en-US" sz="3200" b="1" dirty="0" err="1">
                <a:solidFill>
                  <a:srgbClr val="7030A0"/>
                </a:solidFill>
              </a:rPr>
              <a:t>articulaton</a:t>
            </a:r>
            <a:r>
              <a:rPr lang="en-US" sz="3200" b="1" dirty="0">
                <a:solidFill>
                  <a:srgbClr val="7030A0"/>
                </a:solidFill>
              </a:rPr>
              <a:t>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75571" y="3048000"/>
            <a:ext cx="4025590" cy="1219200"/>
            <a:chOff x="2475571" y="3048000"/>
            <a:chExt cx="4025590" cy="1219200"/>
          </a:xfrm>
        </p:grpSpPr>
        <p:sp>
          <p:nvSpPr>
            <p:cNvPr id="18" name="Freeform 17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83004" y="3751322"/>
            <a:ext cx="4092497" cy="592078"/>
            <a:chOff x="2483004" y="3751322"/>
            <a:chExt cx="4092497" cy="592078"/>
          </a:xfrm>
        </p:grpSpPr>
        <p:sp>
          <p:nvSpPr>
            <p:cNvPr id="12" name="Freeform 11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7512" y="3352800"/>
            <a:ext cx="4025590" cy="492244"/>
            <a:chOff x="2397512" y="3352800"/>
            <a:chExt cx="4025590" cy="492244"/>
          </a:xfrm>
        </p:grpSpPr>
        <p:sp>
          <p:nvSpPr>
            <p:cNvPr id="11" name="Freeform 10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3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/>
              <a:t>A leaf node </a:t>
            </a:r>
            <a:r>
              <a:rPr lang="en-US" sz="1800" dirty="0"/>
              <a:t>can never be an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a.p</a:t>
            </a:r>
            <a:r>
              <a:rPr lang="en-US" sz="1800" b="1" dirty="0">
                <a:solidFill>
                  <a:srgbClr val="0070C0"/>
                </a:solidFill>
              </a:rPr>
              <a:t>.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Root</a:t>
            </a:r>
            <a:r>
              <a:rPr lang="en-US" sz="1800" dirty="0"/>
              <a:t> is an </a:t>
            </a:r>
            <a:r>
              <a:rPr lang="en-US" sz="1800" b="1" dirty="0" err="1">
                <a:solidFill>
                  <a:srgbClr val="0070C0"/>
                </a:solidFill>
              </a:rPr>
              <a:t>a.p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r>
              <a:rPr lang="en-US" sz="1800" dirty="0"/>
              <a:t> </a:t>
            </a:r>
            <a:r>
              <a:rPr lang="en-US" sz="1800" dirty="0" err="1"/>
              <a:t>iff</a:t>
            </a:r>
            <a:r>
              <a:rPr lang="en-US" sz="1800" dirty="0"/>
              <a:t> it has two or more 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an internal node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Necessary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Sufficient </a:t>
            </a:r>
            <a:r>
              <a:rPr lang="en-US" sz="2800" b="1" dirty="0"/>
              <a:t>condition </a:t>
            </a:r>
            <a:br>
              <a:rPr lang="en-US" sz="2800" b="1" dirty="0"/>
            </a:br>
            <a:r>
              <a:rPr lang="en-US" sz="2800" b="1" dirty="0"/>
              <a:t>for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to be articulation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Theorem1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iff</a:t>
            </a:r>
            <a:endParaRPr lang="en-US" sz="1800" dirty="0"/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No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</a:t>
            </a:r>
            <a:r>
              <a:rPr lang="en-IN" sz="1800" dirty="0"/>
              <a:t>going to a vertex “</a:t>
            </a:r>
            <a:r>
              <a:rPr lang="en-IN" sz="1800" b="1" dirty="0"/>
              <a:t>higher”</a:t>
            </a:r>
            <a:r>
              <a:rPr lang="en-IN" sz="1800" dirty="0"/>
              <a:t> than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2" name="&quot;No&quot; Symbol 1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own Ribbon 3"/>
          <p:cNvSpPr/>
          <p:nvPr/>
        </p:nvSpPr>
        <p:spPr>
          <a:xfrm>
            <a:off x="5334000" y="5333999"/>
            <a:ext cx="2819400" cy="9144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7030A0"/>
                </a:solidFill>
              </a:rPr>
              <a:t>DFN </a:t>
            </a:r>
            <a:r>
              <a:rPr lang="en-US" dirty="0">
                <a:solidFill>
                  <a:schemeClr val="tx1"/>
                </a:solidFill>
              </a:rPr>
              <a:t>numbering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define the notion  “</a:t>
            </a:r>
            <a:r>
              <a:rPr lang="en-US" b="1" dirty="0">
                <a:solidFill>
                  <a:schemeClr val="tx1"/>
                </a:solidFill>
              </a:rPr>
              <a:t>higher</a:t>
            </a:r>
            <a:r>
              <a:rPr lang="en-US" dirty="0">
                <a:solidFill>
                  <a:schemeClr val="tx1"/>
                </a:solidFill>
              </a:rPr>
              <a:t>” than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1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53" grpId="0"/>
      <p:bldP spid="55" grpId="0" animBg="1"/>
      <p:bldP spid="57" grpId="0" animBg="1"/>
      <p:bldP spid="58" grpId="0" animBg="1"/>
      <p:bldP spid="59" grpId="0" animBg="1"/>
      <p:bldP spid="37" grpId="0" animBg="1"/>
      <p:bldP spid="2" grpId="0" animBg="1"/>
      <p:bldP spid="4" grpId="0" animBg="1"/>
      <p:bldP spid="35" grpId="0" animBg="1"/>
      <p:bldP spid="36" grpId="0" animBg="1"/>
      <p:bldP spid="41" grpId="0" animBg="1"/>
      <p:bldP spid="44" grpId="0" animBg="1"/>
      <p:bldP spid="47" grpId="0" animBg="1"/>
      <p:bldP spid="9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Necessary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Sufficient </a:t>
            </a:r>
            <a:r>
              <a:rPr lang="en-US" sz="2800" b="1" dirty="0"/>
              <a:t>condition </a:t>
            </a:r>
            <a:br>
              <a:rPr lang="en-US" sz="2800" b="1" dirty="0"/>
            </a:br>
            <a:r>
              <a:rPr lang="en-US" sz="2800" b="1" dirty="0"/>
              <a:t>for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to be articulation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Theorem1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iff</a:t>
            </a:r>
            <a:endParaRPr lang="en-US" sz="1800" dirty="0"/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</a:t>
            </a: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 of the </a:t>
            </a:r>
            <a:r>
              <a:rPr lang="en-US" sz="1800" i="1" u="sng" dirty="0"/>
              <a:t>highest ancestor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to which there is a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Theorem2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 err="1"/>
              <a:t>iff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it has a child, say 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, in </a:t>
            </a:r>
            <a:r>
              <a:rPr lang="en-US" sz="1800" b="1" dirty="0"/>
              <a:t>DFS</a:t>
            </a:r>
            <a:r>
              <a:rPr lang="en-US" sz="1800" dirty="0"/>
              <a:t> tree such that</a:t>
            </a:r>
          </a:p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  ?    </a:t>
            </a: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" name="Down Ribbon 3"/>
          <p:cNvSpPr/>
          <p:nvPr/>
        </p:nvSpPr>
        <p:spPr>
          <a:xfrm>
            <a:off x="5867400" y="2962240"/>
            <a:ext cx="2133600" cy="6191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 a new function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52111" y="5879068"/>
                <a:ext cx="410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11" y="58790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&quot;No&quot; Symbol 48"/>
          <p:cNvSpPr/>
          <p:nvPr/>
        </p:nvSpPr>
        <p:spPr>
          <a:xfrm>
            <a:off x="838200" y="2819400"/>
            <a:ext cx="662512" cy="609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2590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8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4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Theorem2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An internal node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articulation point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has a child, say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, in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 tree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)  ≥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).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order to 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have to traverse the adjacency lists of all vertices of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in the worst case to 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209800" y="3121152"/>
            <a:ext cx="5791200" cy="1527048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Good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But how to transform this Theorem into an efficient algorithm for articulation points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1800" dirty="0"/>
              <a:t>Can we express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 in terms of  </a:t>
            </a:r>
          </a:p>
          <a:p>
            <a:pPr marL="0" indent="0">
              <a:buNone/>
            </a:pPr>
            <a:r>
              <a:rPr lang="en-US" sz="1800" dirty="0"/>
              <a:t>its </a:t>
            </a:r>
            <a:r>
              <a:rPr lang="en-US" sz="1800" b="1" dirty="0"/>
              <a:t>children</a:t>
            </a:r>
            <a:r>
              <a:rPr lang="en-US" sz="1800" dirty="0"/>
              <a:t> and </a:t>
            </a:r>
            <a:r>
              <a:rPr lang="en-US" sz="1800" b="1" dirty="0"/>
              <a:t>proper ancestors</a:t>
            </a:r>
            <a:r>
              <a:rPr lang="en-US" sz="1800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79863" y="2860556"/>
            <a:ext cx="1782337" cy="3194557"/>
            <a:chOff x="579863" y="2860556"/>
            <a:chExt cx="1782337" cy="3194557"/>
          </a:xfrm>
        </p:grpSpPr>
        <p:sp>
          <p:nvSpPr>
            <p:cNvPr id="59" name="Freeform 58"/>
            <p:cNvSpPr/>
            <p:nvPr/>
          </p:nvSpPr>
          <p:spPr>
            <a:xfrm>
              <a:off x="579863" y="2962241"/>
              <a:ext cx="1576506" cy="3092872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56369" y="2860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3844" y="2133600"/>
            <a:ext cx="605303" cy="1615081"/>
            <a:chOff x="1563844" y="2133600"/>
            <a:chExt cx="605303" cy="1615081"/>
          </a:xfrm>
        </p:grpSpPr>
        <p:sp>
          <p:nvSpPr>
            <p:cNvPr id="38" name="Oval 37"/>
            <p:cNvSpPr/>
            <p:nvPr/>
          </p:nvSpPr>
          <p:spPr>
            <a:xfrm>
              <a:off x="1828800" y="2133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223830">
              <a:off x="1563844" y="2257698"/>
              <a:ext cx="605303" cy="1490983"/>
            </a:xfrm>
            <a:custGeom>
              <a:avLst/>
              <a:gdLst>
                <a:gd name="connsiteX0" fmla="*/ 264170 w 476043"/>
                <a:gd name="connsiteY0" fmla="*/ 579863 h 579863"/>
                <a:gd name="connsiteX1" fmla="*/ 29995 w 476043"/>
                <a:gd name="connsiteY1" fmla="*/ 379141 h 579863"/>
                <a:gd name="connsiteX2" fmla="*/ 52297 w 476043"/>
                <a:gd name="connsiteY2" fmla="*/ 89210 h 579863"/>
                <a:gd name="connsiteX3" fmla="*/ 476043 w 476043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043" h="579863">
                  <a:moveTo>
                    <a:pt x="264170" y="579863"/>
                  </a:moveTo>
                  <a:cubicBezTo>
                    <a:pt x="164738" y="520389"/>
                    <a:pt x="65307" y="460916"/>
                    <a:pt x="29995" y="379141"/>
                  </a:cubicBezTo>
                  <a:cubicBezTo>
                    <a:pt x="-5317" y="297366"/>
                    <a:pt x="-22044" y="152400"/>
                    <a:pt x="52297" y="89210"/>
                  </a:cubicBezTo>
                  <a:cubicBezTo>
                    <a:pt x="126638" y="26020"/>
                    <a:pt x="301340" y="13010"/>
                    <a:pt x="47604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98030" y="2403356"/>
            <a:ext cx="3221080" cy="2958824"/>
            <a:chOff x="1398030" y="2403356"/>
            <a:chExt cx="3221080" cy="2958824"/>
          </a:xfrm>
        </p:grpSpPr>
        <p:sp>
          <p:nvSpPr>
            <p:cNvPr id="39" name="Freeform 38"/>
            <p:cNvSpPr/>
            <p:nvPr/>
          </p:nvSpPr>
          <p:spPr>
            <a:xfrm rot="7512933">
              <a:off x="1720167" y="2463238"/>
              <a:ext cx="2576805" cy="3221080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2403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/>
          <p:cNvSpPr/>
          <p:nvPr/>
        </p:nvSpPr>
        <p:spPr>
          <a:xfrm>
            <a:off x="743845" y="3768844"/>
            <a:ext cx="3142355" cy="263195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Callout 25"/>
          <p:cNvSpPr/>
          <p:nvPr/>
        </p:nvSpPr>
        <p:spPr>
          <a:xfrm>
            <a:off x="4343400" y="2860556"/>
            <a:ext cx="4267200" cy="1648121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Exploit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recursive structure </a:t>
            </a:r>
            <a:r>
              <a:rPr lang="en-US" sz="2000" dirty="0">
                <a:solidFill>
                  <a:schemeClr val="tx1"/>
                </a:solidFill>
              </a:rPr>
              <a:t>of DFS tree.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uiExpand="1" build="p"/>
      <p:bldP spid="44" grpId="0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5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1800" dirty="0"/>
                  <a:t>Can we express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1800" dirty="0"/>
                  <a:t>) in terms of  </a:t>
                </a:r>
              </a:p>
              <a:p>
                <a:pPr marL="0" indent="0">
                  <a:buNone/>
                </a:pPr>
                <a:r>
                  <a:rPr lang="en-US" sz="1800" dirty="0"/>
                  <a:t>its </a:t>
                </a:r>
                <a:r>
                  <a:rPr lang="en-US" sz="1800" b="1" dirty="0"/>
                  <a:t>children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proper ancestors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1600" dirty="0"/>
                  <a:t>=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</a:t>
                </a:r>
                <a:r>
                  <a:rPr lang="en-US" sz="2000" b="1" dirty="0"/>
                  <a:t>min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54" name="Content Placeholder 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2"/>
                <a:stretch>
                  <a:fillRect l="-1250" t="-674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579863" y="2962241"/>
            <a:ext cx="1576506" cy="3092872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56369" y="28605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1336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20223830">
            <a:off x="1563844" y="2257698"/>
            <a:ext cx="605303" cy="149098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7512933">
            <a:off x="1720167" y="2463238"/>
            <a:ext cx="2576805" cy="3221080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2403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7255" y="32120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rgbClr val="00B050"/>
                </a:solidFill>
              </a:rPr>
              <a:t>w</a:t>
            </a:r>
            <a:r>
              <a:rPr lang="en-US" dirty="0"/>
              <a:t>=</a:t>
            </a:r>
            <a:r>
              <a:rPr lang="en-US" b="1" dirty="0"/>
              <a:t>child</a:t>
            </a:r>
            <a:r>
              <a:rPr lang="en-US" dirty="0"/>
              <a:t>(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14245" y="3593068"/>
            <a:ext cx="14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rgbClr val="00B050"/>
                </a:solidFill>
              </a:rPr>
              <a:t>w </a:t>
            </a:r>
            <a:r>
              <a:rPr lang="en-US" dirty="0"/>
              <a:t>= </a:t>
            </a:r>
            <a:r>
              <a:rPr lang="en-US" b="1" dirty="0"/>
              <a:t>proper </a:t>
            </a:r>
          </a:p>
          <a:p>
            <a:r>
              <a:rPr lang="en-US" b="1" dirty="0"/>
              <a:t>ancestor </a:t>
            </a:r>
            <a:r>
              <a:rPr lang="en-US" dirty="0"/>
              <a:t>of</a:t>
            </a:r>
            <a:r>
              <a:rPr lang="en-US" b="1" i="1" dirty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95793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dirty="0" err="1"/>
              <a:t>,</a:t>
            </a:r>
            <a:r>
              <a:rPr lang="en-US" b="1" i="1" dirty="0" err="1">
                <a:solidFill>
                  <a:srgbClr val="00B050"/>
                </a:solidFill>
              </a:rPr>
              <a:t>w</a:t>
            </a:r>
            <a:r>
              <a:rPr lang="en-US" dirty="0"/>
              <a:t>)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3200400"/>
            <a:ext cx="136986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High_pt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90709" y="3669268"/>
            <a:ext cx="979755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DFN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6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2" grpId="0"/>
      <p:bldP spid="35" grpId="0"/>
      <p:bldP spid="4" grpId="0"/>
      <p:bldP spid="9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novel</a:t>
            </a:r>
            <a:r>
              <a:rPr lang="en-US" dirty="0"/>
              <a:t> </a:t>
            </a:r>
            <a:r>
              <a:rPr lang="en-US" b="1" dirty="0"/>
              <a:t>algorithm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Output </a:t>
            </a:r>
            <a:r>
              <a:rPr lang="en-US" sz="2000" dirty="0">
                <a:solidFill>
                  <a:schemeClr val="tx1"/>
                </a:solidFill>
              </a:rPr>
              <a:t>: an array </a:t>
            </a:r>
            <a:r>
              <a:rPr lang="en-US" sz="2000" b="1" dirty="0">
                <a:solidFill>
                  <a:schemeClr val="tx1"/>
                </a:solidFill>
              </a:rPr>
              <a:t>AP[]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s.t.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AP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]= </a:t>
            </a:r>
            <a:r>
              <a:rPr lang="en-US" sz="2000" b="1" dirty="0">
                <a:solidFill>
                  <a:schemeClr val="tx1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if and only if 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is an articulation point.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Algorithm for </a:t>
            </a:r>
            <a:r>
              <a:rPr lang="en-US" sz="2800" b="1" dirty="0">
                <a:solidFill>
                  <a:srgbClr val="C00000"/>
                </a:solidFill>
              </a:rPr>
              <a:t>articulation points </a:t>
            </a:r>
            <a:r>
              <a:rPr lang="en-US" sz="2800" b="1" dirty="0">
                <a:solidFill>
                  <a:srgbClr val="7030A0"/>
                </a:solidFill>
              </a:rPr>
              <a:t>in a graph </a:t>
            </a:r>
            <a:r>
              <a:rPr lang="en-US" sz="2800" b="1" i="1" dirty="0">
                <a:solidFill>
                  <a:srgbClr val="7030A0"/>
                </a:solidFill>
              </a:rPr>
              <a:t>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 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{</a:t>
            </a: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ym typeface="Wingdings" pitchFamily="2" charset="2"/>
              </a:rPr>
              <a:t>true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++</a:t>
            </a:r>
            <a:r>
              <a:rPr lang="en-US" sz="1600" b="1" dirty="0"/>
              <a:t>;</a:t>
            </a:r>
            <a:r>
              <a:rPr lang="en-US" sz="1600" dirty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For 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{          if (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)  = </a:t>
            </a:r>
            <a:r>
              <a:rPr lang="en-US" sz="1600" b="1" dirty="0"/>
              <a:t>false</a:t>
            </a:r>
            <a:r>
              <a:rPr lang="en-US" sz="16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{</a:t>
            </a: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 ;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{  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false;                    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>       </a:t>
            </a:r>
            <a:r>
              <a:rPr lang="en-US" sz="1600" b="1" dirty="0"/>
              <a:t>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= false)    DFS(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9185" y="2557046"/>
            <a:ext cx="14684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AP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]∞ 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Algorithm for </a:t>
            </a:r>
            <a:r>
              <a:rPr lang="en-US" sz="2800" b="1" dirty="0">
                <a:solidFill>
                  <a:srgbClr val="C00000"/>
                </a:solidFill>
              </a:rPr>
              <a:t>articulation points </a:t>
            </a:r>
            <a:r>
              <a:rPr lang="en-US" sz="2800" b="1" dirty="0">
                <a:solidFill>
                  <a:srgbClr val="7030A0"/>
                </a:solidFill>
              </a:rPr>
              <a:t>in a graph </a:t>
            </a:r>
            <a:r>
              <a:rPr lang="en-US" sz="2800" b="1" i="1" dirty="0">
                <a:solidFill>
                  <a:srgbClr val="7030A0"/>
                </a:solidFill>
              </a:rPr>
              <a:t>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 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{</a:t>
            </a: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ym typeface="Wingdings" pitchFamily="2" charset="2"/>
              </a:rPr>
              <a:t>true</a:t>
            </a:r>
            <a:r>
              <a:rPr lang="en-US" sz="1600" dirty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++</a:t>
            </a:r>
            <a:r>
              <a:rPr lang="en-US" sz="1600" b="1" dirty="0"/>
              <a:t>;</a:t>
            </a:r>
            <a:r>
              <a:rPr lang="en-US" sz="1600" dirty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For 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{          if (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)  = </a:t>
            </a:r>
            <a:r>
              <a:rPr lang="en-US" sz="1600" b="1" dirty="0"/>
              <a:t>false</a:t>
            </a:r>
            <a:r>
              <a:rPr lang="en-US" sz="16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{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{  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false;                    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600" b="1" dirty="0">
                <a:sym typeface="Wingdings" pitchFamily="2" charset="2"/>
              </a:rPr>
              <a:t>{</a:t>
            </a:r>
            <a:r>
              <a:rPr lang="en-US" sz="1600" b="1" dirty="0">
                <a:solidFill>
                  <a:srgbClr val="7030A0"/>
                </a:solidFill>
              </a:rPr>
              <a:t>       </a:t>
            </a:r>
            <a:r>
              <a:rPr lang="en-US" sz="1600" b="1" dirty="0"/>
              <a:t>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= false)    DFS(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999" y="3987225"/>
            <a:ext cx="4732072" cy="5847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Else if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( Parent(v) </a:t>
            </a:r>
            <a:r>
              <a:rPr lang="en-US" sz="1600" b="1" dirty="0">
                <a:sym typeface="Wingdings" pitchFamily="2" charset="2"/>
              </a:rPr>
              <a:t>≠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w  ) </a:t>
            </a:r>
          </a:p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              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38046"/>
            <a:ext cx="4298677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>
                <a:sym typeface="Wingdings" pitchFamily="2" charset="2"/>
              </a:rPr>
              <a:t>(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,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 );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AP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]∞ 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395246"/>
            <a:ext cx="4205703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If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≥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       AP[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 true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2557046"/>
            <a:ext cx="2217530" cy="33855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r>
              <a:rPr lang="en-US" sz="1600" dirty="0"/>
              <a:t>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>
                <a:solidFill>
                  <a:srgbClr val="0070C0"/>
                </a:solidFill>
              </a:rPr>
              <a:t>w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60380" y="4233446"/>
            <a:ext cx="402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>
                <a:sym typeface="Wingdings" pitchFamily="2" charset="2"/>
              </a:rPr>
              <a:t>(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   ,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  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7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18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600" b="1" dirty="0"/>
              <a:t>Quick revision of </a:t>
            </a:r>
            <a:br>
              <a:rPr lang="en-US" sz="3600" b="1" dirty="0"/>
            </a:br>
            <a:r>
              <a:rPr lang="en-US" sz="3600" b="1" dirty="0"/>
              <a:t>Depth First Search (</a:t>
            </a:r>
            <a:r>
              <a:rPr lang="en-US" sz="3600" b="1" dirty="0">
                <a:solidFill>
                  <a:srgbClr val="7030A0"/>
                </a:solidFill>
              </a:rPr>
              <a:t>DFS</a:t>
            </a:r>
            <a:r>
              <a:rPr lang="en-US" sz="3600" b="1" dirty="0"/>
              <a:t>) Traversal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Theorem2</a:t>
                </a:r>
                <a:r>
                  <a:rPr lang="en-US" sz="2400" b="1" dirty="0"/>
                  <a:t> : </a:t>
                </a:r>
                <a:r>
                  <a:rPr lang="en-US" sz="2000" dirty="0"/>
                  <a:t>For a given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), 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articulation points</a:t>
                </a:r>
                <a:r>
                  <a:rPr lang="en-US" sz="2000" dirty="0"/>
                  <a:t> can be computed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2362200"/>
            <a:ext cx="2667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Lists</a:t>
            </a:r>
            <a:r>
              <a:rPr lang="en-US" b="1" dirty="0">
                <a:solidFill>
                  <a:schemeClr val="tx1"/>
                </a:solidFill>
              </a:rPr>
              <a:t>: (arrays, linked lists)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5029200"/>
            <a:ext cx="2209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Binary Search Trees</a:t>
            </a:r>
          </a:p>
        </p:txBody>
      </p:sp>
      <p:sp>
        <p:nvSpPr>
          <p:cNvPr id="8" name="Up Arrow 7"/>
          <p:cNvSpPr/>
          <p:nvPr/>
        </p:nvSpPr>
        <p:spPr>
          <a:xfrm>
            <a:off x="381000" y="2819400"/>
            <a:ext cx="484632" cy="1828800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744968" y="2819400"/>
            <a:ext cx="484632" cy="1828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843" y="4964668"/>
            <a:ext cx="10871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Simplicity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2133600"/>
            <a:ext cx="1981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of</a:t>
            </a:r>
          </a:p>
          <a:p>
            <a:pPr algn="ctr"/>
            <a:r>
              <a:rPr lang="en-US" dirty="0"/>
              <a:t> </a:t>
            </a:r>
            <a:r>
              <a:rPr lang="en-US" u="sng" dirty="0">
                <a:solidFill>
                  <a:srgbClr val="7030A0"/>
                </a:solidFill>
              </a:rPr>
              <a:t>efficient </a:t>
            </a:r>
            <a:r>
              <a:rPr lang="en-US" dirty="0">
                <a:solidFill>
                  <a:srgbClr val="7030A0"/>
                </a:solidFill>
              </a:rPr>
              <a:t>functions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29000" y="3657600"/>
            <a:ext cx="22860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Binary Heap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node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value stored in each of its children.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Find-min</a:t>
            </a:r>
            <a:r>
              <a:rPr lang="en-US" sz="2000" dirty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Update Operations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CreateHeap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Extract-min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Decrease-key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Merge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,H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44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Why</a:t>
            </a:r>
            <a:r>
              <a:rPr lang="en-US" sz="2800" b="1" dirty="0">
                <a:solidFill>
                  <a:srgbClr val="7030A0"/>
                </a:solidFill>
              </a:rPr>
              <a:t> heaps </a:t>
            </a:r>
            <a:r>
              <a:rPr lang="en-US" sz="2800" b="1" dirty="0"/>
              <a:t>when we can use</a:t>
            </a:r>
            <a:r>
              <a:rPr lang="en-US" sz="2800" b="1" dirty="0">
                <a:solidFill>
                  <a:srgbClr val="7030A0"/>
                </a:solidFill>
              </a:rPr>
              <a:t> a  binary search tree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Compared to binary search trees, a heap is usually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  -- much </a:t>
            </a:r>
            <a:r>
              <a:rPr lang="en-US" sz="2000" b="1" u="sng" dirty="0">
                <a:solidFill>
                  <a:srgbClr val="7030A0"/>
                </a:solidFill>
              </a:rPr>
              <a:t>simpler</a:t>
            </a:r>
            <a:r>
              <a:rPr lang="en-US" sz="2000" dirty="0"/>
              <a:t>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-- more </a:t>
            </a:r>
            <a:r>
              <a:rPr lang="en-US" sz="2000" b="1" u="sng" dirty="0">
                <a:solidFill>
                  <a:srgbClr val="7030A0"/>
                </a:solidFill>
              </a:rPr>
              <a:t>efficient</a:t>
            </a: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Existing heap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Binary heap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Binomial heap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Fibonacci heap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Soft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1981200"/>
            <a:ext cx="16002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Can  we </a:t>
            </a:r>
            <a:r>
              <a:rPr lang="en-US" sz="3200" b="1" dirty="0">
                <a:solidFill>
                  <a:srgbClr val="7030A0"/>
                </a:solidFill>
              </a:rPr>
              <a:t>implement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 binary tree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an array </a:t>
            </a:r>
            <a:r>
              <a:rPr lang="en-US" sz="3200" b="1" dirty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 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                             </a:t>
            </a:r>
            <a:r>
              <a:rPr lang="en-US" sz="3600" b="1" dirty="0">
                <a:solidFill>
                  <a:srgbClr val="7030A0"/>
                </a:solidFill>
              </a:rPr>
              <a:t>fundamental question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Question: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does </a:t>
            </a:r>
            <a:r>
              <a:rPr lang="en-US" sz="2000" u="sng" dirty="0">
                <a:solidFill>
                  <a:srgbClr val="002060"/>
                </a:solidFill>
              </a:rPr>
              <a:t>the implementation</a:t>
            </a:r>
            <a:r>
              <a:rPr lang="en-US" sz="2000" dirty="0"/>
              <a:t> of a tree data structure </a:t>
            </a:r>
            <a:r>
              <a:rPr lang="en-US" sz="2000" u="sng" dirty="0"/>
              <a:t>require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Answer: </a:t>
            </a:r>
            <a:r>
              <a:rPr lang="en-US" sz="2000" dirty="0"/>
              <a:t>a mechanism to </a:t>
            </a:r>
          </a:p>
          <a:p>
            <a:r>
              <a:rPr lang="en-US" sz="2000" dirty="0"/>
              <a:t>access  </a:t>
            </a:r>
            <a:r>
              <a:rPr lang="en-US" sz="2000" b="1" dirty="0">
                <a:solidFill>
                  <a:srgbClr val="C00000"/>
                </a:solidFill>
              </a:rPr>
              <a:t>parent</a:t>
            </a:r>
            <a:r>
              <a:rPr lang="en-US" sz="2000" b="1" dirty="0"/>
              <a:t> </a:t>
            </a:r>
            <a:r>
              <a:rPr lang="en-US" sz="2000" dirty="0"/>
              <a:t>of a node</a:t>
            </a:r>
          </a:p>
          <a:p>
            <a:r>
              <a:rPr lang="en-US" sz="2000" dirty="0"/>
              <a:t>access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rgbClr val="C00000"/>
                </a:solidFill>
              </a:rPr>
              <a:t>children</a:t>
            </a:r>
            <a:r>
              <a:rPr lang="en-US" sz="2000" dirty="0"/>
              <a:t> of a node.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57400" y="381000"/>
            <a:ext cx="167640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43200" y="1905000"/>
            <a:ext cx="3048000" cy="2514600"/>
            <a:chOff x="1828800" y="1295400"/>
            <a:chExt cx="5029200" cy="4267200"/>
          </a:xfrm>
        </p:grpSpPr>
        <p:sp>
          <p:nvSpPr>
            <p:cNvPr id="21" name="Oval 2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24" idx="3"/>
                <a:endCxn id="49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2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50" idx="4"/>
                <a:endCxn id="3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4" idx="4"/>
                <a:endCxn id="37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94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A complete binary of 12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7              8        9           10            11     </a:t>
            </a:r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8150"/>
              <a:gd name="adj2" fmla="val 882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>
                <a:solidFill>
                  <a:srgbClr val="C00000"/>
                </a:solidFill>
              </a:rPr>
              <a:t>label of a node </a:t>
            </a:r>
            <a:r>
              <a:rPr lang="en-US" sz="1600" dirty="0">
                <a:solidFill>
                  <a:schemeClr val="tx1"/>
                </a:solidFill>
              </a:rPr>
              <a:t>and  </a:t>
            </a:r>
            <a:r>
              <a:rPr lang="en-US" sz="1600" dirty="0">
                <a:solidFill>
                  <a:srgbClr val="C00000"/>
                </a:solidFill>
              </a:rPr>
              <a:t>labels of its children ?</a:t>
            </a:r>
          </a:p>
        </p:txBody>
      </p:sp>
      <p:sp>
        <p:nvSpPr>
          <p:cNvPr id="43" name="Down Ribbon 42"/>
          <p:cNvSpPr/>
          <p:nvPr/>
        </p:nvSpPr>
        <p:spPr>
          <a:xfrm>
            <a:off x="1295401" y="5562600"/>
            <a:ext cx="61722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it before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1422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3" grpId="0"/>
      <p:bldP spid="57" grpId="0"/>
      <p:bldP spid="60" grpId="0"/>
      <p:bldP spid="63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false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  <a:r>
              <a:rPr lang="en-US" sz="1800" b="1" dirty="0"/>
              <a:t>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++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The number at which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r>
              <a:rPr lang="en-US" sz="3600" b="1" dirty="0">
                <a:solidFill>
                  <a:srgbClr val="7030A0"/>
                </a:solidFill>
              </a:rPr>
              <a:t>) </a:t>
            </a:r>
            <a:r>
              <a:rPr lang="en-US" sz="3600" b="1" dirty="0"/>
              <a:t>computes a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6C31"/>
                </a:solidFill>
              </a:rPr>
              <a:t>tree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rooted at 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b="1" dirty="0">
                <a:solidFill>
                  <a:srgbClr val="00B050"/>
                </a:solidFill>
              </a:rPr>
              <a:t>x </a:t>
            </a:r>
            <a:r>
              <a:rPr lang="en-US" sz="2000" dirty="0"/>
              <a:t>is ancestor of </a:t>
            </a:r>
            <a:r>
              <a:rPr lang="en-US" sz="2000" b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then</a:t>
            </a:r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   ?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>
                <a:sym typeface="Wingdings" pitchFamily="2" charset="2"/>
              </a:rPr>
              <a:t>]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Is a </a:t>
            </a:r>
            <a:r>
              <a:rPr lang="en-US" sz="2000" b="1" dirty="0"/>
              <a:t>DFS</a:t>
            </a:r>
            <a:r>
              <a:rPr lang="en-US" sz="2000" dirty="0"/>
              <a:t> tree unique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Can any rooted tree be obtained through DFS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No. </a:t>
            </a:r>
          </a:p>
          <a:p>
            <a:pPr marL="0" indent="0">
              <a:buNone/>
            </a:pPr>
            <a:endParaRPr lang="en-US"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rooted at </a:t>
            </a:r>
            <a:r>
              <a:rPr lang="en-US" b="1" i="1" dirty="0">
                <a:solidFill>
                  <a:srgbClr val="006C31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5518" y="1992868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Always remember </a:t>
            </a:r>
            <a:br>
              <a:rPr lang="en-US" sz="3200" b="1" dirty="0"/>
            </a:br>
            <a:r>
              <a:rPr lang="en-US" sz="3200" b="1" dirty="0"/>
              <a:t>this </a:t>
            </a:r>
            <a:r>
              <a:rPr lang="en-US" sz="3200" b="1" dirty="0">
                <a:solidFill>
                  <a:srgbClr val="7030A0"/>
                </a:solidFill>
              </a:rPr>
              <a:t>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non-tree edge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/>
          <p:cNvSpPr/>
          <p:nvPr/>
        </p:nvSpPr>
        <p:spPr>
          <a:xfrm>
            <a:off x="381001" y="5638800"/>
            <a:ext cx="3231036" cy="6888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dirty="0">
                <a:solidFill>
                  <a:srgbClr val="7030A0"/>
                </a:solidFill>
              </a:rPr>
              <a:t> representation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of the graph</a:t>
            </a:r>
            <a:endParaRPr lang="en-US" sz="2000" b="1" i="1" dirty="0">
              <a:solidFill>
                <a:srgbClr val="006C3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3565617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5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Verifying </a:t>
            </a:r>
            <a:r>
              <a:rPr lang="en-US" sz="3600" b="1" dirty="0">
                <a:solidFill>
                  <a:srgbClr val="7030A0"/>
                </a:solidFill>
              </a:rPr>
              <a:t>bi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rgbClr val="0070C0"/>
                </a:solidFill>
              </a:rPr>
              <a:t>connectivity</a:t>
            </a:r>
            <a:r>
              <a:rPr lang="en-US" sz="3600" b="1" dirty="0"/>
              <a:t> of  a graph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time algorithm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single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400" dirty="0">
                    <a:solidFill>
                      <a:schemeClr val="tx1"/>
                    </a:solidFill>
                  </a:rPr>
                  <a:t> traversal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formal </a:t>
            </a:r>
            <a:r>
              <a:rPr lang="en-US" sz="2400" b="1" dirty="0"/>
              <a:t>characterization</a:t>
            </a:r>
            <a:r>
              <a:rPr lang="en-US" sz="2400" dirty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                                    (</a:t>
            </a:r>
            <a:r>
              <a:rPr lang="en-US" sz="2400" b="1" dirty="0">
                <a:solidFill>
                  <a:srgbClr val="7030A0"/>
                </a:solidFill>
              </a:rPr>
              <a:t>articulation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Exploring </a:t>
            </a:r>
            <a:r>
              <a:rPr lang="en-US" sz="2400" b="1" u="sng" dirty="0"/>
              <a:t>relationship</a:t>
            </a:r>
            <a:r>
              <a:rPr lang="en-US" sz="2400" dirty="0"/>
              <a:t> between </a:t>
            </a:r>
            <a:r>
              <a:rPr lang="en-US" sz="2400" dirty="0">
                <a:solidFill>
                  <a:srgbClr val="7030A0"/>
                </a:solidFill>
              </a:rPr>
              <a:t>articulation point</a:t>
            </a:r>
            <a:r>
              <a:rPr lang="en-US" sz="2400" dirty="0"/>
              <a:t> &amp; DFS tree.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the relation </a:t>
            </a:r>
            <a:r>
              <a:rPr lang="en-US" sz="2400" b="1" dirty="0"/>
              <a:t>cleverly</a:t>
            </a:r>
            <a:r>
              <a:rPr lang="en-US" sz="2400" dirty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/>
              <a:t>The removal of any of {</a:t>
            </a:r>
            <a:r>
              <a:rPr lang="en-US" sz="1800" b="1" i="1" dirty="0" err="1">
                <a:solidFill>
                  <a:srgbClr val="0070C0"/>
                </a:solidFill>
              </a:rPr>
              <a:t>v</a:t>
            </a:r>
            <a:r>
              <a:rPr lang="en-US" sz="1800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f</a:t>
            </a:r>
            <a:r>
              <a:rPr lang="en-US" sz="1800" i="1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u</a:t>
            </a:r>
            <a:r>
              <a:rPr lang="en-US" sz="1800" dirty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>
                <a:solidFill>
                  <a:srgbClr val="0070C0"/>
                </a:solidFill>
              </a:rPr>
              <a:t>v</a:t>
            </a:r>
            <a:r>
              <a:rPr lang="en-US" sz="1800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f</a:t>
            </a:r>
            <a:r>
              <a:rPr lang="en-US" sz="1800" i="1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u</a:t>
            </a:r>
            <a:r>
              <a:rPr lang="en-US" sz="1800" b="1" i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are called the </a:t>
            </a:r>
            <a:r>
              <a:rPr lang="en-US" sz="1800" b="1" dirty="0"/>
              <a:t>articulation points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G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graph is NOT </a:t>
            </a:r>
            <a:r>
              <a:rPr lang="en-US" b="1" dirty="0" err="1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11126</TotalTime>
  <Words>1668</Words>
  <Application>Microsoft Macintosh PowerPoint</Application>
  <PresentationFormat>On-screen Show (4:3)</PresentationFormat>
  <Paragraphs>486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Data Structures and Algorithms (ESO207) </vt:lpstr>
      <vt:lpstr>Quick revision of  Depth First Search (DFS) Traversal</vt:lpstr>
      <vt:lpstr>DFS traversal of G </vt:lpstr>
      <vt:lpstr>DFN number</vt:lpstr>
      <vt:lpstr>DFS(v) computes a tree rooted at v</vt:lpstr>
      <vt:lpstr>Always remember  this picture</vt:lpstr>
      <vt:lpstr>Verifying bi-connectivity of  a graph</vt:lpstr>
      <vt:lpstr>An O(m+n) time algorithm</vt:lpstr>
      <vt:lpstr>PowerPoint Presentation</vt:lpstr>
      <vt:lpstr>A formal definition of articulaton point</vt:lpstr>
      <vt:lpstr>Some observations</vt:lpstr>
      <vt:lpstr>Necessary and Sufficient condition  for x to be articulation point</vt:lpstr>
      <vt:lpstr>Necessary and Sufficient condition  for x to be articulation point</vt:lpstr>
      <vt:lpstr>PowerPoint Presentation</vt:lpstr>
      <vt:lpstr>How to compute High_pt(v) efficiently ?</vt:lpstr>
      <vt:lpstr>How to compute High_pt(v) efficiently ?</vt:lpstr>
      <vt:lpstr>The novel algorithm</vt:lpstr>
      <vt:lpstr>Algorithm for articulation points in a graph G </vt:lpstr>
      <vt:lpstr>Algorithm for articulation points in a graph G </vt:lpstr>
      <vt:lpstr>Conclusion</vt:lpstr>
      <vt:lpstr>Data Structures </vt:lpstr>
      <vt:lpstr>Heap </vt:lpstr>
      <vt:lpstr>Operations on a heap</vt:lpstr>
      <vt:lpstr>Why heaps when we can use a  binary search tree ?</vt:lpstr>
      <vt:lpstr>Existing heap data structures</vt:lpstr>
      <vt:lpstr>Can  we implement  a binary tree using an array ?</vt:lpstr>
      <vt:lpstr>                             fundamental question </vt:lpstr>
      <vt:lpstr>A complete binary tree</vt:lpstr>
      <vt:lpstr>A complete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1120</cp:revision>
  <dcterms:created xsi:type="dcterms:W3CDTF">2011-12-03T04:13:03Z</dcterms:created>
  <dcterms:modified xsi:type="dcterms:W3CDTF">2021-03-15T10:05:49Z</dcterms:modified>
</cp:coreProperties>
</file>