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390" r:id="rId2"/>
    <p:sldId id="368" r:id="rId3"/>
    <p:sldId id="366" r:id="rId4"/>
    <p:sldId id="354" r:id="rId5"/>
    <p:sldId id="367" r:id="rId6"/>
    <p:sldId id="406" r:id="rId7"/>
    <p:sldId id="377" r:id="rId8"/>
    <p:sldId id="407" r:id="rId9"/>
    <p:sldId id="372" r:id="rId10"/>
    <p:sldId id="379" r:id="rId11"/>
    <p:sldId id="380" r:id="rId12"/>
    <p:sldId id="381" r:id="rId13"/>
    <p:sldId id="382" r:id="rId14"/>
    <p:sldId id="405" r:id="rId15"/>
    <p:sldId id="384" r:id="rId16"/>
    <p:sldId id="386" r:id="rId17"/>
    <p:sldId id="387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8" r:id="rId28"/>
    <p:sldId id="402" r:id="rId29"/>
    <p:sldId id="403" r:id="rId30"/>
    <p:sldId id="411" r:id="rId31"/>
    <p:sldId id="412" r:id="rId32"/>
    <p:sldId id="413" r:id="rId33"/>
    <p:sldId id="409" r:id="rId34"/>
    <p:sldId id="41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04" autoAdjust="0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28: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Heap : </a:t>
            </a:r>
            <a:r>
              <a:rPr lang="en-US" sz="2000" dirty="0">
                <a:solidFill>
                  <a:schemeClr val="tx1"/>
                </a:solidFill>
              </a:rPr>
              <a:t>an important tree data structure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Implementing some</a:t>
            </a:r>
            <a:r>
              <a:rPr lang="en-US" sz="2000" b="1" dirty="0">
                <a:solidFill>
                  <a:srgbClr val="C00000"/>
                </a:solidFill>
              </a:rPr>
              <a:t> special binary tree </a:t>
            </a:r>
            <a:r>
              <a:rPr lang="en-US" sz="2000" dirty="0">
                <a:solidFill>
                  <a:schemeClr val="tx1"/>
                </a:solidFill>
              </a:rPr>
              <a:t>using an </a:t>
            </a:r>
            <a:r>
              <a:rPr lang="en-US" sz="2000" b="1" dirty="0">
                <a:solidFill>
                  <a:srgbClr val="C00000"/>
                </a:solidFill>
              </a:rPr>
              <a:t>array </a:t>
            </a:r>
            <a:r>
              <a:rPr lang="en-US" sz="2000" b="1" dirty="0">
                <a:solidFill>
                  <a:schemeClr val="tx1"/>
                </a:solidFill>
              </a:rPr>
              <a:t>!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Binary heap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complete</a:t>
            </a:r>
            <a:r>
              <a:rPr lang="en-US" sz="2400" b="1" dirty="0"/>
              <a:t> binary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63" name="Group 6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4    14     9      17   23    21     29    91    37    25    88      33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1276290"/>
            <a:ext cx="419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satisfying</a:t>
            </a:r>
            <a:r>
              <a:rPr lang="en-US" sz="2000" b="1" dirty="0"/>
              <a:t> heap </a:t>
            </a:r>
            <a:r>
              <a:rPr lang="en-US" sz="2000" dirty="0"/>
              <a:t>property at each node.</a:t>
            </a:r>
          </a:p>
        </p:txBody>
      </p:sp>
    </p:spTree>
    <p:extLst>
      <p:ext uri="{BB962C8B-B14F-4D97-AF65-F5344CB8AC3E}">
        <p14:creationId xmlns:p14="http://schemas.microsoft.com/office/powerpoint/2010/main" val="29887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Implementation </a:t>
            </a:r>
            <a:r>
              <a:rPr lang="en-US" sz="3600" b="1" dirty="0"/>
              <a:t>of a Binary heap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: the maximum number of keys at any moment of time, 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then we keep </a:t>
                </a:r>
              </a:p>
              <a:p>
                <a:pPr marL="0" indent="0" algn="l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H</a:t>
                </a:r>
                <a:r>
                  <a:rPr lang="en-US" sz="2400" dirty="0">
                    <a:solidFill>
                      <a:schemeClr val="tx1"/>
                    </a:solidFill>
                  </a:rPr>
                  <a:t>[]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size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3124200"/>
                <a:ext cx="5033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</a:t>
                </a:r>
                <a:r>
                  <a:rPr lang="en-US" dirty="0"/>
                  <a:t>an </a:t>
                </a:r>
                <a:r>
                  <a:rPr lang="en-US" b="1" dirty="0"/>
                  <a:t>array</a:t>
                </a:r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used for storing the binary heap.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24200"/>
                <a:ext cx="50334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211" t="-7692" r="-145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05363" y="3897868"/>
            <a:ext cx="606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a </a:t>
            </a:r>
            <a:r>
              <a:rPr lang="en-US" b="1" dirty="0"/>
              <a:t>variable</a:t>
            </a:r>
            <a:r>
              <a:rPr lang="en-US" dirty="0"/>
              <a:t> for the total number of keys </a:t>
            </a:r>
            <a:r>
              <a:rPr lang="en-US" b="1" u="sng" dirty="0">
                <a:solidFill>
                  <a:srgbClr val="006C31"/>
                </a:solidFill>
              </a:rPr>
              <a:t>currently</a:t>
            </a:r>
            <a:r>
              <a:rPr lang="en-US" dirty="0"/>
              <a:t> in the heap.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981200"/>
            <a:ext cx="5715000" cy="316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2" grpId="0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Find_min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Report </a:t>
            </a:r>
            <a:r>
              <a:rPr lang="en-US" sz="2000" b="1" dirty="0"/>
              <a:t>H</a:t>
            </a:r>
            <a:r>
              <a:rPr lang="en-US" sz="2000" dirty="0"/>
              <a:t>[</a:t>
            </a:r>
            <a:r>
              <a:rPr lang="en-US" sz="2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66800" y="6029980"/>
            <a:ext cx="7162800" cy="523220"/>
            <a:chOff x="1066800" y="6029980"/>
            <a:chExt cx="7162800" cy="523220"/>
          </a:xfrm>
        </p:grpSpPr>
        <p:grpSp>
          <p:nvGrpSpPr>
            <p:cNvPr id="73" name="Group 7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6096000"/>
                <a:ext cx="6705600" cy="381000"/>
                <a:chOff x="1524000" y="6096000"/>
                <a:chExt cx="6705600" cy="381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524000" y="6096000"/>
                  <a:ext cx="6705600" cy="381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61952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362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819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276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733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191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48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105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562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19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477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934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391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848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1600200" y="6107668"/>
                <a:ext cx="5351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4    14     9      17   23    21     29    91    37    25    88      33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066800" y="602998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18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Think hard on designing efficient algorithm for this operation.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The challenge is: </a:t>
            </a:r>
          </a:p>
          <a:p>
            <a:pPr marL="0" indent="0">
              <a:buNone/>
            </a:pPr>
            <a:r>
              <a:rPr lang="en-US" sz="1800" dirty="0"/>
              <a:t>how to preserve the complete binary tree structure as well as the heap property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4    14     9      17   23    21     29    91    37    25    88      33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66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4    14     9      17   23    21     29    91    37    25    88      33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4532739" y="2883932"/>
            <a:ext cx="344061" cy="245006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1676400" y="6362700"/>
            <a:ext cx="5181600" cy="364709"/>
            <a:chOff x="1676400" y="6362700"/>
            <a:chExt cx="5181600" cy="364709"/>
          </a:xfrm>
        </p:grpSpPr>
        <p:sp>
          <p:nvSpPr>
            <p:cNvPr id="75" name="Freeform 74"/>
            <p:cNvSpPr/>
            <p:nvPr/>
          </p:nvSpPr>
          <p:spPr>
            <a:xfrm>
              <a:off x="1739590" y="6434254"/>
              <a:ext cx="5096108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6718192" y="6362700"/>
              <a:ext cx="139808" cy="26670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676400" y="6362700"/>
              <a:ext cx="152400" cy="21813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8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762896" y="4755963"/>
            <a:ext cx="496826" cy="1035237"/>
            <a:chOff x="4762896" y="4755963"/>
            <a:chExt cx="496826" cy="1035237"/>
          </a:xfrm>
        </p:grpSpPr>
        <p:grpSp>
          <p:nvGrpSpPr>
            <p:cNvPr id="39" name="Group 38"/>
            <p:cNvGrpSpPr/>
            <p:nvPr/>
          </p:nvGrpSpPr>
          <p:grpSpPr>
            <a:xfrm>
              <a:off x="4800600" y="47559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298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33  14     9      17   23    21     29    91    37    25    88      </a:t>
              </a:r>
            </a:p>
          </p:txBody>
        </p:sp>
      </p:grpSp>
      <p:cxnSp>
        <p:nvCxnSpPr>
          <p:cNvPr id="76" name="Straight Arrow Connector 75"/>
          <p:cNvCxnSpPr>
            <a:endCxn id="46" idx="1"/>
          </p:cNvCxnSpPr>
          <p:nvPr/>
        </p:nvCxnSpPr>
        <p:spPr>
          <a:xfrm>
            <a:off x="4532739" y="2883932"/>
            <a:ext cx="1258461" cy="7297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6314" y="610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739590" y="6362700"/>
            <a:ext cx="851210" cy="364709"/>
            <a:chOff x="1739590" y="6362700"/>
            <a:chExt cx="851210" cy="364709"/>
          </a:xfrm>
        </p:grpSpPr>
        <p:sp>
          <p:nvSpPr>
            <p:cNvPr id="77" name="Freeform 76"/>
            <p:cNvSpPr/>
            <p:nvPr/>
          </p:nvSpPr>
          <p:spPr>
            <a:xfrm>
              <a:off x="1739590" y="6434254"/>
              <a:ext cx="851210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7" idx="5"/>
            </p:cNvCxnSpPr>
            <p:nvPr/>
          </p:nvCxnSpPr>
          <p:spPr>
            <a:xfrm flipV="1">
              <a:off x="2574037" y="6362700"/>
              <a:ext cx="16763" cy="23882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1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33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298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9   14    33     17   23    21     29    91    37    25    88      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H="1">
            <a:off x="4953000" y="3537466"/>
            <a:ext cx="838200" cy="9583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590800" y="6362701"/>
            <a:ext cx="1360448" cy="364708"/>
            <a:chOff x="1739590" y="6362701"/>
            <a:chExt cx="1360448" cy="364708"/>
          </a:xfrm>
        </p:grpSpPr>
        <p:sp>
          <p:nvSpPr>
            <p:cNvPr id="76" name="Freeform 75"/>
            <p:cNvSpPr/>
            <p:nvPr/>
          </p:nvSpPr>
          <p:spPr>
            <a:xfrm>
              <a:off x="1739590" y="6553200"/>
              <a:ext cx="1360448" cy="174209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76" idx="5"/>
            </p:cNvCxnSpPr>
            <p:nvPr/>
          </p:nvCxnSpPr>
          <p:spPr>
            <a:xfrm flipV="1">
              <a:off x="3073246" y="6362701"/>
              <a:ext cx="26792" cy="289899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3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We are done.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no. of operations  performed =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(no. of levels in binary heap)</a:t>
                </a:r>
              </a:p>
              <a:p>
                <a:pPr marL="0" indent="0">
                  <a:buNone/>
                </a:pPr>
                <a:r>
                  <a:rPr lang="en-US" sz="1800" dirty="0"/>
                  <a:t>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     </a:t>
                </a:r>
                <a:r>
                  <a:rPr lang="en-US" sz="1800" dirty="0">
                    <a:solidFill>
                      <a:srgbClr val="7030A0"/>
                    </a:solidFill>
                  </a:rPr>
                  <a:t>…show it as an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homework exercise</a:t>
                </a:r>
                <a:r>
                  <a:rPr lang="en-US" sz="1800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593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128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9   14    21     17   23    33     29    91    37    25    88      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79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381000" y="5791200"/>
            <a:ext cx="8305800" cy="523220"/>
            <a:chOff x="381000" y="5791200"/>
            <a:chExt cx="8305800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62000" y="5867400"/>
              <a:ext cx="7924800" cy="381000"/>
              <a:chOff x="762000" y="5867400"/>
              <a:chExt cx="7924800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9248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38200" y="5867400"/>
                <a:ext cx="771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9   14  21   17   23   33   29  71   37   25   88   41  52   32   76   98   85   47  57      </a:t>
                </a: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8001000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07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710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9   14  21   17   23   33   29  71   37   25   88   41  52   32   76   98   85   47  57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 flipH="1">
            <a:off x="3448248" y="4572703"/>
            <a:ext cx="218976" cy="8374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343400" y="6264692"/>
            <a:ext cx="3810000" cy="364708"/>
            <a:chOff x="-709962" y="6362701"/>
            <a:chExt cx="3810000" cy="364708"/>
          </a:xfrm>
        </p:grpSpPr>
        <p:sp>
          <p:nvSpPr>
            <p:cNvPr id="111" name="Freeform 110"/>
            <p:cNvSpPr/>
            <p:nvPr/>
          </p:nvSpPr>
          <p:spPr>
            <a:xfrm>
              <a:off x="-709962" y="6553200"/>
              <a:ext cx="3810000" cy="174209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25005" y="6362702"/>
              <a:ext cx="75033" cy="28989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-709962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00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891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Heap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Definition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r>
              <a:rPr lang="en-US" sz="1800" dirty="0"/>
              <a:t> a tree data structure where :</a:t>
            </a:r>
          </a:p>
          <a:p>
            <a:pPr marL="0" indent="0" algn="ctr">
              <a:buNone/>
            </a:pPr>
            <a:r>
              <a:rPr lang="en-US" sz="1800" dirty="0"/>
              <a:t>value stored in  a node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r>
              <a:rPr lang="en-US" sz="1800" dirty="0"/>
              <a:t>      value stored in each of its children.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828800" y="1905000"/>
            <a:ext cx="5029200" cy="4267200"/>
            <a:chOff x="1828800" y="1295400"/>
            <a:chExt cx="5029200" cy="42672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715107" y="1524000"/>
              <a:ext cx="1304693" cy="711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55796" y="1524000"/>
              <a:ext cx="1263804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286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867400" y="22358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86000" y="2546163"/>
              <a:ext cx="1665248" cy="1035237"/>
              <a:chOff x="2286000" y="3231963"/>
              <a:chExt cx="1665248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92752" y="2514600"/>
              <a:ext cx="1665248" cy="1035237"/>
              <a:chOff x="2286000" y="3231963"/>
              <a:chExt cx="1665248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828800" y="3536763"/>
              <a:ext cx="1143000" cy="1035237"/>
              <a:chOff x="2503448" y="3231963"/>
              <a:chExt cx="1143000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503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41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687412" y="3231963"/>
                <a:ext cx="317873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3231963" y="3231963"/>
                <a:ext cx="2620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3657600" y="3581400"/>
              <a:ext cx="304800" cy="1066800"/>
              <a:chOff x="2960648" y="3200400"/>
              <a:chExt cx="304800" cy="10668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960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7" idx="4"/>
                <a:endCxn id="49" idx="0"/>
              </p:cNvCxnSpPr>
              <p:nvPr/>
            </p:nvCxnSpPr>
            <p:spPr>
              <a:xfrm>
                <a:off x="3101896" y="3200400"/>
                <a:ext cx="11152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971800" y="2590800"/>
              <a:ext cx="304800" cy="990600"/>
              <a:chOff x="2427248" y="3276600"/>
              <a:chExt cx="304800" cy="9906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4" idx="4"/>
                <a:endCxn id="55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828800" y="4572000"/>
              <a:ext cx="304800" cy="990600"/>
              <a:chOff x="2427248" y="3276600"/>
              <a:chExt cx="304800" cy="9906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endCxn id="59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553200" y="3546088"/>
              <a:ext cx="304800" cy="990600"/>
              <a:chOff x="2427248" y="3276600"/>
              <a:chExt cx="304800" cy="9906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1752600" y="1916668"/>
            <a:ext cx="5143104" cy="4331732"/>
            <a:chOff x="1752600" y="1295400"/>
            <a:chExt cx="5143104" cy="4331732"/>
          </a:xfrm>
        </p:grpSpPr>
        <p:sp>
          <p:nvSpPr>
            <p:cNvPr id="69" name="TextBox 68"/>
            <p:cNvSpPr txBox="1"/>
            <p:nvPr/>
          </p:nvSpPr>
          <p:spPr>
            <a:xfrm>
              <a:off x="5791200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1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43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0" y="3200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770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0648" y="4311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34096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40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9896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52600" y="4278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26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43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21361" y="42349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52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9   14  21   17   23   33   29  71   37  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  <a:r>
                <a:rPr lang="en-US" dirty="0"/>
                <a:t>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09" name="Straight Arrow Connector 108"/>
          <p:cNvCxnSpPr>
            <a:stCxn id="52" idx="2"/>
          </p:cNvCxnSpPr>
          <p:nvPr/>
        </p:nvCxnSpPr>
        <p:spPr>
          <a:xfrm flipH="1">
            <a:off x="3581400" y="3581400"/>
            <a:ext cx="247848" cy="7612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514600" y="6264693"/>
            <a:ext cx="1905000" cy="364707"/>
            <a:chOff x="1195038" y="6362702"/>
            <a:chExt cx="1905000" cy="364707"/>
          </a:xfrm>
        </p:grpSpPr>
        <p:sp>
          <p:nvSpPr>
            <p:cNvPr id="111" name="Freeform 110"/>
            <p:cNvSpPr/>
            <p:nvPr/>
          </p:nvSpPr>
          <p:spPr>
            <a:xfrm>
              <a:off x="1195038" y="6567915"/>
              <a:ext cx="1905000" cy="15949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62522" y="6362703"/>
              <a:ext cx="37516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195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7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76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9   14  21   17  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  <a:r>
                <a:rPr lang="en-US" dirty="0"/>
                <a:t>   33   29  71   37   23   88   41  52   32   76   98   85   47  57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419376" y="2438400"/>
            <a:ext cx="509539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371600" y="6264693"/>
            <a:ext cx="1143000" cy="364707"/>
            <a:chOff x="1957038" y="6362702"/>
            <a:chExt cx="1143000" cy="364707"/>
          </a:xfrm>
        </p:grpSpPr>
        <p:sp>
          <p:nvSpPr>
            <p:cNvPr id="111" name="Freeform 110"/>
            <p:cNvSpPr/>
            <p:nvPr/>
          </p:nvSpPr>
          <p:spPr>
            <a:xfrm>
              <a:off x="1957038" y="6567915"/>
              <a:ext cx="1143000" cy="15949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>
              <a:stCxn id="111" idx="5"/>
            </p:cNvCxnSpPr>
            <p:nvPr/>
          </p:nvCxnSpPr>
          <p:spPr>
            <a:xfrm flipV="1">
              <a:off x="3077528" y="6362703"/>
              <a:ext cx="22510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957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05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62000" y="5867400"/>
            <a:ext cx="7924800" cy="381000"/>
            <a:chOff x="762000" y="5867400"/>
            <a:chExt cx="7924800" cy="381000"/>
          </a:xfrm>
        </p:grpSpPr>
        <p:sp>
          <p:nvSpPr>
            <p:cNvPr id="136" name="Rectangle 135"/>
            <p:cNvSpPr/>
            <p:nvPr/>
          </p:nvSpPr>
          <p:spPr>
            <a:xfrm>
              <a:off x="762000" y="5867400"/>
              <a:ext cx="79248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14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2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8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04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42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7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53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334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15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096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77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858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38200" y="5867400"/>
              <a:ext cx="764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  <a:r>
                <a:rPr lang="en-US" dirty="0"/>
                <a:t>  21   17   14   33   29  71   37   23   88   41  52   32   76   98   85   47  57      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381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19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7239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620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01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382000" y="58674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7963296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3372048" y="1664732"/>
            <a:ext cx="1160691" cy="72352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90600" y="6264693"/>
            <a:ext cx="381000" cy="364706"/>
            <a:chOff x="1576038" y="6362702"/>
            <a:chExt cx="381000" cy="364706"/>
          </a:xfrm>
        </p:grpSpPr>
        <p:sp>
          <p:nvSpPr>
            <p:cNvPr id="111" name="Freeform 110"/>
            <p:cNvSpPr/>
            <p:nvPr/>
          </p:nvSpPr>
          <p:spPr>
            <a:xfrm>
              <a:off x="1576038" y="6647661"/>
              <a:ext cx="381000" cy="79747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1576038" y="6362703"/>
              <a:ext cx="30013" cy="29621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1957038" y="6362702"/>
              <a:ext cx="0" cy="28496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1000" y="579120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6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Insert(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 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While(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</a:t>
                </a:r>
                <a:r>
                  <a:rPr lang="en-US" sz="2000" b="1" dirty="0"/>
                  <a:t>    and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/>
                  <a:t>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(log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66" t="-8197" r="-45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</a:t>
                </a:r>
                <a:r>
                  <a:rPr lang="en-US" b="1" dirty="0">
                    <a:solidFill>
                      <a:srgbClr val="C00000"/>
                    </a:solidFill>
                  </a:rPr>
                  <a:t>↔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84"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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;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9836" r="-44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0" grpId="0" uiExpand="1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remaining operations on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Decrease-key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2000" dirty="0"/>
                  <a:t>): decrease the value of the key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 by amount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b="1" dirty="0"/>
                  <a:t>.  </a:t>
                </a:r>
              </a:p>
              <a:p>
                <a:pPr lvl="1"/>
                <a:r>
                  <a:rPr lang="en-US" sz="1600" dirty="0"/>
                  <a:t>Similar to</a:t>
                </a:r>
                <a:r>
                  <a:rPr lang="en-US" sz="1600" b="1" dirty="0"/>
                  <a:t>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1600" b="1" dirty="0"/>
                  <a:t>(</a:t>
                </a:r>
                <a:r>
                  <a:rPr lang="en-US" sz="16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1600" b="1" dirty="0" err="1"/>
                  <a:t>,</a:t>
                </a:r>
                <a:r>
                  <a:rPr lang="en-US" sz="1600" b="1" dirty="0" err="1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/>
                  <a:t>).</a:t>
                </a:r>
              </a:p>
              <a:p>
                <a:pPr lvl="1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dirty="0"/>
                  <a:t>log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time </a:t>
                </a:r>
              </a:p>
              <a:p>
                <a:pPr lvl="1"/>
                <a:r>
                  <a:rPr lang="en-US" sz="1600" dirty="0"/>
                  <a:t>Do it as an exercise</a:t>
                </a:r>
              </a:p>
              <a:p>
                <a:pPr marL="457200" lvl="1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Merge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,H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): Merge two heaps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time </a:t>
                </a: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= total number of elements in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2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and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H</a:t>
                </a:r>
                <a:r>
                  <a:rPr lang="en-US" sz="1200" b="1" dirty="0">
                    <a:solidFill>
                      <a:srgbClr val="0070C0"/>
                    </a:solidFill>
                  </a:rPr>
                  <a:t>2</a:t>
                </a:r>
              </a:p>
              <a:p>
                <a:pPr marL="457200" lvl="1" indent="0">
                  <a:buNone/>
                </a:pPr>
                <a:r>
                  <a:rPr lang="en-US" sz="1600" b="1" dirty="0"/>
                  <a:t>                    (This is because of the array implementation)</a:t>
                </a:r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Other heaps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Fibonacci</a:t>
            </a:r>
            <a:r>
              <a:rPr lang="en-US" sz="2000" b="1" dirty="0"/>
              <a:t> heap </a:t>
            </a:r>
            <a:r>
              <a:rPr lang="en-US" sz="2000" dirty="0"/>
              <a:t>: a </a:t>
            </a:r>
            <a:r>
              <a:rPr lang="en-US" sz="2000" b="1" dirty="0"/>
              <a:t>link</a:t>
            </a:r>
            <a:r>
              <a:rPr lang="en-US" sz="2000" dirty="0"/>
              <a:t> based data structure.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42727"/>
              </p:ext>
            </p:extLst>
          </p:nvPr>
        </p:nvGraphicFramePr>
        <p:xfrm>
          <a:off x="1524000" y="30480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Fibonacci</a:t>
                      </a:r>
                      <a:r>
                        <a:rPr lang="en-US" dirty="0"/>
                        <a:t> 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Find-min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800" dirty="0" err="1"/>
                        <a:t>,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Extract-min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Decrease-key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i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∆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Merge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,H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own Ribbon 2"/>
          <p:cNvSpPr/>
          <p:nvPr/>
        </p:nvSpPr>
        <p:spPr>
          <a:xfrm>
            <a:off x="1066800" y="5562600"/>
            <a:ext cx="70104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Fibonacci Heaps are not part of this course.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 can read about them by yourselves.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3505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732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477000" y="3821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4583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0" y="4964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2400" y="3505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62400" y="3821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21668"/>
                <a:ext cx="954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62400" y="4202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202668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62400" y="4583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583668"/>
                <a:ext cx="954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98123" y="4964668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23" y="4964668"/>
                <a:ext cx="61824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}, build a binary </a:t>
                </a:r>
                <a:r>
                  <a:rPr lang="en-US" sz="2000" b="1" dirty="0"/>
                  <a:t>heap H</a:t>
                </a:r>
                <a:r>
                  <a:rPr lang="en-US" sz="2000" dirty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Trivial solution: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2000" dirty="0"/>
                  <a:t>Building the Binary heap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incrementally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/>
                  <a:t>);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For(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H);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r="-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953000" y="43403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time complexity of this algorithm?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 </a:t>
            </a:r>
            <a:r>
              <a:rPr lang="en-US" sz="3600" b="1" dirty="0">
                <a:solidFill>
                  <a:srgbClr val="C00000"/>
                </a:solidFill>
              </a:rPr>
              <a:t>incrementally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562496" y="1295400"/>
            <a:ext cx="5752704" cy="4407932"/>
            <a:chOff x="1562496" y="1295400"/>
            <a:chExt cx="5752704" cy="4407932"/>
          </a:xfrm>
        </p:grpSpPr>
        <p:grpSp>
          <p:nvGrpSpPr>
            <p:cNvPr id="27" name="Group 26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600200" y="1295400"/>
                <a:ext cx="5638800" cy="4343400"/>
                <a:chOff x="1600200" y="1295400"/>
                <a:chExt cx="5638800" cy="43434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1295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2971800" y="1524000"/>
                  <a:ext cx="1447800" cy="1066800"/>
                  <a:chOff x="2971800" y="2209800"/>
                  <a:chExt cx="1447800" cy="1066800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 flipH="1">
                    <a:off x="3155796" y="2209800"/>
                    <a:ext cx="1263804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/>
                  <p:cNvSpPr/>
                  <p:nvPr/>
                </p:nvSpPr>
                <p:spPr>
                  <a:xfrm>
                    <a:off x="2971800" y="2971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715107" y="1524000"/>
                  <a:ext cx="1457093" cy="1016652"/>
                  <a:chOff x="4715107" y="2209800"/>
                  <a:chExt cx="1457093" cy="1016652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4715107" y="2209800"/>
                    <a:ext cx="1304693" cy="711852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5867400" y="2921652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286000" y="2546163"/>
                  <a:ext cx="730437" cy="1035237"/>
                  <a:chOff x="2286000" y="3231963"/>
                  <a:chExt cx="730437" cy="1035237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2286000" y="39624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>
                    <a:stCxn id="14" idx="3"/>
                    <a:endCxn id="16" idx="0"/>
                  </p:cNvCxnSpPr>
                  <p:nvPr/>
                </p:nvCxnSpPr>
                <p:spPr>
                  <a:xfrm flipH="1">
                    <a:off x="2438400" y="3231963"/>
                    <a:ext cx="578037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231963" y="2546163"/>
                  <a:ext cx="719285" cy="1035237"/>
                  <a:chOff x="3231963" y="3231963"/>
                  <a:chExt cx="719285" cy="1035237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3646448" y="39624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Arrow Connector 20"/>
                  <p:cNvCxnSpPr>
                    <a:stCxn id="14" idx="5"/>
                  </p:cNvCxnSpPr>
                  <p:nvPr/>
                </p:nvCxnSpPr>
                <p:spPr>
                  <a:xfrm>
                    <a:off x="3231963" y="3231963"/>
                    <a:ext cx="566885" cy="730437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5192752" y="2514600"/>
                  <a:ext cx="730437" cy="1035237"/>
                  <a:chOff x="5192752" y="3200400"/>
                  <a:chExt cx="730437" cy="1035237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5192752" y="3930837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>
                    <a:endCxn id="28" idx="0"/>
                  </p:cNvCxnSpPr>
                  <p:nvPr/>
                </p:nvCxnSpPr>
                <p:spPr>
                  <a:xfrm flipH="1">
                    <a:off x="5345152" y="3200400"/>
                    <a:ext cx="578037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138715" y="2514600"/>
                  <a:ext cx="719285" cy="1035237"/>
                  <a:chOff x="6138715" y="3200400"/>
                  <a:chExt cx="719285" cy="1035237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6553200" y="3930837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6138715" y="3200400"/>
                    <a:ext cx="5668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828800" y="3536763"/>
                  <a:ext cx="501837" cy="1035237"/>
                  <a:chOff x="1828800" y="4222563"/>
                  <a:chExt cx="501837" cy="1035237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18288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>
                    <a:stCxn id="16" idx="3"/>
                  </p:cNvCxnSpPr>
                  <p:nvPr/>
                </p:nvCxnSpPr>
                <p:spPr>
                  <a:xfrm flipH="1">
                    <a:off x="20127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557315" y="3536763"/>
                  <a:ext cx="414485" cy="1035237"/>
                  <a:chOff x="2557315" y="4222563"/>
                  <a:chExt cx="414485" cy="1035237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26670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" name="Straight Arrow Connector 35"/>
                  <p:cNvCxnSpPr>
                    <a:endCxn id="34" idx="0"/>
                  </p:cNvCxnSpPr>
                  <p:nvPr/>
                </p:nvCxnSpPr>
                <p:spPr>
                  <a:xfrm>
                    <a:off x="25573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352800" y="3549837"/>
                  <a:ext cx="381000" cy="1022163"/>
                  <a:chOff x="3245037" y="4235637"/>
                  <a:chExt cx="381000" cy="102216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245037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>
                    <a:off x="3384365" y="4235637"/>
                    <a:ext cx="241672" cy="7173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928915" y="3536763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" name="Straight Arrow Connector 50"/>
                  <p:cNvCxnSpPr>
                    <a:endCxn id="49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755963" y="3536763"/>
                  <a:ext cx="501837" cy="1035237"/>
                  <a:chOff x="3200400" y="4222563"/>
                  <a:chExt cx="501837" cy="1035237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32004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" name="Straight Arrow Connector 75"/>
                  <p:cNvCxnSpPr/>
                  <p:nvPr/>
                </p:nvCxnSpPr>
                <p:spPr>
                  <a:xfrm flipH="1">
                    <a:off x="33843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6127563" y="3536763"/>
                  <a:ext cx="501837" cy="1035237"/>
                  <a:chOff x="3200400" y="4222563"/>
                  <a:chExt cx="501837" cy="1035237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32004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" name="Straight Arrow Connector 78"/>
                  <p:cNvCxnSpPr/>
                  <p:nvPr/>
                </p:nvCxnSpPr>
                <p:spPr>
                  <a:xfrm flipH="1">
                    <a:off x="3384364" y="4222563"/>
                    <a:ext cx="317873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5452915" y="3505200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Arrow Connector 81"/>
                  <p:cNvCxnSpPr>
                    <a:endCxn id="81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6824515" y="3505200"/>
                  <a:ext cx="414485" cy="1035237"/>
                  <a:chOff x="3928915" y="4222563"/>
                  <a:chExt cx="414485" cy="1035237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4038600" y="49530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>
                    <a:endCxn id="84" idx="0"/>
                  </p:cNvCxnSpPr>
                  <p:nvPr/>
                </p:nvCxnSpPr>
                <p:spPr>
                  <a:xfrm>
                    <a:off x="3928915" y="4222563"/>
                    <a:ext cx="262085" cy="7304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600200" y="4540437"/>
                  <a:ext cx="685800" cy="1098363"/>
                  <a:chOff x="1600200" y="4540437"/>
                  <a:chExt cx="685800" cy="1098363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1981200" y="4572000"/>
                    <a:ext cx="304800" cy="1066800"/>
                    <a:chOff x="3852715" y="4222563"/>
                    <a:chExt cx="304800" cy="1066800"/>
                  </a:xfrm>
                </p:grpSpPr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3852715" y="4984563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3884279" y="4222563"/>
                      <a:ext cx="120836" cy="7620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600200" y="4540437"/>
                    <a:ext cx="304800" cy="1098363"/>
                    <a:chOff x="3429000" y="4235637"/>
                    <a:chExt cx="304800" cy="1098363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3429000" y="50292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" name="Straight Arrow Connector 90"/>
                    <p:cNvCxnSpPr/>
                    <p:nvPr/>
                  </p:nvCxnSpPr>
                  <p:spPr>
                    <a:xfrm flipH="1">
                      <a:off x="3600647" y="4235637"/>
                      <a:ext cx="133153" cy="80593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438400" y="4540437"/>
                  <a:ext cx="685800" cy="1098363"/>
                  <a:chOff x="1600200" y="4540437"/>
                  <a:chExt cx="685800" cy="1098363"/>
                </a:xfrm>
              </p:grpSpPr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1981200" y="4572000"/>
                    <a:ext cx="304800" cy="1066800"/>
                    <a:chOff x="3852715" y="4222563"/>
                    <a:chExt cx="304800" cy="1066800"/>
                  </a:xfrm>
                </p:grpSpPr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3852715" y="4984563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" name="Straight Arrow Connector 104"/>
                    <p:cNvCxnSpPr/>
                    <p:nvPr/>
                  </p:nvCxnSpPr>
                  <p:spPr>
                    <a:xfrm>
                      <a:off x="3884279" y="4222563"/>
                      <a:ext cx="120836" cy="7620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1600200" y="4540437"/>
                    <a:ext cx="304800" cy="1098363"/>
                    <a:chOff x="3429000" y="4235637"/>
                    <a:chExt cx="304800" cy="1098363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3429000" y="50292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" name="Straight Arrow Connector 102"/>
                    <p:cNvCxnSpPr/>
                    <p:nvPr/>
                  </p:nvCxnSpPr>
                  <p:spPr>
                    <a:xfrm flipH="1">
                      <a:off x="3600647" y="4235637"/>
                      <a:ext cx="133153" cy="80593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 flipH="1">
                  <a:off x="3314304" y="4572703"/>
                  <a:ext cx="210144" cy="76129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562496" y="1295400"/>
              <a:ext cx="5752704" cy="4407932"/>
              <a:chOff x="1562496" y="1295400"/>
              <a:chExt cx="5752704" cy="440793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562496" y="1295400"/>
                <a:ext cx="5752704" cy="4407932"/>
                <a:chOff x="1562496" y="1295400"/>
                <a:chExt cx="5752704" cy="4407932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4381896" y="12954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2286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209800" y="32766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17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752600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71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791200" y="2209800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21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81600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33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619896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515496" y="32120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29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590800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37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3150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23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0008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88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4724400" y="42026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41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524896" y="4191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52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6058296" y="42672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32</a:t>
                  </a: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896496" y="4191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76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5624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98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19434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85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4006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47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781696" y="5334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57</a:t>
                  </a: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3162696" y="5334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25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1000" y="5791200"/>
            <a:ext cx="8103845" cy="523220"/>
            <a:chOff x="381000" y="5791200"/>
            <a:chExt cx="8103845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62000" y="5867400"/>
              <a:ext cx="7722845" cy="381000"/>
              <a:chOff x="762000" y="5867400"/>
              <a:chExt cx="7722845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62000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38200" y="5867400"/>
                <a:ext cx="7646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9   11  21   17   14   33   29  71   37   23   88   41  52   32   76   98   85   47  57      </a:t>
                </a: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TextBox 157"/>
            <p:cNvSpPr txBox="1"/>
            <p:nvPr/>
          </p:nvSpPr>
          <p:spPr>
            <a:xfrm>
              <a:off x="7963296" y="5879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6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/>
                  <a:t>: </a:t>
                </a:r>
                <a:r>
                  <a:rPr lang="en-US" sz="2000" dirty="0"/>
                  <a:t>Time complexity of building a binary heap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incrementally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log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708" t="-674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524000" y="3810000"/>
                <a:ext cx="50292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A binary heap can be built in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810000"/>
                <a:ext cx="50292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Operations </a:t>
            </a:r>
            <a:r>
              <a:rPr lang="en-US" sz="4000" b="1" dirty="0"/>
              <a:t>on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Query Operations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Find-min</a:t>
            </a:r>
            <a:r>
              <a:rPr lang="en-US" sz="2000" dirty="0"/>
              <a:t>: report the smallest key stored in the heap.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Update Operations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CreateHeap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Insert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x</a:t>
            </a:r>
            <a:r>
              <a:rPr lang="en-US" sz="2000" dirty="0" err="1"/>
              <a:t>,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Extract-min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Decrease-key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Merge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>
                <a:solidFill>
                  <a:srgbClr val="0070C0"/>
                </a:solidFill>
              </a:rPr>
              <a:t>,H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0111" y="3276600"/>
            <a:ext cx="290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Create an empty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4573" y="3657600"/>
            <a:ext cx="5062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Insert a </a:t>
            </a:r>
            <a:r>
              <a:rPr lang="en-US" sz="2000" u="sng" dirty="0"/>
              <a:t>new key</a:t>
            </a:r>
            <a:r>
              <a:rPr lang="en-US" sz="2000" dirty="0"/>
              <a:t> with value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 </a:t>
            </a:r>
            <a:r>
              <a:rPr lang="en-US" sz="2000" dirty="0"/>
              <a:t>into the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019490"/>
            <a:ext cx="355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delete the </a:t>
            </a:r>
            <a:r>
              <a:rPr lang="en-US" sz="2000" u="sng" dirty="0"/>
              <a:t>smallest</a:t>
            </a:r>
            <a:r>
              <a:rPr lang="en-US" sz="2000" dirty="0"/>
              <a:t> key from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49979" y="4343400"/>
            <a:ext cx="500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decrease the value of the key 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by amount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724400"/>
            <a:ext cx="3281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Merge two heaps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6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00200" y="1752600"/>
            <a:ext cx="5638800" cy="4343400"/>
            <a:chOff x="1600200" y="1295400"/>
            <a:chExt cx="56388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>
                  <a:stCxn id="65" idx="3"/>
                  <a:endCxn id="6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>
                  <a:stCxn id="6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>
                  <a:endCxn id="5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5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/>
                <p:cNvCxnSpPr>
                  <a:endCxn id="46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endCxn id="40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endCxn id="38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7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</a:t>
                </a:r>
                <a:r>
                  <a:rPr lang="en-US" b="1" dirty="0">
                    <a:solidFill>
                      <a:schemeClr val="tx1"/>
                    </a:solidFill>
                  </a:rPr>
                  <a:t>leaves</a:t>
                </a:r>
                <a:r>
                  <a:rPr lang="en-US" dirty="0">
                    <a:solidFill>
                      <a:schemeClr val="tx1"/>
                    </a:solidFill>
                  </a:rPr>
                  <a:t>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1600200" y="4997637"/>
            <a:ext cx="1924248" cy="1098363"/>
            <a:chOff x="1600200" y="4997637"/>
            <a:chExt cx="1924248" cy="1098363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leaves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981200" y="5029200"/>
            <a:ext cx="304800" cy="1066800"/>
            <a:chOff x="1981200" y="5029200"/>
            <a:chExt cx="304800" cy="1066800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600200" y="4997637"/>
            <a:ext cx="304800" cy="1098363"/>
            <a:chOff x="1600200" y="4997637"/>
            <a:chExt cx="304800" cy="1098363"/>
          </a:xfrm>
        </p:grpSpPr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38400" y="4997637"/>
            <a:ext cx="1086048" cy="1098363"/>
            <a:chOff x="2438400" y="4997637"/>
            <a:chExt cx="1086048" cy="1098363"/>
          </a:xfrm>
        </p:grpSpPr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42672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910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The time complexity for inserting a leaf node =  ?</a:t>
                </a:r>
              </a:p>
              <a:p>
                <a:pPr marL="0" indent="0">
                  <a:buNone/>
                </a:pPr>
                <a:r>
                  <a:rPr lang="en-US" sz="1800" dirty="0"/>
                  <a:t># leaf nodes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/>
                  <a:t>: </a:t>
                </a:r>
                <a:r>
                  <a:rPr lang="en-US" sz="1800" dirty="0"/>
                  <a:t>Time complexity of building a binary heap incrementally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log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).</a:t>
                </a:r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593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62200" y="1752600"/>
            <a:ext cx="2209800" cy="3581401"/>
            <a:chOff x="2362200" y="1752600"/>
            <a:chExt cx="2209800" cy="3581401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276600" y="1752600"/>
              <a:ext cx="1295400" cy="8382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362200" y="2590800"/>
              <a:ext cx="869763" cy="123498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362200" y="3825781"/>
              <a:ext cx="228600" cy="593819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38400" y="4451866"/>
              <a:ext cx="152400" cy="882135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2330636" y="51816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4572000" y="1752600"/>
            <a:ext cx="1143000" cy="1455690"/>
            <a:chOff x="4572000" y="1752600"/>
            <a:chExt cx="1143000" cy="1455690"/>
          </a:xfrm>
        </p:grpSpPr>
        <p:cxnSp>
          <p:nvCxnSpPr>
            <p:cNvPr id="160" name="Straight Connector 159"/>
            <p:cNvCxnSpPr/>
            <p:nvPr/>
          </p:nvCxnSpPr>
          <p:spPr>
            <a:xfrm flipH="1">
              <a:off x="5098863" y="2438400"/>
              <a:ext cx="616137" cy="76989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4572000" y="1752600"/>
              <a:ext cx="1143000" cy="635652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Oval 162"/>
          <p:cNvSpPr/>
          <p:nvPr/>
        </p:nvSpPr>
        <p:spPr>
          <a:xfrm>
            <a:off x="5073837" y="31242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389" t="-8333" r="-958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Cloud Callout 93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>
                <a:solidFill>
                  <a:srgbClr val="7030A0"/>
                </a:solidFill>
              </a:rPr>
              <a:t>Theorem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7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7" grpId="0" animBg="1"/>
      <p:bldP spid="67" grpId="1" animBg="1"/>
      <p:bldP spid="163" grpId="0" animBg="1"/>
      <p:bldP spid="163" grpId="1" animBg="1"/>
      <p:bldP spid="92" grpId="0" animBg="1"/>
      <p:bldP spid="93" grpId="0" animBg="1"/>
      <p:bldP spid="164" grpId="0" animBg="1"/>
      <p:bldP spid="165" grpId="0" animBg="1"/>
      <p:bldP spid="94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algorithm must take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 time for each of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leaves.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loud Callout 94"/>
              <p:cNvSpPr/>
              <p:nvPr/>
            </p:nvSpPr>
            <p:spPr>
              <a:xfrm>
                <a:off x="0" y="1093521"/>
                <a:ext cx="4083237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Ponder over the design of the 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algorithm based on this insight.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loud Callout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3521"/>
                <a:ext cx="4083237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5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Can  we </a:t>
            </a:r>
            <a:r>
              <a:rPr lang="en-US" sz="3200" b="1" dirty="0">
                <a:solidFill>
                  <a:srgbClr val="7030A0"/>
                </a:solidFill>
              </a:rPr>
              <a:t>implement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a binary tree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an array </a:t>
            </a:r>
            <a:r>
              <a:rPr lang="en-US" sz="3200" b="1" dirty="0"/>
              <a:t>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2514600" y="4495800"/>
            <a:ext cx="37338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Yes.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 some </a:t>
            </a:r>
            <a:r>
              <a:rPr lang="en-US" b="1" dirty="0">
                <a:solidFill>
                  <a:srgbClr val="C00000"/>
                </a:solidFill>
              </a:rPr>
              <a:t>special</a:t>
            </a:r>
            <a:r>
              <a:rPr lang="en-US" b="1" dirty="0">
                <a:solidFill>
                  <a:schemeClr val="tx1"/>
                </a:solidFill>
              </a:rPr>
              <a:t> cases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A complete binary of 12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3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complete </a:t>
            </a:r>
            <a:r>
              <a:rPr lang="en-US" sz="3600" b="1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leftmost node </a:t>
                </a:r>
                <a:r>
                  <a:rPr lang="en-US" sz="1800" dirty="0"/>
                  <a:t>at level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 a </a:t>
                </a:r>
                <a:r>
                  <a:rPr lang="en-US" sz="1800" b="1" dirty="0"/>
                  <a:t>node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1800" b="1" dirty="0"/>
                  <a:t> </a:t>
                </a:r>
                <a:r>
                  <a:rPr lang="en-US" sz="1800" dirty="0"/>
                  <a:t>at level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occurring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err="1"/>
                  <a:t>th</a:t>
                </a:r>
                <a:r>
                  <a:rPr lang="en-US" sz="1800" b="1" dirty="0"/>
                  <a:t> place from left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left</a:t>
                </a:r>
                <a:r>
                  <a:rPr lang="en-US" sz="1800" dirty="0"/>
                  <a:t> 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/>
                  <a:t>is=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right</a:t>
                </a:r>
                <a:r>
                  <a:rPr lang="en-US" sz="1800" dirty="0"/>
                  <a:t> 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/>
                  <a:t>is=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956" b="-6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Level</a:t>
            </a: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nodes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1           2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2           4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1                                                      2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3                        4                           5                        6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4953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7              8        9           10            11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blipFill rotWithShape="1">
                <a:blip r:embed="rId3"/>
                <a:stretch>
                  <a:fillRect t="-4839" r="-8511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blipFill rotWithShape="1">
                <a:blip r:embed="rId4"/>
                <a:stretch>
                  <a:fillRect t="-4839" r="-523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57600" y="5867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67400"/>
                <a:ext cx="1638525" cy="376385"/>
              </a:xfrm>
              <a:prstGeom prst="rect">
                <a:avLst/>
              </a:prstGeom>
              <a:blipFill rotWithShape="1">
                <a:blip r:embed="rId5"/>
                <a:stretch>
                  <a:fillRect t="-4918" r="-408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blipFill rotWithShape="1">
                <a:blip r:embed="rId6"/>
                <a:stretch>
                  <a:fillRect t="-4839" r="-408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657600" y="5872015"/>
                <a:ext cx="1406091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 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72015"/>
                <a:ext cx="1406091" cy="376385"/>
              </a:xfrm>
              <a:prstGeom prst="rect">
                <a:avLst/>
              </a:prstGeom>
              <a:blipFill rotWithShape="1">
                <a:blip r:embed="rId7"/>
                <a:stretch>
                  <a:fillRect t="-4839" r="-476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21177" y="5879068"/>
                <a:ext cx="112242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77" y="5879068"/>
                <a:ext cx="1122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65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3446244" y="5638800"/>
            <a:ext cx="3945156" cy="316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Callout 62"/>
          <p:cNvSpPr/>
          <p:nvPr/>
        </p:nvSpPr>
        <p:spPr>
          <a:xfrm>
            <a:off x="-1" y="1295400"/>
            <a:ext cx="3702237" cy="1535668"/>
          </a:xfrm>
          <a:prstGeom prst="cloudCallout">
            <a:avLst>
              <a:gd name="adj1" fmla="val -27548"/>
              <a:gd name="adj2" fmla="val 672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a relationship between </a:t>
            </a:r>
            <a:r>
              <a:rPr lang="en-US" sz="1600" dirty="0">
                <a:solidFill>
                  <a:srgbClr val="C00000"/>
                </a:solidFill>
              </a:rPr>
              <a:t>label of a node </a:t>
            </a:r>
            <a:r>
              <a:rPr lang="en-US" sz="1600" dirty="0">
                <a:solidFill>
                  <a:schemeClr val="tx1"/>
                </a:solidFill>
              </a:rPr>
              <a:t>and  </a:t>
            </a:r>
            <a:r>
              <a:rPr lang="en-US" sz="1600" dirty="0">
                <a:solidFill>
                  <a:srgbClr val="C00000"/>
                </a:solidFill>
              </a:rPr>
              <a:t>labels of its children ?</a:t>
            </a:r>
          </a:p>
        </p:txBody>
      </p:sp>
    </p:spTree>
    <p:extLst>
      <p:ext uri="{BB962C8B-B14F-4D97-AF65-F5344CB8AC3E}">
        <p14:creationId xmlns:p14="http://schemas.microsoft.com/office/powerpoint/2010/main" val="33898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53" grpId="0"/>
      <p:bldP spid="57" grpId="0"/>
      <p:bldP spid="60" grpId="0"/>
      <p:bldP spid="26" grpId="0" uiExpand="1" animBg="1"/>
      <p:bldP spid="61" grpId="0" uiExpand="1" animBg="1"/>
      <p:bldP spid="62" grpId="0" animBg="1"/>
      <p:bldP spid="64" grpId="0" animBg="1"/>
      <p:bldP spid="58" grpId="0" animBg="1"/>
      <p:bldP spid="58" grpId="1" animBg="1"/>
      <p:bldP spid="59" grpId="0" animBg="1"/>
      <p:bldP spid="59" grpId="1" animBg="1"/>
      <p:bldP spid="43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 be a node with label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left child(v) </a:t>
                </a:r>
                <a:r>
                  <a:rPr lang="en-US" sz="2000" dirty="0"/>
                  <a:t>  = 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right child(v) </a:t>
                </a:r>
                <a:r>
                  <a:rPr lang="en-US" sz="2000" dirty="0"/>
                  <a:t>= 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parent(v)      </a:t>
                </a:r>
                <a:r>
                  <a:rPr lang="en-US" sz="2000" dirty="0"/>
                  <a:t> =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956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Level</a:t>
            </a: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nodes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1           2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2           4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1                                                      2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3                        4                           5                        6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9044" y="4964668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7              8        9           10           11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723" t="-8333" r="-14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+2</a:t>
                </a:r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207" t="-8333" r="-14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−1)/2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5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4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complete </a:t>
            </a:r>
            <a:r>
              <a:rPr lang="en-US" sz="3600" b="1" dirty="0"/>
              <a:t>binary tree 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array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relation between a complete binary trees and an array ?</a:t>
            </a:r>
          </a:p>
          <a:p>
            <a:pPr marL="0" indent="0">
              <a:buNone/>
            </a:pPr>
            <a:r>
              <a:rPr lang="en-US" sz="2000" b="1" dirty="0"/>
              <a:t>Answer:  </a:t>
            </a:r>
            <a:r>
              <a:rPr lang="en-US" sz="2000" dirty="0"/>
              <a:t>A complete binary tree can be </a:t>
            </a:r>
            <a:r>
              <a:rPr lang="en-US" sz="2000" b="1" dirty="0"/>
              <a:t>implemented</a:t>
            </a:r>
            <a:r>
              <a:rPr lang="en-US" sz="2000" dirty="0"/>
              <a:t> by an array.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52600" y="2057400"/>
            <a:ext cx="5181600" cy="3341132"/>
            <a:chOff x="1752600" y="2057400"/>
            <a:chExt cx="5181600" cy="3341132"/>
          </a:xfrm>
        </p:grpSpPr>
        <p:grpSp>
          <p:nvGrpSpPr>
            <p:cNvPr id="24" name="Group 23"/>
            <p:cNvGrpSpPr/>
            <p:nvPr/>
          </p:nvGrpSpPr>
          <p:grpSpPr>
            <a:xfrm>
              <a:off x="1828800" y="2057400"/>
              <a:ext cx="5029200" cy="3276600"/>
              <a:chOff x="1828800" y="1981200"/>
              <a:chExt cx="5029200" cy="32766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98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22098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22098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32319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32319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32004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32004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42225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42225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4800600" y="4222563"/>
                <a:ext cx="459122" cy="1003674"/>
                <a:chOff x="2427248" y="3263526"/>
                <a:chExt cx="459122" cy="1003674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4272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>
                  <a:stCxn id="17" idx="3"/>
                  <a:endCxn id="40" idx="0"/>
                </p:cNvCxnSpPr>
                <p:nvPr/>
              </p:nvCxnSpPr>
              <p:spPr>
                <a:xfrm flipH="1">
                  <a:off x="2579648" y="3263526"/>
                  <a:ext cx="306722" cy="698874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00400" y="42225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42225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1752600" y="2057400"/>
              <a:ext cx="5181600" cy="3341132"/>
              <a:chOff x="1752600" y="2514600"/>
              <a:chExt cx="5181600" cy="334113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381896" y="2514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3505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17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09800" y="4495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57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91200" y="34290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81600" y="4431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6198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5154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5908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626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25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0008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88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62896" y="54218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35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671335" y="5486400"/>
            <a:ext cx="5410200" cy="381000"/>
            <a:chOff x="1524000" y="6096000"/>
            <a:chExt cx="5410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1524000" y="6096000"/>
              <a:ext cx="54102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61952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2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19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76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33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48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05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62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934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747535" y="549806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41   17     9     57   33      1     70    91    37    25     88     35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09044" y="1981200"/>
            <a:ext cx="5071646" cy="3352800"/>
            <a:chOff x="1609044" y="1981200"/>
            <a:chExt cx="5071646" cy="3352800"/>
          </a:xfrm>
        </p:grpSpPr>
        <p:sp>
          <p:nvSpPr>
            <p:cNvPr id="71" name="TextBox 70"/>
            <p:cNvSpPr txBox="1"/>
            <p:nvPr/>
          </p:nvSpPr>
          <p:spPr>
            <a:xfrm>
              <a:off x="4194114" y="198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7000" y="2971800"/>
              <a:ext cx="327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1                                                      2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60514" y="3974068"/>
              <a:ext cx="462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3                        4                           5                        6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09044" y="4964668"/>
              <a:ext cx="3648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7              8        9           10           11     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747535" y="5867400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0      1      2      3       4      5      6       7      8       9     10     11</a:t>
            </a:r>
          </a:p>
        </p:txBody>
      </p:sp>
      <p:sp>
        <p:nvSpPr>
          <p:cNvPr id="78" name="Cloud Callout 77"/>
          <p:cNvSpPr/>
          <p:nvPr/>
        </p:nvSpPr>
        <p:spPr>
          <a:xfrm>
            <a:off x="457200" y="2514600"/>
            <a:ext cx="2247884" cy="1010818"/>
          </a:xfrm>
          <a:prstGeom prst="cloudCallout">
            <a:avLst>
              <a:gd name="adj1" fmla="val -33235"/>
              <a:gd name="adj2" fmla="val 823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Advantages ?</a:t>
            </a:r>
          </a:p>
        </p:txBody>
      </p:sp>
      <p:sp>
        <p:nvSpPr>
          <p:cNvPr id="79" name="Down Ribbon 78"/>
          <p:cNvSpPr/>
          <p:nvPr/>
        </p:nvSpPr>
        <p:spPr>
          <a:xfrm>
            <a:off x="152400" y="2438400"/>
            <a:ext cx="2666999" cy="10375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most </a:t>
            </a:r>
            <a:r>
              <a:rPr lang="en-US" dirty="0">
                <a:solidFill>
                  <a:srgbClr val="C00000"/>
                </a:solidFill>
              </a:rPr>
              <a:t>compact</a:t>
            </a:r>
            <a:r>
              <a:rPr lang="en-US" dirty="0">
                <a:solidFill>
                  <a:schemeClr val="tx1"/>
                </a:solidFill>
              </a:rPr>
              <a:t>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659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4" grpId="0"/>
      <p:bldP spid="77" grpId="0"/>
      <p:bldP spid="78" grpId="0" animBg="1"/>
      <p:bldP spid="78" grpId="1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11210</TotalTime>
  <Words>1715</Words>
  <Application>Microsoft Macintosh PowerPoint</Application>
  <PresentationFormat>On-screen Show (4:3)</PresentationFormat>
  <Paragraphs>574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Data Structures and Algorithms (ESO207) </vt:lpstr>
      <vt:lpstr>Heap </vt:lpstr>
      <vt:lpstr>Operations on a heap</vt:lpstr>
      <vt:lpstr>Can  we implement  a binary tree using an array ?</vt:lpstr>
      <vt:lpstr>A complete binary tree</vt:lpstr>
      <vt:lpstr>A complete binary tree</vt:lpstr>
      <vt:lpstr>A complete binary tree</vt:lpstr>
      <vt:lpstr>A complete binary tree and array </vt:lpstr>
      <vt:lpstr>Binary heap</vt:lpstr>
      <vt:lpstr>Binary heap</vt:lpstr>
      <vt:lpstr>Implementation of a Binary heap</vt:lpstr>
      <vt:lpstr>Find_min(H)</vt:lpstr>
      <vt:lpstr>Extract_min(H)</vt:lpstr>
      <vt:lpstr>Extract_min(H)</vt:lpstr>
      <vt:lpstr>Extract_min(H)</vt:lpstr>
      <vt:lpstr>Extract_min(H)</vt:lpstr>
      <vt:lpstr>Extract_min(H)</vt:lpstr>
      <vt:lpstr>Insert(x,H)</vt:lpstr>
      <vt:lpstr>Insert(x,H)</vt:lpstr>
      <vt:lpstr>Insert(x,H)</vt:lpstr>
      <vt:lpstr>Insert(x,H)</vt:lpstr>
      <vt:lpstr>Insert(x,H)</vt:lpstr>
      <vt:lpstr>Insert(x,H)</vt:lpstr>
      <vt:lpstr>The remaining operations on Binary heap</vt:lpstr>
      <vt:lpstr>Other heaps</vt:lpstr>
      <vt:lpstr>Building a Binary heap</vt:lpstr>
      <vt:lpstr>Building a Binary heap</vt:lpstr>
      <vt:lpstr>Building a Binary heap incrementally</vt:lpstr>
      <vt:lpstr>Time complexity</vt:lpstr>
      <vt:lpstr>A complete binary tree</vt:lpstr>
      <vt:lpstr>A complete binary tree</vt:lpstr>
      <vt:lpstr>A complete binary tree</vt:lpstr>
      <vt:lpstr>Building a Binary heap incrementally</vt:lpstr>
      <vt:lpstr>Building a Binary heap incrementally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1118</cp:revision>
  <dcterms:created xsi:type="dcterms:W3CDTF">2011-12-03T04:13:03Z</dcterms:created>
  <dcterms:modified xsi:type="dcterms:W3CDTF">2021-03-16T10:31:16Z</dcterms:modified>
</cp:coreProperties>
</file>