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408" r:id="rId2"/>
    <p:sldId id="354" r:id="rId3"/>
    <p:sldId id="372" r:id="rId4"/>
    <p:sldId id="369" r:id="rId5"/>
    <p:sldId id="380" r:id="rId6"/>
    <p:sldId id="405" r:id="rId7"/>
    <p:sldId id="404" r:id="rId8"/>
    <p:sldId id="407" r:id="rId9"/>
    <p:sldId id="383" r:id="rId10"/>
    <p:sldId id="387" r:id="rId11"/>
    <p:sldId id="390" r:id="rId12"/>
    <p:sldId id="389" r:id="rId13"/>
    <p:sldId id="386" r:id="rId14"/>
    <p:sldId id="411" r:id="rId15"/>
    <p:sldId id="412" r:id="rId16"/>
    <p:sldId id="413" r:id="rId17"/>
    <p:sldId id="419" r:id="rId18"/>
    <p:sldId id="384" r:id="rId19"/>
    <p:sldId id="391" r:id="rId20"/>
    <p:sldId id="392" r:id="rId21"/>
    <p:sldId id="393" r:id="rId22"/>
    <p:sldId id="394" r:id="rId23"/>
    <p:sldId id="395" r:id="rId24"/>
    <p:sldId id="417" r:id="rId25"/>
    <p:sldId id="418" r:id="rId26"/>
    <p:sldId id="396" r:id="rId27"/>
    <p:sldId id="397" r:id="rId28"/>
    <p:sldId id="375" r:id="rId29"/>
    <p:sldId id="376" r:id="rId30"/>
    <p:sldId id="377" r:id="rId31"/>
    <p:sldId id="401" r:id="rId32"/>
    <p:sldId id="373" r:id="rId33"/>
    <p:sldId id="371" r:id="rId34"/>
    <p:sldId id="39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42A16-8A13-1E47-B251-AB1F0A821628}" v="9" dt="2021-03-25T02:58:57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716" autoAdjust="0"/>
  </p:normalViewPr>
  <p:slideViewPr>
    <p:cSldViewPr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36B42A16-8A13-1E47-B251-AB1F0A821628}"/>
    <pc:docChg chg="custSel modSld">
      <pc:chgData name="Raghunath Tewari" userId="2638bdda-d406-4938-a2a6-e4e967acb772" providerId="ADAL" clId="{36B42A16-8A13-1E47-B251-AB1F0A821628}" dt="2021-03-25T02:58:57.558" v="17" actId="20577"/>
      <pc:docMkLst>
        <pc:docMk/>
      </pc:docMkLst>
      <pc:sldChg chg="modSp">
        <pc:chgData name="Raghunath Tewari" userId="2638bdda-d406-4938-a2a6-e4e967acb772" providerId="ADAL" clId="{36B42A16-8A13-1E47-B251-AB1F0A821628}" dt="2021-03-25T02:58:57.558" v="17" actId="20577"/>
        <pc:sldMkLst>
          <pc:docMk/>
          <pc:sldMk cId="1842203076" sldId="399"/>
        </pc:sldMkLst>
        <pc:spChg chg="mod">
          <ac:chgData name="Raghunath Tewari" userId="2638bdda-d406-4938-a2a6-e4e967acb772" providerId="ADAL" clId="{36B42A16-8A13-1E47-B251-AB1F0A821628}" dt="2021-03-25T02:58:57.558" v="17" actId="20577"/>
          <ac:spMkLst>
            <pc:docMk/>
            <pc:sldMk cId="1842203076" sldId="399"/>
            <ac:spMk id="3" creationId="{00000000-0000-0000-0000-000000000000}"/>
          </ac:spMkLst>
        </pc:spChg>
      </pc:sldChg>
      <pc:sldChg chg="modSp mod">
        <pc:chgData name="Raghunath Tewari" userId="2638bdda-d406-4938-a2a6-e4e967acb772" providerId="ADAL" clId="{36B42A16-8A13-1E47-B251-AB1F0A821628}" dt="2021-03-24T04:21:08.752" v="8" actId="20577"/>
        <pc:sldMkLst>
          <pc:docMk/>
          <pc:sldMk cId="1588977177" sldId="408"/>
        </pc:sldMkLst>
        <pc:spChg chg="mod">
          <ac:chgData name="Raghunath Tewari" userId="2638bdda-d406-4938-a2a6-e4e967acb772" providerId="ADAL" clId="{36B42A16-8A13-1E47-B251-AB1F0A821628}" dt="2021-03-24T04:21:08.752" v="8" actId="20577"/>
          <ac:spMkLst>
            <pc:docMk/>
            <pc:sldMk cId="1588977177" sldId="40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10/16/23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10/16/23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10/16/23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2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02.png"/><Relationship Id="rId5" Type="http://schemas.openxmlformats.org/officeDocument/2006/relationships/image" Target="../media/image110.png"/><Relationship Id="rId10" Type="http://schemas.openxmlformats.org/officeDocument/2006/relationships/image" Target="../media/image13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2" Type="http://schemas.openxmlformats.org/officeDocument/2006/relationships/image" Target="../media/image1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41.png"/><Relationship Id="rId5" Type="http://schemas.openxmlformats.org/officeDocument/2006/relationships/image" Target="../media/image110.png"/><Relationship Id="rId10" Type="http://schemas.openxmlformats.org/officeDocument/2006/relationships/image" Target="../media/image121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41.png"/><Relationship Id="rId5" Type="http://schemas.openxmlformats.org/officeDocument/2006/relationships/image" Target="../media/image110.png"/><Relationship Id="rId10" Type="http://schemas.openxmlformats.org/officeDocument/2006/relationships/image" Target="../media/image121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41.png"/><Relationship Id="rId5" Type="http://schemas.openxmlformats.org/officeDocument/2006/relationships/image" Target="../media/image110.png"/><Relationship Id="rId10" Type="http://schemas.openxmlformats.org/officeDocument/2006/relationships/image" Target="../media/image121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10" Type="http://schemas.openxmlformats.org/officeDocument/2006/relationships/image" Target="../media/image10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70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30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rgbClr val="0070C0"/>
                </a:solidFill>
              </a:rPr>
              <a:t>Binary Trees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rgbClr val="7030A0"/>
                </a:solidFill>
              </a:rPr>
              <a:t>	Magical applications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1143000" y="2438400"/>
            <a:ext cx="3505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6294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43000" y="5410200"/>
            <a:ext cx="579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43000" y="46482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934200" y="46482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52800" y="5791200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to express</a:t>
            </a:r>
            <a:r>
              <a:rPr lang="en-US" dirty="0"/>
              <a:t> [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12</a:t>
            </a:r>
            <a:r>
              <a:rPr lang="en-US" dirty="0"/>
              <a:t>]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66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1143000" y="2438400"/>
            <a:ext cx="3505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6294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Up Arrow 4"/>
          <p:cNvSpPr/>
          <p:nvPr/>
        </p:nvSpPr>
        <p:spPr>
          <a:xfrm>
            <a:off x="6629400" y="41148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 Arrow 71"/>
          <p:cNvSpPr/>
          <p:nvPr/>
        </p:nvSpPr>
        <p:spPr>
          <a:xfrm>
            <a:off x="6629400" y="32766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3" name="Up Arrow 72"/>
          <p:cNvSpPr/>
          <p:nvPr/>
        </p:nvSpPr>
        <p:spPr>
          <a:xfrm>
            <a:off x="6629400" y="25146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Up Arrow 73"/>
          <p:cNvSpPr/>
          <p:nvPr/>
        </p:nvSpPr>
        <p:spPr>
          <a:xfrm>
            <a:off x="6629400" y="19050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1143000" y="5410200"/>
            <a:ext cx="579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52800" y="5791200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to express</a:t>
            </a:r>
            <a:r>
              <a:rPr lang="en-US" dirty="0"/>
              <a:t> [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12</a:t>
            </a:r>
            <a:r>
              <a:rPr lang="en-US" dirty="0"/>
              <a:t>]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34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2" grpId="0" animBg="1"/>
      <p:bldP spid="73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>
            <a:off x="25146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722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Up Arrow 73"/>
          <p:cNvSpPr/>
          <p:nvPr/>
        </p:nvSpPr>
        <p:spPr>
          <a:xfrm>
            <a:off x="2577084" y="41148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>
            <a:off x="6234684" y="41148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57150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Up Arrow 79"/>
          <p:cNvSpPr/>
          <p:nvPr/>
        </p:nvSpPr>
        <p:spPr>
          <a:xfrm>
            <a:off x="2590800" y="34290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Up Arrow 80"/>
          <p:cNvSpPr/>
          <p:nvPr/>
        </p:nvSpPr>
        <p:spPr>
          <a:xfrm>
            <a:off x="6248400" y="34290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4800600" y="3962400"/>
            <a:ext cx="76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Up Arrow 82"/>
          <p:cNvSpPr/>
          <p:nvPr/>
        </p:nvSpPr>
        <p:spPr>
          <a:xfrm>
            <a:off x="2577084" y="27432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29718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Up Arrow 84"/>
          <p:cNvSpPr/>
          <p:nvPr/>
        </p:nvSpPr>
        <p:spPr>
          <a:xfrm>
            <a:off x="6234684" y="27432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352800" y="5791200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to express</a:t>
            </a:r>
            <a:r>
              <a:rPr lang="en-US" dirty="0"/>
              <a:t> [</a:t>
            </a:r>
            <a:r>
              <a:rPr lang="en-US" b="1" dirty="0">
                <a:solidFill>
                  <a:srgbClr val="0070C0"/>
                </a:solidFill>
              </a:rPr>
              <a:t>3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11</a:t>
            </a:r>
            <a:r>
              <a:rPr lang="en-US" dirty="0"/>
              <a:t>]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3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80" grpId="0" animBg="1"/>
      <p:bldP spid="81" grpId="0" animBg="1"/>
      <p:bldP spid="83" grpId="0" animBg="1"/>
      <p:bldP spid="85" grpId="0" animBg="1"/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Observation: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intervals 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any interval 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] can be expressed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Alternate Process 4"/>
              <p:cNvSpPr/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How to use this </a:t>
                </a:r>
                <a:r>
                  <a:rPr lang="en-US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b="1" dirty="0">
                    <a:solidFill>
                      <a:schemeClr val="tx1"/>
                    </a:solidFill>
                  </a:rPr>
                  <a:t> to perform </a:t>
                </a:r>
              </a:p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∆</a:t>
                </a:r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</a:rPr>
                  <a:t>efficiently?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Flowchart: Alternate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1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32302" y="5720576"/>
                <a:ext cx="369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 </a:t>
                </a:r>
                <a:r>
                  <a:rPr lang="en-US" b="1" dirty="0"/>
                  <a:t>union </a:t>
                </a:r>
                <a:r>
                  <a:rPr lang="en-US" dirty="0"/>
                  <a:t>of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basic intervals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02" y="5720576"/>
                <a:ext cx="3692549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488" t="-9836" r="-19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55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Maintain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intervals with a field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increment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 ?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Alternate Process 4"/>
              <p:cNvSpPr/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How to use this </a:t>
                </a:r>
                <a:r>
                  <a:rPr lang="en-US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b="1" dirty="0">
                    <a:solidFill>
                      <a:schemeClr val="tx1"/>
                    </a:solidFill>
                  </a:rPr>
                  <a:t> to perform </a:t>
                </a:r>
              </a:p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∆</a:t>
                </a:r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</a:rPr>
                  <a:t>efficiently?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Flowchart: Alternate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 </a:t>
                </a:r>
                <a:r>
                  <a:rPr lang="en-US" b="1" dirty="0">
                    <a:solidFill>
                      <a:srgbClr val="C00000"/>
                    </a:solidFill>
                  </a:rPr>
                  <a:t>∆ </a:t>
                </a:r>
                <a:r>
                  <a:rPr lang="en-US" dirty="0"/>
                  <a:t>to </a:t>
                </a:r>
                <a:r>
                  <a:rPr lang="en-US" b="1" dirty="0">
                    <a:solidFill>
                      <a:srgbClr val="0070C0"/>
                    </a:solidFill>
                  </a:rPr>
                  <a:t>increment</a:t>
                </a:r>
                <a:r>
                  <a:rPr lang="en-US" dirty="0"/>
                  <a:t>  field of its  </a:t>
                </a:r>
                <a:r>
                  <a:rPr lang="en-US" b="1" dirty="0"/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intervals.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0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514600" y="3200400"/>
            <a:ext cx="3962400" cy="1447800"/>
            <a:chOff x="2514600" y="3200400"/>
            <a:chExt cx="3962400" cy="14478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5146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1722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150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800600" y="3962400"/>
              <a:ext cx="762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71800" y="3200400"/>
              <a:ext cx="1676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>
            <a:off x="2514600" y="5257800"/>
            <a:ext cx="3962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96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Maintain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intervals with a field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increment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 ?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perform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Report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8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Alternate Process 4"/>
              <p:cNvSpPr/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How to use this </a:t>
                </a:r>
                <a:r>
                  <a:rPr lang="en-US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b="1" dirty="0">
                    <a:solidFill>
                      <a:schemeClr val="tx1"/>
                    </a:solidFill>
                  </a:rPr>
                  <a:t> to perform </a:t>
                </a:r>
              </a:p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∆</a:t>
                </a:r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</a:rPr>
                  <a:t>efficiently?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Flowchart: Alternate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 </a:t>
                </a:r>
                <a:r>
                  <a:rPr lang="en-US" b="1" dirty="0">
                    <a:solidFill>
                      <a:srgbClr val="C00000"/>
                    </a:solidFill>
                  </a:rPr>
                  <a:t>∆ </a:t>
                </a:r>
                <a:r>
                  <a:rPr lang="en-US" dirty="0"/>
                  <a:t>to </a:t>
                </a:r>
                <a:r>
                  <a:rPr lang="en-US" b="1" dirty="0">
                    <a:solidFill>
                      <a:srgbClr val="0070C0"/>
                    </a:solidFill>
                  </a:rPr>
                  <a:t>increment</a:t>
                </a:r>
                <a:r>
                  <a:rPr lang="en-US" dirty="0"/>
                  <a:t>  field of its  </a:t>
                </a:r>
                <a:r>
                  <a:rPr lang="en-US" b="1" dirty="0"/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intervals.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0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6096000" y="4572000"/>
            <a:ext cx="457200" cy="240268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Up Arrow 74"/>
          <p:cNvSpPr/>
          <p:nvPr/>
        </p:nvSpPr>
        <p:spPr>
          <a:xfrm>
            <a:off x="6140178" y="1828800"/>
            <a:ext cx="413022" cy="2667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89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Maintain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intervals with a field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increment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 ?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perform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Report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8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Alternate Process 4"/>
              <p:cNvSpPr/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How to use this </a:t>
                </a:r>
                <a:r>
                  <a:rPr lang="en-US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b="1" dirty="0">
                    <a:solidFill>
                      <a:schemeClr val="tx1"/>
                    </a:solidFill>
                  </a:rPr>
                  <a:t> to perform </a:t>
                </a:r>
              </a:p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∆</a:t>
                </a:r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</a:rPr>
                  <a:t>efficiently?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Flowchart: Alternate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 </a:t>
                </a:r>
                <a:r>
                  <a:rPr lang="en-US" b="1" dirty="0">
                    <a:solidFill>
                      <a:srgbClr val="C00000"/>
                    </a:solidFill>
                  </a:rPr>
                  <a:t>∆ </a:t>
                </a:r>
                <a:r>
                  <a:rPr lang="en-US" dirty="0"/>
                  <a:t>to </a:t>
                </a:r>
                <a:r>
                  <a:rPr lang="en-US" b="1" dirty="0">
                    <a:solidFill>
                      <a:srgbClr val="0070C0"/>
                    </a:solidFill>
                  </a:rPr>
                  <a:t>increment</a:t>
                </a:r>
                <a:r>
                  <a:rPr lang="en-US" dirty="0"/>
                  <a:t>  field of its  </a:t>
                </a:r>
                <a:r>
                  <a:rPr lang="en-US" b="1" dirty="0"/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intervals.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0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7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Which </a:t>
            </a:r>
            <a:r>
              <a:rPr lang="en-US" sz="3200" b="1" dirty="0">
                <a:solidFill>
                  <a:srgbClr val="7030A0"/>
                </a:solidFill>
              </a:rPr>
              <a:t>data structure </a:t>
            </a:r>
            <a:r>
              <a:rPr lang="en-US" sz="3200" b="1" dirty="0"/>
              <a:t>emerges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72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0               0                0               0                0              0               0               0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0                                0                                 0                               0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>
            <a:off x="25770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Up Arrow 191"/>
          <p:cNvSpPr/>
          <p:nvPr/>
        </p:nvSpPr>
        <p:spPr>
          <a:xfrm>
            <a:off x="62346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3994666"/>
            <a:ext cx="8382000" cy="1339334"/>
            <a:chOff x="0" y="3994666"/>
            <a:chExt cx="8382000" cy="1339334"/>
          </a:xfrm>
        </p:grpSpPr>
        <p:sp>
          <p:nvSpPr>
            <p:cNvPr id="187" name="TextBox 186"/>
            <p:cNvSpPr txBox="1"/>
            <p:nvPr/>
          </p:nvSpPr>
          <p:spPr>
            <a:xfrm>
              <a:off x="1164960" y="4495800"/>
              <a:ext cx="721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4      14     9     17    23    21     29    91     37    25     8      33      2     67    11   44</a:t>
              </a:r>
            </a:p>
          </p:txBody>
        </p:sp>
        <p:sp>
          <p:nvSpPr>
            <p:cNvPr id="6" name="Right Arrow Callout 5"/>
            <p:cNvSpPr/>
            <p:nvPr/>
          </p:nvSpPr>
          <p:spPr>
            <a:xfrm>
              <a:off x="0" y="3994666"/>
              <a:ext cx="1143000" cy="1339334"/>
            </a:xfrm>
            <a:prstGeom prst="rightArrowCallout">
              <a:avLst>
                <a:gd name="adj1" fmla="val 25000"/>
                <a:gd name="adj2" fmla="val 25000"/>
                <a:gd name="adj3" fmla="val 14547"/>
                <a:gd name="adj4" fmla="val 8065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sequence</a:t>
              </a:r>
            </a:p>
          </p:txBody>
        </p:sp>
      </p:grpSp>
      <p:cxnSp>
        <p:nvCxnSpPr>
          <p:cNvPr id="194" name="Straight Connector 193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loud Callout 144"/>
          <p:cNvSpPr/>
          <p:nvPr/>
        </p:nvSpPr>
        <p:spPr>
          <a:xfrm>
            <a:off x="2819400" y="5181600"/>
            <a:ext cx="4038600" cy="688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value should you keep in </a:t>
            </a:r>
            <a:r>
              <a:rPr lang="en-US" sz="1600" b="1" dirty="0">
                <a:solidFill>
                  <a:schemeClr val="tx1"/>
                </a:solidFill>
              </a:rPr>
              <a:t>internal nodes </a:t>
            </a:r>
            <a:r>
              <a:rPr lang="en-US" sz="1600" dirty="0">
                <a:solidFill>
                  <a:schemeClr val="tx1"/>
                </a:solidFill>
              </a:rPr>
              <a:t>initially ?</a:t>
            </a:r>
          </a:p>
        </p:txBody>
      </p:sp>
      <p:sp>
        <p:nvSpPr>
          <p:cNvPr id="193" name="Cloud Callout 192"/>
          <p:cNvSpPr/>
          <p:nvPr/>
        </p:nvSpPr>
        <p:spPr>
          <a:xfrm>
            <a:off x="2819400" y="5178552"/>
            <a:ext cx="4114800" cy="69189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value should you keep in </a:t>
            </a:r>
            <a:r>
              <a:rPr lang="en-US" sz="1600" b="1" dirty="0">
                <a:solidFill>
                  <a:schemeClr val="tx1"/>
                </a:solidFill>
              </a:rPr>
              <a:t>leaf nodes </a:t>
            </a:r>
            <a:r>
              <a:rPr lang="en-US" sz="1600" dirty="0">
                <a:solidFill>
                  <a:schemeClr val="tx1"/>
                </a:solidFill>
              </a:rPr>
              <a:t>initially ?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2590800" y="609600"/>
            <a:ext cx="4495800" cy="60960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Isn’t it a </a:t>
            </a:r>
            <a:r>
              <a:rPr lang="en-US" sz="2400" b="1" dirty="0">
                <a:solidFill>
                  <a:schemeClr val="accent3"/>
                </a:solidFill>
              </a:rPr>
              <a:t>Binary tree </a:t>
            </a:r>
            <a:r>
              <a:rPr lang="en-US" dirty="0">
                <a:solidFill>
                  <a:schemeClr val="bg1"/>
                </a:solidFill>
              </a:rPr>
              <a:t>that you thought ?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8" grpId="0"/>
      <p:bldP spid="189" grpId="0"/>
      <p:bldP spid="190" grpId="0"/>
      <p:bldP spid="32" grpId="0"/>
      <p:bldP spid="191" grpId="0" animBg="1"/>
      <p:bldP spid="192" grpId="0" animBg="1"/>
      <p:bldP spid="145" grpId="0" animBg="1"/>
      <p:bldP spid="145" grpId="1" animBg="1"/>
      <p:bldP spid="193" grpId="0" animBg="1"/>
      <p:bldP spid="193" grpId="1" animBg="1"/>
      <p:bldP spid="5" grpId="0" animBg="1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4      14     9     </a:t>
            </a:r>
            <a:r>
              <a:rPr lang="en-US" b="1" dirty="0"/>
              <a:t>27</a:t>
            </a:r>
            <a:r>
              <a:rPr lang="en-US" dirty="0"/>
              <a:t>    23    21     29    91     37    25     8      </a:t>
            </a:r>
            <a:r>
              <a:rPr lang="en-US" b="1" dirty="0"/>
              <a:t>43</a:t>
            </a:r>
            <a:r>
              <a:rPr lang="en-US" dirty="0"/>
              <a:t>      2     67    11   44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0               0                0               0                0              0               0               0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0                                0                                 0                               0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20620823">
            <a:off x="2617593" y="4027003"/>
            <a:ext cx="221714" cy="43246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Up Arrow 142"/>
          <p:cNvSpPr/>
          <p:nvPr/>
        </p:nvSpPr>
        <p:spPr>
          <a:xfrm rot="20620823">
            <a:off x="6304694" y="3984839"/>
            <a:ext cx="221714" cy="43246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5" name="Group 194"/>
          <p:cNvGrpSpPr/>
          <p:nvPr/>
        </p:nvGrpSpPr>
        <p:grpSpPr>
          <a:xfrm>
            <a:off x="5638824" y="4484132"/>
            <a:ext cx="457176" cy="316468"/>
            <a:chOff x="2362200" y="1359932"/>
            <a:chExt cx="457176" cy="316468"/>
          </a:xfrm>
        </p:grpSpPr>
        <p:sp>
          <p:nvSpPr>
            <p:cNvPr id="196" name="Oval 195"/>
            <p:cNvSpPr/>
            <p:nvPr/>
          </p:nvSpPr>
          <p:spPr>
            <a:xfrm>
              <a:off x="2438400" y="1371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362200" y="135993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+10</a:t>
              </a:r>
              <a:endParaRPr lang="en-IN" sz="1400" dirty="0"/>
            </a:p>
          </p:txBody>
        </p:sp>
      </p:grpSp>
      <p:sp>
        <p:nvSpPr>
          <p:cNvPr id="198" name="Right Arrow 197"/>
          <p:cNvSpPr/>
          <p:nvPr/>
        </p:nvSpPr>
        <p:spPr>
          <a:xfrm>
            <a:off x="457200" y="4314479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5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43" grpId="0" animBg="1"/>
      <p:bldP spid="1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Two</a:t>
            </a:r>
            <a:r>
              <a:rPr lang="en-US" sz="3200" b="1" dirty="0">
                <a:solidFill>
                  <a:srgbClr val="7030A0"/>
                </a:solidFill>
              </a:rPr>
              <a:t> interesting problems </a:t>
            </a:r>
            <a:r>
              <a:rPr lang="en-US" sz="3200" b="1" dirty="0"/>
              <a:t>on </a:t>
            </a:r>
            <a:r>
              <a:rPr lang="en-US" sz="3200" b="1" dirty="0">
                <a:solidFill>
                  <a:srgbClr val="0070C0"/>
                </a:solidFill>
              </a:rPr>
              <a:t>sequences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229600" cy="1752600"/>
          </a:xfrm>
        </p:spPr>
        <p:txBody>
          <a:bodyPr/>
          <a:lstStyle/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4      14     9     </a:t>
            </a:r>
            <a:r>
              <a:rPr lang="en-US" b="1" dirty="0"/>
              <a:t>27</a:t>
            </a:r>
            <a:r>
              <a:rPr lang="en-US" dirty="0"/>
              <a:t>    23    21     29    91     37    25    </a:t>
            </a:r>
            <a:r>
              <a:rPr lang="en-US" b="1" dirty="0"/>
              <a:t>18</a:t>
            </a:r>
            <a:r>
              <a:rPr lang="en-US" dirty="0"/>
              <a:t>     </a:t>
            </a:r>
            <a:r>
              <a:rPr lang="en-US" b="1" dirty="0"/>
              <a:t>43</a:t>
            </a:r>
            <a:r>
              <a:rPr lang="en-US" dirty="0"/>
              <a:t>      2     67    11   44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0               0                0               0                0              0               0               0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0                                0                                 0                               0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88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19700674">
            <a:off x="2319269" y="3189331"/>
            <a:ext cx="227176" cy="52382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Up Arrow 143"/>
          <p:cNvSpPr/>
          <p:nvPr/>
        </p:nvSpPr>
        <p:spPr>
          <a:xfrm rot="19700674">
            <a:off x="5987955" y="3144845"/>
            <a:ext cx="227176" cy="52382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2286000" y="3810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5943600" y="3810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457200" y="3657600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4953000" y="3810000"/>
            <a:ext cx="457176" cy="316468"/>
            <a:chOff x="2362200" y="1359932"/>
            <a:chExt cx="457176" cy="316468"/>
          </a:xfrm>
        </p:grpSpPr>
        <p:sp>
          <p:nvSpPr>
            <p:cNvPr id="193" name="Oval 192"/>
            <p:cNvSpPr/>
            <p:nvPr/>
          </p:nvSpPr>
          <p:spPr>
            <a:xfrm>
              <a:off x="2438400" y="1371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2200" y="135993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+10</a:t>
              </a:r>
              <a:endParaRPr lang="en-IN" sz="1400" dirty="0"/>
            </a:p>
          </p:txBody>
        </p:sp>
      </p:grpSp>
      <p:sp>
        <p:nvSpPr>
          <p:cNvPr id="198" name="Oval 197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Oval 199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1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4      14     9     </a:t>
            </a:r>
            <a:r>
              <a:rPr lang="en-US" b="1" dirty="0"/>
              <a:t>27</a:t>
            </a:r>
            <a:r>
              <a:rPr lang="en-US" dirty="0"/>
              <a:t>    23    21     29    91     37    25    </a:t>
            </a:r>
            <a:r>
              <a:rPr lang="en-US" b="1" dirty="0"/>
              <a:t>18</a:t>
            </a:r>
            <a:r>
              <a:rPr lang="en-US" dirty="0"/>
              <a:t>     </a:t>
            </a:r>
            <a:r>
              <a:rPr lang="en-US" b="1" dirty="0"/>
              <a:t>43</a:t>
            </a:r>
            <a:r>
              <a:rPr lang="en-US" dirty="0"/>
              <a:t>      2     67    11   44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0               0                0               0              10              0               0               0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588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0                                0                                 0                               0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3287361">
            <a:off x="2063109" y="2381050"/>
            <a:ext cx="214442" cy="68468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4" name="Right Arrow 143"/>
          <p:cNvSpPr/>
          <p:nvPr/>
        </p:nvSpPr>
        <p:spPr>
          <a:xfrm>
            <a:off x="457200" y="2895600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5" name="Group 144"/>
          <p:cNvGrpSpPr/>
          <p:nvPr/>
        </p:nvGrpSpPr>
        <p:grpSpPr>
          <a:xfrm>
            <a:off x="3581424" y="3059668"/>
            <a:ext cx="457176" cy="307777"/>
            <a:chOff x="2362200" y="1371600"/>
            <a:chExt cx="457176" cy="307777"/>
          </a:xfrm>
        </p:grpSpPr>
        <p:sp>
          <p:nvSpPr>
            <p:cNvPr id="146" name="Oval 145"/>
            <p:cNvSpPr/>
            <p:nvPr/>
          </p:nvSpPr>
          <p:spPr>
            <a:xfrm>
              <a:off x="2438400" y="1371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362200" y="137160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+10</a:t>
              </a:r>
              <a:endParaRPr lang="en-IN" sz="1400" dirty="0"/>
            </a:p>
          </p:txBody>
        </p:sp>
      </p:grpSp>
      <p:sp>
        <p:nvSpPr>
          <p:cNvPr id="193" name="Oval 192"/>
          <p:cNvSpPr/>
          <p:nvPr/>
        </p:nvSpPr>
        <p:spPr>
          <a:xfrm>
            <a:off x="1828800" y="3048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5486400" y="3048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8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4      14     9     </a:t>
            </a:r>
            <a:r>
              <a:rPr lang="en-US" b="1" dirty="0"/>
              <a:t>27</a:t>
            </a:r>
            <a:r>
              <a:rPr lang="en-US" dirty="0"/>
              <a:t>    23    21     29    91     37    25    </a:t>
            </a:r>
            <a:r>
              <a:rPr lang="en-US" b="1" dirty="0"/>
              <a:t>18</a:t>
            </a:r>
            <a:r>
              <a:rPr lang="en-US" dirty="0"/>
              <a:t>     </a:t>
            </a:r>
            <a:r>
              <a:rPr lang="en-US" b="1" dirty="0"/>
              <a:t>43</a:t>
            </a:r>
            <a:r>
              <a:rPr lang="en-US" dirty="0"/>
              <a:t>      2     67    11   44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0               0                0               0              10              0               0               0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0                               10                                0                               0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3287361">
            <a:off x="2063109" y="2381050"/>
            <a:ext cx="214442" cy="68468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Up Arrow 140"/>
          <p:cNvSpPr/>
          <p:nvPr/>
        </p:nvSpPr>
        <p:spPr>
          <a:xfrm rot="3287361">
            <a:off x="5875849" y="2344462"/>
            <a:ext cx="214442" cy="68468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5" name="Right Arrow 144"/>
          <p:cNvSpPr/>
          <p:nvPr/>
        </p:nvSpPr>
        <p:spPr>
          <a:xfrm>
            <a:off x="457200" y="2895600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1828800" y="3048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5486400" y="3048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4      14     9     </a:t>
            </a:r>
            <a:r>
              <a:rPr lang="en-US" b="1" dirty="0"/>
              <a:t>27</a:t>
            </a:r>
            <a:r>
              <a:rPr lang="en-US" dirty="0"/>
              <a:t>    23    21     29    91     37    25    </a:t>
            </a:r>
            <a:r>
              <a:rPr lang="en-US" b="1" dirty="0"/>
              <a:t>18</a:t>
            </a:r>
            <a:r>
              <a:rPr lang="en-US" dirty="0"/>
              <a:t>     </a:t>
            </a:r>
            <a:r>
              <a:rPr lang="en-US" b="1" dirty="0"/>
              <a:t>43</a:t>
            </a:r>
            <a:r>
              <a:rPr lang="en-US" dirty="0"/>
              <a:t>      2     67    11   44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0               0                0               0              10              0               0               0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0                               10                                0                               0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4005321">
            <a:off x="3573300" y="1686616"/>
            <a:ext cx="204947" cy="78084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Up Arrow 140"/>
          <p:cNvSpPr/>
          <p:nvPr/>
        </p:nvSpPr>
        <p:spPr>
          <a:xfrm rot="17457522">
            <a:off x="5874458" y="1610646"/>
            <a:ext cx="172846" cy="8759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5" name="Right Arrow 144"/>
          <p:cNvSpPr/>
          <p:nvPr/>
        </p:nvSpPr>
        <p:spPr>
          <a:xfrm>
            <a:off x="457200" y="2133600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2667000" y="2286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6400800" y="2286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ounded Rectangle 192"/>
          <p:cNvSpPr/>
          <p:nvPr/>
        </p:nvSpPr>
        <p:spPr>
          <a:xfrm>
            <a:off x="3352800" y="6248400"/>
            <a:ext cx="2362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Are we done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41" grpId="0" animBg="1"/>
      <p:bldP spid="19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1143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057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71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862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00600" y="3962400"/>
            <a:ext cx="76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15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29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43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430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718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6294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4      14     9     </a:t>
            </a:r>
            <a:r>
              <a:rPr lang="en-US" b="1" dirty="0"/>
              <a:t>27</a:t>
            </a:r>
            <a:r>
              <a:rPr lang="en-US" dirty="0"/>
              <a:t>    23    21     29    91     37    25    </a:t>
            </a:r>
            <a:r>
              <a:rPr lang="en-US" b="1" dirty="0"/>
              <a:t>18</a:t>
            </a:r>
            <a:r>
              <a:rPr lang="en-US" dirty="0"/>
              <a:t>     </a:t>
            </a:r>
            <a:r>
              <a:rPr lang="en-US" b="1" dirty="0"/>
              <a:t>43</a:t>
            </a:r>
            <a:r>
              <a:rPr lang="en-US" dirty="0"/>
              <a:t>      2     67    11   44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0               0                0               0              10              0               0               0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0                               10                                0                               0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4" name="Oval 143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ounded Rectangle 195"/>
          <p:cNvSpPr/>
          <p:nvPr/>
        </p:nvSpPr>
        <p:spPr>
          <a:xfrm>
            <a:off x="3352800" y="6248400"/>
            <a:ext cx="2362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Yes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400800" y="4865132"/>
            <a:ext cx="0" cy="6212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6019800" y="4876800"/>
            <a:ext cx="0" cy="6212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4724400" y="3200400"/>
            <a:ext cx="0" cy="22976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2971800" y="3200400"/>
            <a:ext cx="0" cy="22976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2514600" y="4876800"/>
            <a:ext cx="0" cy="6212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562600" y="3962400"/>
            <a:ext cx="0" cy="15356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1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1143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057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71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862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00600" y="3962400"/>
            <a:ext cx="76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15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29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43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430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718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6294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4      14     9     </a:t>
            </a:r>
            <a:r>
              <a:rPr lang="en-US" b="1" dirty="0"/>
              <a:t>27</a:t>
            </a:r>
            <a:r>
              <a:rPr lang="en-US" dirty="0"/>
              <a:t>    23    21     29    91     37    25    </a:t>
            </a:r>
            <a:r>
              <a:rPr lang="en-US" b="1" dirty="0"/>
              <a:t>18</a:t>
            </a:r>
            <a:r>
              <a:rPr lang="en-US" dirty="0"/>
              <a:t>     </a:t>
            </a:r>
            <a:r>
              <a:rPr lang="en-US" b="1" dirty="0"/>
              <a:t>43</a:t>
            </a:r>
            <a:r>
              <a:rPr lang="en-US" dirty="0"/>
              <a:t>      2     67    11   44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0               0                0               0              10              0               0               0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0                               10                                0                               0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4" name="Oval 143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ounded Rectangle 195"/>
          <p:cNvSpPr/>
          <p:nvPr/>
        </p:nvSpPr>
        <p:spPr>
          <a:xfrm>
            <a:off x="2667000" y="6248400"/>
            <a:ext cx="3352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What path was followed ?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4832161" y="1808357"/>
            <a:ext cx="1829731" cy="2665141"/>
            <a:chOff x="1181098" y="1806498"/>
            <a:chExt cx="1829731" cy="2665141"/>
          </a:xfrm>
        </p:grpSpPr>
        <p:sp>
          <p:nvSpPr>
            <p:cNvPr id="204" name="Freeform 203"/>
            <p:cNvSpPr/>
            <p:nvPr/>
          </p:nvSpPr>
          <p:spPr>
            <a:xfrm>
              <a:off x="1204332" y="1806498"/>
              <a:ext cx="1806497" cy="2665141"/>
            </a:xfrm>
            <a:custGeom>
              <a:avLst/>
              <a:gdLst>
                <a:gd name="connsiteX0" fmla="*/ 301083 w 2653990"/>
                <a:gd name="connsiteY0" fmla="*/ 2642839 h 2642839"/>
                <a:gd name="connsiteX1" fmla="*/ 301083 w 2653990"/>
                <a:gd name="connsiteY1" fmla="*/ 2642839 h 2642839"/>
                <a:gd name="connsiteX2" fmla="*/ 501805 w 2653990"/>
                <a:gd name="connsiteY2" fmla="*/ 1940313 h 2642839"/>
                <a:gd name="connsiteX3" fmla="*/ 0 w 2653990"/>
                <a:gd name="connsiteY3" fmla="*/ 1237786 h 2642839"/>
                <a:gd name="connsiteX4" fmla="*/ 825190 w 2653990"/>
                <a:gd name="connsiteY4" fmla="*/ 691376 h 2642839"/>
                <a:gd name="connsiteX5" fmla="*/ 2653990 w 2653990"/>
                <a:gd name="connsiteY5" fmla="*/ 0 h 2642839"/>
                <a:gd name="connsiteX0" fmla="*/ 301083 w 825190"/>
                <a:gd name="connsiteY0" fmla="*/ 1951463 h 1951463"/>
                <a:gd name="connsiteX1" fmla="*/ 301083 w 825190"/>
                <a:gd name="connsiteY1" fmla="*/ 1951463 h 1951463"/>
                <a:gd name="connsiteX2" fmla="*/ 501805 w 825190"/>
                <a:gd name="connsiteY2" fmla="*/ 1248937 h 1951463"/>
                <a:gd name="connsiteX3" fmla="*/ 0 w 825190"/>
                <a:gd name="connsiteY3" fmla="*/ 546410 h 1951463"/>
                <a:gd name="connsiteX4" fmla="*/ 825190 w 825190"/>
                <a:gd name="connsiteY4" fmla="*/ 0 h 1951463"/>
                <a:gd name="connsiteX5" fmla="*/ 802888 w 825190"/>
                <a:gd name="connsiteY5" fmla="*/ 11151 h 1951463"/>
                <a:gd name="connsiteX0" fmla="*/ 301083 w 825190"/>
                <a:gd name="connsiteY0" fmla="*/ 1951463 h 1951463"/>
                <a:gd name="connsiteX1" fmla="*/ 301083 w 825190"/>
                <a:gd name="connsiteY1" fmla="*/ 1951463 h 1951463"/>
                <a:gd name="connsiteX2" fmla="*/ 178419 w 825190"/>
                <a:gd name="connsiteY2" fmla="*/ 1538869 h 1951463"/>
                <a:gd name="connsiteX3" fmla="*/ 0 w 825190"/>
                <a:gd name="connsiteY3" fmla="*/ 546410 h 1951463"/>
                <a:gd name="connsiteX4" fmla="*/ 825190 w 825190"/>
                <a:gd name="connsiteY4" fmla="*/ 0 h 1951463"/>
                <a:gd name="connsiteX5" fmla="*/ 802888 w 825190"/>
                <a:gd name="connsiteY5" fmla="*/ 11151 h 1951463"/>
                <a:gd name="connsiteX0" fmla="*/ 557561 w 1081668"/>
                <a:gd name="connsiteY0" fmla="*/ 1951463 h 1951463"/>
                <a:gd name="connsiteX1" fmla="*/ 557561 w 1081668"/>
                <a:gd name="connsiteY1" fmla="*/ 1951463 h 1951463"/>
                <a:gd name="connsiteX2" fmla="*/ 434897 w 1081668"/>
                <a:gd name="connsiteY2" fmla="*/ 1538869 h 1951463"/>
                <a:gd name="connsiteX3" fmla="*/ 0 w 1081668"/>
                <a:gd name="connsiteY3" fmla="*/ 791737 h 1951463"/>
                <a:gd name="connsiteX4" fmla="*/ 1081668 w 1081668"/>
                <a:gd name="connsiteY4" fmla="*/ 0 h 1951463"/>
                <a:gd name="connsiteX5" fmla="*/ 1059366 w 1081668"/>
                <a:gd name="connsiteY5" fmla="*/ 11151 h 1951463"/>
                <a:gd name="connsiteX0" fmla="*/ 1572322 w 2096429"/>
                <a:gd name="connsiteY0" fmla="*/ 1951463 h 1951463"/>
                <a:gd name="connsiteX1" fmla="*/ 1572322 w 2096429"/>
                <a:gd name="connsiteY1" fmla="*/ 1951463 h 1951463"/>
                <a:gd name="connsiteX2" fmla="*/ 1449658 w 2096429"/>
                <a:gd name="connsiteY2" fmla="*/ 1538869 h 1951463"/>
                <a:gd name="connsiteX3" fmla="*/ 1014761 w 2096429"/>
                <a:gd name="connsiteY3" fmla="*/ 791737 h 1951463"/>
                <a:gd name="connsiteX4" fmla="*/ 2096429 w 2096429"/>
                <a:gd name="connsiteY4" fmla="*/ 0 h 1951463"/>
                <a:gd name="connsiteX5" fmla="*/ 0 w 2096429"/>
                <a:gd name="connsiteY5" fmla="*/ 0 h 1951463"/>
                <a:gd name="connsiteX0" fmla="*/ 1572322 w 1572322"/>
                <a:gd name="connsiteY0" fmla="*/ 1951463 h 1951463"/>
                <a:gd name="connsiteX1" fmla="*/ 1572322 w 1572322"/>
                <a:gd name="connsiteY1" fmla="*/ 1951463 h 1951463"/>
                <a:gd name="connsiteX2" fmla="*/ 1449658 w 1572322"/>
                <a:gd name="connsiteY2" fmla="*/ 1538869 h 1951463"/>
                <a:gd name="connsiteX3" fmla="*/ 1014761 w 1572322"/>
                <a:gd name="connsiteY3" fmla="*/ 791737 h 1951463"/>
                <a:gd name="connsiteX4" fmla="*/ 22302 w 1572322"/>
                <a:gd name="connsiteY4" fmla="*/ 33454 h 1951463"/>
                <a:gd name="connsiteX5" fmla="*/ 0 w 1572322"/>
                <a:gd name="connsiteY5" fmla="*/ 0 h 1951463"/>
                <a:gd name="connsiteX0" fmla="*/ 1572322 w 1572322"/>
                <a:gd name="connsiteY0" fmla="*/ 1951463 h 1951463"/>
                <a:gd name="connsiteX1" fmla="*/ 1572322 w 1572322"/>
                <a:gd name="connsiteY1" fmla="*/ 1951463 h 1951463"/>
                <a:gd name="connsiteX2" fmla="*/ 1449658 w 1572322"/>
                <a:gd name="connsiteY2" fmla="*/ 1538869 h 1951463"/>
                <a:gd name="connsiteX3" fmla="*/ 1037063 w 1572322"/>
                <a:gd name="connsiteY3" fmla="*/ 747132 h 1951463"/>
                <a:gd name="connsiteX4" fmla="*/ 22302 w 1572322"/>
                <a:gd name="connsiteY4" fmla="*/ 33454 h 1951463"/>
                <a:gd name="connsiteX5" fmla="*/ 0 w 1572322"/>
                <a:gd name="connsiteY5" fmla="*/ 0 h 1951463"/>
                <a:gd name="connsiteX0" fmla="*/ 1572322 w 1806497"/>
                <a:gd name="connsiteY0" fmla="*/ 1951463 h 1951463"/>
                <a:gd name="connsiteX1" fmla="*/ 1572322 w 1806497"/>
                <a:gd name="connsiteY1" fmla="*/ 1951463 h 1951463"/>
                <a:gd name="connsiteX2" fmla="*/ 1806497 w 1806497"/>
                <a:gd name="connsiteY2" fmla="*/ 1282391 h 1951463"/>
                <a:gd name="connsiteX3" fmla="*/ 1037063 w 1806497"/>
                <a:gd name="connsiteY3" fmla="*/ 747132 h 1951463"/>
                <a:gd name="connsiteX4" fmla="*/ 22302 w 1806497"/>
                <a:gd name="connsiteY4" fmla="*/ 33454 h 1951463"/>
                <a:gd name="connsiteX5" fmla="*/ 0 w 1806497"/>
                <a:gd name="connsiteY5" fmla="*/ 0 h 1951463"/>
                <a:gd name="connsiteX0" fmla="*/ 1572322 w 1806497"/>
                <a:gd name="connsiteY0" fmla="*/ 1951463 h 1951463"/>
                <a:gd name="connsiteX1" fmla="*/ 1572322 w 1806497"/>
                <a:gd name="connsiteY1" fmla="*/ 1951463 h 1951463"/>
                <a:gd name="connsiteX2" fmla="*/ 1806497 w 1806497"/>
                <a:gd name="connsiteY2" fmla="*/ 1282391 h 1951463"/>
                <a:gd name="connsiteX3" fmla="*/ 1338146 w 1806497"/>
                <a:gd name="connsiteY3" fmla="*/ 602166 h 1951463"/>
                <a:gd name="connsiteX4" fmla="*/ 22302 w 1806497"/>
                <a:gd name="connsiteY4" fmla="*/ 33454 h 1951463"/>
                <a:gd name="connsiteX5" fmla="*/ 0 w 1806497"/>
                <a:gd name="connsiteY5" fmla="*/ 0 h 1951463"/>
                <a:gd name="connsiteX0" fmla="*/ 1572322 w 2230244"/>
                <a:gd name="connsiteY0" fmla="*/ 2007219 h 2007219"/>
                <a:gd name="connsiteX1" fmla="*/ 1572322 w 2230244"/>
                <a:gd name="connsiteY1" fmla="*/ 2007219 h 2007219"/>
                <a:gd name="connsiteX2" fmla="*/ 1806497 w 2230244"/>
                <a:gd name="connsiteY2" fmla="*/ 1338147 h 2007219"/>
                <a:gd name="connsiteX3" fmla="*/ 1338146 w 2230244"/>
                <a:gd name="connsiteY3" fmla="*/ 657922 h 2007219"/>
                <a:gd name="connsiteX4" fmla="*/ 2230244 w 2230244"/>
                <a:gd name="connsiteY4" fmla="*/ 0 h 2007219"/>
                <a:gd name="connsiteX5" fmla="*/ 0 w 2230244"/>
                <a:gd name="connsiteY5" fmla="*/ 55756 h 2007219"/>
                <a:gd name="connsiteX0" fmla="*/ 1572322 w 2230244"/>
                <a:gd name="connsiteY0" fmla="*/ 2007219 h 2007219"/>
                <a:gd name="connsiteX1" fmla="*/ 1572322 w 2230244"/>
                <a:gd name="connsiteY1" fmla="*/ 2007219 h 2007219"/>
                <a:gd name="connsiteX2" fmla="*/ 1806497 w 2230244"/>
                <a:gd name="connsiteY2" fmla="*/ 1338147 h 2007219"/>
                <a:gd name="connsiteX3" fmla="*/ 1271239 w 2230244"/>
                <a:gd name="connsiteY3" fmla="*/ 613317 h 2007219"/>
                <a:gd name="connsiteX4" fmla="*/ 2230244 w 2230244"/>
                <a:gd name="connsiteY4" fmla="*/ 0 h 2007219"/>
                <a:gd name="connsiteX5" fmla="*/ 0 w 2230244"/>
                <a:gd name="connsiteY5" fmla="*/ 55756 h 2007219"/>
                <a:gd name="connsiteX0" fmla="*/ 1014761 w 1672683"/>
                <a:gd name="connsiteY0" fmla="*/ 2687443 h 2687443"/>
                <a:gd name="connsiteX1" fmla="*/ 1014761 w 1672683"/>
                <a:gd name="connsiteY1" fmla="*/ 2687443 h 2687443"/>
                <a:gd name="connsiteX2" fmla="*/ 1248936 w 1672683"/>
                <a:gd name="connsiteY2" fmla="*/ 2018371 h 2687443"/>
                <a:gd name="connsiteX3" fmla="*/ 713678 w 1672683"/>
                <a:gd name="connsiteY3" fmla="*/ 1293541 h 2687443"/>
                <a:gd name="connsiteX4" fmla="*/ 1672683 w 1672683"/>
                <a:gd name="connsiteY4" fmla="*/ 680224 h 2687443"/>
                <a:gd name="connsiteX5" fmla="*/ 0 w 1672683"/>
                <a:gd name="connsiteY5" fmla="*/ 0 h 2687443"/>
                <a:gd name="connsiteX0" fmla="*/ 1014761 w 1806497"/>
                <a:gd name="connsiteY0" fmla="*/ 2687443 h 2687443"/>
                <a:gd name="connsiteX1" fmla="*/ 1014761 w 1806497"/>
                <a:gd name="connsiteY1" fmla="*/ 2687443 h 2687443"/>
                <a:gd name="connsiteX2" fmla="*/ 1248936 w 1806497"/>
                <a:gd name="connsiteY2" fmla="*/ 2018371 h 2687443"/>
                <a:gd name="connsiteX3" fmla="*/ 713678 w 1806497"/>
                <a:gd name="connsiteY3" fmla="*/ 1293541 h 2687443"/>
                <a:gd name="connsiteX4" fmla="*/ 1806497 w 1806497"/>
                <a:gd name="connsiteY4" fmla="*/ 591014 h 2687443"/>
                <a:gd name="connsiteX5" fmla="*/ 0 w 1806497"/>
                <a:gd name="connsiteY5" fmla="*/ 0 h 2687443"/>
                <a:gd name="connsiteX0" fmla="*/ 1014761 w 1806497"/>
                <a:gd name="connsiteY0" fmla="*/ 2687443 h 2687443"/>
                <a:gd name="connsiteX1" fmla="*/ 1483112 w 1806497"/>
                <a:gd name="connsiteY1" fmla="*/ 2665141 h 2687443"/>
                <a:gd name="connsiteX2" fmla="*/ 1248936 w 1806497"/>
                <a:gd name="connsiteY2" fmla="*/ 2018371 h 2687443"/>
                <a:gd name="connsiteX3" fmla="*/ 713678 w 1806497"/>
                <a:gd name="connsiteY3" fmla="*/ 1293541 h 2687443"/>
                <a:gd name="connsiteX4" fmla="*/ 1806497 w 1806497"/>
                <a:gd name="connsiteY4" fmla="*/ 591014 h 2687443"/>
                <a:gd name="connsiteX5" fmla="*/ 0 w 1806497"/>
                <a:gd name="connsiteY5" fmla="*/ 0 h 2687443"/>
                <a:gd name="connsiteX0" fmla="*/ 1014761 w 1806497"/>
                <a:gd name="connsiteY0" fmla="*/ 2687443 h 2687443"/>
                <a:gd name="connsiteX1" fmla="*/ 1483112 w 1806497"/>
                <a:gd name="connsiteY1" fmla="*/ 2665141 h 2687443"/>
                <a:gd name="connsiteX2" fmla="*/ 1248936 w 1806497"/>
                <a:gd name="connsiteY2" fmla="*/ 2018371 h 2687443"/>
                <a:gd name="connsiteX3" fmla="*/ 713678 w 1806497"/>
                <a:gd name="connsiteY3" fmla="*/ 1293541 h 2687443"/>
                <a:gd name="connsiteX4" fmla="*/ 1806497 w 1806497"/>
                <a:gd name="connsiteY4" fmla="*/ 591014 h 2687443"/>
                <a:gd name="connsiteX5" fmla="*/ 0 w 1806497"/>
                <a:gd name="connsiteY5" fmla="*/ 0 h 2687443"/>
                <a:gd name="connsiteX0" fmla="*/ 1304693 w 1806497"/>
                <a:gd name="connsiteY0" fmla="*/ 2620536 h 2665141"/>
                <a:gd name="connsiteX1" fmla="*/ 1483112 w 1806497"/>
                <a:gd name="connsiteY1" fmla="*/ 2665141 h 2665141"/>
                <a:gd name="connsiteX2" fmla="*/ 1248936 w 1806497"/>
                <a:gd name="connsiteY2" fmla="*/ 2018371 h 2665141"/>
                <a:gd name="connsiteX3" fmla="*/ 713678 w 1806497"/>
                <a:gd name="connsiteY3" fmla="*/ 1293541 h 2665141"/>
                <a:gd name="connsiteX4" fmla="*/ 1806497 w 1806497"/>
                <a:gd name="connsiteY4" fmla="*/ 591014 h 2665141"/>
                <a:gd name="connsiteX5" fmla="*/ 0 w 1806497"/>
                <a:gd name="connsiteY5" fmla="*/ 0 h 2665141"/>
                <a:gd name="connsiteX0" fmla="*/ 1438507 w 1806497"/>
                <a:gd name="connsiteY0" fmla="*/ 2642838 h 2665141"/>
                <a:gd name="connsiteX1" fmla="*/ 1483112 w 1806497"/>
                <a:gd name="connsiteY1" fmla="*/ 2665141 h 2665141"/>
                <a:gd name="connsiteX2" fmla="*/ 1248936 w 1806497"/>
                <a:gd name="connsiteY2" fmla="*/ 2018371 h 2665141"/>
                <a:gd name="connsiteX3" fmla="*/ 713678 w 1806497"/>
                <a:gd name="connsiteY3" fmla="*/ 1293541 h 2665141"/>
                <a:gd name="connsiteX4" fmla="*/ 1806497 w 1806497"/>
                <a:gd name="connsiteY4" fmla="*/ 591014 h 2665141"/>
                <a:gd name="connsiteX5" fmla="*/ 0 w 1806497"/>
                <a:gd name="connsiteY5" fmla="*/ 0 h 2665141"/>
                <a:gd name="connsiteX0" fmla="*/ 1449658 w 1806497"/>
                <a:gd name="connsiteY0" fmla="*/ 2553628 h 2665141"/>
                <a:gd name="connsiteX1" fmla="*/ 1483112 w 1806497"/>
                <a:gd name="connsiteY1" fmla="*/ 2665141 h 2665141"/>
                <a:gd name="connsiteX2" fmla="*/ 1248936 w 1806497"/>
                <a:gd name="connsiteY2" fmla="*/ 2018371 h 2665141"/>
                <a:gd name="connsiteX3" fmla="*/ 713678 w 1806497"/>
                <a:gd name="connsiteY3" fmla="*/ 1293541 h 2665141"/>
                <a:gd name="connsiteX4" fmla="*/ 1806497 w 1806497"/>
                <a:gd name="connsiteY4" fmla="*/ 591014 h 2665141"/>
                <a:gd name="connsiteX5" fmla="*/ 0 w 1806497"/>
                <a:gd name="connsiteY5" fmla="*/ 0 h 2665141"/>
                <a:gd name="connsiteX0" fmla="*/ 1449658 w 1806497"/>
                <a:gd name="connsiteY0" fmla="*/ 2553628 h 2665141"/>
                <a:gd name="connsiteX1" fmla="*/ 1483112 w 1806497"/>
                <a:gd name="connsiteY1" fmla="*/ 2665141 h 2665141"/>
                <a:gd name="connsiteX2" fmla="*/ 1248936 w 1806497"/>
                <a:gd name="connsiteY2" fmla="*/ 2018371 h 2665141"/>
                <a:gd name="connsiteX3" fmla="*/ 713678 w 1806497"/>
                <a:gd name="connsiteY3" fmla="*/ 1293541 h 2665141"/>
                <a:gd name="connsiteX4" fmla="*/ 1806497 w 1806497"/>
                <a:gd name="connsiteY4" fmla="*/ 591014 h 2665141"/>
                <a:gd name="connsiteX5" fmla="*/ 0 w 1806497"/>
                <a:gd name="connsiteY5" fmla="*/ 0 h 266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6497" h="2665141">
                  <a:moveTo>
                    <a:pt x="1449658" y="2553628"/>
                  </a:moveTo>
                  <a:cubicBezTo>
                    <a:pt x="1505414" y="2691160"/>
                    <a:pt x="1427356" y="2416097"/>
                    <a:pt x="1483112" y="2665141"/>
                  </a:cubicBezTo>
                  <a:lnTo>
                    <a:pt x="1248936" y="2018371"/>
                  </a:lnTo>
                  <a:lnTo>
                    <a:pt x="713678" y="1293541"/>
                  </a:lnTo>
                  <a:lnTo>
                    <a:pt x="1806497" y="591014"/>
                  </a:lnTo>
                  <a:lnTo>
                    <a:pt x="0" y="0"/>
                  </a:lnTo>
                </a:path>
              </a:pathLst>
            </a:cu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1" flipV="1">
              <a:off x="1181098" y="1806498"/>
              <a:ext cx="457200" cy="152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Up Arrow 205"/>
          <p:cNvSpPr/>
          <p:nvPr/>
        </p:nvSpPr>
        <p:spPr>
          <a:xfrm>
            <a:off x="25770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Up Arrow 206"/>
          <p:cNvSpPr/>
          <p:nvPr/>
        </p:nvSpPr>
        <p:spPr>
          <a:xfrm>
            <a:off x="62346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936564" y="1828800"/>
            <a:ext cx="2635436" cy="2667000"/>
            <a:chOff x="1936564" y="1828800"/>
            <a:chExt cx="2635436" cy="2667000"/>
          </a:xfrm>
        </p:grpSpPr>
        <p:cxnSp>
          <p:nvCxnSpPr>
            <p:cNvPr id="7" name="Straight Connector 6"/>
            <p:cNvCxnSpPr>
              <a:stCxn id="195" idx="0"/>
            </p:cNvCxnSpPr>
            <p:nvPr/>
          </p:nvCxnSpPr>
          <p:spPr>
            <a:xfrm flipH="1" flipV="1">
              <a:off x="2514600" y="3962400"/>
              <a:ext cx="152400" cy="533400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 flipV="1">
              <a:off x="1936564" y="3048000"/>
              <a:ext cx="578036" cy="914400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1936564" y="2546164"/>
              <a:ext cx="775073" cy="514910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V="1">
              <a:off x="2971800" y="1884558"/>
              <a:ext cx="1447800" cy="553842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267200" y="1828800"/>
              <a:ext cx="304800" cy="99691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75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206" grpId="0" animBg="1"/>
      <p:bldP spid="2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200" dirty="0"/>
                  <a:t>,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3200" dirty="0"/>
                  <a:t>) </a:t>
                </a:r>
                <a:r>
                  <a:rPr lang="en-US" sz="3200" b="1" dirty="0"/>
                  <a:t>efficiently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Sketch: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 be the leaf nodes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Increment the value stored at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Keep repeating the following </a:t>
                </a:r>
                <a:r>
                  <a:rPr lang="en-US" sz="2000" b="1" dirty="0"/>
                  <a:t>step</a:t>
                </a:r>
                <a:r>
                  <a:rPr lang="en-US" sz="2000" dirty="0"/>
                  <a:t> as long as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parent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/>
                  <a:t>) &lt;&gt;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parent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Move up by one step simultaneously from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 </a:t>
                </a:r>
                <a:r>
                  <a:rPr lang="en-US" sz="2000" dirty="0"/>
                  <a:t>and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v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-   If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 </a:t>
                </a:r>
                <a:r>
                  <a:rPr lang="en-US" sz="2000" dirty="0"/>
                  <a:t>is </a:t>
                </a:r>
                <a:r>
                  <a:rPr lang="en-US" sz="2000" b="1" dirty="0"/>
                  <a:t>left child </a:t>
                </a:r>
                <a:r>
                  <a:rPr lang="en-US" sz="2000" dirty="0"/>
                  <a:t>of its parent, increment value stored in </a:t>
                </a:r>
                <a:r>
                  <a:rPr lang="en-US" sz="2000" dirty="0">
                    <a:solidFill>
                      <a:srgbClr val="FF0000"/>
                    </a:solidFill>
                  </a:rPr>
                  <a:t>sibling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-   If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 </a:t>
                </a:r>
                <a:r>
                  <a:rPr lang="en-US" sz="2000" dirty="0"/>
                  <a:t>is </a:t>
                </a:r>
                <a:r>
                  <a:rPr lang="en-US" sz="2000" b="1" dirty="0"/>
                  <a:t>right child </a:t>
                </a:r>
                <a:r>
                  <a:rPr lang="en-US" sz="2000" dirty="0"/>
                  <a:t>of its parent, increment value stored in </a:t>
                </a:r>
                <a:r>
                  <a:rPr lang="en-US" sz="2000" dirty="0">
                    <a:solidFill>
                      <a:srgbClr val="FF0000"/>
                    </a:solidFill>
                  </a:rPr>
                  <a:t>sibling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Executing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Report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efficiently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Sketch: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/>
                  <a:t> be the leaf node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err="1">
                    <a:solidFill>
                      <a:srgbClr val="0070C0"/>
                    </a:solidFill>
                  </a:rPr>
                  <a:t>val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ym typeface="Wingdings" pitchFamily="2" charset="2"/>
                  </a:rPr>
                  <a:t>Keep moving up from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 </a:t>
                </a:r>
                <a:r>
                  <a:rPr lang="en-US" sz="2000" dirty="0"/>
                  <a:t>and keep adding the value of all the nodes on the path to the root to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val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Return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val</a:t>
                </a:r>
                <a:r>
                  <a:rPr lang="en-US" sz="2000" b="1" dirty="0"/>
                  <a:t>.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2" t="-1401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1447800" y="4343400"/>
            <a:ext cx="64008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 we efficiently implement the tree data structure for these two algorithms?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33600" y="5791200"/>
            <a:ext cx="49530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Realize that it was a </a:t>
            </a:r>
            <a:r>
              <a:rPr lang="en-US" b="1" dirty="0">
                <a:solidFill>
                  <a:srgbClr val="7030A0"/>
                </a:solidFill>
              </a:rPr>
              <a:t>complete </a:t>
            </a:r>
            <a:r>
              <a:rPr lang="en-US" b="1" dirty="0">
                <a:solidFill>
                  <a:schemeClr val="tx1"/>
                </a:solidFill>
              </a:rPr>
              <a:t>binary tree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9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Exploiting complete binary tree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b="1" dirty="0"/>
                  <a:t>Data structure:  </a:t>
                </a:r>
                <a:r>
                  <a:rPr lang="en-US" sz="1800" dirty="0"/>
                  <a:t>An array </a:t>
                </a:r>
                <a:r>
                  <a:rPr lang="en-US" sz="1800" b="1" dirty="0"/>
                  <a:t>A</a:t>
                </a:r>
                <a:r>
                  <a:rPr lang="en-US" sz="1800" dirty="0"/>
                  <a:t> of size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1800" dirty="0">
                    <a:solidFill>
                      <a:srgbClr val="0070C0"/>
                    </a:solidFill>
                  </a:rPr>
                  <a:t>-1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Copy the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into   ??</a:t>
                </a:r>
              </a:p>
              <a:p>
                <a:pPr marL="0" indent="0">
                  <a:buNone/>
                </a:pPr>
                <a:r>
                  <a:rPr lang="en-US" sz="1800" dirty="0"/>
                  <a:t>Leaf node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1800" dirty="0"/>
                  <a:t>=  ?? 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check if a node is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(if index of the node is odd, then the  node is left child, else the node is right child)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1553" r="-963" b="-2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3434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362200" y="2145268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1                                                                     2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676400" y="283106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3                               4                                  5                              6  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066800" y="3669268"/>
            <a:ext cx="711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7               8               9              10               11            12             13              14  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040555" y="4812268"/>
            <a:ext cx="752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15    16    17     18    19    20    21     22    23    24     25     26   27    28     29     30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51950" y="5726668"/>
                <a:ext cx="152965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  <a:r>
                  <a:rPr lang="en-US" dirty="0"/>
                  <a:t>[(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−1)+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950" y="5726668"/>
                <a:ext cx="152965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187" t="-8197" r="-6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724400" y="5421868"/>
                <a:ext cx="2114618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]…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421868"/>
                <a:ext cx="211461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05" t="-8197" r="-48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75156" y="6062546"/>
            <a:ext cx="363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left child </a:t>
            </a:r>
            <a:r>
              <a:rPr lang="en-US" dirty="0"/>
              <a:t>or </a:t>
            </a:r>
            <a:r>
              <a:rPr lang="en-US" b="1" dirty="0"/>
              <a:t>right child </a:t>
            </a:r>
            <a:r>
              <a:rPr lang="en-US" dirty="0"/>
              <a:t>of its parent ?</a:t>
            </a:r>
          </a:p>
        </p:txBody>
      </p:sp>
    </p:spTree>
    <p:extLst>
      <p:ext uri="{BB962C8B-B14F-4D97-AF65-F5344CB8AC3E}">
        <p14:creationId xmlns:p14="http://schemas.microsoft.com/office/powerpoint/2010/main" val="424234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8" grpId="0"/>
      <p:bldP spid="161" grpId="0"/>
      <p:bldP spid="162" grpId="0"/>
      <p:bldP spid="163" grpId="0"/>
      <p:bldP spid="164" grpId="0"/>
      <p:bldP spid="29" grpId="0" animBg="1"/>
      <p:bldP spid="186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>
                    <a:solidFill>
                      <a:srgbClr val="7030A0"/>
                    </a:solidFill>
                  </a:rPr>
                  <a:t>MultiIncrement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MultiIncrement(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</a:t>
                </a:r>
                <a:r>
                  <a:rPr lang="en-US" sz="2000" b="1" dirty="0">
                    <a:sym typeface="Wingdings" pitchFamily="2" charset="2"/>
                  </a:rPr>
                  <a:t> 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</a:t>
                </a:r>
                <a:r>
                  <a:rPr lang="en-US" sz="2000" b="1" dirty="0"/>
                  <a:t>If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</a:t>
                </a:r>
                <a:r>
                  <a:rPr lang="en-US" sz="2000" b="1" dirty="0"/>
                  <a:t>{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</a:t>
                </a:r>
                <a:r>
                  <a:rPr lang="en-US" sz="2000" b="1" dirty="0">
                    <a:sym typeface="Wingdings" pitchFamily="2" charset="2"/>
                  </a:rPr>
                  <a:t> 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While(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{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If</a:t>
                </a:r>
                <a:r>
                  <a:rPr lang="en-US" sz="2000" dirty="0"/>
                  <a:t>(     …      )       …          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ym typeface="Wingdings" pitchFamily="2" charset="2"/>
                  </a:rPr>
                  <a:t>       …      </a:t>
                </a:r>
                <a:r>
                  <a:rPr lang="en-US" sz="2000" dirty="0">
                    <a:sym typeface="Wingdings" pitchFamily="2" charset="2"/>
                  </a:rPr>
                  <a:t>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If</a:t>
                </a:r>
                <a:r>
                  <a:rPr lang="en-US" sz="2000" dirty="0"/>
                  <a:t>(     …      )    </a:t>
                </a:r>
                <a:r>
                  <a:rPr lang="en-US" sz="2000" b="1" dirty="0">
                    <a:sym typeface="Wingdings" pitchFamily="2" charset="2"/>
                  </a:rPr>
                  <a:t>      …       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ym typeface="Wingdings" pitchFamily="2" charset="2"/>
                  </a:rPr>
                  <a:t>                </a:t>
                </a:r>
                <a:r>
                  <a:rPr lang="en-US" sz="2000" dirty="0">
                    <a:sym typeface="Wingdings" pitchFamily="2" charset="2"/>
                  </a:rPr>
                  <a:t>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3"/>
                <a:stretch>
                  <a:fillRect l="-741" t="-811" b="-6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33269" y="3440668"/>
                <a:ext cx="26959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&lt;&gt;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)/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69" y="3440668"/>
                <a:ext cx="269593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16211" y="4191000"/>
                <a:ext cx="7841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%</a:t>
                </a:r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dirty="0"/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211" y="4191000"/>
                <a:ext cx="7841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31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11401" y="4507468"/>
                <a:ext cx="78899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%</a:t>
                </a:r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dirty="0"/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401" y="4507468"/>
                <a:ext cx="78899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326" t="-8197" r="-131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01984" y="4191000"/>
                <a:ext cx="9637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984" y="4191000"/>
                <a:ext cx="96372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031" t="-8333" r="-106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75075" y="4202668"/>
                <a:ext cx="9637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075" y="4202668"/>
                <a:ext cx="96372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696" t="-8197" r="-107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27265" y="4495800"/>
                <a:ext cx="96853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265" y="4495800"/>
                <a:ext cx="96853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660" t="-8333" r="-106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48200" y="4507468"/>
                <a:ext cx="96853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507468"/>
                <a:ext cx="96853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5696" t="-8197" r="-113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59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8" grpId="0" animBg="1"/>
      <p:bldP spid="2" grpId="0" animBg="1"/>
      <p:bldP spid="3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1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Multi-increment</a:t>
            </a:r>
          </a:p>
        </p:txBody>
      </p:sp>
    </p:spTree>
    <p:extLst>
      <p:ext uri="{BB962C8B-B14F-4D97-AF65-F5344CB8AC3E}">
        <p14:creationId xmlns:p14="http://schemas.microsoft.com/office/powerpoint/2010/main" val="418893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Report(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Report(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val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While(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val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val</a:t>
                </a:r>
                <a:r>
                  <a:rPr lang="en-US" sz="2000" b="1" dirty="0">
                    <a:sym typeface="Wingdings" pitchFamily="2" charset="2"/>
                  </a:rPr>
                  <a:t> + 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return 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val</a:t>
                </a:r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3"/>
                <a:stretch>
                  <a:fillRect l="-74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3200" y="2590800"/>
                <a:ext cx="6062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&gt; </a:t>
                </a:r>
                <a:r>
                  <a:rPr lang="en-US" b="1" dirty="0">
                    <a:solidFill>
                      <a:srgbClr val="0070C0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590800"/>
                <a:ext cx="6062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3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</a:t>
            </a:r>
            <a:r>
              <a:rPr lang="en-US" sz="3200" b="1" dirty="0">
                <a:solidFill>
                  <a:srgbClr val="0070C0"/>
                </a:solidFill>
              </a:rPr>
              <a:t> solution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7030A0"/>
                </a:solidFill>
              </a:rPr>
              <a:t>Multi-Increment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 data structure of size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maintaining a sequence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/>
                  <a:t> </a:t>
                </a:r>
                <a:r>
                  <a:rPr lang="en-US" sz="2000" b="1" dirty="0"/>
                  <a:t>=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≺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≻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2000" dirty="0"/>
                  <a:t>() and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Report</a:t>
                </a:r>
                <a:r>
                  <a:rPr lang="en-US" sz="2000" dirty="0"/>
                  <a:t>() operation takes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(log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time. 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8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2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Dynamic Range-minima</a:t>
            </a:r>
          </a:p>
        </p:txBody>
      </p:sp>
    </p:spTree>
    <p:extLst>
      <p:ext uri="{BB962C8B-B14F-4D97-AF65-F5344CB8AC3E}">
        <p14:creationId xmlns:p14="http://schemas.microsoft.com/office/powerpoint/2010/main" val="381067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Given an initial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of numbers, maintain a compact data structure to perform the following operations efficiently for any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b="1" dirty="0" err="1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Report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minimum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element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from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{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for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each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}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 becomes the new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AIM: </a:t>
                </a:r>
              </a:p>
              <a:p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size data structure.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in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)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time.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593" t="-606" b="-19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0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Efficient dynamic range minima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What </a:t>
                </a:r>
                <a:r>
                  <a:rPr lang="en-US" sz="1800" b="1" dirty="0"/>
                  <a:t>to store </a:t>
                </a:r>
                <a:r>
                  <a:rPr lang="en-US" sz="1800" dirty="0"/>
                  <a:t>at internal nodes ?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perform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perform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) ?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Make sincere attempts to solve the problem. We shall discuss it in next </a:t>
                </a:r>
                <a:r>
                  <a:rPr lang="en-US" sz="1800"/>
                  <a:t>lecture.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2"/>
                <a:stretch>
                  <a:fillRect l="-617" r="-154" b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2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an initial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numbers, </a:t>
                </a:r>
              </a:p>
              <a:p>
                <a:pPr marL="0" indent="0">
                  <a:buNone/>
                </a:pPr>
                <a:r>
                  <a:rPr lang="en-US" sz="1800" dirty="0"/>
                  <a:t>maintain a compact data structure to perform the following operations efficiently :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current value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to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the initial sequence be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b="1" dirty="0"/>
                  <a:t>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23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111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51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321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After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Multi-Increment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6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1800" dirty="0"/>
                  <a:t>),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/>
                  <a:t>becomes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33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22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121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61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331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Trivial </a:t>
                </a:r>
                <a:r>
                  <a:rPr lang="en-US" sz="1800" dirty="0"/>
                  <a:t>solution discussed in the last class :</a:t>
                </a:r>
              </a:p>
              <a:p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 per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 </a:t>
                </a:r>
              </a:p>
              <a:p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/>
                  <a:t>) time  per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Report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 rotWithShape="1">
                <a:blip r:embed="rId2"/>
                <a:stretch>
                  <a:fillRect l="-593" t="-606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10000" y="2895600"/>
            <a:ext cx="236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86000" y="5638800"/>
            <a:ext cx="2362200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 efficient solution of Problem 1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Explore ways to maintain sequence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/>
                  <a:t>  </a:t>
                </a:r>
                <a:r>
                  <a:rPr lang="en-US" sz="2000" b="1" dirty="0"/>
                  <a:t>implicitly</a:t>
                </a:r>
                <a:r>
                  <a:rPr lang="en-US" sz="2000" dirty="0"/>
                  <a:t>  such that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/>
                  <a:t>) is efficient.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Report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is efficient too.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Assumption:</a:t>
                </a:r>
                <a:r>
                  <a:rPr lang="en-US" sz="2000" dirty="0"/>
                  <a:t>  without loss of generality assume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power of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419600" y="2362200"/>
            <a:ext cx="1066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08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A </a:t>
            </a:r>
            <a:r>
              <a:rPr lang="en-US" u="sng" dirty="0">
                <a:solidFill>
                  <a:srgbClr val="7030A0"/>
                </a:solidFill>
              </a:rPr>
              <a:t>systematic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Journey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to the </a:t>
            </a:r>
            <a:r>
              <a:rPr lang="en-US" dirty="0">
                <a:solidFill>
                  <a:srgbClr val="002060"/>
                </a:solidFill>
              </a:rPr>
              <a:t>solution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motivating</a:t>
            </a:r>
            <a:r>
              <a:rPr lang="en-US" sz="3200" b="1" dirty="0"/>
              <a:t> problem</a:t>
            </a:r>
            <a:br>
              <a:rPr lang="en-US" sz="3200" b="1" dirty="0"/>
            </a:b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530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 = {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sz="2000" b="0" i="1" smtClean="0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Can we have a </a:t>
                </a:r>
                <a:r>
                  <a:rPr lang="en-US" sz="2000" u="sng" dirty="0"/>
                  <a:t>small set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of numbers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Every number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can be expressed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 = </a:t>
                </a:r>
                <a:r>
                  <a:rPr lang="en-US" sz="2000" dirty="0"/>
                  <a:t>{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…,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|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</a:t>
                </a:r>
                <a:r>
                  <a:rPr lang="en-US" sz="2000" dirty="0"/>
                  <a:t>|=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53001"/>
              </a:xfrm>
              <a:blipFill rotWithShape="1">
                <a:blip r:embed="rId2"/>
                <a:stretch>
                  <a:fillRect l="-7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0" y="4953000"/>
                <a:ext cx="423514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953000"/>
                <a:ext cx="423514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667" r="-30435" b="-29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55953" y="4491335"/>
                <a:ext cx="1135247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0 0 0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53" y="4491335"/>
                <a:ext cx="1135247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10215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8708" y="4034135"/>
                <a:ext cx="1372492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0 0 0 0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708" y="4034135"/>
                <a:ext cx="1372492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8889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86200" y="3576935"/>
                <a:ext cx="1914307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1 0 0 0 0 0 0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576935"/>
                <a:ext cx="1914307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r="-4459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65160" y="3128642"/>
                <a:ext cx="2626040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1 0 0 0 0 0 0  0 0 0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160" y="3128642"/>
                <a:ext cx="2626040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0526" r="-4408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99707" y="5486400"/>
                <a:ext cx="2626040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1 0 0 1 0 1 1  0 0 1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707" y="5486400"/>
                <a:ext cx="2626040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8974" r="-3926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Ribbon 10"/>
          <p:cNvSpPr/>
          <p:nvPr/>
        </p:nvSpPr>
        <p:spPr>
          <a:xfrm>
            <a:off x="6096000" y="3128641"/>
            <a:ext cx="3048000" cy="121475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it is too trivial, try to answer the problem of next slide.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81822" y="2286000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 a </a:t>
            </a:r>
            <a:r>
              <a:rPr lang="en-US" sz="2000" b="1" u="sng" dirty="0"/>
              <a:t>sum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98044" y="2286000"/>
            <a:ext cx="3012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  </a:t>
            </a:r>
            <a:r>
              <a:rPr lang="en-US" sz="2000" b="1" u="sng" dirty="0"/>
              <a:t>a few</a:t>
            </a:r>
            <a:r>
              <a:rPr lang="en-US" sz="2000" dirty="0"/>
              <a:t> numbers from </a:t>
            </a:r>
            <a:r>
              <a:rPr lang="en-US" sz="2000" b="1" dirty="0">
                <a:solidFill>
                  <a:srgbClr val="7030A0"/>
                </a:solidFill>
              </a:rPr>
              <a:t>X 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679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 = {[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] |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Can we have a </a:t>
                </a:r>
                <a:r>
                  <a:rPr lang="en-US" sz="2000" u="sng" dirty="0"/>
                  <a:t>small set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of </a:t>
                </a:r>
                <a:r>
                  <a:rPr lang="en-US" sz="2000" b="1" dirty="0"/>
                  <a:t>intervals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every interval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can be expressed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>
                <a:blip r:embed="rId2"/>
                <a:stretch>
                  <a:fillRect l="-772" t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2514600" y="3263590"/>
            <a:ext cx="3505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15000" y="3429000"/>
            <a:ext cx="2133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514600" y="3276600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019800" y="3279800"/>
            <a:ext cx="0" cy="1368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715000" y="3429000"/>
            <a:ext cx="0" cy="1219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848600" y="3429000"/>
            <a:ext cx="0" cy="1219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26312" y="22098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 a </a:t>
            </a:r>
            <a:r>
              <a:rPr lang="en-US" sz="2000" b="1" u="sng" dirty="0"/>
              <a:t>union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88196" y="2209800"/>
            <a:ext cx="292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 </a:t>
            </a:r>
            <a:r>
              <a:rPr lang="en-US" sz="2000" u="sng" dirty="0"/>
              <a:t>a few </a:t>
            </a:r>
            <a:r>
              <a:rPr lang="en-US" sz="2000" b="1" dirty="0"/>
              <a:t>intervals</a:t>
            </a:r>
            <a:r>
              <a:rPr lang="en-US" sz="2000" dirty="0"/>
              <a:t> from </a:t>
            </a:r>
            <a:r>
              <a:rPr lang="en-US" sz="2000" b="1" dirty="0">
                <a:solidFill>
                  <a:srgbClr val="7030A0"/>
                </a:solidFill>
              </a:rPr>
              <a:t>X </a:t>
            </a:r>
            <a:r>
              <a:rPr lang="en-US" sz="2000" dirty="0"/>
              <a:t>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87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7" grpId="0"/>
      <p:bldP spid="29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Ribbon 4"/>
          <p:cNvSpPr/>
          <p:nvPr/>
        </p:nvSpPr>
        <p:spPr>
          <a:xfrm>
            <a:off x="2438400" y="2057401"/>
            <a:ext cx="38862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</a:t>
            </a:r>
            <a:r>
              <a:rPr lang="en-US" b="1" dirty="0">
                <a:solidFill>
                  <a:srgbClr val="7030A0"/>
                </a:solidFill>
              </a:rPr>
              <a:t>inspiration</a:t>
            </a:r>
            <a:r>
              <a:rPr lang="en-US" dirty="0">
                <a:solidFill>
                  <a:schemeClr val="tx1"/>
                </a:solidFill>
              </a:rPr>
              <a:t> from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previous problem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143000" y="5410200"/>
            <a:ext cx="579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143000" y="46482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934200" y="46482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52800" y="5791200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to express</a:t>
            </a:r>
            <a:r>
              <a:rPr lang="en-US" dirty="0"/>
              <a:t> [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12</a:t>
            </a:r>
            <a:r>
              <a:rPr lang="en-US" dirty="0"/>
              <a:t>]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70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8" grpId="0"/>
      <p:bldP spid="76" grpId="0"/>
      <p:bldP spid="77" grpId="0"/>
      <p:bldP spid="78" grpId="0"/>
      <p:bldP spid="5" grpId="0" animBg="1"/>
      <p:bldP spid="5" grpId="1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13286</TotalTime>
  <Words>2733</Words>
  <Application>Microsoft Macintosh PowerPoint</Application>
  <PresentationFormat>On-screen Show (4:3)</PresentationFormat>
  <Paragraphs>533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Cambria Math</vt:lpstr>
      <vt:lpstr>Office Theme</vt:lpstr>
      <vt:lpstr>Data Structures and Algorithms (ESO207)</vt:lpstr>
      <vt:lpstr>Two interesting problems on sequences</vt:lpstr>
      <vt:lpstr>Problem 1</vt:lpstr>
      <vt:lpstr>Problem 1</vt:lpstr>
      <vt:lpstr>Towards efficient solution of Problem 1</vt:lpstr>
      <vt:lpstr>A systematic Journey  to the solution </vt:lpstr>
      <vt:lpstr>A motivating problem </vt:lpstr>
      <vt:lpstr>Extension to intervals </vt:lpstr>
      <vt:lpstr>Extension to intervals </vt:lpstr>
      <vt:lpstr>Extension to intervals </vt:lpstr>
      <vt:lpstr>Extension to intervals </vt:lpstr>
      <vt:lpstr>Extension to intervals </vt:lpstr>
      <vt:lpstr>Extension to intervals </vt:lpstr>
      <vt:lpstr>Extension to intervals</vt:lpstr>
      <vt:lpstr>Extension to intervals</vt:lpstr>
      <vt:lpstr>Extension to intervals</vt:lpstr>
      <vt:lpstr>Which data structure emerges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Multi-Increment(i, j, ∆) efficiently</vt:lpstr>
      <vt:lpstr>Executing Report(i) efficiently</vt:lpstr>
      <vt:lpstr>Exploiting complete binary tree structure</vt:lpstr>
      <vt:lpstr>MultiIncrement(i, j, ∆)</vt:lpstr>
      <vt:lpstr>Report(i)</vt:lpstr>
      <vt:lpstr>The solution of Multi-Increment Problem</vt:lpstr>
      <vt:lpstr>Problem 2</vt:lpstr>
      <vt:lpstr>Problem 2</vt:lpstr>
      <vt:lpstr>Efficient dynamic range minima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1171</cp:revision>
  <dcterms:created xsi:type="dcterms:W3CDTF">2011-12-03T04:13:03Z</dcterms:created>
  <dcterms:modified xsi:type="dcterms:W3CDTF">2023-10-16T03:52:18Z</dcterms:modified>
</cp:coreProperties>
</file>