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393" r:id="rId2"/>
    <p:sldId id="399" r:id="rId3"/>
    <p:sldId id="388" r:id="rId4"/>
    <p:sldId id="373" r:id="rId5"/>
    <p:sldId id="374" r:id="rId6"/>
    <p:sldId id="354" r:id="rId7"/>
    <p:sldId id="397" r:id="rId8"/>
    <p:sldId id="396" r:id="rId9"/>
    <p:sldId id="376" r:id="rId10"/>
    <p:sldId id="377" r:id="rId11"/>
    <p:sldId id="380" r:id="rId12"/>
    <p:sldId id="383" r:id="rId13"/>
    <p:sldId id="385" r:id="rId14"/>
    <p:sldId id="382" r:id="rId15"/>
    <p:sldId id="381" r:id="rId16"/>
    <p:sldId id="379" r:id="rId17"/>
    <p:sldId id="387" r:id="rId18"/>
    <p:sldId id="398" r:id="rId19"/>
    <p:sldId id="386" r:id="rId20"/>
    <p:sldId id="389" r:id="rId21"/>
    <p:sldId id="392" r:id="rId22"/>
    <p:sldId id="391" r:id="rId23"/>
    <p:sldId id="370" r:id="rId24"/>
    <p:sldId id="371" r:id="rId25"/>
    <p:sldId id="390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A7B250-11D4-C44E-B802-A03911C1DED2}" v="1" dt="2021-03-26T03:38:21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79" autoAdjust="0"/>
  </p:normalViewPr>
  <p:slideViewPr>
    <p:cSldViewPr>
      <p:cViewPr varScale="1">
        <p:scale>
          <a:sx n="104" d="100"/>
          <a:sy n="104" d="100"/>
        </p:scale>
        <p:origin x="18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84A7B250-11D4-C44E-B802-A03911C1DED2}"/>
    <pc:docChg chg="custSel modSld">
      <pc:chgData name="Raghunath Tewari" userId="2638bdda-d406-4938-a2a6-e4e967acb772" providerId="ADAL" clId="{84A7B250-11D4-C44E-B802-A03911C1DED2}" dt="2021-03-26T03:38:26.954" v="10" actId="478"/>
      <pc:docMkLst>
        <pc:docMk/>
      </pc:docMkLst>
      <pc:sldChg chg="delSp modSp mod delAnim">
        <pc:chgData name="Raghunath Tewari" userId="2638bdda-d406-4938-a2a6-e4e967acb772" providerId="ADAL" clId="{84A7B250-11D4-C44E-B802-A03911C1DED2}" dt="2021-03-26T03:38:26.954" v="10" actId="478"/>
        <pc:sldMkLst>
          <pc:docMk/>
          <pc:sldMk cId="2501694890" sldId="376"/>
        </pc:sldMkLst>
        <pc:spChg chg="del">
          <ac:chgData name="Raghunath Tewari" userId="2638bdda-d406-4938-a2a6-e4e967acb772" providerId="ADAL" clId="{84A7B250-11D4-C44E-B802-A03911C1DED2}" dt="2021-03-26T03:38:26.954" v="10" actId="478"/>
          <ac:spMkLst>
            <pc:docMk/>
            <pc:sldMk cId="2501694890" sldId="376"/>
            <ac:spMk id="8" creationId="{00000000-0000-0000-0000-000000000000}"/>
          </ac:spMkLst>
        </pc:spChg>
        <pc:spChg chg="del">
          <ac:chgData name="Raghunath Tewari" userId="2638bdda-d406-4938-a2a6-e4e967acb772" providerId="ADAL" clId="{84A7B250-11D4-C44E-B802-A03911C1DED2}" dt="2021-03-26T03:38:12.669" v="6" actId="478"/>
          <ac:spMkLst>
            <pc:docMk/>
            <pc:sldMk cId="2501694890" sldId="376"/>
            <ac:spMk id="9" creationId="{00000000-0000-0000-0000-000000000000}"/>
          </ac:spMkLst>
        </pc:spChg>
        <pc:spChg chg="del">
          <ac:chgData name="Raghunath Tewari" userId="2638bdda-d406-4938-a2a6-e4e967acb772" providerId="ADAL" clId="{84A7B250-11D4-C44E-B802-A03911C1DED2}" dt="2021-03-26T03:38:17.959" v="7" actId="478"/>
          <ac:spMkLst>
            <pc:docMk/>
            <pc:sldMk cId="2501694890" sldId="376"/>
            <ac:spMk id="11" creationId="{00000000-0000-0000-0000-000000000000}"/>
          </ac:spMkLst>
        </pc:spChg>
        <pc:spChg chg="del mod">
          <ac:chgData name="Raghunath Tewari" userId="2638bdda-d406-4938-a2a6-e4e967acb772" providerId="ADAL" clId="{84A7B250-11D4-C44E-B802-A03911C1DED2}" dt="2021-03-26T03:38:23.932" v="9" actId="478"/>
          <ac:spMkLst>
            <pc:docMk/>
            <pc:sldMk cId="2501694890" sldId="376"/>
            <ac:spMk id="12" creationId="{00000000-0000-0000-0000-000000000000}"/>
          </ac:spMkLst>
        </pc:spChg>
      </pc:sldChg>
      <pc:sldChg chg="modSp mod">
        <pc:chgData name="Raghunath Tewari" userId="2638bdda-d406-4938-a2a6-e4e967acb772" providerId="ADAL" clId="{84A7B250-11D4-C44E-B802-A03911C1DED2}" dt="2021-03-26T02:27:21.035" v="5" actId="20577"/>
        <pc:sldMkLst>
          <pc:docMk/>
          <pc:sldMk cId="1997626330" sldId="393"/>
        </pc:sldMkLst>
        <pc:spChg chg="mod">
          <ac:chgData name="Raghunath Tewari" userId="2638bdda-d406-4938-a2a6-e4e967acb772" providerId="ADAL" clId="{84A7B250-11D4-C44E-B802-A03911C1DED2}" dt="2021-03-26T02:27:21.035" v="5" actId="20577"/>
          <ac:spMkLst>
            <pc:docMk/>
            <pc:sldMk cId="1997626330" sldId="393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10/31/23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10/31/23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10/31/23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10/31/23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10/31/23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10/31/23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.jpeg"/><Relationship Id="rId4" Type="http://schemas.openxmlformats.org/officeDocument/2006/relationships/image" Target="../media/image28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1.png"/><Relationship Id="rId4" Type="http://schemas.openxmlformats.org/officeDocument/2006/relationships/image" Target="../media/image27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1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28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3" Type="http://schemas.openxmlformats.org/officeDocument/2006/relationships/image" Target="../media/image38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1.png"/><Relationship Id="rId9" Type="http://schemas.openxmlformats.org/officeDocument/2006/relationships/image" Target="../media/image28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32.png"/><Relationship Id="rId7" Type="http://schemas.openxmlformats.org/officeDocument/2006/relationships/image" Target="../media/image3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4.png"/><Relationship Id="rId5" Type="http://schemas.openxmlformats.org/officeDocument/2006/relationships/image" Target="../media/image320.png"/><Relationship Id="rId10" Type="http://schemas.openxmlformats.org/officeDocument/2006/relationships/image" Target="../media/image43.png"/><Relationship Id="rId4" Type="http://schemas.openxmlformats.org/officeDocument/2006/relationships/image" Target="../media/image41.png"/><Relationship Id="rId9" Type="http://schemas.openxmlformats.org/officeDocument/2006/relationships/image" Target="../media/image4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Lecture 33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Algorithm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err="1">
                    <a:solidFill>
                      <a:srgbClr val="7030A0"/>
                    </a:solidFill>
                  </a:rPr>
                  <a:t>th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u="sng" dirty="0">
                    <a:solidFill>
                      <a:srgbClr val="7030A0"/>
                    </a:solidFill>
                  </a:rPr>
                  <a:t>order statistic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of a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.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Towards worst case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time algorithm …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r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6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Key ideas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Inspiration</a:t>
                </a:r>
                <a:r>
                  <a:rPr lang="en-US" sz="2000" dirty="0"/>
                  <a:t> from some recurrences.</a:t>
                </a:r>
              </a:p>
              <a:p>
                <a:endParaRPr lang="en-US" sz="1800" dirty="0"/>
              </a:p>
              <a:p>
                <a:endParaRPr lang="en-US" sz="2000" dirty="0"/>
              </a:p>
              <a:p>
                <a:r>
                  <a:rPr lang="en-US" sz="2000" dirty="0"/>
                  <a:t>Concept of </a:t>
                </a:r>
                <a:r>
                  <a:rPr lang="en-US" sz="2000" b="1" dirty="0"/>
                  <a:t>approximate median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Learning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6800" y="1862254"/>
            <a:ext cx="4157564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 isn’t is surprising that knowledge of recurrence </a:t>
            </a:r>
          </a:p>
          <a:p>
            <a:r>
              <a:rPr lang="en-US" sz="1600" dirty="0"/>
              <a:t>can help  in the design an efficient algorithm) </a:t>
            </a:r>
            <a:r>
              <a:rPr lang="en-US" sz="1600" dirty="0">
                <a:sym typeface="Wingdings" pitchFamily="2" charset="2"/>
              </a:rPr>
              <a:t>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2996625"/>
            <a:ext cx="464820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This is the usual trick: </a:t>
            </a:r>
          </a:p>
          <a:p>
            <a:r>
              <a:rPr lang="en-US" sz="1600" dirty="0"/>
              <a:t>When a problem appears difficult, weaken the problem and try to solve it.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6063" y="4114800"/>
            <a:ext cx="464820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This is also a natural choice. </a:t>
            </a:r>
          </a:p>
          <a:p>
            <a:r>
              <a:rPr lang="en-US" sz="1600" dirty="0"/>
              <a:t>Can we fine tune this algorithm to achieve our goal ?</a:t>
            </a:r>
          </a:p>
        </p:txBody>
      </p:sp>
    </p:spTree>
    <p:extLst>
      <p:ext uri="{BB962C8B-B14F-4D97-AF65-F5344CB8AC3E}">
        <p14:creationId xmlns:p14="http://schemas.microsoft.com/office/powerpoint/2010/main" val="8811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Learning </a:t>
            </a:r>
            <a:r>
              <a:rPr lang="en-US" sz="3200" b="1" dirty="0"/>
              <a:t>from </a:t>
            </a:r>
            <a:r>
              <a:rPr lang="en-US" sz="3200" b="1" dirty="0">
                <a:solidFill>
                  <a:srgbClr val="7030A0"/>
                </a:solidFill>
              </a:rPr>
              <a:t>recurrences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/>
                  <a:t>  </a:t>
                </a:r>
                <a:r>
                  <a:rPr lang="en-US" sz="2000" dirty="0"/>
                  <a:t>what is the solution of recurrence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9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/10</a:t>
                </a:r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Sketch (by gradual unfolding):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𝟖𝟏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𝟏𝟎𝟎</m:t>
                    </m:r>
                  </m:oMath>
                </a14:m>
                <a:r>
                  <a:rPr lang="en-US" sz="2000" dirty="0"/>
                  <a:t>  + …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𝟖𝟏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𝟏𝟎𝟎</m:t>
                    </m:r>
                  </m:oMath>
                </a14:m>
                <a:r>
                  <a:rPr lang="en-US" sz="2000" dirty="0"/>
                  <a:t> + …</a:t>
                </a:r>
                <a:r>
                  <a:rPr lang="en-US" sz="2000" dirty="0">
                    <a:solidFill>
                      <a:srgbClr val="0070C0"/>
                    </a:solidFill>
                  </a:rPr>
                  <a:t>]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Lesson 1 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                   </a:t>
                </a:r>
                <a:r>
                  <a:rPr lang="en-US" sz="2000" dirty="0"/>
                  <a:t>Solution for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if    …..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67400" y="5638800"/>
                <a:ext cx="126669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5638800"/>
                <a:ext cx="126669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5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Learning </a:t>
            </a:r>
            <a:r>
              <a:rPr lang="en-US" sz="3200" b="1" dirty="0"/>
              <a:t>from </a:t>
            </a:r>
            <a:r>
              <a:rPr lang="en-US" sz="3200" b="1" dirty="0">
                <a:solidFill>
                  <a:srgbClr val="7030A0"/>
                </a:solidFill>
              </a:rPr>
              <a:t>recurrences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/>
                  <a:t>  </a:t>
                </a:r>
                <a:r>
                  <a:rPr lang="en-US" sz="2000" dirty="0"/>
                  <a:t>what is the solution of recurrence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/6</a:t>
                </a:r>
                <a:r>
                  <a:rPr lang="en-US" sz="2000" dirty="0"/>
                  <a:t>) +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/7</a:t>
                </a:r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Sketch: </a:t>
                </a:r>
                <a:r>
                  <a:rPr lang="en-US" sz="2000" dirty="0"/>
                  <a:t>(by induction) </a:t>
                </a:r>
              </a:p>
              <a:p>
                <a:pPr marL="0" indent="0">
                  <a:buNone/>
                </a:pPr>
                <a:r>
                  <a:rPr lang="en-US" sz="2000" dirty="0"/>
                  <a:t>Assertion: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Induction step: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/6</a:t>
                </a:r>
                <a:r>
                  <a:rPr lang="en-US" sz="2000" dirty="0"/>
                  <a:t>) +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/7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</a:t>
                </a:r>
                <a:r>
                  <a:rPr lang="en-US" sz="2000" dirty="0"/>
                  <a:t>≤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37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42</m:t>
                            </m:r>
                          </m:den>
                        </m:f>
                      </m:e>
                    </m:box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</a:t>
                </a:r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1" dirty="0"/>
                  <a:t>≥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42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c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Lesson 2 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Solution for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if ……..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9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62600" y="5334000"/>
                <a:ext cx="125226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1" i="1"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334000"/>
                <a:ext cx="125226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8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76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Concept of </a:t>
            </a:r>
            <a:r>
              <a:rPr lang="en-US" sz="3200" b="1" dirty="0">
                <a:solidFill>
                  <a:srgbClr val="7030A0"/>
                </a:solidFill>
              </a:rPr>
              <a:t>approximate median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Definition:</a:t>
                </a:r>
                <a:r>
                  <a:rPr lang="en-US" sz="2000" dirty="0"/>
                  <a:t> Given a constant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0&lt;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ϵ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is said to be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b="1" dirty="0"/>
                  <a:t>-</a:t>
                </a:r>
                <a:r>
                  <a:rPr lang="en-US" sz="2000" dirty="0"/>
                  <a:t>approximate median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:r>
                  <a:rPr lang="en-US" sz="2000" b="1" dirty="0"/>
                  <a:t>rank(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dirty="0"/>
                  <a:t> is in the range 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, 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)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].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1219200" y="4876800"/>
            <a:ext cx="6725029" cy="548406"/>
            <a:chOff x="1219200" y="4876800"/>
            <a:chExt cx="6725029" cy="548406"/>
          </a:xfrm>
        </p:grpSpPr>
        <p:grpSp>
          <p:nvGrpSpPr>
            <p:cNvPr id="24" name="Group 23"/>
            <p:cNvGrpSpPr/>
            <p:nvPr/>
          </p:nvGrpSpPr>
          <p:grpSpPr>
            <a:xfrm>
              <a:off x="1219200" y="4876800"/>
              <a:ext cx="446661" cy="521732"/>
              <a:chOff x="1219200" y="4876800"/>
              <a:chExt cx="446661" cy="5217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371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5029200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5029200"/>
                    <a:ext cx="446661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80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/>
            <p:cNvGrpSpPr/>
            <p:nvPr/>
          </p:nvGrpSpPr>
          <p:grpSpPr>
            <a:xfrm>
              <a:off x="1534539" y="4876800"/>
              <a:ext cx="451982" cy="521732"/>
              <a:chOff x="1219200" y="4876800"/>
              <a:chExt cx="451982" cy="52173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371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219200" y="5029200"/>
                    <a:ext cx="451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5029200"/>
                    <a:ext cx="451982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/>
            <p:cNvGrpSpPr/>
            <p:nvPr/>
          </p:nvGrpSpPr>
          <p:grpSpPr>
            <a:xfrm>
              <a:off x="3276600" y="4876800"/>
              <a:ext cx="567078" cy="521732"/>
              <a:chOff x="1219200" y="4876800"/>
              <a:chExt cx="567078" cy="52173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371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219200" y="5029200"/>
                    <a:ext cx="5670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5029200"/>
                    <a:ext cx="567078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397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/>
            <p:cNvGrpSpPr/>
            <p:nvPr/>
          </p:nvGrpSpPr>
          <p:grpSpPr>
            <a:xfrm>
              <a:off x="7478139" y="4876800"/>
              <a:ext cx="466090" cy="521732"/>
              <a:chOff x="1219200" y="4876800"/>
              <a:chExt cx="466090" cy="52173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371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1219200" y="5029200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5029200"/>
                    <a:ext cx="466090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5528922" y="4876800"/>
              <a:ext cx="932243" cy="548406"/>
              <a:chOff x="1219200" y="4876800"/>
              <a:chExt cx="932243" cy="548406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371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219200" y="5029200"/>
                    <a:ext cx="932243" cy="3960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5029200"/>
                    <a:ext cx="932243" cy="39600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6154" r="-7843" b="-1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Oval 36"/>
            <p:cNvSpPr/>
            <p:nvPr/>
          </p:nvSpPr>
          <p:spPr>
            <a:xfrm>
              <a:off x="22098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4384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672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5720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8768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4770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7818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0866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ight Brace 49"/>
          <p:cNvSpPr/>
          <p:nvPr/>
        </p:nvSpPr>
        <p:spPr>
          <a:xfrm rot="16200000">
            <a:off x="4404301" y="3368098"/>
            <a:ext cx="381001" cy="2484003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886200" y="4888468"/>
            <a:ext cx="367986" cy="521732"/>
            <a:chOff x="4280214" y="5029200"/>
            <a:chExt cx="367986" cy="521732"/>
          </a:xfrm>
        </p:grpSpPr>
        <p:sp>
          <p:nvSpPr>
            <p:cNvPr id="38" name="Oval 37"/>
            <p:cNvSpPr/>
            <p:nvPr/>
          </p:nvSpPr>
          <p:spPr>
            <a:xfrm>
              <a:off x="4419600" y="5029200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280214" y="5181600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0214" y="5181600"/>
                  <a:ext cx="36798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Rectangle 5"/>
          <p:cNvSpPr/>
          <p:nvPr/>
        </p:nvSpPr>
        <p:spPr>
          <a:xfrm>
            <a:off x="2345472" y="2743200"/>
            <a:ext cx="4169627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28800" y="3124200"/>
            <a:ext cx="3124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0" grpId="0" animBg="1"/>
      <p:bldP spid="6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Learning from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2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Pick 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</a:t>
                </a:r>
                <a:r>
                  <a:rPr lang="en-US" sz="2000" b="1" dirty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1800" b="1" dirty="0"/>
                  <a:t>Answer:    T(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=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𝐜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 + </a:t>
                </a:r>
                <a:r>
                  <a:rPr lang="en-US" sz="1800" b="1" dirty="0"/>
                  <a:t>T(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</a:t>
                </a:r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800602" y="1905000"/>
            <a:ext cx="251088" cy="83820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800600" y="2971800"/>
            <a:ext cx="153924" cy="175260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79411" y="4876800"/>
            <a:ext cx="99738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Lesson 1</a:t>
            </a:r>
            <a:endParaRPr lang="en-US" sz="2000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Callout 11"/>
              <p:cNvSpPr/>
              <p:nvPr/>
            </p:nvSpPr>
            <p:spPr>
              <a:xfrm>
                <a:off x="5257800" y="4724400"/>
                <a:ext cx="3962400" cy="16032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time complexity of the algorithm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if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a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dirty="0" err="1">
                    <a:solidFill>
                      <a:schemeClr val="tx1"/>
                    </a:solidFill>
                  </a:rPr>
                  <a:t>approximate</a:t>
                </a:r>
                <a:r>
                  <a:rPr lang="en-US" dirty="0">
                    <a:solidFill>
                      <a:schemeClr val="tx1"/>
                    </a:solidFill>
                  </a:rPr>
                  <a:t> median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 </a:t>
                </a:r>
                <a:endParaRPr lang="en-US" dirty="0"/>
              </a:p>
            </p:txBody>
          </p:sp>
        </mc:Choice>
        <mc:Fallback xmlns="">
          <p:sp>
            <p:nvSpPr>
              <p:cNvPr id="12" name="Cloud Callou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724400"/>
                <a:ext cx="3962400" cy="1603248"/>
              </a:xfrm>
              <a:prstGeom prst="cloudCallou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943600" y="5490713"/>
            <a:ext cx="2362200" cy="529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50025" y="215537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025" y="2155371"/>
                <a:ext cx="63350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692" t="-8333" r="-173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53000" y="3657600"/>
                <a:ext cx="1441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T(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657600"/>
                <a:ext cx="144142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814" t="-8197" r="-29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31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9" grpId="0" animBg="1"/>
      <p:bldP spid="11" grpId="0" animBg="1"/>
      <p:bldP spid="12" grpId="0" animBg="1"/>
      <p:bldP spid="13" grpId="0" animBg="1"/>
      <p:bldP spid="13" grpId="1" animBg="1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Algorithm 2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Select</a:t>
                </a:r>
                <a:r>
                  <a:rPr lang="en-US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(A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linear time </a:t>
                </a:r>
                <a:r>
                  <a:rPr lang="en-US" sz="2800" dirty="0">
                    <a:solidFill>
                      <a:schemeClr val="tx1"/>
                    </a:solidFill>
                  </a:rPr>
                  <a:t>algorithm)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10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Overview </a:t>
            </a:r>
            <a:r>
              <a:rPr lang="en-US" sz="3200" b="1" dirty="0"/>
              <a:t>of the algorithm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4582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</a:t>
                </a:r>
                <a:r>
                  <a:rPr lang="en-US" sz="2000" dirty="0"/>
                  <a:t>Compute a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-approximate median, say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 of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</a:t>
                </a:r>
                <a:r>
                  <a:rPr lang="en-US" sz="2000" b="1" dirty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2060"/>
                    </a:solidFill>
                  </a:rPr>
                  <a:t>Observation: </a:t>
                </a:r>
                <a:r>
                  <a:rPr lang="en-US" sz="1600" dirty="0"/>
                  <a:t>If we can compute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1600" dirty="0"/>
                  <a:t>-approximate median in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1600" b="1" dirty="0"/>
                      <m:t>)</m:t>
                    </m:r>
                  </m:oMath>
                </a14:m>
                <a:r>
                  <a:rPr lang="en-US" sz="1600" dirty="0"/>
                  <a:t> time, we get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/>
                  <a:t>) </a:t>
                </a:r>
                <a:r>
                  <a:rPr lang="en-US" sz="1600" dirty="0"/>
                  <a:t>time </a:t>
                </a:r>
                <a:r>
                  <a:rPr lang="en-US" sz="1600" dirty="0" err="1"/>
                  <a:t>algo</a:t>
                </a:r>
                <a:r>
                  <a:rPr lang="en-US" sz="16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/>
                  <a:t>But that appears too much to expect from us. Isn’t it ? </a:t>
                </a:r>
              </a:p>
              <a:p>
                <a:pPr marL="0" indent="0">
                  <a:buNone/>
                </a:pPr>
                <a:r>
                  <a:rPr lang="en-US" sz="1600" dirty="0"/>
                  <a:t>So what to do </a:t>
                </a:r>
                <a:r>
                  <a:rPr lang="en-US" sz="1600" dirty="0">
                    <a:sym typeface="Wingdings" pitchFamily="2" charset="2"/>
                  </a:rPr>
                  <a:t> </a:t>
                </a:r>
                <a:r>
                  <a:rPr lang="en-US" sz="1600" dirty="0"/>
                  <a:t>? </a:t>
                </a:r>
              </a:p>
              <a:p>
                <a:pPr marL="0" indent="0">
                  <a:buNone/>
                </a:pPr>
                <a:endParaRPr lang="en-US" sz="16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2060"/>
                    </a:solidFill>
                  </a:rPr>
                  <a:t>Observation: </a:t>
                </a:r>
                <a:r>
                  <a:rPr lang="en-US" sz="1600" dirty="0"/>
                  <a:t>If we can compute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1600" dirty="0"/>
                  <a:t>-approximate median in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1600" b="1" dirty="0"/>
                      <m:t>)+</m:t>
                    </m:r>
                    <m:r>
                      <m:rPr>
                        <m:nor/>
                      </m:rPr>
                      <a:rPr lang="en-US" sz="1600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600" b="1" dirty="0"/>
                      <m:t>T</m:t>
                    </m:r>
                    <m:r>
                      <m:rPr>
                        <m:nor/>
                      </m:rPr>
                      <a:rPr lang="en-US" sz="1600" dirty="0"/>
                      <m:t>(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  <m:r>
                      <m:rPr>
                        <m:nor/>
                      </m:rPr>
                      <a:rPr lang="en-US" sz="1600" b="1" i="0" dirty="0" smtClean="0"/>
                      <m:t> </m:t>
                    </m:r>
                  </m:oMath>
                </a14:m>
                <a:r>
                  <a:rPr lang="en-US" sz="1600" dirty="0"/>
                  <a:t>time for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600" dirty="0"/>
                  <a:t>+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&lt; </a:t>
                </a:r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/>
                  <a:t>, the </a:t>
                </a:r>
              </a:p>
              <a:p>
                <a:pPr marL="0" indent="0">
                  <a:buNone/>
                </a:pPr>
                <a:r>
                  <a:rPr lang="en-US" sz="1600" dirty="0"/>
                  <a:t>time complexity of the algorithm will still be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/>
                  <a:t>).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458200" cy="5334000"/>
              </a:xfrm>
              <a:blipFill rotWithShape="1">
                <a:blip r:embed="rId2"/>
                <a:stretch>
                  <a:fillRect l="-720" t="-571" r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83377" y="1981202"/>
            <a:ext cx="799590" cy="419097"/>
            <a:chOff x="5715183" y="2330451"/>
            <a:chExt cx="732831" cy="488945"/>
          </a:xfrm>
        </p:grpSpPr>
        <p:sp>
          <p:nvSpPr>
            <p:cNvPr id="6" name="Right Brace 5"/>
            <p:cNvSpPr/>
            <p:nvPr/>
          </p:nvSpPr>
          <p:spPr>
            <a:xfrm>
              <a:off x="5715183" y="2330451"/>
              <a:ext cx="153741" cy="355599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867400" y="2388509"/>
                  <a:ext cx="58061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/>
                    <a:t>)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2388509"/>
                  <a:ext cx="580614" cy="43088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654" t="-8197" r="-1634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6483377" y="2400299"/>
            <a:ext cx="1593823" cy="1866901"/>
            <a:chOff x="5714997" y="876299"/>
            <a:chExt cx="1593823" cy="1866901"/>
          </a:xfrm>
        </p:grpSpPr>
        <p:sp>
          <p:nvSpPr>
            <p:cNvPr id="9" name="Right Brace 8"/>
            <p:cNvSpPr/>
            <p:nvPr/>
          </p:nvSpPr>
          <p:spPr>
            <a:xfrm>
              <a:off x="5714997" y="876299"/>
              <a:ext cx="153927" cy="1866901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867400" y="1600200"/>
                  <a:ext cx="1441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/>
                    <a:t>)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1600200"/>
                  <a:ext cx="144142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814" t="-8333" r="-296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6483382" y="1535668"/>
            <a:ext cx="1573840" cy="369332"/>
            <a:chOff x="5715185" y="2402120"/>
            <a:chExt cx="1442437" cy="430886"/>
          </a:xfrm>
        </p:grpSpPr>
        <p:sp>
          <p:nvSpPr>
            <p:cNvPr id="12" name="Right Brace 11"/>
            <p:cNvSpPr/>
            <p:nvPr/>
          </p:nvSpPr>
          <p:spPr>
            <a:xfrm>
              <a:off x="5715185" y="2477409"/>
              <a:ext cx="153739" cy="341991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867400" y="2402120"/>
                  <a:ext cx="1290222" cy="430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m:rPr>
                          <m:nor/>
                        </m:rPr>
                        <a:rPr lang="en-US" b="1" i="0" dirty="0" smtClean="0"/>
                        <m:t>) +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/>
                        <m:t>T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𝒅𝒏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2402120"/>
                  <a:ext cx="1290222" cy="43088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896" t="-8197" r="-6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/>
          <p:cNvSpPr txBox="1"/>
          <p:nvPr/>
        </p:nvSpPr>
        <p:spPr>
          <a:xfrm>
            <a:off x="1310197" y="6324600"/>
            <a:ext cx="592880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Spend some time on this observation to infer what it hints at.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9000" y="1512332"/>
            <a:ext cx="914400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75903" y="5288346"/>
            <a:ext cx="190097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Hint: use </a:t>
            </a:r>
            <a:r>
              <a:rPr lang="en-US" b="1" dirty="0">
                <a:solidFill>
                  <a:srgbClr val="006C31"/>
                </a:solidFill>
              </a:rPr>
              <a:t>Lesson 2</a:t>
            </a: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1600" y="5715000"/>
            <a:ext cx="3657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10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AIM: </a:t>
                </a:r>
                <a:r>
                  <a:rPr lang="en-US" sz="1800" dirty="0"/>
                  <a:t>How to compute a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1800" dirty="0"/>
                  <a:t>-approximate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1800" b="1" dirty="0"/>
                      <m:t>+</m:t>
                    </m:r>
                    <m:r>
                      <m:rPr>
                        <m:nor/>
                      </m:rPr>
                      <a:rPr lang="en-US" sz="1800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800" b="1" dirty="0"/>
                      <m:t>T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time with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800" dirty="0"/>
                  <a:t>+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&lt;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Question</a:t>
                </a:r>
                <a:r>
                  <a:rPr lang="en-US" sz="1800" dirty="0"/>
                  <a:t>:  Can we form a 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IN" sz="1800" dirty="0"/>
                  <a:t>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1800" dirty="0"/>
                  <a:t>such that </a:t>
                </a:r>
              </a:p>
              <a:p>
                <a:pPr marL="0" indent="0">
                  <a:buNone/>
                </a:pPr>
                <a:r>
                  <a:rPr lang="en-IN" sz="1800" dirty="0"/>
                  <a:t>                   </a:t>
                </a:r>
                <a:r>
                  <a:rPr lang="en-IN" sz="1800" b="1" dirty="0"/>
                  <a:t>exact</a:t>
                </a:r>
                <a:r>
                  <a:rPr lang="en-IN" sz="1800" dirty="0"/>
                  <a:t>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1800" dirty="0"/>
                  <a:t>is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IN" sz="1800" dirty="0"/>
                  <a:t>-</a:t>
                </a:r>
                <a:r>
                  <a:rPr lang="en-IN" sz="1800" b="1" dirty="0"/>
                  <a:t>approximate</a:t>
                </a:r>
                <a:r>
                  <a:rPr lang="en-IN" sz="1800" dirty="0"/>
                  <a:t>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IN" sz="1800" dirty="0"/>
                  <a:t>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10600" cy="4754563"/>
              </a:xfrm>
              <a:blipFill rotWithShape="1">
                <a:blip r:embed="rId2"/>
                <a:stretch>
                  <a:fillRect l="-708" t="-641" b="-9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059989" y="2209800"/>
            <a:ext cx="3493211" cy="1034534"/>
            <a:chOff x="-64211" y="1480066"/>
            <a:chExt cx="3493211" cy="1034534"/>
          </a:xfrm>
        </p:grpSpPr>
        <p:sp>
          <p:nvSpPr>
            <p:cNvPr id="26" name="Oval 25"/>
            <p:cNvSpPr/>
            <p:nvPr/>
          </p:nvSpPr>
          <p:spPr>
            <a:xfrm>
              <a:off x="381000" y="1480066"/>
              <a:ext cx="3048000" cy="1034534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82"/>
                <p:cNvSpPr txBox="1"/>
                <p:nvPr/>
              </p:nvSpPr>
              <p:spPr>
                <a:xfrm>
                  <a:off x="-64211" y="1796534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7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4211" y="1796534"/>
                  <a:ext cx="36901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3810000" y="4419600"/>
            <a:ext cx="1676400" cy="577334"/>
            <a:chOff x="152400" y="4528066"/>
            <a:chExt cx="1676400" cy="577334"/>
          </a:xfrm>
        </p:grpSpPr>
        <p:sp>
          <p:nvSpPr>
            <p:cNvPr id="29" name="Oval 28"/>
            <p:cNvSpPr/>
            <p:nvPr/>
          </p:nvSpPr>
          <p:spPr>
            <a:xfrm>
              <a:off x="609600" y="4528066"/>
              <a:ext cx="1219200" cy="577334"/>
            </a:xfrm>
            <a:prstGeom prst="ellipse">
              <a:avLst/>
            </a:prstGeom>
            <a:blipFill>
              <a:blip r:embed="rId5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83"/>
                <p:cNvSpPr txBox="1"/>
                <p:nvPr/>
              </p:nvSpPr>
              <p:spPr>
                <a:xfrm>
                  <a:off x="152400" y="4572000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0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4572000"/>
                  <a:ext cx="44755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78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Down Arrow 30"/>
          <p:cNvSpPr/>
          <p:nvPr/>
        </p:nvSpPr>
        <p:spPr>
          <a:xfrm>
            <a:off x="4766925" y="3352800"/>
            <a:ext cx="338475" cy="990600"/>
          </a:xfrm>
          <a:prstGeom prst="down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71800" y="17526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6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Forming the subset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800" dirty="0"/>
                  <a:t> with </a:t>
                </a:r>
                <a:br>
                  <a:rPr lang="en-US" sz="2800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desired parameters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686800" cy="518160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1800" dirty="0"/>
                  <a:t>    </a:t>
                </a:r>
                <a:r>
                  <a:rPr lang="en-US" sz="1800" i="1" dirty="0">
                    <a:solidFill>
                      <a:srgbClr val="002060"/>
                    </a:solidFill>
                  </a:rPr>
                  <a:t>This step forms the core of the algorithm and is indeed a brilliant stroke of inspiration. </a:t>
                </a:r>
              </a:p>
              <a:p>
                <a:pPr marL="0" indent="0" algn="ctr">
                  <a:buNone/>
                </a:pPr>
                <a:r>
                  <a:rPr lang="en-US" sz="1800" i="1" dirty="0">
                    <a:solidFill>
                      <a:srgbClr val="002060"/>
                    </a:solidFill>
                  </a:rPr>
                  <a:t>The student is strongly recommended to ponder over this idea from various angles.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1800" dirty="0"/>
                  <a:t>Divide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into </a:t>
                </a:r>
                <a:r>
                  <a:rPr lang="en-US" sz="1800" b="1" dirty="0"/>
                  <a:t>groups</a:t>
                </a:r>
                <a:r>
                  <a:rPr lang="en-US" sz="1800" dirty="0"/>
                  <a:t> of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5</a:t>
                </a:r>
                <a:r>
                  <a:rPr lang="en-US" sz="1800" b="1" dirty="0"/>
                  <a:t> </a:t>
                </a:r>
                <a:r>
                  <a:rPr lang="en-US" sz="1800" dirty="0"/>
                  <a:t>elements;</a:t>
                </a:r>
                <a:r>
                  <a:rPr lang="en-US" sz="1800" b="1" dirty="0"/>
                  <a:t> </a:t>
                </a:r>
              </a:p>
              <a:p>
                <a:r>
                  <a:rPr lang="en-US" sz="1800" dirty="0"/>
                  <a:t>Compute median of each group by sorting;</a:t>
                </a:r>
              </a:p>
              <a:p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/>
                  <a:t> be the set of medians;</a:t>
                </a:r>
              </a:p>
              <a:p>
                <a:r>
                  <a:rPr lang="en-US" sz="1800" dirty="0"/>
                  <a:t>Compute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/>
                  <a:t>, let it be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Is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an approximate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indeed.</a:t>
                </a:r>
              </a:p>
              <a:p>
                <a:pPr marL="0" indent="0">
                  <a:buNone/>
                </a:pPr>
                <a:r>
                  <a:rPr lang="en-US" sz="1800" dirty="0"/>
                  <a:t>The rank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1800" dirty="0"/>
                  <a:t>. Each element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/>
                  <a:t> has two elements smaller than itself in its respective group. Hence there are at least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elements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which are </a:t>
                </a:r>
                <a:r>
                  <a:rPr lang="en-US" sz="1800" b="1" dirty="0"/>
                  <a:t>smaller</a:t>
                </a:r>
                <a:r>
                  <a:rPr lang="en-US" sz="1800" dirty="0"/>
                  <a:t> than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. In a similar way, there are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elements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which are </a:t>
                </a:r>
                <a:r>
                  <a:rPr lang="en-US" sz="1800" b="1" dirty="0"/>
                  <a:t>greater</a:t>
                </a:r>
                <a:r>
                  <a:rPr lang="en-US" sz="1800" dirty="0"/>
                  <a:t> than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. Hence,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-approximate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(See the animation on the following slide to get a better understanding of this explanation.)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686800" cy="5181600"/>
              </a:xfrm>
              <a:blipFill rotWithShape="1">
                <a:blip r:embed="rId3"/>
                <a:stretch>
                  <a:fillRect l="-772" t="-588" r="-1193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76800" y="2362200"/>
            <a:ext cx="799590" cy="876304"/>
            <a:chOff x="5715183" y="1663700"/>
            <a:chExt cx="732831" cy="1022350"/>
          </a:xfrm>
        </p:grpSpPr>
        <p:sp>
          <p:nvSpPr>
            <p:cNvPr id="6" name="Right Brace 5"/>
            <p:cNvSpPr/>
            <p:nvPr/>
          </p:nvSpPr>
          <p:spPr>
            <a:xfrm>
              <a:off x="5715183" y="1663700"/>
              <a:ext cx="153741" cy="1022350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867400" y="1930396"/>
                  <a:ext cx="58061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/>
                    <a:t>)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1930396"/>
                  <a:ext cx="580614" cy="43088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692" t="-8197" r="-173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4876795" y="3352800"/>
            <a:ext cx="1049656" cy="369332"/>
            <a:chOff x="5715185" y="2402120"/>
            <a:chExt cx="962019" cy="430886"/>
          </a:xfrm>
        </p:grpSpPr>
        <p:sp>
          <p:nvSpPr>
            <p:cNvPr id="9" name="Right Brace 8"/>
            <p:cNvSpPr/>
            <p:nvPr/>
          </p:nvSpPr>
          <p:spPr>
            <a:xfrm>
              <a:off x="5715185" y="2477409"/>
              <a:ext cx="153739" cy="341991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867400" y="2402120"/>
                  <a:ext cx="809804" cy="430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1" dirty="0"/>
                          <m:t>T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/5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2402120"/>
                  <a:ext cx="809804" cy="43088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896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781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</a:t>
                </a:r>
                <a:r>
                  <a:rPr lang="en-US" sz="1800" b="1" dirty="0"/>
                  <a:t> </a:t>
                </a:r>
                <a:r>
                  <a:rPr lang="en-US" sz="1800" dirty="0"/>
                  <a:t>a</a:t>
                </a:r>
                <a:r>
                  <a:rPr lang="en-US" sz="1800" b="1" dirty="0"/>
                  <a:t> </a:t>
                </a:r>
                <a:r>
                  <a:rPr lang="en-US" sz="1800" dirty="0"/>
                  <a:t>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elements and a positive integer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compute 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</a:t>
                </a:r>
                <a:r>
                  <a:rPr lang="en-US" sz="1800" b="1" u="sng" dirty="0"/>
                  <a:t>smallest</a:t>
                </a:r>
                <a:r>
                  <a:rPr lang="en-US" sz="1800" dirty="0"/>
                  <a:t> element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Applications:</a:t>
                </a:r>
                <a:r>
                  <a:rPr lang="en-US" sz="1800" b="1" dirty="0"/>
                  <a:t> </a:t>
                </a:r>
                <a:r>
                  <a:rPr lang="en-US" sz="1800" dirty="0"/>
                  <a:t>As wide as that of sorting.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Trivial algorithm: </a:t>
                </a:r>
                <a:r>
                  <a:rPr lang="en-US" sz="1800" dirty="0"/>
                  <a:t>Sort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</a:t>
                </a:r>
                <a:r>
                  <a:rPr lang="en-US" sz="1800" b="1" dirty="0"/>
                  <a:t>                             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AIM: </a:t>
                </a:r>
                <a:r>
                  <a:rPr lang="en-US" sz="1800" dirty="0"/>
                  <a:t>To design an algorithm with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/>
                  <a:t>time complexity.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Assumption </a:t>
                </a:r>
                <a:r>
                  <a:rPr lang="en-US" sz="1800" dirty="0"/>
                  <a:t>(For the sake of </a:t>
                </a:r>
                <a:r>
                  <a:rPr lang="en-US" sz="1800" b="1" dirty="0"/>
                  <a:t>neat description </a:t>
                </a:r>
                <a:r>
                  <a:rPr lang="en-US" sz="1800" dirty="0"/>
                  <a:t>and </a:t>
                </a:r>
                <a:r>
                  <a:rPr lang="en-US" sz="1800" b="1" dirty="0"/>
                  <a:t>analysis </a:t>
                </a:r>
                <a:r>
                  <a:rPr lang="en-US" sz="1800" dirty="0"/>
                  <a:t>of algorithms of this lecture):</a:t>
                </a:r>
              </a:p>
              <a:p>
                <a:r>
                  <a:rPr lang="en-US" sz="1800" dirty="0"/>
                  <a:t>All elements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are assumed to be </a:t>
                </a:r>
                <a:r>
                  <a:rPr lang="en-US" sz="1800" b="1" dirty="0"/>
                  <a:t>distinct</a:t>
                </a:r>
                <a:r>
                  <a:rPr lang="en-US" sz="1800" dirty="0"/>
                  <a:t>.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  <a:blipFill rotWithShape="1">
                <a:blip r:embed="rId2"/>
                <a:stretch>
                  <a:fillRect l="-566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2516459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15240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3124200"/>
            <a:ext cx="12573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791200" y="2286000"/>
            <a:ext cx="2549159" cy="1664732"/>
            <a:chOff x="5791200" y="2286000"/>
            <a:chExt cx="2549159" cy="1664732"/>
          </a:xfrm>
        </p:grpSpPr>
        <p:sp>
          <p:nvSpPr>
            <p:cNvPr id="12" name="Smiley Face 11"/>
            <p:cNvSpPr/>
            <p:nvPr/>
          </p:nvSpPr>
          <p:spPr>
            <a:xfrm>
              <a:off x="6629400" y="2286000"/>
              <a:ext cx="914400" cy="914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91200" y="3212068"/>
              <a:ext cx="2549159" cy="7386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But sorting takes </a:t>
              </a:r>
              <a:r>
                <a:rPr lang="en-US" sz="1400" b="1" dirty="0">
                  <a:solidFill>
                    <a:srgbClr val="C00000"/>
                  </a:solidFill>
                </a:rPr>
                <a:t>O</a:t>
              </a:r>
              <a:r>
                <a:rPr lang="en-US" sz="1400" dirty="0"/>
                <a:t>(</a:t>
              </a:r>
              <a:r>
                <a:rPr lang="en-US" sz="1400" b="1" dirty="0">
                  <a:solidFill>
                    <a:srgbClr val="0070C0"/>
                  </a:solidFill>
                </a:rPr>
                <a:t>n</a:t>
              </a:r>
              <a:r>
                <a:rPr lang="en-US" sz="1400" dirty="0"/>
                <a:t> log </a:t>
              </a:r>
              <a:r>
                <a:rPr lang="en-US" sz="1400" b="1" dirty="0">
                  <a:solidFill>
                    <a:srgbClr val="0070C0"/>
                  </a:solidFill>
                </a:rPr>
                <a:t>n</a:t>
              </a:r>
              <a:r>
                <a:rPr lang="en-US" sz="1400" dirty="0"/>
                <a:t>) time</a:t>
              </a:r>
            </a:p>
            <a:p>
              <a:pPr algn="ctr"/>
              <a:r>
                <a:rPr lang="en-US" sz="1400" dirty="0"/>
                <a:t>and appears to be an overkill </a:t>
              </a:r>
            </a:p>
            <a:p>
              <a:pPr algn="ctr"/>
              <a:r>
                <a:rPr lang="en-US" sz="1400" dirty="0"/>
                <a:t>for this simple problem.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866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981200" y="3733800"/>
                <a:ext cx="5331909" cy="461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    2          …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US" dirty="0"/>
                  <a:t>          …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733800"/>
                <a:ext cx="5331909" cy="461729"/>
              </a:xfrm>
              <a:prstGeom prst="rect">
                <a:avLst/>
              </a:prstGeom>
              <a:blipFill rotWithShape="1">
                <a:blip r:embed="rId2"/>
                <a:stretch>
                  <a:fillRect l="-914" r="-1029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Forming the subset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Divide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into </a:t>
                </a:r>
                <a:r>
                  <a:rPr lang="en-US" sz="2000" b="1" dirty="0"/>
                  <a:t>groups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  <a:r>
                  <a:rPr lang="en-US" sz="2000" b="1" dirty="0"/>
                  <a:t> </a:t>
                </a:r>
                <a:r>
                  <a:rPr lang="en-US" sz="2000" dirty="0"/>
                  <a:t>elements;</a:t>
                </a:r>
                <a:r>
                  <a:rPr lang="en-US" sz="2000" b="1" dirty="0"/>
                  <a:t> </a:t>
                </a:r>
              </a:p>
              <a:p>
                <a:r>
                  <a:rPr lang="en-US" sz="2000" dirty="0"/>
                  <a:t>Compute median of each group by sorting;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  <a:blipFill rotWithShape="1">
                <a:blip r:embed="rId4"/>
                <a:stretch>
                  <a:fillRect l="-708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52498" y="1944629"/>
            <a:ext cx="1257302" cy="13319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57442" y="3276600"/>
            <a:ext cx="5857758" cy="381000"/>
            <a:chOff x="1457442" y="3276600"/>
            <a:chExt cx="5857758" cy="381000"/>
          </a:xfrm>
        </p:grpSpPr>
        <p:grpSp>
          <p:nvGrpSpPr>
            <p:cNvPr id="36" name="Group 35"/>
            <p:cNvGrpSpPr/>
            <p:nvPr/>
          </p:nvGrpSpPr>
          <p:grpSpPr>
            <a:xfrm>
              <a:off x="1981200" y="3276600"/>
              <a:ext cx="5334000" cy="381000"/>
              <a:chOff x="1981200" y="3276600"/>
              <a:chExt cx="53340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981200" y="3276600"/>
                <a:ext cx="53340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362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743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3434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7244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553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934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7568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Right Brace 24"/>
          <p:cNvSpPr/>
          <p:nvPr/>
        </p:nvSpPr>
        <p:spPr>
          <a:xfrm rot="5400000">
            <a:off x="856485" y="896115"/>
            <a:ext cx="192027" cy="190500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Brace 72"/>
          <p:cNvSpPr/>
          <p:nvPr/>
        </p:nvSpPr>
        <p:spPr>
          <a:xfrm rot="5400000">
            <a:off x="2761486" y="896115"/>
            <a:ext cx="192027" cy="190499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Brace 73"/>
          <p:cNvSpPr/>
          <p:nvPr/>
        </p:nvSpPr>
        <p:spPr>
          <a:xfrm rot="5400000">
            <a:off x="4818887" y="743717"/>
            <a:ext cx="192025" cy="2209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459623" y="1944629"/>
            <a:ext cx="1" cy="13319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981200" y="3319046"/>
                <a:ext cx="4780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319046"/>
                <a:ext cx="478016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025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341384" y="3319046"/>
                <a:ext cx="4780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𝟒𝟔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384" y="3319046"/>
                <a:ext cx="478016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01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-76200" y="1371599"/>
            <a:ext cx="9144000" cy="381001"/>
            <a:chOff x="-76200" y="1371599"/>
            <a:chExt cx="9144000" cy="381001"/>
          </a:xfrm>
        </p:grpSpPr>
        <p:grpSp>
          <p:nvGrpSpPr>
            <p:cNvPr id="82" name="Group 81"/>
            <p:cNvGrpSpPr/>
            <p:nvPr/>
          </p:nvGrpSpPr>
          <p:grpSpPr>
            <a:xfrm>
              <a:off x="-76200" y="1371599"/>
              <a:ext cx="9144000" cy="381001"/>
              <a:chOff x="-76200" y="1371600"/>
              <a:chExt cx="9144000" cy="381001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-76200" y="1371600"/>
                <a:ext cx="9144000" cy="381001"/>
                <a:chOff x="-76200" y="1371600"/>
                <a:chExt cx="9144000" cy="381001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-76200" y="1371600"/>
                  <a:ext cx="9144000" cy="381001"/>
                  <a:chOff x="-76200" y="1371600"/>
                  <a:chExt cx="9144000" cy="381001"/>
                </a:xfrm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0" y="1371600"/>
                    <a:ext cx="9067800" cy="381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1143000" y="1371601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524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1905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2286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2667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3048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3429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83058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/>
                      <p:cNvSpPr txBox="1"/>
                      <p:nvPr/>
                    </p:nvSpPr>
                    <p:spPr>
                      <a:xfrm>
                        <a:off x="-76200" y="1371600"/>
                        <a:ext cx="472808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𝟏𝟓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𝟖𝟐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𝟏𝟕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𝟓𝟗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𝟑𝟐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𝟏𝟎𝟏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𝟒𝟔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𝟕𝟖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…  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2" name="TextBox 7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76200" y="1371600"/>
                        <a:ext cx="4728089" cy="338554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t="-5357" r="-773" b="-2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7620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3810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86868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/>
              <p:cNvCxnSpPr/>
              <p:nvPr/>
            </p:nvCxnSpPr>
            <p:spPr>
              <a:xfrm>
                <a:off x="4191000" y="1371600"/>
                <a:ext cx="0" cy="38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3810000" y="1371600"/>
              <a:ext cx="0" cy="380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3048000" y="3429000"/>
            <a:ext cx="2667000" cy="76200"/>
            <a:chOff x="3048000" y="3429000"/>
            <a:chExt cx="2667000" cy="76200"/>
          </a:xfrm>
        </p:grpSpPr>
        <p:sp>
          <p:nvSpPr>
            <p:cNvPr id="84" name="Oval 83"/>
            <p:cNvSpPr/>
            <p:nvPr/>
          </p:nvSpPr>
          <p:spPr>
            <a:xfrm>
              <a:off x="30480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2766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5052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50292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3340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56388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1989" y="1002268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9" y="1002268"/>
                <a:ext cx="36901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6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5715002" y="4571998"/>
            <a:ext cx="816739" cy="597930"/>
            <a:chOff x="5699466" y="1663700"/>
            <a:chExt cx="748548" cy="697583"/>
          </a:xfrm>
        </p:grpSpPr>
        <p:sp>
          <p:nvSpPr>
            <p:cNvPr id="51" name="Right Brace 50"/>
            <p:cNvSpPr/>
            <p:nvPr/>
          </p:nvSpPr>
          <p:spPr>
            <a:xfrm>
              <a:off x="5699466" y="1663700"/>
              <a:ext cx="169458" cy="697583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867400" y="1752602"/>
                  <a:ext cx="58061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/>
                    <a:t>)</a:t>
                  </a: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1752602"/>
                  <a:ext cx="580614" cy="43088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738" t="-8333" r="-1747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2001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3" grpId="0" uiExpand="1" build="p"/>
      <p:bldP spid="25" grpId="0" animBg="1"/>
      <p:bldP spid="73" grpId="0" animBg="1"/>
      <p:bldP spid="74" grpId="0" animBg="1"/>
      <p:bldP spid="45" grpId="0"/>
      <p:bldP spid="76" grpId="0"/>
      <p:bldP spid="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Forming the subset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Divide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into </a:t>
                </a:r>
                <a:r>
                  <a:rPr lang="en-US" sz="2000" b="1" dirty="0"/>
                  <a:t>groups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  <a:r>
                  <a:rPr lang="en-US" sz="2000" b="1" dirty="0"/>
                  <a:t> </a:t>
                </a:r>
                <a:r>
                  <a:rPr lang="en-US" sz="2000" dirty="0"/>
                  <a:t>elements;</a:t>
                </a:r>
                <a:r>
                  <a:rPr lang="en-US" sz="2000" b="1" dirty="0"/>
                  <a:t> </a:t>
                </a:r>
              </a:p>
              <a:p>
                <a:r>
                  <a:rPr lang="en-US" sz="2000" dirty="0"/>
                  <a:t>Compute median of each group by sorting;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/>
                  <a:t> be the set of medians;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median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i="1" dirty="0"/>
                  <a:t>Spend some time to answer this question before moving ahead.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  <a:blipFill rotWithShape="1">
                <a:blip r:embed="rId3"/>
                <a:stretch>
                  <a:fillRect l="-566" t="-62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457442" y="3276600"/>
            <a:ext cx="5857758" cy="381000"/>
            <a:chOff x="1457442" y="3276600"/>
            <a:chExt cx="5857758" cy="381000"/>
          </a:xfrm>
        </p:grpSpPr>
        <p:grpSp>
          <p:nvGrpSpPr>
            <p:cNvPr id="36" name="Group 35"/>
            <p:cNvGrpSpPr/>
            <p:nvPr/>
          </p:nvGrpSpPr>
          <p:grpSpPr>
            <a:xfrm>
              <a:off x="1981200" y="3276600"/>
              <a:ext cx="5334000" cy="381000"/>
              <a:chOff x="1981200" y="3276600"/>
              <a:chExt cx="53340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981200" y="3276600"/>
                <a:ext cx="53340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362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743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3434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7244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553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934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568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981200" y="3319046"/>
            <a:ext cx="3733800" cy="338554"/>
            <a:chOff x="1981200" y="3319046"/>
            <a:chExt cx="3733800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981200" y="3319046"/>
                  <a:ext cx="47801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319046"/>
                  <a:ext cx="47801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357" r="-10256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341384" y="3319046"/>
                  <a:ext cx="47801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𝟒𝟔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1384" y="3319046"/>
                  <a:ext cx="47801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357" r="-1012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Group 89"/>
            <p:cNvGrpSpPr/>
            <p:nvPr/>
          </p:nvGrpSpPr>
          <p:grpSpPr>
            <a:xfrm>
              <a:off x="3048000" y="3429000"/>
              <a:ext cx="2667000" cy="76200"/>
              <a:chOff x="3048000" y="3429000"/>
              <a:chExt cx="2667000" cy="7620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30480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2766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5052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50292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53340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56388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-76200" y="1371599"/>
            <a:ext cx="9144000" cy="381001"/>
            <a:chOff x="-76200" y="1371599"/>
            <a:chExt cx="9144000" cy="381001"/>
          </a:xfrm>
        </p:grpSpPr>
        <p:grpSp>
          <p:nvGrpSpPr>
            <p:cNvPr id="51" name="Group 50"/>
            <p:cNvGrpSpPr/>
            <p:nvPr/>
          </p:nvGrpSpPr>
          <p:grpSpPr>
            <a:xfrm>
              <a:off x="-76200" y="1371599"/>
              <a:ext cx="9144000" cy="381001"/>
              <a:chOff x="-76200" y="1371600"/>
              <a:chExt cx="9144000" cy="381001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-76200" y="1371600"/>
                <a:ext cx="9144000" cy="381001"/>
                <a:chOff x="-76200" y="1371600"/>
                <a:chExt cx="9144000" cy="381001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-76200" y="1371600"/>
                  <a:ext cx="9144000" cy="381001"/>
                  <a:chOff x="-76200" y="1371600"/>
                  <a:chExt cx="9144000" cy="381001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0" y="1371600"/>
                    <a:ext cx="9067800" cy="381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1143000" y="1371601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524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905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2286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2667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3048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3429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83058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TextBox 94"/>
                      <p:cNvSpPr txBox="1"/>
                      <p:nvPr/>
                    </p:nvSpPr>
                    <p:spPr>
                      <a:xfrm>
                        <a:off x="-76200" y="1371600"/>
                        <a:ext cx="472808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𝟏𝟓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𝟖𝟐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𝟏𝟕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𝟓𝟗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𝟑𝟐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𝟏𝟎𝟏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𝟒𝟔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𝟕𝟖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…  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5" name="TextBox 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76200" y="1371600"/>
                        <a:ext cx="4728089" cy="338554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5357" r="-773" b="-2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7620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3810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86868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/>
              <p:cNvCxnSpPr/>
              <p:nvPr/>
            </p:nvCxnSpPr>
            <p:spPr>
              <a:xfrm>
                <a:off x="4191000" y="1371600"/>
                <a:ext cx="0" cy="38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>
              <a:off x="3810000" y="1371600"/>
              <a:ext cx="0" cy="380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343400" y="3276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76600"/>
                <a:ext cx="370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1989" y="1002268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9" y="1002268"/>
                <a:ext cx="36901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6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loud Callout 6"/>
              <p:cNvSpPr/>
              <p:nvPr/>
            </p:nvSpPr>
            <p:spPr>
              <a:xfrm>
                <a:off x="5029200" y="4645152"/>
                <a:ext cx="4191000" cy="1374648"/>
              </a:xfrm>
              <a:prstGeom prst="cloudCallout">
                <a:avLst>
                  <a:gd name="adj1" fmla="val -26610"/>
                  <a:gd name="adj2" fmla="val 8021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can we say about rank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7" name="Cloud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645152"/>
                <a:ext cx="4191000" cy="1374648"/>
              </a:xfrm>
              <a:prstGeom prst="cloudCallout">
                <a:avLst>
                  <a:gd name="adj1" fmla="val -26610"/>
                  <a:gd name="adj2" fmla="val 80219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7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9" grpId="0"/>
      <p:bldP spid="7" grpId="0" animBg="1"/>
      <p:bldP spid="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981200" y="2514600"/>
            <a:ext cx="5334000" cy="2442929"/>
            <a:chOff x="1981200" y="2514600"/>
            <a:chExt cx="5334000" cy="2442929"/>
          </a:xfrm>
        </p:grpSpPr>
        <p:grpSp>
          <p:nvGrpSpPr>
            <p:cNvPr id="52" name="Group 51"/>
            <p:cNvGrpSpPr/>
            <p:nvPr/>
          </p:nvGrpSpPr>
          <p:grpSpPr>
            <a:xfrm>
              <a:off x="1981200" y="2514600"/>
              <a:ext cx="5334000" cy="1905000"/>
              <a:chOff x="1981200" y="2514600"/>
              <a:chExt cx="5334000" cy="1905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981200" y="2514600"/>
                <a:ext cx="5334000" cy="1905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3622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981200" y="2895600"/>
                <a:ext cx="533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981200" y="4038600"/>
                <a:ext cx="533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7432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3434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7244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9342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5532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981200" y="4495800"/>
                  <a:ext cx="5331909" cy="4617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2          …                    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𝟏𝟎</m:t>
                          </m:r>
                        </m:den>
                      </m:f>
                    </m:oMath>
                  </a14:m>
                  <a:r>
                    <a:rPr lang="en-US" dirty="0"/>
                    <a:t>          …                                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4495800"/>
                  <a:ext cx="5331909" cy="46172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914" r="-1029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Forming the subset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</m:t>
                            </m:r>
                          </m:den>
                        </m:f>
                      </m:e>
                    </m:d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/>
                  <a:t>approximate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Time required to form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/>
                  <a:t> :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  <a:blipFill rotWithShape="1">
                <a:blip r:embed="rId4"/>
                <a:stretch>
                  <a:fillRect l="-708" t="-625" b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81200" y="3276600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1200" y="3657600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00200" y="2514600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57442" y="3276600"/>
            <a:ext cx="5857758" cy="381000"/>
            <a:chOff x="1457442" y="3276600"/>
            <a:chExt cx="5857758" cy="381000"/>
          </a:xfrm>
        </p:grpSpPr>
        <p:grpSp>
          <p:nvGrpSpPr>
            <p:cNvPr id="36" name="Group 35"/>
            <p:cNvGrpSpPr/>
            <p:nvPr/>
          </p:nvGrpSpPr>
          <p:grpSpPr>
            <a:xfrm>
              <a:off x="1981200" y="3276600"/>
              <a:ext cx="5334000" cy="381000"/>
              <a:chOff x="1981200" y="3276600"/>
              <a:chExt cx="53340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981200" y="3276600"/>
                <a:ext cx="53340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3622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7432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3434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7244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5532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9342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75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2971800" y="1752600"/>
            <a:ext cx="3352800" cy="381000"/>
            <a:chOff x="2743200" y="1905000"/>
            <a:chExt cx="3352800" cy="38100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743200" y="2286000"/>
              <a:ext cx="3352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200400" y="1905000"/>
                  <a:ext cx="28066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Increasing order of values in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𝑴</m:t>
                      </m:r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1905000"/>
                  <a:ext cx="280666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304" t="-5455" r="-1522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7543800" y="2362200"/>
            <a:ext cx="597611" cy="2133600"/>
            <a:chOff x="7543800" y="2362200"/>
            <a:chExt cx="597611" cy="2133600"/>
          </a:xfrm>
        </p:grpSpPr>
        <p:sp>
          <p:nvSpPr>
            <p:cNvPr id="54" name="Right Brace 53"/>
            <p:cNvSpPr/>
            <p:nvPr/>
          </p:nvSpPr>
          <p:spPr>
            <a:xfrm>
              <a:off x="7543800" y="2362200"/>
              <a:ext cx="228600" cy="21336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7772400" y="32120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0" y="3212068"/>
                  <a:ext cx="3690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343400" y="3276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76600"/>
                <a:ext cx="370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1981200" y="2514600"/>
            <a:ext cx="2743200" cy="1143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343399" y="3276600"/>
            <a:ext cx="2969709" cy="1143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81200" y="2209800"/>
                <a:ext cx="1946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Surely </a:t>
                </a:r>
                <a:r>
                  <a:rPr lang="en-US" sz="1600" b="1" dirty="0"/>
                  <a:t>smaller</a:t>
                </a:r>
                <a:r>
                  <a:rPr lang="en-US" sz="1600" dirty="0"/>
                  <a:t> than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209800"/>
                <a:ext cx="1946880" cy="338554"/>
              </a:xfrm>
              <a:prstGeom prst="rect">
                <a:avLst/>
              </a:prstGeom>
              <a:blipFill rotWithShape="1">
                <a:blip r:embed="rId9"/>
                <a:stretch>
                  <a:fillRect l="-1567" t="-5455" r="-376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029200" y="4385846"/>
                <a:ext cx="20154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Surely </a:t>
                </a:r>
                <a:r>
                  <a:rPr lang="en-US" sz="1600" b="1" dirty="0"/>
                  <a:t>greater</a:t>
                </a:r>
                <a:r>
                  <a:rPr lang="en-US" sz="1600" dirty="0"/>
                  <a:t> than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385846"/>
                <a:ext cx="2015424" cy="338554"/>
              </a:xfrm>
              <a:prstGeom prst="rect">
                <a:avLst/>
              </a:prstGeom>
              <a:blipFill rotWithShape="1">
                <a:blip r:embed="rId10"/>
                <a:stretch>
                  <a:fillRect l="-1511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 flipV="1">
            <a:off x="2410522" y="29337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590800" y="3048000"/>
            <a:ext cx="0" cy="419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53" idx="1"/>
          </p:cNvCxnSpPr>
          <p:nvPr/>
        </p:nvCxnSpPr>
        <p:spPr>
          <a:xfrm flipV="1">
            <a:off x="2562922" y="3461266"/>
            <a:ext cx="1780478" cy="58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flipV="1">
            <a:off x="6610815" y="36957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6781800" y="3505200"/>
            <a:ext cx="5029" cy="240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648200" y="3499366"/>
            <a:ext cx="2133600" cy="58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/>
              <p:cNvSpPr/>
              <p:nvPr/>
            </p:nvSpPr>
            <p:spPr>
              <a:xfrm>
                <a:off x="761999" y="838200"/>
                <a:ext cx="7467601" cy="6858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Bring back the remaining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associated with each element of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and place them in the increasing order from top to bottom</a:t>
                </a:r>
              </a:p>
            </p:txBody>
          </p:sp>
        </mc:Choice>
        <mc:Fallback xmlns=""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838200"/>
                <a:ext cx="7467601" cy="685800"/>
              </a:xfrm>
              <a:prstGeom prst="roundRect">
                <a:avLst/>
              </a:prstGeom>
              <a:blipFill rotWithShape="1">
                <a:blip r:embed="rId11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376421" y="1219200"/>
            <a:ext cx="6091179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5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 animBg="1"/>
      <p:bldP spid="64" grpId="0" animBg="1"/>
      <p:bldP spid="43" grpId="0"/>
      <p:bldP spid="44" grpId="0"/>
      <p:bldP spid="6" grpId="0" animBg="1"/>
      <p:bldP spid="49" grpId="0" animBg="1"/>
      <p:bldP spid="29" grpId="0" animBg="1"/>
      <p:bldP spid="29" grpId="1" animBg="1"/>
      <p:bldP spid="30" grpId="0" animBg="1"/>
      <p:bldP spid="3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/>
                  <a:t>Pseudocode</a:t>
                </a:r>
                <a:r>
                  <a:rPr lang="en-US" sz="3600" b="1" dirty="0"/>
                  <a:t> for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Select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/>
                  <a:t>)</a:t>
                </a:r>
                <a:br>
                  <a:rPr lang="en-US" sz="3600" b="1" dirty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∅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</a:t>
                </a:r>
                <a:r>
                  <a:rPr lang="en-US" sz="2000" dirty="0"/>
                  <a:t>Divide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into </a:t>
                </a:r>
                <a:r>
                  <a:rPr lang="en-US" sz="2000" b="1" dirty="0"/>
                  <a:t>groups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  <a:r>
                  <a:rPr lang="en-US" sz="2000" b="1" dirty="0"/>
                  <a:t> </a:t>
                </a:r>
                <a:r>
                  <a:rPr lang="en-US" sz="2000" dirty="0"/>
                  <a:t>elements;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Sort </a:t>
                </a:r>
                <a:r>
                  <a:rPr lang="en-US" sz="2000" dirty="0"/>
                  <a:t>each group and </a:t>
                </a:r>
                <a:r>
                  <a:rPr lang="en-US" sz="2000" b="1" dirty="0"/>
                  <a:t>add its median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b="1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:r>
                  <a:rPr lang="en-US" sz="2000" b="1" dirty="0"/>
                  <a:t>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b="1" dirty="0"/>
                  <a:t>|/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</a:t>
                </a:r>
                <a:r>
                  <a:rPr lang="en-US" sz="2000" b="1" dirty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  <a:blipFill rotWithShape="1">
                <a:blip r:embed="rId3"/>
                <a:stretch>
                  <a:fillRect l="-747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38800" y="1752600"/>
            <a:ext cx="836459" cy="1066800"/>
            <a:chOff x="5638800" y="1752600"/>
            <a:chExt cx="836459" cy="1066800"/>
          </a:xfrm>
        </p:grpSpPr>
        <p:sp>
          <p:nvSpPr>
            <p:cNvPr id="2" name="Right Brace 1"/>
            <p:cNvSpPr/>
            <p:nvPr/>
          </p:nvSpPr>
          <p:spPr>
            <a:xfrm>
              <a:off x="5638800" y="1752600"/>
              <a:ext cx="230124" cy="1066800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867400" y="21336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</a:t>
              </a:r>
              <a:r>
                <a:rPr lang="en-US" b="1" dirty="0"/>
                <a:t>(</a:t>
              </a:r>
              <a:r>
                <a:rPr lang="en-US" b="1" dirty="0">
                  <a:solidFill>
                    <a:srgbClr val="0070C0"/>
                  </a:solidFill>
                </a:rPr>
                <a:t>n</a:t>
              </a:r>
              <a:r>
                <a:rPr lang="en-US" b="1" dirty="0"/>
                <a:t>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38800" y="3733800"/>
            <a:ext cx="1169025" cy="1752600"/>
            <a:chOff x="5715000" y="1447800"/>
            <a:chExt cx="1169025" cy="1752600"/>
          </a:xfrm>
        </p:grpSpPr>
        <p:sp>
          <p:nvSpPr>
            <p:cNvPr id="10" name="Right Brace 9"/>
            <p:cNvSpPr/>
            <p:nvPr/>
          </p:nvSpPr>
          <p:spPr>
            <a:xfrm>
              <a:off x="5715000" y="1447800"/>
              <a:ext cx="153924" cy="1752600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67400" y="2133600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T(</a:t>
              </a:r>
              <a:r>
                <a:rPr lang="en-US" b="1" dirty="0">
                  <a:solidFill>
                    <a:srgbClr val="0070C0"/>
                  </a:solidFill>
                </a:rPr>
                <a:t>7n/10</a:t>
              </a:r>
              <a:r>
                <a:rPr lang="en-US" b="1" dirty="0"/>
                <a:t>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62600" y="3276600"/>
            <a:ext cx="1598459" cy="369332"/>
            <a:chOff x="5562600" y="3276600"/>
            <a:chExt cx="1598459" cy="369332"/>
          </a:xfrm>
        </p:grpSpPr>
        <p:sp>
          <p:nvSpPr>
            <p:cNvPr id="13" name="Left Arrow 12"/>
            <p:cNvSpPr/>
            <p:nvPr/>
          </p:nvSpPr>
          <p:spPr>
            <a:xfrm>
              <a:off x="5562600" y="3276600"/>
              <a:ext cx="978408" cy="304800"/>
            </a:xfrm>
            <a:prstGeom prst="leftArrow">
              <a:avLst/>
            </a:prstGeom>
            <a:solidFill>
              <a:schemeClr val="bg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53200" y="32766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</a:t>
              </a:r>
              <a:r>
                <a:rPr lang="en-US" b="1" dirty="0"/>
                <a:t>(</a:t>
              </a:r>
              <a:r>
                <a:rPr lang="en-US" b="1" dirty="0">
                  <a:solidFill>
                    <a:srgbClr val="0070C0"/>
                  </a:solidFill>
                </a:rPr>
                <a:t>n</a:t>
              </a:r>
              <a:r>
                <a:rPr lang="en-US" b="1" dirty="0"/>
                <a:t>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74792" y="2831068"/>
            <a:ext cx="1734970" cy="369332"/>
            <a:chOff x="5574792" y="2831068"/>
            <a:chExt cx="1734970" cy="369332"/>
          </a:xfrm>
        </p:grpSpPr>
        <p:sp>
          <p:nvSpPr>
            <p:cNvPr id="12" name="Left Arrow 11"/>
            <p:cNvSpPr/>
            <p:nvPr/>
          </p:nvSpPr>
          <p:spPr>
            <a:xfrm>
              <a:off x="5574792" y="2895600"/>
              <a:ext cx="978408" cy="304800"/>
            </a:xfrm>
            <a:prstGeom prst="leftArrow">
              <a:avLst/>
            </a:prstGeom>
            <a:solidFill>
              <a:schemeClr val="bg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27175" y="2831068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T(</a:t>
              </a:r>
              <a:r>
                <a:rPr lang="en-US" b="1" dirty="0">
                  <a:solidFill>
                    <a:srgbClr val="0070C0"/>
                  </a:solidFill>
                </a:rPr>
                <a:t>n/5</a:t>
              </a:r>
              <a:r>
                <a:rPr lang="en-US" b="1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31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) = 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cn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n/5</a:t>
                </a:r>
                <a:r>
                  <a:rPr lang="en-US" sz="2000" dirty="0"/>
                  <a:t>) +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7n/10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</a:t>
                </a:r>
                <a:r>
                  <a:rPr lang="en-US" sz="2000" b="1" dirty="0"/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)   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[Learning from Recurrence of type II]</a:t>
                </a:r>
                <a:endParaRPr lang="en-US" sz="2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Theorem: </a:t>
                </a:r>
                <a:r>
                  <a:rPr lang="en-US" sz="2000" dirty="0"/>
                  <a:t>Given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elements, we can compute 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i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smallest element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) worst case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4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Exercises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6C31"/>
                    </a:solidFill>
                  </a:rPr>
                  <a:t>(Attempting these exercises will give you a better insight into the algorithm.)</a:t>
                </a:r>
                <a:endParaRPr lang="en-US" sz="2400" dirty="0">
                  <a:solidFill>
                    <a:srgbClr val="006C31"/>
                  </a:solidFill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What is magical about number </a:t>
                </a:r>
                <a:r>
                  <a:rPr lang="en-US" sz="2000" dirty="0">
                    <a:solidFill>
                      <a:srgbClr val="0070C0"/>
                    </a:solidFill>
                  </a:rPr>
                  <a:t>5</a:t>
                </a:r>
                <a:r>
                  <a:rPr lang="en-US" sz="2000" dirty="0"/>
                  <a:t> in the algorithm ?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What if we divide the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into groups of size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 ?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What if we divide the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into groups of size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7</a:t>
                </a:r>
                <a:r>
                  <a:rPr lang="en-US" sz="2000" dirty="0"/>
                  <a:t> ?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What if we divide the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into groups of even size (e.g. </a:t>
                </a:r>
                <a:r>
                  <a:rPr lang="en-US" sz="2000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/>
                  <a:t> or </a:t>
                </a:r>
                <a:r>
                  <a:rPr lang="en-US" sz="2000" dirty="0">
                    <a:solidFill>
                      <a:srgbClr val="0070C0"/>
                    </a:solidFill>
                  </a:rPr>
                  <a:t>6</a:t>
                </a:r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3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motivational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Though it was </a:t>
                </a:r>
                <a:r>
                  <a:rPr lang="en-US" sz="1800" b="1" dirty="0"/>
                  <a:t>intuitively appealing</a:t>
                </a:r>
                <a:r>
                  <a:rPr lang="en-US" sz="1800" dirty="0"/>
                  <a:t> to believe that there exists an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 algorithm to compute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smallest element, it remained a challenge for many years to design such an algorithm…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1972</a:t>
                </a:r>
                <a:r>
                  <a:rPr lang="en-US" sz="1800" dirty="0"/>
                  <a:t>, five well known researchers: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Blum, Floyd, Pratt, </a:t>
                </a:r>
                <a:r>
                  <a:rPr lang="en-US" sz="1800" b="1" dirty="0" err="1">
                    <a:solidFill>
                      <a:srgbClr val="006C31"/>
                    </a:solidFill>
                  </a:rPr>
                  <a:t>Rivest</a:t>
                </a:r>
                <a:r>
                  <a:rPr lang="en-US" sz="1800" dirty="0"/>
                  <a:t>, and </a:t>
                </a:r>
                <a:r>
                  <a:rPr lang="en-US" sz="1800" b="1" dirty="0" err="1">
                    <a:solidFill>
                      <a:srgbClr val="006C31"/>
                    </a:solidFill>
                  </a:rPr>
                  <a:t>Tarjan</a:t>
                </a:r>
                <a:r>
                  <a:rPr lang="en-US" sz="1800" dirty="0"/>
                  <a:t> designed the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 algorithm. It was designed during a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lunch break </a:t>
                </a:r>
                <a:r>
                  <a:rPr lang="en-US" sz="1800" dirty="0"/>
                  <a:t>of a conference when these five researchers sat together for the first time to solve the problem.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In this way, the problem which remained unsolved for many years got solved in less than an hour</a:t>
                </a:r>
                <a:r>
                  <a:rPr lang="en-US" sz="1800" dirty="0">
                    <a:sym typeface="Wingdings" pitchFamily="2" charset="2"/>
                  </a:rPr>
                  <a:t>. But one should not ignore the efforts these researchers spent for years before arriving at the solution … It was their effort whose fruit got ripened in that hour .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Notations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We shall now introduce some notations which will help in a neat description of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298896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Notations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382000" cy="4906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</a:t>
                </a:r>
                <a:r>
                  <a:rPr lang="en-US" sz="2000" dirty="0"/>
                  <a:t>the given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b="1" dirty="0"/>
                  <a:t>smallest</a:t>
                </a:r>
                <a:r>
                  <a:rPr lang="en-US" sz="2000" dirty="0"/>
                  <a:t>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 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</a:t>
                </a:r>
                <a:r>
                  <a:rPr lang="en-US" sz="2000" dirty="0"/>
                  <a:t>subset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consisting of all elements </a:t>
                </a:r>
                <a:r>
                  <a:rPr lang="en-US" sz="2000" b="1" dirty="0"/>
                  <a:t>smaller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 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</a:t>
                </a:r>
                <a:r>
                  <a:rPr lang="en-US" sz="2000" dirty="0"/>
                  <a:t>subset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consisting of all elements </a:t>
                </a:r>
                <a:r>
                  <a:rPr lang="en-US" sz="2000" b="1" dirty="0"/>
                  <a:t>greater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r>
                  <a:rPr lang="en-US" sz="2000" b="1" dirty="0"/>
                  <a:t>rank(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 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1</a:t>
                </a:r>
                <a:r>
                  <a:rPr lang="en-US" sz="2000" b="1" dirty="0">
                    <a:sym typeface="Wingdings" pitchFamily="2" charset="2"/>
                  </a:rPr>
                  <a:t> + </a:t>
                </a:r>
                <a:r>
                  <a:rPr lang="en-US" sz="2000" dirty="0">
                    <a:sym typeface="Wingdings" pitchFamily="2" charset="2"/>
                  </a:rPr>
                  <a:t>number of elements 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that are smaller than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.</a:t>
                </a:r>
                <a:endParaRPr lang="en-US" sz="2000" b="1" dirty="0">
                  <a:solidFill>
                    <a:srgbClr val="7030A0"/>
                  </a:solidFill>
                  <a:sym typeface="Wingdings" pitchFamily="2" charset="2"/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           </a:t>
                </a:r>
                <a:r>
                  <a:rPr lang="en-US" sz="2000" dirty="0">
                    <a:sym typeface="Wingdings" pitchFamily="2" charset="2"/>
                  </a:rPr>
                  <a:t>algorithm to partition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and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</a:t>
                </a:r>
                <a:r>
                  <a:rPr lang="en-US" sz="2000" dirty="0"/>
                  <a:t>t</a:t>
                </a:r>
                <a:r>
                  <a:rPr lang="en-US" sz="2000" dirty="0">
                    <a:sym typeface="Wingdings" pitchFamily="2" charset="2"/>
                  </a:rPr>
                  <a:t>his algorithm returns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=rank(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).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382000" cy="4906963"/>
              </a:xfrm>
              <a:blipFill rotWithShape="1">
                <a:blip r:embed="rId2"/>
                <a:stretch>
                  <a:fillRect l="-727" t="-621" b="-14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2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Why should such an algorithm exist ?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(inspiration from </a:t>
            </a:r>
            <a:r>
              <a:rPr lang="en-US" sz="2800" b="1" dirty="0" err="1">
                <a:solidFill>
                  <a:srgbClr val="7030A0"/>
                </a:solidFill>
              </a:rPr>
              <a:t>QuickSort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9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2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42" name="Oval 4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35348" y="2362200"/>
            <a:ext cx="449289" cy="826532"/>
            <a:chOff x="2535348" y="2514600"/>
            <a:chExt cx="449289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535348" y="2971800"/>
                  <a:ext cx="4492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348" y="2971800"/>
                  <a:ext cx="44928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621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3124200" y="2362200"/>
            <a:ext cx="4661038" cy="641866"/>
            <a:chOff x="3124200" y="2362200"/>
            <a:chExt cx="4661038" cy="641866"/>
          </a:xfrm>
        </p:grpSpPr>
        <p:grpSp>
          <p:nvGrpSpPr>
            <p:cNvPr id="68" name="Group 67"/>
            <p:cNvGrpSpPr/>
            <p:nvPr/>
          </p:nvGrpSpPr>
          <p:grpSpPr>
            <a:xfrm>
              <a:off x="3124200" y="2362200"/>
              <a:ext cx="4006334" cy="457200"/>
              <a:chOff x="3146167" y="2667000"/>
              <a:chExt cx="4006334" cy="4572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3146167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40385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44957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4101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58673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146167" y="3124200"/>
                <a:ext cx="40063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220532" y="2634734"/>
                  <a:ext cx="5647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&lt;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32" y="2634734"/>
                  <a:ext cx="5647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602" t="-8197" r="-172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3581400" y="1600200"/>
            <a:ext cx="4222306" cy="609600"/>
            <a:chOff x="3581400" y="1600200"/>
            <a:chExt cx="4222306" cy="609600"/>
          </a:xfrm>
        </p:grpSpPr>
        <p:grpSp>
          <p:nvGrpSpPr>
            <p:cNvPr id="79" name="Group 78"/>
            <p:cNvGrpSpPr/>
            <p:nvPr/>
          </p:nvGrpSpPr>
          <p:grpSpPr>
            <a:xfrm>
              <a:off x="3581400" y="1752600"/>
              <a:ext cx="3549134" cy="457200"/>
              <a:chOff x="4343400" y="3962400"/>
              <a:chExt cx="3549134" cy="4572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343400" y="3962400"/>
                <a:ext cx="35491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3434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7150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70866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7239000" y="1600200"/>
                  <a:ext cx="5647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&gt;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0" y="1600200"/>
                  <a:ext cx="56470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783" t="-8333" r="-1739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Down Ribbon 82"/>
              <p:cNvSpPr/>
              <p:nvPr/>
            </p:nvSpPr>
            <p:spPr>
              <a:xfrm>
                <a:off x="2895600" y="3581400"/>
                <a:ext cx="3308865" cy="917448"/>
              </a:xfrm>
              <a:prstGeom prst="ribbon">
                <a:avLst>
                  <a:gd name="adj1" fmla="val 16667"/>
                  <a:gd name="adj2" fmla="val 7200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happens during </a:t>
                </a:r>
                <a:r>
                  <a:rPr lang="en-US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Down Ribbon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581400"/>
                <a:ext cx="3308865" cy="917448"/>
              </a:xfrm>
              <a:prstGeom prst="ribbon">
                <a:avLst>
                  <a:gd name="adj1" fmla="val 16667"/>
                  <a:gd name="adj2" fmla="val 72006"/>
                </a:avLst>
              </a:prstGeom>
              <a:blipFill rotWithShape="1">
                <a:blip r:embed="rId6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48550" y="2057400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6901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5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3" grpId="0" animBg="1"/>
      <p:bldP spid="83" grpId="1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2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91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514600" y="4267200"/>
            <a:ext cx="4114800" cy="762000"/>
            <a:chOff x="2514600" y="4267200"/>
            <a:chExt cx="4114800" cy="7620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33" name="Down Arrow 32"/>
          <p:cNvSpPr/>
          <p:nvPr/>
        </p:nvSpPr>
        <p:spPr>
          <a:xfrm>
            <a:off x="4305300" y="2907792"/>
            <a:ext cx="533400" cy="1130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558534" y="5105400"/>
            <a:ext cx="2242066" cy="750332"/>
            <a:chOff x="2558534" y="5105400"/>
            <a:chExt cx="2242066" cy="750332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3489067" y="4174867"/>
              <a:ext cx="381000" cy="224206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32518" y="5486400"/>
                  <a:ext cx="11408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518" y="5486400"/>
                  <a:ext cx="11408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278" t="-8197" r="-85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5257800" y="5105400"/>
            <a:ext cx="1371600" cy="674132"/>
            <a:chOff x="5257800" y="5105400"/>
            <a:chExt cx="1371600" cy="674132"/>
          </a:xfrm>
        </p:grpSpPr>
        <p:sp>
          <p:nvSpPr>
            <p:cNvPr id="31" name="Right Brace 30"/>
            <p:cNvSpPr/>
            <p:nvPr/>
          </p:nvSpPr>
          <p:spPr>
            <a:xfrm rot="5400000">
              <a:off x="5753100" y="4610100"/>
              <a:ext cx="381000" cy="1371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527085" y="5410200"/>
                  <a:ext cx="10561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085" y="5410200"/>
                  <a:ext cx="10561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867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480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756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90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328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52" name="Oval 5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800600" y="5029200"/>
                <a:ext cx="449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029200"/>
                <a:ext cx="4492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8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048550" y="2057400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6901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535348" y="2819400"/>
                <a:ext cx="449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48" y="2819400"/>
                <a:ext cx="44928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621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 flipV="1">
            <a:off x="2688967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1 7"/>
              <p:cNvSpPr/>
              <p:nvPr/>
            </p:nvSpPr>
            <p:spPr>
              <a:xfrm>
                <a:off x="304801" y="6052066"/>
                <a:ext cx="2841366" cy="653534"/>
              </a:xfrm>
              <a:prstGeom prst="borderCallout1">
                <a:avLst>
                  <a:gd name="adj1" fmla="val 2370"/>
                  <a:gd name="adj2" fmla="val 49607"/>
                  <a:gd name="adj3" fmla="val -89649"/>
                  <a:gd name="adj4" fmla="val 11873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we can discard these element.</a:t>
                </a:r>
              </a:p>
            </p:txBody>
          </p:sp>
        </mc:Choice>
        <mc:Fallback xmlns="">
          <p:sp>
            <p:nvSpPr>
              <p:cNvPr id="8" name="Line Callout 1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6052066"/>
                <a:ext cx="2841366" cy="653534"/>
              </a:xfrm>
              <a:prstGeom prst="borderCallout1">
                <a:avLst>
                  <a:gd name="adj1" fmla="val 2370"/>
                  <a:gd name="adj2" fmla="val 49607"/>
                  <a:gd name="adj3" fmla="val -89649"/>
                  <a:gd name="adj4" fmla="val 118736"/>
                </a:avLst>
              </a:prstGeom>
              <a:blipFill rotWithShape="1">
                <a:blip r:embed="rId8"/>
                <a:stretch>
                  <a:fillRect b="-628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Line Callout 1 59"/>
              <p:cNvSpPr/>
              <p:nvPr/>
            </p:nvSpPr>
            <p:spPr>
              <a:xfrm>
                <a:off x="6049537" y="6052066"/>
                <a:ext cx="2841366" cy="653534"/>
              </a:xfrm>
              <a:prstGeom prst="borderCallout1">
                <a:avLst>
                  <a:gd name="adj1" fmla="val 2370"/>
                  <a:gd name="adj2" fmla="val 49607"/>
                  <a:gd name="adj3" fmla="val -82823"/>
                  <a:gd name="adj4" fmla="val -488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we can discard these elements.</a:t>
                </a:r>
              </a:p>
            </p:txBody>
          </p:sp>
        </mc:Choice>
        <mc:Fallback xmlns="">
          <p:sp>
            <p:nvSpPr>
              <p:cNvPr id="60" name="Line Callout 1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37" y="6052066"/>
                <a:ext cx="2841366" cy="653534"/>
              </a:xfrm>
              <a:prstGeom prst="borderCallout1">
                <a:avLst>
                  <a:gd name="adj1" fmla="val 2370"/>
                  <a:gd name="adj2" fmla="val 49607"/>
                  <a:gd name="adj3" fmla="val -82823"/>
                  <a:gd name="adj4" fmla="val -4889"/>
                </a:avLst>
              </a:prstGeom>
              <a:blipFill rotWithShape="1">
                <a:blip r:embed="rId9"/>
                <a:stretch>
                  <a:fillRect b="-6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4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3924 0.3555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4757 0.3555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8" y="1777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1559 0.3555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5" y="1777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19757 0.3555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1777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0.16076 0.3555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1777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03924 0.3555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2559 0.3555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5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77" grpId="0"/>
      <p:bldP spid="8" grpId="0" animBg="1"/>
      <p:bldP spid="8" grpId="1" animBg="1"/>
      <p:bldP spid="60" grpId="0" animBg="1"/>
      <p:bldP spid="6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/>
                  <a:t>Pseudocode</a:t>
                </a:r>
                <a:r>
                  <a:rPr lang="en-US" sz="3600" b="1" dirty="0"/>
                  <a:t> for </a:t>
                </a:r>
                <a:r>
                  <a:rPr lang="en-US" sz="36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/>
                  <a:t>)</a:t>
                </a:r>
                <a:br>
                  <a:rPr lang="en-US" sz="3600" b="1" dirty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Pick 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</a:t>
                </a:r>
                <a:r>
                  <a:rPr lang="en-US" sz="2000" b="1" dirty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 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Average case time complexity: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Worst case time complexity :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  <a:blipFill rotWithShape="1">
                <a:blip r:embed="rId3"/>
                <a:stretch>
                  <a:fillRect l="-747" t="-597" b="-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419600" y="5410200"/>
            <a:ext cx="4343400" cy="457200"/>
            <a:chOff x="4419600" y="5715000"/>
            <a:chExt cx="4343400" cy="457200"/>
          </a:xfrm>
        </p:grpSpPr>
        <p:sp>
          <p:nvSpPr>
            <p:cNvPr id="2" name="Rounded Rectangle 1"/>
            <p:cNvSpPr/>
            <p:nvPr/>
          </p:nvSpPr>
          <p:spPr>
            <a:xfrm>
              <a:off x="5257800" y="5715000"/>
              <a:ext cx="35052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Analysis is simpler than </a:t>
              </a:r>
              <a:r>
                <a:rPr lang="en-US" b="1" dirty="0">
                  <a:solidFill>
                    <a:srgbClr val="7030A0"/>
                  </a:solidFill>
                </a:rPr>
                <a:t>Quick Sort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cxnSp>
          <p:nvCxnSpPr>
            <p:cNvPr id="7" name="Straight Connector 6"/>
            <p:cNvCxnSpPr>
              <a:endCxn id="2" idx="1"/>
            </p:cNvCxnSpPr>
            <p:nvPr/>
          </p:nvCxnSpPr>
          <p:spPr>
            <a:xfrm>
              <a:off x="4419600" y="5943600"/>
              <a:ext cx="838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169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12600</TotalTime>
  <Words>2057</Words>
  <Application>Microsoft Macintosh PowerPoint</Application>
  <PresentationFormat>On-screen Show (4:3)</PresentationFormat>
  <Paragraphs>355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Data Structures and Algorithms (ESO207) </vt:lpstr>
      <vt:lpstr>Problem definition</vt:lpstr>
      <vt:lpstr>A motivational background</vt:lpstr>
      <vt:lpstr>Notations</vt:lpstr>
      <vt:lpstr>Notations </vt:lpstr>
      <vt:lpstr>Why should such an algorithm exist ?</vt:lpstr>
      <vt:lpstr>QuickSelect(S,i)</vt:lpstr>
      <vt:lpstr>QuickSelect(S,i)</vt:lpstr>
      <vt:lpstr>Pseudocode for QuickSelect(S,i) </vt:lpstr>
      <vt:lpstr>Towards worst case O(n) time algorithm …</vt:lpstr>
      <vt:lpstr>Key ideas</vt:lpstr>
      <vt:lpstr>Learning from recurrences</vt:lpstr>
      <vt:lpstr>Learning from recurrences</vt:lpstr>
      <vt:lpstr>Concept of approximate median</vt:lpstr>
      <vt:lpstr>Learning from QuickSelect(S,i)</vt:lpstr>
      <vt:lpstr>Algorithm 2</vt:lpstr>
      <vt:lpstr>Overview of the algorithm</vt:lpstr>
      <vt:lpstr>PowerPoint Presentation</vt:lpstr>
      <vt:lpstr>Forming the subset M with  desired parameters</vt:lpstr>
      <vt:lpstr>Forming the subset M </vt:lpstr>
      <vt:lpstr>Forming the subset M </vt:lpstr>
      <vt:lpstr>Forming the subset M </vt:lpstr>
      <vt:lpstr>Pseudocode for Select(S,i) </vt:lpstr>
      <vt:lpstr>Analysis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1140</cp:revision>
  <dcterms:created xsi:type="dcterms:W3CDTF">2011-12-03T04:13:03Z</dcterms:created>
  <dcterms:modified xsi:type="dcterms:W3CDTF">2023-11-01T03:36:36Z</dcterms:modified>
</cp:coreProperties>
</file>