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9"/>
  </p:notesMasterIdLst>
  <p:sldIdLst>
    <p:sldId id="436" r:id="rId2"/>
    <p:sldId id="392" r:id="rId3"/>
    <p:sldId id="442" r:id="rId4"/>
    <p:sldId id="437" r:id="rId5"/>
    <p:sldId id="407" r:id="rId6"/>
    <p:sldId id="441" r:id="rId7"/>
    <p:sldId id="416" r:id="rId8"/>
    <p:sldId id="408" r:id="rId9"/>
    <p:sldId id="415" r:id="rId10"/>
    <p:sldId id="417" r:id="rId11"/>
    <p:sldId id="418" r:id="rId12"/>
    <p:sldId id="419" r:id="rId13"/>
    <p:sldId id="420" r:id="rId14"/>
    <p:sldId id="422" r:id="rId15"/>
    <p:sldId id="425" r:id="rId16"/>
    <p:sldId id="421" r:id="rId17"/>
    <p:sldId id="426" r:id="rId18"/>
    <p:sldId id="445" r:id="rId19"/>
    <p:sldId id="423" r:id="rId20"/>
    <p:sldId id="444" r:id="rId21"/>
    <p:sldId id="428" r:id="rId22"/>
    <p:sldId id="429" r:id="rId23"/>
    <p:sldId id="451" r:id="rId24"/>
    <p:sldId id="450" r:id="rId25"/>
    <p:sldId id="431" r:id="rId26"/>
    <p:sldId id="435" r:id="rId27"/>
    <p:sldId id="434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AB6086-9A03-F241-BD67-7480F38B5628}" v="44" dt="2021-04-02T09:59:37.1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16" autoAdjust="0"/>
  </p:normalViewPr>
  <p:slideViewPr>
    <p:cSldViewPr>
      <p:cViewPr varScale="1">
        <p:scale>
          <a:sx n="103" d="100"/>
          <a:sy n="103" d="100"/>
        </p:scale>
        <p:origin x="18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ACAB6086-9A03-F241-BD67-7480F38B5628}"/>
    <pc:docChg chg="custSel addSld modSld">
      <pc:chgData name="Raghunath Tewari" userId="2638bdda-d406-4938-a2a6-e4e967acb772" providerId="ADAL" clId="{ACAB6086-9A03-F241-BD67-7480F38B5628}" dt="2021-04-02T09:59:46.327" v="51" actId="680"/>
      <pc:docMkLst>
        <pc:docMk/>
      </pc:docMkLst>
      <pc:sldChg chg="delSp mod delAnim">
        <pc:chgData name="Raghunath Tewari" userId="2638bdda-d406-4938-a2a6-e4e967acb772" providerId="ADAL" clId="{ACAB6086-9A03-F241-BD67-7480F38B5628}" dt="2021-04-02T09:53:50.722" v="49" actId="478"/>
        <pc:sldMkLst>
          <pc:docMk/>
          <pc:sldMk cId="3134986599" sldId="408"/>
        </pc:sldMkLst>
        <pc:spChg chg="del">
          <ac:chgData name="Raghunath Tewari" userId="2638bdda-d406-4938-a2a6-e4e967acb772" providerId="ADAL" clId="{ACAB6086-9A03-F241-BD67-7480F38B5628}" dt="2021-04-02T09:53:50.722" v="49" actId="478"/>
          <ac:spMkLst>
            <pc:docMk/>
            <pc:sldMk cId="3134986599" sldId="408"/>
            <ac:spMk id="48" creationId="{00000000-0000-0000-0000-000000000000}"/>
          </ac:spMkLst>
        </pc:spChg>
      </pc:sldChg>
      <pc:sldChg chg="modSp">
        <pc:chgData name="Raghunath Tewari" userId="2638bdda-d406-4938-a2a6-e4e967acb772" providerId="ADAL" clId="{ACAB6086-9A03-F241-BD67-7480F38B5628}" dt="2021-04-02T09:53:32.078" v="48" actId="20577"/>
        <pc:sldMkLst>
          <pc:docMk/>
          <pc:sldMk cId="3257221714" sldId="418"/>
        </pc:sldMkLst>
        <pc:spChg chg="mod">
          <ac:chgData name="Raghunath Tewari" userId="2638bdda-d406-4938-a2a6-e4e967acb772" providerId="ADAL" clId="{ACAB6086-9A03-F241-BD67-7480F38B5628}" dt="2021-04-02T09:53:32.078" v="48" actId="20577"/>
          <ac:spMkLst>
            <pc:docMk/>
            <pc:sldMk cId="3257221714" sldId="418"/>
            <ac:spMk id="7" creationId="{00000000-0000-0000-0000-000000000000}"/>
          </ac:spMkLst>
        </pc:spChg>
      </pc:sldChg>
      <pc:sldChg chg="modSp modAnim">
        <pc:chgData name="Raghunath Tewari" userId="2638bdda-d406-4938-a2a6-e4e967acb772" providerId="ADAL" clId="{ACAB6086-9A03-F241-BD67-7480F38B5628}" dt="2021-04-02T09:59:37.104" v="50" actId="20577"/>
        <pc:sldMkLst>
          <pc:docMk/>
          <pc:sldMk cId="4177400285" sldId="434"/>
        </pc:sldMkLst>
        <pc:spChg chg="mod">
          <ac:chgData name="Raghunath Tewari" userId="2638bdda-d406-4938-a2a6-e4e967acb772" providerId="ADAL" clId="{ACAB6086-9A03-F241-BD67-7480F38B5628}" dt="2021-04-02T09:59:37.104" v="50" actId="20577"/>
          <ac:spMkLst>
            <pc:docMk/>
            <pc:sldMk cId="4177400285" sldId="434"/>
            <ac:spMk id="3" creationId="{00000000-0000-0000-0000-000000000000}"/>
          </ac:spMkLst>
        </pc:spChg>
      </pc:sldChg>
      <pc:sldChg chg="modSp mod">
        <pc:chgData name="Raghunath Tewari" userId="2638bdda-d406-4938-a2a6-e4e967acb772" providerId="ADAL" clId="{ACAB6086-9A03-F241-BD67-7480F38B5628}" dt="2021-04-02T09:48:15.263" v="5" actId="20577"/>
        <pc:sldMkLst>
          <pc:docMk/>
          <pc:sldMk cId="214717442" sldId="436"/>
        </pc:sldMkLst>
        <pc:spChg chg="mod">
          <ac:chgData name="Raghunath Tewari" userId="2638bdda-d406-4938-a2a6-e4e967acb772" providerId="ADAL" clId="{ACAB6086-9A03-F241-BD67-7480F38B5628}" dt="2021-04-02T09:48:15.263" v="5" actId="20577"/>
          <ac:spMkLst>
            <pc:docMk/>
            <pc:sldMk cId="214717442" sldId="436"/>
            <ac:spMk id="2" creationId="{00000000-0000-0000-0000-000000000000}"/>
          </ac:spMkLst>
        </pc:spChg>
      </pc:sldChg>
      <pc:sldChg chg="new">
        <pc:chgData name="Raghunath Tewari" userId="2638bdda-d406-4938-a2a6-e4e967acb772" providerId="ADAL" clId="{ACAB6086-9A03-F241-BD67-7480F38B5628}" dt="2021-04-02T09:59:46.327" v="51" actId="680"/>
        <pc:sldMkLst>
          <pc:docMk/>
          <pc:sldMk cId="1228434467" sldId="45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11/4/23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11/4/23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11/4/23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11/4/23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11/4/23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11/4/23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35</a:t>
            </a:r>
            <a:endParaRPr lang="en-US" sz="2000" b="1" dirty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A new algorithm design paradigm: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</a:rPr>
              <a:t>                                                          part </a:t>
            </a:r>
            <a:r>
              <a:rPr lang="en-US" sz="2000" b="1" dirty="0">
                <a:solidFill>
                  <a:srgbClr val="0070C0"/>
                </a:solidFill>
              </a:rPr>
              <a:t>II</a:t>
            </a:r>
            <a:r>
              <a:rPr lang="en-US" sz="2000" b="1" dirty="0">
                <a:solidFill>
                  <a:schemeClr val="tx1"/>
                </a:solidFill>
              </a:rPr>
              <a:t>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17288" y="4964668"/>
            <a:ext cx="175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Greedy strategy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1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Theorem</a:t>
                </a:r>
                <a:r>
                  <a:rPr lang="en-US" sz="24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any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jobs,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algorithm based on “</a:t>
                </a:r>
                <a:r>
                  <a:rPr lang="en-US" sz="2000" b="1" dirty="0"/>
                  <a:t>earliest finish time</a:t>
                </a:r>
                <a:r>
                  <a:rPr lang="en-US" sz="2000" dirty="0"/>
                  <a:t>” approach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computes the largest subset of non-overlapping job.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4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/>
                  <a:t> log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/>
                  <a:t>) implementation of the Algorithm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600200"/>
                <a:ext cx="4343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Algorithm </a:t>
                </a:r>
                <a:r>
                  <a:rPr lang="en-US" sz="2000" b="1" dirty="0"/>
                  <a:t>(Input : </a:t>
                </a:r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jobs.)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Define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∅</a:t>
                </a:r>
                <a:r>
                  <a:rPr lang="en-US" sz="2000" dirty="0">
                    <a:latin typeface="Cambria Math"/>
                    <a:ea typeface="Cambria Math"/>
                  </a:rPr>
                  <a:t>;</a:t>
                </a: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&lt;&gt;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∅ </a:t>
                </a:r>
                <a:r>
                  <a:rPr lang="en-US" sz="2000" b="1" dirty="0"/>
                  <a:t>do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         {</a:t>
                </a:r>
                <a:r>
                  <a:rPr lang="en-US" sz="1800" dirty="0"/>
                  <a:t>       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l-GR" sz="1800" dirty="0"/>
                  <a:t>ϵ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have earliest finish time;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 </a:t>
                </a:r>
                <a:r>
                  <a:rPr lang="en-US" sz="2400" dirty="0">
                    <a:latin typeface="Cambria Math"/>
                    <a:ea typeface="Cambria Math"/>
                  </a:rPr>
                  <a:t>U</a:t>
                </a:r>
                <a:r>
                  <a:rPr lang="en-US" sz="1800" dirty="0">
                    <a:latin typeface="Cambria Math"/>
                    <a:ea typeface="Cambria Math"/>
                  </a:rPr>
                  <a:t>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};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ambria Math"/>
                    <a:ea typeface="Cambria Math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\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Overlap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</a:t>
                </a:r>
                <a:r>
                  <a:rPr lang="en-US" sz="1800" b="1" dirty="0"/>
                  <a:t>}</a:t>
                </a:r>
              </a:p>
              <a:p>
                <a:pPr>
                  <a:buAutoNum type="arabicPeriod" startAt="3"/>
                </a:pPr>
                <a:r>
                  <a:rPr lang="en-US" sz="1800" dirty="0"/>
                  <a:t>Return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b="1" dirty="0"/>
                  <a:t>) time complexity is obvious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600200"/>
                <a:ext cx="4343400" cy="4525963"/>
              </a:xfrm>
              <a:blipFill rotWithShape="1">
                <a:blip r:embed="rId3"/>
                <a:stretch>
                  <a:fillRect l="-2104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0" y="1600200"/>
                <a:ext cx="4495800" cy="4525963"/>
              </a:xfrm>
            </p:spPr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Maintain a </a:t>
                </a:r>
                <a:r>
                  <a:rPr lang="en-US" sz="2000" b="1" dirty="0"/>
                  <a:t>binary min-heap </a:t>
                </a: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based on             …           as the key.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Sort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2000" dirty="0"/>
                  <a:t> in increasing order of       …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0" y="1600200"/>
                <a:ext cx="4495800" cy="4525963"/>
              </a:xfrm>
              <a:blipFill rotWithShape="1">
                <a:blip r:embed="rId4"/>
                <a:stretch>
                  <a:fillRect l="-1355" t="-674" b="-161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38030" y="3810000"/>
            <a:ext cx="120097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finish time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7586075" y="5257800"/>
            <a:ext cx="117692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start time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9" name="Rounded Rectangle 18"/>
          <p:cNvSpPr/>
          <p:nvPr/>
        </p:nvSpPr>
        <p:spPr>
          <a:xfrm>
            <a:off x="990600" y="4267200"/>
            <a:ext cx="1981200" cy="381000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/>
          <p:cNvCxnSpPr/>
          <p:nvPr/>
        </p:nvCxnSpPr>
        <p:spPr>
          <a:xfrm>
            <a:off x="2971800" y="4648200"/>
            <a:ext cx="1638300" cy="794266"/>
          </a:xfrm>
          <a:prstGeom prst="line">
            <a:avLst/>
          </a:pr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990600" y="3505200"/>
            <a:ext cx="3352800" cy="381000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4343400" y="3695700"/>
            <a:ext cx="419100" cy="0"/>
          </a:xfrm>
          <a:prstGeom prst="line">
            <a:avLst/>
          </a:pr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Down Ribbon 6"/>
              <p:cNvSpPr/>
              <p:nvPr/>
            </p:nvSpPr>
            <p:spPr>
              <a:xfrm>
                <a:off x="3505200" y="1371600"/>
                <a:ext cx="5638801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This is not the only way to achieve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b="1" dirty="0"/>
                  <a:t>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log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) </a:t>
                </a:r>
                <a:r>
                  <a:rPr lang="en-US" sz="1600" dirty="0">
                    <a:solidFill>
                      <a:schemeClr val="tx1"/>
                    </a:solidFill>
                  </a:rPr>
                  <a:t>time. It can be done other ways as well.</a:t>
                </a:r>
              </a:p>
            </p:txBody>
          </p:sp>
        </mc:Choice>
        <mc:Fallback xmlns="">
          <p:sp>
            <p:nvSpPr>
              <p:cNvPr id="7" name="Down Ribbo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371600"/>
                <a:ext cx="5638801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22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allAtOnce"/>
      <p:bldP spid="5" grpId="0" uiExpand="1" build="p"/>
      <p:bldP spid="15" grpId="0" animBg="1"/>
      <p:bldP spid="17" grpId="0" animBg="1"/>
      <p:bldP spid="19" grpId="0" animBg="1"/>
      <p:bldP spid="24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Problem 2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First we shall give motivation.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4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Motivation: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200" b="1" dirty="0"/>
              <a:t>A road or telecommunication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Suppose there is a collection of possible links/roads that can be laid. </a:t>
            </a:r>
          </a:p>
          <a:p>
            <a:pPr marL="0" indent="0">
              <a:buNone/>
            </a:pPr>
            <a:r>
              <a:rPr lang="en-US" sz="2000" dirty="0"/>
              <a:t>But laying down each possible link/road is costly.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Aim:</a:t>
            </a:r>
            <a:r>
              <a:rPr lang="en-US" sz="2400" dirty="0"/>
              <a:t> </a:t>
            </a:r>
            <a:r>
              <a:rPr lang="en-US" sz="2000" dirty="0"/>
              <a:t>To lay down </a:t>
            </a:r>
            <a:r>
              <a:rPr lang="en-US" sz="2000" b="1" dirty="0">
                <a:solidFill>
                  <a:srgbClr val="7030A0"/>
                </a:solidFill>
              </a:rPr>
              <a:t>least number </a:t>
            </a:r>
            <a:r>
              <a:rPr lang="en-US" sz="2000" dirty="0"/>
              <a:t>of links/roads to ensure </a:t>
            </a:r>
            <a:r>
              <a:rPr lang="en-US" sz="2000" b="1" dirty="0">
                <a:solidFill>
                  <a:srgbClr val="7030A0"/>
                </a:solidFill>
              </a:rPr>
              <a:t>connectivity</a:t>
            </a:r>
            <a:r>
              <a:rPr lang="en-US" sz="2000" dirty="0"/>
              <a:t> between each pair of nodes/cities.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5"/>
            <a:endCxn id="16" idx="0"/>
          </p:cNvCxnSpPr>
          <p:nvPr/>
        </p:nvCxnSpPr>
        <p:spPr>
          <a:xfrm flipH="1">
            <a:off x="3048000" y="4092482"/>
            <a:ext cx="282482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3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                                   </a:t>
            </a:r>
            <a:r>
              <a:rPr lang="en-US" sz="2000" b="1" dirty="0">
                <a:solidFill>
                  <a:srgbClr val="C00000"/>
                </a:solidFill>
              </a:rPr>
              <a:t>Formal description of the problem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</a:p>
          <a:p>
            <a:pPr marL="0" indent="0">
              <a:buNone/>
            </a:pPr>
            <a:r>
              <a:rPr lang="en-US" sz="2000" b="1" dirty="0"/>
              <a:t>Input:</a:t>
            </a:r>
            <a:r>
              <a:rPr lang="en-US" sz="2000" dirty="0"/>
              <a:t> an undirected graph </a:t>
            </a:r>
            <a:r>
              <a:rPr lang="en-US" sz="2000" b="1" dirty="0">
                <a:solidFill>
                  <a:srgbClr val="0070C0"/>
                </a:solidFill>
              </a:rPr>
              <a:t>G</a:t>
            </a:r>
            <a:r>
              <a:rPr lang="en-US" sz="2000" dirty="0"/>
              <a:t>=(</a:t>
            </a:r>
            <a:r>
              <a:rPr lang="en-US" sz="2000" b="1" dirty="0">
                <a:solidFill>
                  <a:srgbClr val="0070C0"/>
                </a:solidFill>
              </a:rPr>
              <a:t>V</a:t>
            </a:r>
            <a:r>
              <a:rPr lang="en-US" sz="2000" dirty="0"/>
              <a:t>,</a:t>
            </a:r>
            <a:r>
              <a:rPr lang="en-US" sz="2000" b="1" dirty="0">
                <a:solidFill>
                  <a:srgbClr val="0070C0"/>
                </a:solidFill>
              </a:rPr>
              <a:t>E</a:t>
            </a:r>
            <a:r>
              <a:rPr lang="en-US" sz="2000" dirty="0"/>
              <a:t>).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Aim: </a:t>
            </a:r>
            <a:r>
              <a:rPr lang="en-US" sz="2000" dirty="0"/>
              <a:t>compute a </a:t>
            </a:r>
            <a:r>
              <a:rPr lang="en-US" sz="2000" b="1" dirty="0" err="1"/>
              <a:t>subgraph</a:t>
            </a:r>
            <a:r>
              <a:rPr lang="en-US" sz="2000" dirty="0"/>
              <a:t> (</a:t>
            </a:r>
            <a:r>
              <a:rPr lang="en-US" sz="2000" b="1" dirty="0">
                <a:solidFill>
                  <a:srgbClr val="0070C0"/>
                </a:solidFill>
              </a:rPr>
              <a:t>V</a:t>
            </a:r>
            <a:r>
              <a:rPr lang="en-US" sz="2000" dirty="0"/>
              <a:t>,</a:t>
            </a:r>
            <a:r>
              <a:rPr lang="en-US" sz="2000" b="1" dirty="0">
                <a:solidFill>
                  <a:srgbClr val="0070C0"/>
                </a:solidFill>
              </a:rPr>
              <a:t>E’</a:t>
            </a:r>
            <a:r>
              <a:rPr lang="en-US" sz="2000" dirty="0"/>
              <a:t>), </a:t>
            </a:r>
            <a:r>
              <a:rPr lang="en-US" sz="2000" b="1" dirty="0">
                <a:solidFill>
                  <a:srgbClr val="0070C0"/>
                </a:solidFill>
              </a:rPr>
              <a:t>E’ </a:t>
            </a:r>
            <a:r>
              <a:rPr lang="en-US" sz="2000" b="1" dirty="0">
                <a:latin typeface="Cambria Math"/>
                <a:ea typeface="Cambria Math"/>
              </a:rPr>
              <a:t>⊆</a:t>
            </a:r>
            <a:r>
              <a:rPr lang="en-US" sz="2000" b="1" dirty="0">
                <a:solidFill>
                  <a:srgbClr val="0070C0"/>
                </a:solidFill>
              </a:rPr>
              <a:t> E </a:t>
            </a:r>
            <a:r>
              <a:rPr lang="en-US" sz="2000" dirty="0"/>
              <a:t>such that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Connectivity</a:t>
            </a:r>
            <a:r>
              <a:rPr lang="en-US" sz="2000" dirty="0"/>
              <a:t> among all </a:t>
            </a:r>
            <a:r>
              <a:rPr lang="en-US" sz="2000" b="1" dirty="0">
                <a:solidFill>
                  <a:srgbClr val="0070C0"/>
                </a:solidFill>
              </a:rPr>
              <a:t>V </a:t>
            </a:r>
            <a:r>
              <a:rPr lang="en-US" sz="2000" dirty="0"/>
              <a:t>is guaranteed in the </a:t>
            </a:r>
            <a:r>
              <a:rPr lang="en-US" sz="2000" b="1" dirty="0" err="1"/>
              <a:t>subgraph</a:t>
            </a:r>
            <a:r>
              <a:rPr lang="en-US" sz="2000" dirty="0"/>
              <a:t>.</a:t>
            </a:r>
          </a:p>
          <a:p>
            <a:r>
              <a:rPr lang="en-US" sz="2000" b="1" dirty="0"/>
              <a:t>|</a:t>
            </a:r>
            <a:r>
              <a:rPr lang="en-US" sz="2000" b="1" dirty="0">
                <a:solidFill>
                  <a:srgbClr val="0070C0"/>
                </a:solidFill>
              </a:rPr>
              <a:t>E’</a:t>
            </a:r>
            <a:r>
              <a:rPr lang="en-US" sz="2000" b="1" dirty="0"/>
              <a:t>| </a:t>
            </a:r>
            <a:r>
              <a:rPr lang="en-US" sz="2000" dirty="0"/>
              <a:t>is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7030A0"/>
                </a:solidFill>
              </a:rPr>
              <a:t>minimum</a:t>
            </a:r>
            <a:r>
              <a:rPr lang="en-US" sz="2000" b="1" dirty="0"/>
              <a:t>.</a:t>
            </a:r>
            <a:r>
              <a:rPr lang="en-US" sz="2000" dirty="0"/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2133600" y="4419600"/>
            <a:ext cx="4953000" cy="9936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will such a </a:t>
            </a:r>
            <a:r>
              <a:rPr lang="en-US" dirty="0" err="1">
                <a:solidFill>
                  <a:schemeClr val="tx1"/>
                </a:solidFill>
              </a:rPr>
              <a:t>subgraph</a:t>
            </a:r>
            <a:r>
              <a:rPr lang="en-US" dirty="0">
                <a:solidFill>
                  <a:schemeClr val="tx1"/>
                </a:solidFill>
              </a:rPr>
              <a:t> look like ?</a:t>
            </a:r>
          </a:p>
        </p:txBody>
      </p:sp>
    </p:spTree>
    <p:extLst>
      <p:ext uri="{BB962C8B-B14F-4D97-AF65-F5344CB8AC3E}">
        <p14:creationId xmlns:p14="http://schemas.microsoft.com/office/powerpoint/2010/main" val="155242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road or telecommunication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5"/>
            <a:endCxn id="16" idx="0"/>
          </p:cNvCxnSpPr>
          <p:nvPr/>
        </p:nvCxnSpPr>
        <p:spPr>
          <a:xfrm flipH="1">
            <a:off x="3048000" y="4092482"/>
            <a:ext cx="282482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1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>
            <a:endCxn id="8" idx="1"/>
          </p:cNvCxnSpPr>
          <p:nvPr/>
        </p:nvCxnSpPr>
        <p:spPr>
          <a:xfrm>
            <a:off x="2819400" y="3003364"/>
            <a:ext cx="403318" cy="981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road or telecommunication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Is this </a:t>
            </a:r>
            <a:r>
              <a:rPr lang="en-US" sz="2400" dirty="0" err="1"/>
              <a:t>subgraph</a:t>
            </a:r>
            <a:r>
              <a:rPr lang="en-US" sz="2400" dirty="0"/>
              <a:t> meeting our requirement 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5"/>
            <a:endCxn id="16" idx="0"/>
          </p:cNvCxnSpPr>
          <p:nvPr/>
        </p:nvCxnSpPr>
        <p:spPr>
          <a:xfrm flipH="1">
            <a:off x="3048000" y="4092482"/>
            <a:ext cx="282482" cy="10129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77200" y="2362200"/>
            <a:ext cx="485518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545426" y="2373868"/>
            <a:ext cx="45557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12226" y="2373868"/>
            <a:ext cx="45557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93041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  <p:bldP spid="20" grpId="1" animBg="1"/>
      <p:bldP spid="52" grpId="0" animBg="1"/>
      <p:bldP spid="52" grpId="1" animBg="1"/>
      <p:bldP spid="54" grpId="0" animBg="1"/>
      <p:bldP spid="5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The following definitions are </a:t>
                </a:r>
                <a:r>
                  <a:rPr lang="en-US" sz="2400" b="1" dirty="0">
                    <a:solidFill>
                      <a:srgbClr val="006C31"/>
                    </a:solidFill>
                  </a:rPr>
                  <a:t>equivalent</a:t>
                </a:r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000" dirty="0"/>
                  <a:t>An undirected graph which is </a:t>
                </a:r>
                <a:r>
                  <a:rPr lang="en-US" sz="2000" b="1" dirty="0"/>
                  <a:t>connected</a:t>
                </a:r>
                <a:r>
                  <a:rPr lang="en-US" sz="2000" dirty="0"/>
                  <a:t> but does </a:t>
                </a:r>
                <a:r>
                  <a:rPr lang="en-US" sz="2000" b="1" dirty="0"/>
                  <a:t>not have any cycle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An undirected graph where each pair of vertices has </a:t>
                </a:r>
                <a:r>
                  <a:rPr lang="en-US" sz="2000" b="1" dirty="0"/>
                  <a:t>a unique path </a:t>
                </a:r>
                <a:r>
                  <a:rPr lang="en-US" sz="2000" dirty="0"/>
                  <a:t>between them.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An undirected </a:t>
                </a:r>
                <a:r>
                  <a:rPr lang="en-US" sz="2000" b="1" dirty="0"/>
                  <a:t>connected</a:t>
                </a:r>
                <a:r>
                  <a:rPr lang="en-US" sz="2000" dirty="0"/>
                  <a:t> graph 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vertices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edges</a:t>
                </a:r>
                <a:r>
                  <a:rPr lang="en-US" sz="2000" dirty="0"/>
                  <a:t>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An undirected graph 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vertices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edges </a:t>
                </a:r>
                <a:r>
                  <a:rPr lang="en-US" sz="2000" dirty="0"/>
                  <a:t>and </a:t>
                </a:r>
                <a:r>
                  <a:rPr lang="en-US" sz="2000" b="1" dirty="0"/>
                  <a:t> without any cycle</a:t>
                </a:r>
                <a:r>
                  <a:rPr lang="en-US" sz="2000" dirty="0"/>
                  <a:t>. 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  <a:blipFill rotWithShape="1">
                <a:blip r:embed="rId2"/>
                <a:stretch>
                  <a:fillRect l="-1000" t="-1078" r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48200" y="2438400"/>
            <a:ext cx="3124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67400" y="3200400"/>
            <a:ext cx="3124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38800" y="3962400"/>
            <a:ext cx="3124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24600" y="4648200"/>
            <a:ext cx="2667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5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Spanning tree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4582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Definition: </a:t>
                </a:r>
                <a:r>
                  <a:rPr lang="en-US" sz="1800" dirty="0"/>
                  <a:t>For an undirected graph (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E</a:t>
                </a:r>
                <a:r>
                  <a:rPr lang="en-US" sz="1800" dirty="0"/>
                  <a:t>), </a:t>
                </a:r>
              </a:p>
              <a:p>
                <a:pPr marL="0" indent="0">
                  <a:buNone/>
                </a:pPr>
                <a:r>
                  <a:rPr lang="en-US" sz="1800" dirty="0"/>
                  <a:t>A spanning tree is a </a:t>
                </a:r>
                <a:r>
                  <a:rPr lang="en-US" sz="1800" b="1" dirty="0" err="1"/>
                  <a:t>subgraph</a:t>
                </a:r>
                <a:r>
                  <a:rPr lang="en-US" sz="1800" dirty="0"/>
                  <a:t> (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E’</a:t>
                </a:r>
                <a:r>
                  <a:rPr lang="en-US" sz="1800" dirty="0"/>
                  <a:t>),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E’ </a:t>
                </a:r>
                <a:r>
                  <a:rPr lang="en-US" sz="1800" b="1" dirty="0">
                    <a:latin typeface="Cambria Math"/>
                    <a:ea typeface="Cambria Math"/>
                  </a:rPr>
                  <a:t>⊆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E </a:t>
                </a:r>
                <a:r>
                  <a:rPr lang="en-US" sz="1800" dirty="0"/>
                  <a:t>which is a tree.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Observation:</a:t>
                </a:r>
                <a:r>
                  <a:rPr lang="en-US" sz="1800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Given a spanning tree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 of a graph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, adding a </a:t>
                </a:r>
                <a:r>
                  <a:rPr lang="en-US" sz="1800" dirty="0" err="1"/>
                  <a:t>nontree</a:t>
                </a:r>
                <a:r>
                  <a:rPr lang="en-US" sz="1800" dirty="0"/>
                  <a:t> edge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𝒆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creates a unique cycle. </a:t>
                </a:r>
              </a:p>
              <a:p>
                <a:pPr marL="0" indent="0">
                  <a:buNone/>
                </a:pPr>
                <a:r>
                  <a:rPr lang="en-US" sz="1800" dirty="0"/>
                  <a:t>There will be total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𝒎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 such cycles.  These are called </a:t>
                </a:r>
                <a:r>
                  <a:rPr lang="en-US" sz="1800" b="1" dirty="0"/>
                  <a:t>fundamental cycles</a:t>
                </a:r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𝑮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induced by the spanning tree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458200" cy="5410200"/>
              </a:xfrm>
              <a:blipFill rotWithShape="1">
                <a:blip r:embed="rId2"/>
                <a:stretch>
                  <a:fillRect l="-1081" t="-563" r="-648" b="-6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5"/>
            <a:endCxn id="16" idx="0"/>
          </p:cNvCxnSpPr>
          <p:nvPr/>
        </p:nvCxnSpPr>
        <p:spPr>
          <a:xfrm flipH="1">
            <a:off x="3048000" y="4092482"/>
            <a:ext cx="282482" cy="10129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2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road or telecommunication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Assign each edge a </a:t>
            </a:r>
            <a:r>
              <a:rPr lang="en-US" sz="1800" b="1" dirty="0"/>
              <a:t>weight/cost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5"/>
            <a:endCxn id="16" idx="0"/>
          </p:cNvCxnSpPr>
          <p:nvPr/>
        </p:nvCxnSpPr>
        <p:spPr>
          <a:xfrm flipH="1">
            <a:off x="3048000" y="4092482"/>
            <a:ext cx="282482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170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33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67200" y="28310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35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81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42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102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57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78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53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44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29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64</a:t>
              </a:r>
            </a:p>
          </p:txBody>
        </p:sp>
      </p:grpSp>
      <p:sp>
        <p:nvSpPr>
          <p:cNvPr id="22" name="Down Ribbon 21"/>
          <p:cNvSpPr/>
          <p:nvPr/>
        </p:nvSpPr>
        <p:spPr>
          <a:xfrm>
            <a:off x="1981200" y="5494511"/>
            <a:ext cx="4819848" cy="83008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Adding more reality to 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0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Continuing Problem from last class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JOB Scheduling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Largest subset of non-overlapping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6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road or telecommunication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Any arbitrary spanning tree (like the one shown above) will not serve our goal</a:t>
            </a:r>
            <a:r>
              <a:rPr lang="en-US" sz="2000" dirty="0">
                <a:sym typeface="Wingdings" pitchFamily="2" charset="2"/>
              </a:rPr>
              <a:t>. </a:t>
            </a:r>
          </a:p>
          <a:p>
            <a:pPr marL="0" indent="0">
              <a:buNone/>
            </a:pPr>
            <a:r>
              <a:rPr lang="en-US" sz="2000" dirty="0"/>
              <a:t>We need to select the spanning tree with </a:t>
            </a:r>
            <a:r>
              <a:rPr lang="en-US" sz="2000" b="1" dirty="0"/>
              <a:t>least weight/cost</a:t>
            </a:r>
            <a:r>
              <a:rPr lang="en-US" sz="20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5"/>
            <a:endCxn id="16" idx="0"/>
          </p:cNvCxnSpPr>
          <p:nvPr/>
        </p:nvCxnSpPr>
        <p:spPr>
          <a:xfrm flipH="1">
            <a:off x="3048000" y="4092482"/>
            <a:ext cx="282482" cy="10129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4953000" y="1828800"/>
            <a:ext cx="5357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170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648200" y="23738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33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267200" y="28310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35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762896" y="29834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410200" y="32004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286896" y="3288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81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048896" y="37454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52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058296" y="4050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42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010400" y="2743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50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953000" y="5040868"/>
            <a:ext cx="5357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102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484076" y="44196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50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400800" y="44958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800600" y="4267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60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352800" y="30480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70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696096" y="4050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54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657600" y="4648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57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153296" y="39624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49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371600" y="45836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49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133600" y="3886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80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600200" y="34290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78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943496" y="25908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63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086496" y="24384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54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743200" y="3505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53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553096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44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248296" y="5029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29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14400" y="33528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213273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Problem 2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Minimum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1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Problem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Input:</a:t>
                </a:r>
                <a:r>
                  <a:rPr lang="en-US" sz="2000" dirty="0"/>
                  <a:t> an undirected graph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G</a:t>
                </a:r>
                <a:r>
                  <a:rPr lang="en-US" sz="2000" dirty="0"/>
                  <a:t>=(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E</a:t>
                </a:r>
                <a:r>
                  <a:rPr lang="en-US" sz="2000" dirty="0"/>
                  <a:t>) with </a:t>
                </a:r>
                <a:r>
                  <a:rPr lang="en-US" sz="2000" b="1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w</a:t>
                </a:r>
                <a:r>
                  <a:rPr lang="en-US" sz="2000" dirty="0">
                    <a:latin typeface="Cambria Math"/>
                    <a:ea typeface="Cambria Math"/>
                  </a:rPr>
                  <a:t>: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E</a:t>
                </a:r>
                <a:r>
                  <a:rPr lang="en-US" sz="2000" dirty="0">
                    <a:latin typeface="Cambria Math"/>
                    <a:ea typeface="Cambria Math"/>
                  </a:rPr>
                  <a:t> </a:t>
                </a:r>
                <a:r>
                  <a:rPr lang="en-US" sz="2000" dirty="0">
                    <a:latin typeface="Cambria Math"/>
                    <a:ea typeface="Cambria Math"/>
                    <a:sym typeface="Wingdings" pitchFamily="2" charset="2"/>
                  </a:rPr>
                  <a:t> </a:t>
                </a:r>
                <a:r>
                  <a:rPr lang="en-US" sz="2000" dirty="0">
                    <a:solidFill>
                      <a:srgbClr val="0070C0"/>
                    </a:solidFill>
                    <a:latin typeface="Cambria Math"/>
                    <a:ea typeface="Cambria Math"/>
                    <a:sym typeface="Wingdings" pitchFamily="2" charset="2"/>
                  </a:rPr>
                  <a:t>ℝ</a:t>
                </a:r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Aim: </a:t>
                </a:r>
                <a:r>
                  <a:rPr lang="en-US" sz="2000" dirty="0"/>
                  <a:t>compute a </a:t>
                </a:r>
                <a:r>
                  <a:rPr lang="en-US" sz="2000" b="1" dirty="0"/>
                  <a:t>spanning tree 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E’</a:t>
                </a:r>
                <a:r>
                  <a:rPr lang="en-US" sz="2000" dirty="0"/>
                  <a:t>),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E’ </a:t>
                </a:r>
                <a:r>
                  <a:rPr lang="en-US" sz="2000" b="1" dirty="0">
                    <a:latin typeface="Cambria Math"/>
                    <a:ea typeface="Cambria Math"/>
                  </a:rPr>
                  <a:t>⊆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E </a:t>
                </a:r>
                <a:r>
                  <a:rPr lang="en-US" sz="2000" dirty="0"/>
                  <a:t>such that </a:t>
                </a:r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tx1"/>
                    </a:solidFill>
                    <a:ea typeface="Cambria Math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  <m:r>
                          <m:rPr>
                            <m:sty m:val="p"/>
                          </m:rPr>
                          <a:rPr lang="el-GR" sz="2000" b="1" i="1" dirty="0" smtClean="0">
                            <a:latin typeface="Cambria Math"/>
                            <a:ea typeface="Cambria Math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70C0"/>
                            </a:solidFill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70C0"/>
                            </a:solidFill>
                          </a:rPr>
                          <m:t>’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w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is</a:t>
                </a:r>
                <a:r>
                  <a:rPr lang="en-US" sz="2000" b="1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minimum</a:t>
                </a:r>
                <a:r>
                  <a:rPr lang="en-US" sz="2000" b="1" dirty="0"/>
                  <a:t>.</a:t>
                </a:r>
                <a:r>
                  <a:rPr lang="en-US" sz="2000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 l="-72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2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0029-CAE4-C84F-A7AA-865F6554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9948-A59A-7742-8371-CFB4DFD6E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2CDC3-8FDB-A84F-A0CB-9CAF7D47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34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How to compute a MST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5"/>
            <a:endCxn id="16" idx="0"/>
          </p:cNvCxnSpPr>
          <p:nvPr/>
        </p:nvCxnSpPr>
        <p:spPr>
          <a:xfrm flipH="1">
            <a:off x="3048000" y="4092482"/>
            <a:ext cx="282482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170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33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67200" y="28310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13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81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42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102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57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78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53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44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29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64</a:t>
              </a:r>
            </a:p>
          </p:txBody>
        </p:sp>
      </p:grpSp>
      <p:cxnSp>
        <p:nvCxnSpPr>
          <p:cNvPr id="139" name="Straight Connector 138"/>
          <p:cNvCxnSpPr/>
          <p:nvPr/>
        </p:nvCxnSpPr>
        <p:spPr>
          <a:xfrm>
            <a:off x="4191000" y="2514600"/>
            <a:ext cx="273236" cy="1035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own Ribbon 21"/>
          <p:cNvSpPr/>
          <p:nvPr/>
        </p:nvSpPr>
        <p:spPr>
          <a:xfrm>
            <a:off x="1580952" y="5257800"/>
            <a:ext cx="6420048" cy="1146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Look at this graph carefully and with open mind.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Can you </a:t>
            </a:r>
            <a:r>
              <a:rPr lang="en-US" u="sng" dirty="0">
                <a:solidFill>
                  <a:schemeClr val="tx1"/>
                </a:solidFill>
              </a:rPr>
              <a:t>claim</a:t>
            </a:r>
            <a:r>
              <a:rPr lang="en-US" dirty="0">
                <a:solidFill>
                  <a:schemeClr val="tx1"/>
                </a:solidFill>
              </a:rPr>
              <a:t> anything about the MST ?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124200" y="5715000"/>
            <a:ext cx="3619104" cy="533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there any edge for which you feel strongly to be present in MST ?</a:t>
            </a:r>
          </a:p>
        </p:txBody>
      </p:sp>
      <p:sp>
        <p:nvSpPr>
          <p:cNvPr id="25" name="Cloud Callout 24"/>
          <p:cNvSpPr/>
          <p:nvPr/>
        </p:nvSpPr>
        <p:spPr>
          <a:xfrm>
            <a:off x="0" y="990600"/>
            <a:ext cx="3866952" cy="1022866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least weight edge should be in MST.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But  why ? </a:t>
            </a:r>
          </a:p>
        </p:txBody>
      </p:sp>
    </p:spTree>
    <p:extLst>
      <p:ext uri="{BB962C8B-B14F-4D97-AF65-F5344CB8AC3E}">
        <p14:creationId xmlns:p14="http://schemas.microsoft.com/office/powerpoint/2010/main" val="124617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 animBg="1"/>
      <p:bldP spid="22" grpId="1" animBg="1"/>
      <p:bldP spid="24" grpId="0" animBg="1"/>
      <p:bldP spid="24" grpId="1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  <m:r>
                      <m:rPr>
                        <m:sty m:val="p"/>
                      </m:rPr>
                      <a:rPr lang="el-GR" sz="1600" b="1" i="1" dirty="0">
                        <a:latin typeface="Cambria Math"/>
                        <a:ea typeface="Cambria Math"/>
                      </a:rPr>
                      <m:t>ϵ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E</m:t>
                    </m:r>
                  </m:oMath>
                </a14:m>
                <a:r>
                  <a:rPr lang="en-US" sz="2000" dirty="0"/>
                  <a:t> be the edge of least weight in the given graph.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Lemma2: </a:t>
                </a:r>
                <a:r>
                  <a:rPr lang="en-US" sz="2000" dirty="0"/>
                  <a:t>There is a </a:t>
                </a:r>
                <a:r>
                  <a:rPr lang="en-US" sz="2000" b="1" dirty="0"/>
                  <a:t>MST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Proof:</a:t>
                </a:r>
                <a:r>
                  <a:rPr lang="en-US" sz="2000" dirty="0"/>
                  <a:t> Consider any </a:t>
                </a:r>
                <a:r>
                  <a:rPr lang="en-US" sz="2000" b="1" dirty="0"/>
                  <a:t>MST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∉</a:t>
                </a:r>
                <a:r>
                  <a:rPr lang="en-US" sz="2000" b="1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Consider the fundamental cycle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𝑪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Swap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 with any edge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𝒆</m:t>
                    </m:r>
                    <m:r>
                      <m:rPr>
                        <m:sty m:val="p"/>
                      </m:rPr>
                      <a:rPr lang="el-GR" sz="2000" i="1" dirty="0" smtClean="0">
                        <a:latin typeface="Cambria Math"/>
                      </a:rPr>
                      <m:t>ϵ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ea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 present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1111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1143000" y="3429000"/>
            <a:ext cx="6400800" cy="2895600"/>
            <a:chOff x="1143000" y="2362200"/>
            <a:chExt cx="6400800" cy="2895600"/>
          </a:xfrm>
        </p:grpSpPr>
        <p:grpSp>
          <p:nvGrpSpPr>
            <p:cNvPr id="31" name="Group 30"/>
            <p:cNvGrpSpPr/>
            <p:nvPr/>
          </p:nvGrpSpPr>
          <p:grpSpPr>
            <a:xfrm>
              <a:off x="1143000" y="2362200"/>
              <a:ext cx="6400800" cy="2895600"/>
              <a:chOff x="1143000" y="2362200"/>
              <a:chExt cx="6400800" cy="2895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295400" y="2743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143000" y="4267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200400" y="3962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038600" y="2362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1336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181600" y="2743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486400" y="3810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43400" y="4724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705600" y="4114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0960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971800" y="5105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419600" y="3505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477000" y="2514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391400" y="3276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1447800" y="2819400"/>
                <a:ext cx="1295400" cy="1524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endCxn id="7" idx="1"/>
              </p:cNvCxnSpPr>
              <p:nvPr/>
            </p:nvCxnSpPr>
            <p:spPr>
              <a:xfrm>
                <a:off x="2819400" y="3048000"/>
                <a:ext cx="403318" cy="9367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8" idx="5"/>
                <a:endCxn id="10" idx="1"/>
              </p:cNvCxnSpPr>
              <p:nvPr/>
            </p:nvCxnSpPr>
            <p:spPr>
              <a:xfrm>
                <a:off x="4168682" y="2492282"/>
                <a:ext cx="1035236" cy="2732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7" idx="5"/>
                <a:endCxn id="15" idx="0"/>
              </p:cNvCxnSpPr>
              <p:nvPr/>
            </p:nvCxnSpPr>
            <p:spPr>
              <a:xfrm flipH="1">
                <a:off x="3048000" y="4092482"/>
                <a:ext cx="282482" cy="10129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endCxn id="8" idx="2"/>
              </p:cNvCxnSpPr>
              <p:nvPr/>
            </p:nvCxnSpPr>
            <p:spPr>
              <a:xfrm flipV="1">
                <a:off x="2873282" y="2438400"/>
                <a:ext cx="1165318" cy="4795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0" idx="6"/>
                <a:endCxn id="17" idx="2"/>
              </p:cNvCxnSpPr>
              <p:nvPr/>
            </p:nvCxnSpPr>
            <p:spPr>
              <a:xfrm flipV="1">
                <a:off x="5334000" y="2590800"/>
                <a:ext cx="1143000" cy="2286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7" idx="5"/>
                <a:endCxn id="18" idx="1"/>
              </p:cNvCxnSpPr>
              <p:nvPr/>
            </p:nvCxnSpPr>
            <p:spPr>
              <a:xfrm>
                <a:off x="6607082" y="2644682"/>
                <a:ext cx="806636" cy="6542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3" idx="2"/>
                <a:endCxn id="11" idx="4"/>
              </p:cNvCxnSpPr>
              <p:nvPr/>
            </p:nvCxnSpPr>
            <p:spPr>
              <a:xfrm flipH="1" flipV="1">
                <a:off x="5562600" y="3962400"/>
                <a:ext cx="1143000" cy="2286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4" idx="0"/>
                <a:endCxn id="11" idx="4"/>
              </p:cNvCxnSpPr>
              <p:nvPr/>
            </p:nvCxnSpPr>
            <p:spPr>
              <a:xfrm flipH="1" flipV="1">
                <a:off x="5562600" y="3962400"/>
                <a:ext cx="609600" cy="9144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12" idx="0"/>
                <a:endCxn id="16" idx="5"/>
              </p:cNvCxnSpPr>
              <p:nvPr/>
            </p:nvCxnSpPr>
            <p:spPr>
              <a:xfrm flipV="1">
                <a:off x="4419600" y="3635282"/>
                <a:ext cx="130082" cy="10891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6" idx="5"/>
                <a:endCxn id="11" idx="2"/>
              </p:cNvCxnSpPr>
              <p:nvPr/>
            </p:nvCxnSpPr>
            <p:spPr>
              <a:xfrm>
                <a:off x="4549682" y="3635282"/>
                <a:ext cx="936718" cy="2509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endCxn id="6" idx="7"/>
              </p:cNvCxnSpPr>
              <p:nvPr/>
            </p:nvCxnSpPr>
            <p:spPr>
              <a:xfrm flipH="1">
                <a:off x="1273082" y="3025682"/>
                <a:ext cx="1492436" cy="12638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Oval 31"/>
            <p:cNvSpPr/>
            <p:nvPr/>
          </p:nvSpPr>
          <p:spPr>
            <a:xfrm>
              <a:off x="2743200" y="28956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 flipH="1">
              <a:off x="3101882" y="4800600"/>
              <a:ext cx="1241518" cy="3271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2209800" y="4092482"/>
              <a:ext cx="1012918" cy="7843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86200" y="3559082"/>
            <a:ext cx="609600" cy="1012918"/>
            <a:chOff x="3886200" y="3559082"/>
            <a:chExt cx="609600" cy="1012918"/>
          </a:xfrm>
        </p:grpSpPr>
        <p:cxnSp>
          <p:nvCxnSpPr>
            <p:cNvPr id="36" name="Straight Connector 35"/>
            <p:cNvCxnSpPr>
              <a:stCxn id="8" idx="5"/>
              <a:endCxn id="16" idx="0"/>
            </p:cNvCxnSpPr>
            <p:nvPr/>
          </p:nvCxnSpPr>
          <p:spPr>
            <a:xfrm>
              <a:off x="4168682" y="3559082"/>
              <a:ext cx="327118" cy="101291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886200" y="3897868"/>
                  <a:ext cx="474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3897868"/>
                  <a:ext cx="47474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818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743200" y="449580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495800"/>
                <a:ext cx="36420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urved Right Arrow 36"/>
          <p:cNvSpPr/>
          <p:nvPr/>
        </p:nvSpPr>
        <p:spPr>
          <a:xfrm rot="20706483">
            <a:off x="3405186" y="3962400"/>
            <a:ext cx="609600" cy="16733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55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1" grpId="0"/>
      <p:bldP spid="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  <m:r>
                      <m:rPr>
                        <m:sty m:val="p"/>
                      </m:rPr>
                      <a:rPr lang="el-GR" sz="1600" b="1" i="1" dirty="0">
                        <a:latin typeface="Cambria Math"/>
                        <a:ea typeface="Cambria Math"/>
                      </a:rPr>
                      <m:t>ϵ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E</m:t>
                    </m:r>
                  </m:oMath>
                </a14:m>
                <a:r>
                  <a:rPr lang="en-US" sz="2000" dirty="0"/>
                  <a:t> be the edge of least weight in the given graph.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Lemma2: </a:t>
                </a:r>
                <a:r>
                  <a:rPr lang="en-US" sz="2000" dirty="0"/>
                  <a:t>There is a </a:t>
                </a:r>
                <a:r>
                  <a:rPr lang="en-US" sz="2000" b="1" dirty="0"/>
                  <a:t>MST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Proof:</a:t>
                </a:r>
                <a:r>
                  <a:rPr lang="en-US" sz="2000" dirty="0"/>
                  <a:t> Consider any </a:t>
                </a:r>
                <a:r>
                  <a:rPr lang="en-US" sz="2000" b="1" dirty="0"/>
                  <a:t>MST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∉</a:t>
                </a:r>
                <a:r>
                  <a:rPr lang="en-US" sz="2000" b="1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Consider the fundamental cycle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𝑪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Swap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 with any edge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𝒆</m:t>
                    </m:r>
                    <m:r>
                      <m:rPr>
                        <m:sty m:val="p"/>
                      </m:rPr>
                      <a:rPr lang="el-GR" sz="2000" i="1" dirty="0" smtClean="0">
                        <a:latin typeface="Cambria Math"/>
                      </a:rPr>
                      <m:t>ϵ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ea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 present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We get a spanning tree of weight ≤ </a:t>
                </a:r>
                <a:r>
                  <a:rPr lang="en-US" sz="2000" b="1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w</a:t>
                </a:r>
                <a:r>
                  <a:rPr lang="en-US" sz="2000" b="1" dirty="0">
                    <a:latin typeface="Cambria Math"/>
                    <a:ea typeface="Cambria Math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</m:oMath>
                </a14:m>
                <a:r>
                  <a:rPr lang="en-US" sz="2000" b="1" dirty="0">
                    <a:latin typeface="Cambria Math"/>
                    <a:ea typeface="Cambria Math"/>
                  </a:rPr>
                  <a:t>).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1111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1143000" y="3429000"/>
            <a:ext cx="6400800" cy="2895600"/>
            <a:chOff x="1143000" y="2362200"/>
            <a:chExt cx="6400800" cy="2895600"/>
          </a:xfrm>
        </p:grpSpPr>
        <p:grpSp>
          <p:nvGrpSpPr>
            <p:cNvPr id="31" name="Group 30"/>
            <p:cNvGrpSpPr/>
            <p:nvPr/>
          </p:nvGrpSpPr>
          <p:grpSpPr>
            <a:xfrm>
              <a:off x="1143000" y="2362200"/>
              <a:ext cx="6400800" cy="2895600"/>
              <a:chOff x="1143000" y="2362200"/>
              <a:chExt cx="6400800" cy="2895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295400" y="2743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143000" y="4267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200400" y="3962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038600" y="2362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1336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181600" y="2743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486400" y="3810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43400" y="4724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705600" y="4114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0960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971800" y="5105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419600" y="3505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477000" y="2514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391400" y="3276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1447800" y="2819400"/>
                <a:ext cx="1295400" cy="1524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endCxn id="7" idx="1"/>
              </p:cNvCxnSpPr>
              <p:nvPr/>
            </p:nvCxnSpPr>
            <p:spPr>
              <a:xfrm>
                <a:off x="2819400" y="3048000"/>
                <a:ext cx="403318" cy="93671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8" idx="5"/>
                <a:endCxn id="10" idx="1"/>
              </p:cNvCxnSpPr>
              <p:nvPr/>
            </p:nvCxnSpPr>
            <p:spPr>
              <a:xfrm>
                <a:off x="4168682" y="2492282"/>
                <a:ext cx="1035236" cy="2732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7" idx="5"/>
                <a:endCxn id="15" idx="0"/>
              </p:cNvCxnSpPr>
              <p:nvPr/>
            </p:nvCxnSpPr>
            <p:spPr>
              <a:xfrm flipH="1">
                <a:off x="3048000" y="4092482"/>
                <a:ext cx="282482" cy="10129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endCxn id="8" idx="2"/>
              </p:cNvCxnSpPr>
              <p:nvPr/>
            </p:nvCxnSpPr>
            <p:spPr>
              <a:xfrm flipV="1">
                <a:off x="2873282" y="2438400"/>
                <a:ext cx="1165318" cy="4795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0" idx="6"/>
                <a:endCxn id="17" idx="2"/>
              </p:cNvCxnSpPr>
              <p:nvPr/>
            </p:nvCxnSpPr>
            <p:spPr>
              <a:xfrm flipV="1">
                <a:off x="5334000" y="2590800"/>
                <a:ext cx="1143000" cy="2286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7" idx="5"/>
                <a:endCxn id="18" idx="1"/>
              </p:cNvCxnSpPr>
              <p:nvPr/>
            </p:nvCxnSpPr>
            <p:spPr>
              <a:xfrm>
                <a:off x="6607082" y="2644682"/>
                <a:ext cx="806636" cy="6542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3" idx="2"/>
                <a:endCxn id="11" idx="4"/>
              </p:cNvCxnSpPr>
              <p:nvPr/>
            </p:nvCxnSpPr>
            <p:spPr>
              <a:xfrm flipH="1" flipV="1">
                <a:off x="5562600" y="3962400"/>
                <a:ext cx="1143000" cy="2286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4" idx="0"/>
                <a:endCxn id="11" idx="4"/>
              </p:cNvCxnSpPr>
              <p:nvPr/>
            </p:nvCxnSpPr>
            <p:spPr>
              <a:xfrm flipH="1" flipV="1">
                <a:off x="5562600" y="3962400"/>
                <a:ext cx="609600" cy="9144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12" idx="0"/>
                <a:endCxn id="16" idx="5"/>
              </p:cNvCxnSpPr>
              <p:nvPr/>
            </p:nvCxnSpPr>
            <p:spPr>
              <a:xfrm flipV="1">
                <a:off x="4419600" y="3635282"/>
                <a:ext cx="130082" cy="10891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6" idx="5"/>
                <a:endCxn id="11" idx="2"/>
              </p:cNvCxnSpPr>
              <p:nvPr/>
            </p:nvCxnSpPr>
            <p:spPr>
              <a:xfrm>
                <a:off x="4549682" y="3635282"/>
                <a:ext cx="936718" cy="2509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endCxn id="6" idx="7"/>
              </p:cNvCxnSpPr>
              <p:nvPr/>
            </p:nvCxnSpPr>
            <p:spPr>
              <a:xfrm flipH="1">
                <a:off x="1273082" y="3025682"/>
                <a:ext cx="1492436" cy="12638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Oval 31"/>
            <p:cNvSpPr/>
            <p:nvPr/>
          </p:nvSpPr>
          <p:spPr>
            <a:xfrm>
              <a:off x="2743200" y="28956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 flipH="1">
              <a:off x="3101882" y="4800600"/>
              <a:ext cx="1241518" cy="3271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2209800" y="4092482"/>
              <a:ext cx="1012918" cy="7843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86200" y="3559082"/>
            <a:ext cx="609600" cy="1012918"/>
            <a:chOff x="3886200" y="3559082"/>
            <a:chExt cx="609600" cy="1012918"/>
          </a:xfrm>
        </p:grpSpPr>
        <p:cxnSp>
          <p:nvCxnSpPr>
            <p:cNvPr id="36" name="Straight Connector 35"/>
            <p:cNvCxnSpPr>
              <a:stCxn id="8" idx="5"/>
              <a:endCxn id="16" idx="0"/>
            </p:cNvCxnSpPr>
            <p:nvPr/>
          </p:nvCxnSpPr>
          <p:spPr>
            <a:xfrm>
              <a:off x="4168682" y="3559082"/>
              <a:ext cx="327118" cy="10129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886200" y="3897868"/>
                  <a:ext cx="474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3897868"/>
                  <a:ext cx="47474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818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743200" y="449580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495800"/>
                <a:ext cx="36420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18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b="1" dirty="0">
                <a:solidFill>
                  <a:srgbClr val="7030A0"/>
                </a:solidFill>
              </a:rPr>
              <a:t>Try to translate Lemma2 to an algorithm for MST ?</a:t>
            </a:r>
          </a:p>
          <a:p>
            <a:pPr marL="0" indent="0" algn="ctr">
              <a:buNone/>
            </a:pPr>
            <a:endParaRPr lang="en-US" sz="2800" b="1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2400" dirty="0"/>
              <a:t>with </a:t>
            </a:r>
            <a:r>
              <a:rPr lang="en-US" sz="2400" b="1" dirty="0">
                <a:solidFill>
                  <a:srgbClr val="C00000"/>
                </a:solidFill>
              </a:rPr>
              <a:t>inspiration</a:t>
            </a:r>
            <a:r>
              <a:rPr lang="en-US" sz="2400" dirty="0"/>
              <a:t> from the job scheduling problem </a:t>
            </a:r>
            <a:r>
              <a:rPr lang="en-US" sz="2400" dirty="0">
                <a:sym typeface="Wingdings" pitchFamily="2" charset="2"/>
              </a:rPr>
              <a:t></a:t>
            </a:r>
          </a:p>
          <a:p>
            <a:pPr marL="0" indent="0" algn="ctr">
              <a:buNone/>
            </a:pPr>
            <a:endParaRPr lang="en-US" sz="2400" dirty="0">
              <a:sym typeface="Wingdings" pitchFamily="2" charset="2"/>
            </a:endParaRPr>
          </a:p>
          <a:p>
            <a:pPr marL="0" indent="0" algn="ctr">
              <a:buNone/>
            </a:pPr>
            <a:endParaRPr lang="en-US" sz="240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job scheduling problem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Formal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INPUT: </a:t>
                </a:r>
              </a:p>
              <a:p>
                <a:r>
                  <a:rPr lang="en-US" sz="1800" dirty="0"/>
                  <a:t>A</a:t>
                </a:r>
                <a:r>
                  <a:rPr lang="en-US" sz="1800" b="1" dirty="0"/>
                  <a:t> </a:t>
                </a:r>
                <a:r>
                  <a:rPr lang="en-US" sz="1800" dirty="0"/>
                  <a:t>set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jobs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,…,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/>
                  <a:t>} </a:t>
                </a:r>
              </a:p>
              <a:p>
                <a:r>
                  <a:rPr lang="en-US" sz="1800" dirty="0"/>
                  <a:t>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 is specified by two real numbers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	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): start time of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	f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): finish time of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1800" dirty="0"/>
              </a:p>
              <a:p>
                <a:r>
                  <a:rPr lang="en-US" sz="1800" dirty="0"/>
                  <a:t>A single server 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Constraints</a:t>
                </a:r>
                <a:r>
                  <a:rPr lang="en-US" sz="1800" b="1" dirty="0"/>
                  <a:t>: </a:t>
                </a:r>
                <a:r>
                  <a:rPr lang="en-US" sz="1800" dirty="0"/>
                  <a:t> </a:t>
                </a:r>
              </a:p>
              <a:p>
                <a:r>
                  <a:rPr lang="en-US" sz="1800" dirty="0"/>
                  <a:t>Server can execute </a:t>
                </a:r>
                <a:r>
                  <a:rPr lang="en-US" sz="1800" u="sng" dirty="0"/>
                  <a:t>at most one job </a:t>
                </a:r>
                <a:r>
                  <a:rPr lang="en-US" sz="1800" dirty="0"/>
                  <a:t>at any moment of time and a job.</a:t>
                </a:r>
              </a:p>
              <a:p>
                <a:r>
                  <a:rPr lang="en-US" sz="1800" b="1" dirty="0"/>
                  <a:t>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, if scheduled, has to be scheduled </a:t>
                </a:r>
                <a:r>
                  <a:rPr lang="en-US" sz="1800" u="sng" dirty="0"/>
                  <a:t>during[</a:t>
                </a:r>
                <a:r>
                  <a:rPr lang="en-US" sz="1800" b="1" u="sng" dirty="0">
                    <a:solidFill>
                      <a:srgbClr val="C00000"/>
                    </a:solidFill>
                  </a:rPr>
                  <a:t>s</a:t>
                </a:r>
                <a:r>
                  <a:rPr lang="en-US" sz="1800" u="sng" dirty="0"/>
                  <a:t>(</a:t>
                </a:r>
                <a14:m>
                  <m:oMath xmlns:m="http://schemas.openxmlformats.org/officeDocument/2006/math">
                    <m:r>
                      <a:rPr lang="en-US" sz="1800" b="1" i="1" u="sng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u="sng" dirty="0"/>
                  <a:t>),</a:t>
                </a:r>
                <a:r>
                  <a:rPr lang="en-US" sz="1800" b="1" u="sng" dirty="0">
                    <a:solidFill>
                      <a:srgbClr val="C00000"/>
                    </a:solidFill>
                  </a:rPr>
                  <a:t> f</a:t>
                </a:r>
                <a:r>
                  <a:rPr lang="en-US" sz="1800" u="sng" dirty="0"/>
                  <a:t>(</a:t>
                </a:r>
                <a14:m>
                  <m:oMath xmlns:m="http://schemas.openxmlformats.org/officeDocument/2006/math">
                    <m:r>
                      <a:rPr lang="en-US" sz="1800" b="1" i="1" u="sng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u="sng" dirty="0"/>
                  <a:t>)] only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1800" b="1" dirty="0"/>
                  <a:t>:</a:t>
                </a:r>
                <a:r>
                  <a:rPr lang="en-US" sz="1800" dirty="0"/>
                  <a:t>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To select the </a:t>
                </a:r>
                <a:r>
                  <a:rPr lang="en-US" sz="1800" b="1" dirty="0"/>
                  <a:t>largest </a:t>
                </a:r>
                <a:r>
                  <a:rPr lang="en-US" sz="1800" dirty="0"/>
                  <a:t>subset of </a:t>
                </a:r>
                <a:r>
                  <a:rPr lang="en-US" sz="1800" b="1" u="sng" dirty="0"/>
                  <a:t>non-overlapping</a:t>
                </a:r>
                <a:r>
                  <a:rPr lang="en-US" sz="1800" dirty="0"/>
                  <a:t> jobs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593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5486400"/>
            <a:ext cx="2362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5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/>
              <a:t>Selecting such a job will </a:t>
            </a:r>
            <a:r>
              <a:rPr lang="en-US" sz="1800" b="1" dirty="0"/>
              <a:t>free </a:t>
            </a:r>
            <a:r>
              <a:rPr lang="en-US" sz="1800" dirty="0"/>
              <a:t>the server </a:t>
            </a:r>
            <a:r>
              <a:rPr lang="en-US" sz="1800" b="1" dirty="0"/>
              <a:t>earliest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</a:t>
            </a:r>
            <a:r>
              <a:rPr lang="en-US" sz="1800" dirty="0"/>
              <a:t> hence more no. of jobs might get scheduled.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0            1                  2               3               4                5              6             7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981200" y="990600"/>
            <a:ext cx="5235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Strategy 4: </a:t>
            </a:r>
            <a:r>
              <a:rPr lang="en-US" b="1" dirty="0"/>
              <a:t>Select the job with </a:t>
            </a:r>
            <a:r>
              <a:rPr lang="en-US" b="1" dirty="0">
                <a:solidFill>
                  <a:srgbClr val="C00000"/>
                </a:solidFill>
              </a:rPr>
              <a:t>earliest finish time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219200" y="3048000"/>
            <a:ext cx="4495800" cy="609600"/>
            <a:chOff x="1219200" y="3048000"/>
            <a:chExt cx="4495800" cy="609600"/>
          </a:xfrm>
        </p:grpSpPr>
        <p:grpSp>
          <p:nvGrpSpPr>
            <p:cNvPr id="24" name="Group 23"/>
            <p:cNvGrpSpPr/>
            <p:nvPr/>
          </p:nvGrpSpPr>
          <p:grpSpPr>
            <a:xfrm>
              <a:off x="1219200" y="3048000"/>
              <a:ext cx="4495800" cy="304800"/>
              <a:chOff x="1219200" y="3048000"/>
              <a:chExt cx="4495800" cy="30480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219200" y="3048000"/>
                <a:ext cx="3657600" cy="304800"/>
                <a:chOff x="1219200" y="3048000"/>
                <a:chExt cx="3657600" cy="304800"/>
              </a:xfrm>
            </p:grpSpPr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971800" y="3352800"/>
                  <a:ext cx="11430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219200" y="3200400"/>
                  <a:ext cx="19812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2057400" y="3048000"/>
                  <a:ext cx="6858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4343400" y="3352800"/>
                  <a:ext cx="5334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Straight Connector 52"/>
              <p:cNvCxnSpPr/>
              <p:nvPr/>
            </p:nvCxnSpPr>
            <p:spPr>
              <a:xfrm>
                <a:off x="3962400" y="3200400"/>
                <a:ext cx="1485900" cy="0"/>
              </a:xfrm>
              <a:prstGeom prst="line">
                <a:avLst/>
              </a:prstGeom>
              <a:ln w="190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5181600" y="3352800"/>
                <a:ext cx="533400" cy="0"/>
              </a:xfrm>
              <a:prstGeom prst="line">
                <a:avLst/>
              </a:prstGeom>
              <a:ln w="190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Connector 26"/>
            <p:cNvCxnSpPr/>
            <p:nvPr/>
          </p:nvCxnSpPr>
          <p:spPr>
            <a:xfrm>
              <a:off x="3276600" y="36576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>
            <a:off x="2057400" y="3048000"/>
            <a:ext cx="685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276600" y="3657600"/>
            <a:ext cx="685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343400" y="3352800"/>
            <a:ext cx="533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181600" y="3352800"/>
            <a:ext cx="533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71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Algorithm</a:t>
            </a:r>
            <a:r>
              <a:rPr lang="en-US" sz="2400" b="1" dirty="0">
                <a:solidFill>
                  <a:srgbClr val="C00000"/>
                </a:solidFill>
              </a:rPr>
              <a:t> “earliest finish time”</a:t>
            </a:r>
            <a:br>
              <a:rPr lang="en-US" sz="2400" b="1" dirty="0">
                <a:solidFill>
                  <a:srgbClr val="C00000"/>
                </a:solidFill>
              </a:rPr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6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Algorithm </a:t>
                </a:r>
                <a:r>
                  <a:rPr lang="en-US" sz="2000" b="1" dirty="0"/>
                  <a:t>(Input : </a:t>
                </a:r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jobs.)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Define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∅</a:t>
                </a:r>
                <a:r>
                  <a:rPr lang="en-US" sz="2000" dirty="0">
                    <a:latin typeface="Cambria Math"/>
                    <a:ea typeface="Cambria Math"/>
                  </a:rPr>
                  <a:t>;</a:t>
                </a: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&lt;&gt;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∅ </a:t>
                </a:r>
                <a:r>
                  <a:rPr lang="en-US" sz="2000" b="1" dirty="0"/>
                  <a:t>do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         {</a:t>
                </a:r>
                <a:r>
                  <a:rPr lang="en-US" sz="1800" dirty="0"/>
                  <a:t>       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has earliest finish time;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 </a:t>
                </a:r>
                <a:r>
                  <a:rPr lang="en-US" dirty="0">
                    <a:latin typeface="Cambria Math"/>
                    <a:ea typeface="Cambria Math"/>
                  </a:rPr>
                  <a:t>U</a:t>
                </a:r>
                <a:r>
                  <a:rPr lang="en-US" sz="1800" dirty="0">
                    <a:latin typeface="Cambria Math"/>
                    <a:ea typeface="Cambria Math"/>
                  </a:rPr>
                  <a:t>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};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ambria Math"/>
                    <a:ea typeface="Cambria Math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\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Overlap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</a:t>
                </a:r>
                <a:r>
                  <a:rPr lang="en-US" sz="1800" b="1" dirty="0"/>
                  <a:t>}</a:t>
                </a:r>
              </a:p>
              <a:p>
                <a:pPr>
                  <a:buAutoNum type="arabicPeriod" startAt="3"/>
                </a:pPr>
                <a:r>
                  <a:rPr lang="en-US" sz="1800" dirty="0"/>
                  <a:t>Return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>
                  <a:buAutoNum type="arabicPeriod" startAt="3"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Lemma1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(last class):  </a:t>
                </a:r>
              </a:p>
              <a:p>
                <a:pPr marL="0" indent="0">
                  <a:buNone/>
                </a:pPr>
                <a:r>
                  <a:rPr lang="en-US" sz="1800" dirty="0"/>
                  <a:t>There exists </a:t>
                </a:r>
                <a:r>
                  <a:rPr lang="en-US" sz="1800" u="sng" dirty="0"/>
                  <a:t>an</a:t>
                </a:r>
                <a:r>
                  <a:rPr lang="en-US" sz="1800" dirty="0"/>
                  <a:t> optimal solution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containing the </a:t>
                </a:r>
                <a:r>
                  <a:rPr lang="en-US" sz="1800" b="1" dirty="0"/>
                  <a:t>earliest finish time </a:t>
                </a:r>
                <a:r>
                  <a:rPr lang="en-US" sz="1800" dirty="0"/>
                  <a:t>job.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6200" y="1600200"/>
                <a:ext cx="4419600" cy="4525963"/>
              </a:xfrm>
              <a:blipFill rotWithShape="1">
                <a:blip r:embed="rId2"/>
                <a:stretch>
                  <a:fillRect l="-2207" t="-1078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219200"/>
                <a:ext cx="4343400" cy="4906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1800" b="1" dirty="0"/>
                  <a:t>Proof of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correctness ?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 be the job with earliest finish time.</a:t>
                </a:r>
              </a:p>
              <a:p>
                <a:pPr marL="0" indent="0">
                  <a:buNone/>
                </a:pPr>
                <a:r>
                  <a:rPr lang="en-US" sz="1800" dirty="0"/>
                  <a:t> 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Overlap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)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219200"/>
                <a:ext cx="4343400" cy="4906963"/>
              </a:xfrm>
              <a:blipFill rotWithShape="1">
                <a:blip r:embed="rId3"/>
                <a:stretch>
                  <a:fillRect l="-1264" t="-621" r="-2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5334000" y="27432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𝑱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743200"/>
                <a:ext cx="25146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5486400" y="44196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𝑱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419600"/>
                <a:ext cx="2133600" cy="609600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5638800" y="34290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</a:t>
            </a:r>
          </a:p>
          <a:p>
            <a:pPr algn="ctr"/>
            <a:r>
              <a:rPr lang="en-US" dirty="0"/>
              <a:t>step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638800" y="5105400"/>
            <a:ext cx="1676400" cy="838200"/>
            <a:chOff x="5638800" y="5105400"/>
            <a:chExt cx="1676400" cy="838200"/>
          </a:xfrm>
        </p:grpSpPr>
        <p:sp>
          <p:nvSpPr>
            <p:cNvPr id="9" name="Striped Right Arrow 8"/>
            <p:cNvSpPr/>
            <p:nvPr/>
          </p:nvSpPr>
          <p:spPr>
            <a:xfrm rot="5400000">
              <a:off x="6057900" y="4686300"/>
              <a:ext cx="838200" cy="1676400"/>
            </a:xfrm>
            <a:prstGeom prst="stripedRight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9669" y="5144869"/>
              <a:ext cx="8645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Greedy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step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00800" y="6037118"/>
            <a:ext cx="152400" cy="668482"/>
            <a:chOff x="3733800" y="5029200"/>
            <a:chExt cx="228600" cy="838200"/>
          </a:xfrm>
        </p:grpSpPr>
        <p:sp>
          <p:nvSpPr>
            <p:cNvPr id="12" name="Oval 11"/>
            <p:cNvSpPr/>
            <p:nvPr/>
          </p:nvSpPr>
          <p:spPr>
            <a:xfrm>
              <a:off x="3733800" y="50292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3733800" y="53340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3733800" y="5638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44665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Algorithm</a:t>
            </a:r>
            <a:r>
              <a:rPr lang="en-US" sz="2400" b="1" dirty="0">
                <a:solidFill>
                  <a:srgbClr val="C00000"/>
                </a:solidFill>
              </a:rPr>
              <a:t> “earliest finish time”</a:t>
            </a:r>
            <a:br>
              <a:rPr lang="en-US" sz="2400" b="1" dirty="0">
                <a:solidFill>
                  <a:srgbClr val="C00000"/>
                </a:solidFill>
              </a:rPr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6200" y="1600200"/>
                <a:ext cx="472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Notation</a:t>
                </a:r>
                <a:r>
                  <a:rPr lang="en-US" sz="2000" b="1" dirty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2000" dirty="0"/>
                  <a:t>): the size of an optimal solution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6200" y="1600200"/>
                <a:ext cx="4724400" cy="4525963"/>
              </a:xfrm>
              <a:blipFill rotWithShape="1">
                <a:blip r:embed="rId2"/>
                <a:stretch>
                  <a:fillRect l="-1419" t="-674" r="-1032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219200"/>
                <a:ext cx="4343400" cy="4906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1800" b="1" dirty="0"/>
                  <a:t>Proof of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correctness ?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 be the job with earliest finish time.</a:t>
                </a:r>
              </a:p>
              <a:p>
                <a:pPr marL="0" indent="0">
                  <a:buNone/>
                </a:pPr>
                <a:r>
                  <a:rPr lang="en-US" sz="1800" dirty="0"/>
                  <a:t> 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Overlap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)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219200"/>
                <a:ext cx="4343400" cy="4906963"/>
              </a:xfrm>
              <a:blipFill rotWithShape="1">
                <a:blip r:embed="rId3"/>
                <a:stretch>
                  <a:fillRect l="-1264" t="-621" r="-2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5334000" y="27432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𝑱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743200"/>
                <a:ext cx="25146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5486400" y="44196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𝑱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419600"/>
                <a:ext cx="2133600" cy="609600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5638800" y="34290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</a:t>
            </a:r>
          </a:p>
          <a:p>
            <a:pPr algn="ctr"/>
            <a:r>
              <a:rPr lang="en-US" dirty="0"/>
              <a:t>step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638800" y="5105400"/>
            <a:ext cx="1676400" cy="838200"/>
            <a:chOff x="5638800" y="5105400"/>
            <a:chExt cx="1676400" cy="838200"/>
          </a:xfrm>
        </p:grpSpPr>
        <p:sp>
          <p:nvSpPr>
            <p:cNvPr id="9" name="Striped Right Arrow 8"/>
            <p:cNvSpPr/>
            <p:nvPr/>
          </p:nvSpPr>
          <p:spPr>
            <a:xfrm rot="5400000">
              <a:off x="6057900" y="4686300"/>
              <a:ext cx="838200" cy="1676400"/>
            </a:xfrm>
            <a:prstGeom prst="stripedRight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9669" y="5144869"/>
              <a:ext cx="8645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Greedy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step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00800" y="6037118"/>
            <a:ext cx="152400" cy="668482"/>
            <a:chOff x="3733800" y="5029200"/>
            <a:chExt cx="228600" cy="838200"/>
          </a:xfrm>
        </p:grpSpPr>
        <p:sp>
          <p:nvSpPr>
            <p:cNvPr id="12" name="Oval 11"/>
            <p:cNvSpPr/>
            <p:nvPr/>
          </p:nvSpPr>
          <p:spPr>
            <a:xfrm>
              <a:off x="3733800" y="50292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3733800" y="53340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3733800" y="5638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65959" y="3032760"/>
            <a:ext cx="2133600" cy="17068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2133600" y="2819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819400"/>
                <a:ext cx="1828800" cy="533400"/>
              </a:xfrm>
              <a:prstGeom prst="round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le 20"/>
              <p:cNvSpPr/>
              <p:nvPr/>
            </p:nvSpPr>
            <p:spPr>
              <a:xfrm>
                <a:off x="2133600" y="44196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ounded 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419600"/>
                <a:ext cx="1828800" cy="533400"/>
              </a:xfrm>
              <a:prstGeom prst="round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044199" y="365760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Lemma1</a:t>
            </a:r>
            <a:endParaRPr lang="en-IN" dirty="0"/>
          </a:p>
        </p:txBody>
      </p:sp>
      <p:sp>
        <p:nvSpPr>
          <p:cNvPr id="23" name="Cloud Callout 22"/>
          <p:cNvSpPr/>
          <p:nvPr/>
        </p:nvSpPr>
        <p:spPr>
          <a:xfrm>
            <a:off x="228600" y="1219200"/>
            <a:ext cx="3505200" cy="1143000"/>
          </a:xfrm>
          <a:prstGeom prst="cloudCallout">
            <a:avLst>
              <a:gd name="adj1" fmla="val -36861"/>
              <a:gd name="adj2" fmla="val 5942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will suffice as proof of correctness ?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629" y="3657600"/>
                <a:ext cx="1944571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Opt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dirty="0"/>
                  <a:t>)= </a:t>
                </a:r>
                <a:r>
                  <a:rPr lang="en-US" b="1" dirty="0"/>
                  <a:t>Opt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) + </a:t>
                </a:r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9" y="3657600"/>
                <a:ext cx="1944571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181" t="-6349" r="-436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loud Callout 24"/>
          <p:cNvSpPr/>
          <p:nvPr/>
        </p:nvSpPr>
        <p:spPr>
          <a:xfrm>
            <a:off x="762000" y="1219200"/>
            <a:ext cx="3429000" cy="762000"/>
          </a:xfrm>
          <a:prstGeom prst="cloudCallout">
            <a:avLst>
              <a:gd name="adj1" fmla="val -36861"/>
              <a:gd name="adj2" fmla="val 5942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prove it 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14400" y="6019800"/>
            <a:ext cx="3733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1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  <p:bldP spid="21" grpId="0" animBg="1"/>
      <p:bldP spid="22" grpId="0"/>
      <p:bldP spid="23" grpId="0" animBg="1"/>
      <p:bldP spid="23" grpId="1" animBg="1"/>
      <p:bldP spid="24" grpId="0" animBg="1"/>
      <p:bldP spid="25" grpId="0" animBg="1"/>
      <p:bldP spid="25" grpId="1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Theorem:  </a:t>
                </a:r>
                <a:r>
                  <a:rPr lang="en-US" sz="3200" b="1" dirty="0"/>
                  <a:t>Opt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3200" dirty="0"/>
                  <a:t>) = </a:t>
                </a:r>
                <a:r>
                  <a:rPr lang="en-US" sz="3200" b="1" dirty="0"/>
                  <a:t>Opt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3200" dirty="0"/>
                  <a:t>) + 1.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Proof has two parts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:r>
                  <a:rPr lang="en-US" sz="1800" b="1" dirty="0"/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) ≥ </a:t>
                </a:r>
                <a:r>
                  <a:rPr lang="en-US" sz="1800" b="1" dirty="0"/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+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	</a:t>
                </a:r>
                <a:r>
                  <a:rPr lang="en-US" sz="1800" b="1" dirty="0"/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≥ </a:t>
                </a:r>
                <a:r>
                  <a:rPr lang="en-US" sz="1800" b="1" dirty="0"/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) –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70C0"/>
                  </a:solidFill>
                </a:endParaRPr>
              </a:p>
              <a:p>
                <a:r>
                  <a:rPr lang="en-US" sz="2000" dirty="0"/>
                  <a:t> Proof for each part is a proof </a:t>
                </a:r>
                <a:r>
                  <a:rPr lang="en-US" sz="2000" dirty="0">
                    <a:solidFill>
                      <a:srgbClr val="7030A0"/>
                    </a:solidFill>
                  </a:rPr>
                  <a:t>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construction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Line Callout 1 6"/>
          <p:cNvSpPr/>
          <p:nvPr/>
        </p:nvSpPr>
        <p:spPr>
          <a:xfrm>
            <a:off x="5715000" y="2590800"/>
            <a:ext cx="2819400" cy="841248"/>
          </a:xfrm>
          <a:prstGeom prst="borderCallout1">
            <a:avLst>
              <a:gd name="adj1" fmla="val 49693"/>
              <a:gd name="adj2" fmla="val -1016"/>
              <a:gd name="adj3" fmla="val 55501"/>
              <a:gd name="adj4" fmla="val -67613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Try to give a physical interpretation to these inequalities.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3505200" y="2667000"/>
            <a:ext cx="307848" cy="7620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5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Algorithm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“earliest finish time”</a:t>
                </a:r>
                <a:br>
                  <a:rPr lang="en-US" sz="2400" b="1" dirty="0">
                    <a:solidFill>
                      <a:srgbClr val="C00000"/>
                    </a:solidFill>
                  </a:rPr>
                </a:br>
                <a:r>
                  <a:rPr lang="en-US" sz="2800" b="1" dirty="0">
                    <a:solidFill>
                      <a:srgbClr val="7030A0"/>
                    </a:solidFill>
                  </a:rPr>
                  <a:t>Proving </a:t>
                </a:r>
                <a:r>
                  <a:rPr lang="en-US" sz="2800" b="1" dirty="0"/>
                  <a:t>Opt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2800" dirty="0"/>
                  <a:t>) ≥ </a:t>
                </a:r>
                <a:r>
                  <a:rPr lang="en-US" sz="2800" b="1" dirty="0"/>
                  <a:t>Opt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800" dirty="0"/>
                  <a:t>) + </a:t>
                </a:r>
                <a:r>
                  <a:rPr lang="en-US" sz="2800" dirty="0">
                    <a:solidFill>
                      <a:srgbClr val="0070C0"/>
                    </a:solidFill>
                  </a:rPr>
                  <a:t>1</a:t>
                </a:r>
                <a:r>
                  <a:rPr lang="en-US" sz="2800" dirty="0"/>
                  <a:t>. </a:t>
                </a:r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787" b="-1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5344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Observation:</a:t>
                </a:r>
                <a:r>
                  <a:rPr lang="en-US" sz="1800" dirty="0"/>
                  <a:t> start time of every job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is greater than finish time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1800" dirty="0"/>
                  <a:t>be any optimal solution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/>
                  <a:t>None of the jobs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overlaps with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Hence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 U{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} is </a:t>
                </a:r>
                <a:r>
                  <a:rPr lang="en-US" sz="1800" dirty="0"/>
                  <a:t>a subset of non-overlapping jobs.</a:t>
                </a:r>
              </a:p>
              <a:p>
                <a:pPr marL="0" indent="0">
                  <a:buNone/>
                </a:pPr>
                <a:r>
                  <a:rPr lang="en-US" sz="1800" dirty="0"/>
                  <a:t>Therefore </a:t>
                </a:r>
                <a:r>
                  <a:rPr lang="en-US" sz="1800" b="1" dirty="0"/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) ≥ </a:t>
                </a:r>
                <a:r>
                  <a:rPr lang="en-US" sz="1800" b="1" dirty="0"/>
                  <a:t>|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b="1" dirty="0"/>
                  <a:t>| </a:t>
                </a:r>
                <a:r>
                  <a:rPr lang="en-US" sz="1800" dirty="0"/>
                  <a:t>+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 = </a:t>
                </a:r>
                <a:r>
                  <a:rPr lang="en-US" sz="1800" b="1" dirty="0"/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+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534400" cy="4754563"/>
              </a:xfrm>
              <a:blipFill rotWithShape="1">
                <a:blip r:embed="rId3"/>
                <a:stretch>
                  <a:fillRect l="-571" t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98173" y="5345668"/>
            <a:ext cx="6645627" cy="445532"/>
            <a:chOff x="990600" y="3886200"/>
            <a:chExt cx="6645627" cy="445532"/>
          </a:xfrm>
        </p:grpSpPr>
        <p:grpSp>
          <p:nvGrpSpPr>
            <p:cNvPr id="6" name="Group 5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0            1                  2               3               4                5              6             7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447800" y="36576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657600"/>
                <a:ext cx="370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>
            <a:off x="1981200" y="3657600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066800" y="4191000"/>
            <a:ext cx="5181600" cy="685800"/>
            <a:chOff x="1066800" y="4191000"/>
            <a:chExt cx="5181600" cy="6858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600200" y="44196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81400" y="4648200"/>
              <a:ext cx="533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819400" y="4876800"/>
              <a:ext cx="914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200400" y="4419600"/>
              <a:ext cx="1279173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295400" y="41910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66800" y="4876800"/>
              <a:ext cx="15240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133600" y="4648200"/>
              <a:ext cx="1279173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419600" y="4648200"/>
              <a:ext cx="639586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48200" y="4419600"/>
              <a:ext cx="533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334000" y="4419600"/>
              <a:ext cx="914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76200" y="3657600"/>
            <a:ext cx="1371600" cy="1219200"/>
            <a:chOff x="76200" y="3657600"/>
            <a:chExt cx="1371600" cy="121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6200" y="3657600"/>
                  <a:ext cx="12116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Overlap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3657600"/>
                  <a:ext cx="121167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4545" t="-8197" r="-959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/>
            <p:cNvCxnSpPr>
              <a:stCxn id="38" idx="2"/>
            </p:cNvCxnSpPr>
            <p:nvPr/>
          </p:nvCxnSpPr>
          <p:spPr>
            <a:xfrm>
              <a:off x="682039" y="4026932"/>
              <a:ext cx="765761" cy="392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33400" y="4026932"/>
              <a:ext cx="457200" cy="849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974373" y="4026932"/>
              <a:ext cx="313505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2133599" y="3288268"/>
            <a:ext cx="4114799" cy="750332"/>
            <a:chOff x="2133599" y="3135868"/>
            <a:chExt cx="4114799" cy="750332"/>
          </a:xfrm>
        </p:grpSpPr>
        <p:sp>
          <p:nvSpPr>
            <p:cNvPr id="56" name="Right Brace 55"/>
            <p:cNvSpPr/>
            <p:nvPr/>
          </p:nvSpPr>
          <p:spPr>
            <a:xfrm rot="16200000" flipV="1">
              <a:off x="3991862" y="1629664"/>
              <a:ext cx="398273" cy="411479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038600" y="3135868"/>
                  <a:ext cx="394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𝑱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3135868"/>
                  <a:ext cx="39466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2133600" y="4419600"/>
            <a:ext cx="4114800" cy="228600"/>
            <a:chOff x="2286000" y="4572000"/>
            <a:chExt cx="4114800" cy="2286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3733800" y="4800600"/>
              <a:ext cx="533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286000" y="4800600"/>
              <a:ext cx="12791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800600" y="4572000"/>
              <a:ext cx="533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486400" y="4572000"/>
              <a:ext cx="914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/>
          <p:cNvCxnSpPr/>
          <p:nvPr/>
        </p:nvCxnSpPr>
        <p:spPr>
          <a:xfrm>
            <a:off x="1295400" y="4191000"/>
            <a:ext cx="685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2362200" y="1371600"/>
            <a:ext cx="4953000" cy="1332131"/>
            <a:chOff x="2362200" y="1371600"/>
            <a:chExt cx="4953000" cy="13321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362200" y="2057400"/>
                  <a:ext cx="4953000" cy="646331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From an </a:t>
                  </a:r>
                  <a:r>
                    <a:rPr lang="en-US" b="1" dirty="0"/>
                    <a:t>optimal solution</a:t>
                  </a:r>
                  <a:r>
                    <a:rPr lang="en-US" dirty="0"/>
                    <a:t> of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𝑱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a14:m>
                  <a:r>
                    <a:rPr lang="en-US" dirty="0"/>
                    <a:t> </a:t>
                  </a:r>
                </a:p>
                <a:p>
                  <a:r>
                    <a:rPr lang="en-US" dirty="0"/>
                    <a:t>can you derive a</a:t>
                  </a:r>
                  <a:r>
                    <a:rPr lang="en-US" b="1" u="sng" dirty="0"/>
                    <a:t> solution</a:t>
                  </a:r>
                  <a:r>
                    <a:rPr lang="en-US" dirty="0"/>
                    <a:t> for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𝑱</m:t>
                      </m:r>
                    </m:oMath>
                  </a14:m>
                  <a:r>
                    <a:rPr lang="en-US" dirty="0"/>
                    <a:t> with one extra job?</a:t>
                  </a: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2057400"/>
                  <a:ext cx="4953000" cy="64633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982" t="-3670" b="-11009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/>
            <p:cNvCxnSpPr/>
            <p:nvPr/>
          </p:nvCxnSpPr>
          <p:spPr>
            <a:xfrm>
              <a:off x="5181600" y="1371600"/>
              <a:ext cx="0" cy="685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ounded Rectangle 32"/>
          <p:cNvSpPr/>
          <p:nvPr/>
        </p:nvSpPr>
        <p:spPr>
          <a:xfrm>
            <a:off x="3673827" y="838200"/>
            <a:ext cx="2879373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156654" y="2743200"/>
            <a:ext cx="2405946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8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/>
      <p:bldP spid="33" grpId="0" animBg="1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Algorithm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“earliest finish time”</a:t>
                </a:r>
                <a:br>
                  <a:rPr lang="en-US" sz="2400" b="1" dirty="0">
                    <a:solidFill>
                      <a:srgbClr val="C00000"/>
                    </a:solidFill>
                  </a:rPr>
                </a:br>
                <a:r>
                  <a:rPr lang="en-US" sz="2800" b="1" dirty="0">
                    <a:solidFill>
                      <a:srgbClr val="7030A0"/>
                    </a:solidFill>
                  </a:rPr>
                  <a:t>Proving </a:t>
                </a:r>
                <a:r>
                  <a:rPr lang="en-US" sz="2800" b="1" dirty="0"/>
                  <a:t>Opt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800" dirty="0"/>
                  <a:t>) ≥ </a:t>
                </a:r>
                <a:r>
                  <a:rPr lang="en-US" sz="2800" b="1" dirty="0"/>
                  <a:t>Opt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2800" dirty="0"/>
                  <a:t>) - </a:t>
                </a:r>
                <a:r>
                  <a:rPr lang="en-US" sz="2800" dirty="0">
                    <a:solidFill>
                      <a:srgbClr val="0070C0"/>
                    </a:solidFill>
                  </a:rPr>
                  <a:t>1</a:t>
                </a:r>
                <a:r>
                  <a:rPr lang="en-US" sz="2800" dirty="0"/>
                  <a:t>. </a:t>
                </a:r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787" b="-1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5344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Lemma1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(last class):  </a:t>
                </a:r>
                <a:r>
                  <a:rPr lang="en-US" sz="1800" dirty="0"/>
                  <a:t>There exists </a:t>
                </a:r>
                <a:r>
                  <a:rPr lang="en-US" sz="1800" u="sng" dirty="0"/>
                  <a:t>an</a:t>
                </a:r>
                <a:r>
                  <a:rPr lang="en-US" sz="1800" dirty="0"/>
                  <a:t> optimal solution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which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present.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an optimal solution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 containing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/>
                  <a:t>None of the jobs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</m:oMath>
                </a14:m>
                <a:r>
                  <a:rPr lang="en-US" sz="1800" dirty="0"/>
                  <a:t> overlaps with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 E</a:t>
                </a:r>
                <a:r>
                  <a:rPr lang="en-US" sz="1800" dirty="0"/>
                  <a:t>very job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</m:oMath>
                </a14:m>
                <a:r>
                  <a:rPr lang="en-US" sz="1800" dirty="0"/>
                  <a:t> other than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belongs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Hence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\{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} is </a:t>
                </a:r>
                <a:r>
                  <a:rPr lang="en-US" sz="1800" dirty="0"/>
                  <a:t>a subset of non-overlapping jobs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Therefore </a:t>
                </a:r>
                <a:r>
                  <a:rPr lang="en-US" sz="1800" b="1" dirty="0"/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≥ </a:t>
                </a:r>
                <a:r>
                  <a:rPr lang="en-US" sz="1800" b="1" dirty="0"/>
                  <a:t>|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</m:oMath>
                </a14:m>
                <a:r>
                  <a:rPr lang="en-US" sz="1800" b="1" dirty="0"/>
                  <a:t>| -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 = </a:t>
                </a:r>
                <a:r>
                  <a:rPr lang="en-US" sz="1800" b="1" dirty="0"/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b="1" dirty="0"/>
                  <a:t>-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534400" cy="4754563"/>
              </a:xfrm>
              <a:blipFill rotWithShape="1">
                <a:blip r:embed="rId3"/>
                <a:stretch>
                  <a:fillRect l="-571" t="-6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98173" y="5345668"/>
            <a:ext cx="6645627" cy="445532"/>
            <a:chOff x="990600" y="3886200"/>
            <a:chExt cx="6645627" cy="445532"/>
          </a:xfrm>
        </p:grpSpPr>
        <p:grpSp>
          <p:nvGrpSpPr>
            <p:cNvPr id="6" name="Group 5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0            1                  2               3               4                5              6             7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447800" y="36576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657600"/>
                <a:ext cx="370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>
            <a:off x="1981200" y="3657600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066800" y="4191000"/>
            <a:ext cx="5181600" cy="685800"/>
            <a:chOff x="1066800" y="4191000"/>
            <a:chExt cx="5181600" cy="6858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600200" y="44196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81400" y="4648200"/>
              <a:ext cx="533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819400" y="4876800"/>
              <a:ext cx="914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200400" y="4419600"/>
              <a:ext cx="1279173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295400" y="41910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66800" y="4876800"/>
              <a:ext cx="15240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133600" y="4648200"/>
              <a:ext cx="1279173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419600" y="4648200"/>
              <a:ext cx="639586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48200" y="4419600"/>
              <a:ext cx="533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334000" y="4419600"/>
              <a:ext cx="914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76200" y="3657600"/>
            <a:ext cx="1371600" cy="1219200"/>
            <a:chOff x="76200" y="3657600"/>
            <a:chExt cx="1371600" cy="121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6200" y="3657600"/>
                  <a:ext cx="12116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Overlap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3657600"/>
                  <a:ext cx="121167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4545" t="-8197" r="-959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/>
            <p:cNvCxnSpPr>
              <a:stCxn id="38" idx="2"/>
            </p:cNvCxnSpPr>
            <p:nvPr/>
          </p:nvCxnSpPr>
          <p:spPr>
            <a:xfrm>
              <a:off x="682039" y="4026932"/>
              <a:ext cx="765761" cy="392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33400" y="4026932"/>
              <a:ext cx="457200" cy="849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974373" y="4026932"/>
              <a:ext cx="313505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2133599" y="3288268"/>
            <a:ext cx="4114799" cy="750332"/>
            <a:chOff x="2133599" y="3135868"/>
            <a:chExt cx="4114799" cy="750332"/>
          </a:xfrm>
        </p:grpSpPr>
        <p:sp>
          <p:nvSpPr>
            <p:cNvPr id="56" name="Right Brace 55"/>
            <p:cNvSpPr/>
            <p:nvPr/>
          </p:nvSpPr>
          <p:spPr>
            <a:xfrm rot="16200000" flipV="1">
              <a:off x="3991862" y="1629664"/>
              <a:ext cx="398273" cy="411479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038600" y="3135868"/>
                  <a:ext cx="394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𝑱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3135868"/>
                  <a:ext cx="39466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2133600" y="4419600"/>
            <a:ext cx="4114800" cy="228600"/>
            <a:chOff x="2286000" y="4572000"/>
            <a:chExt cx="4114800" cy="22860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733800" y="4800600"/>
              <a:ext cx="533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286000" y="4800600"/>
              <a:ext cx="12791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800600" y="4572000"/>
              <a:ext cx="533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486400" y="4572000"/>
              <a:ext cx="914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/>
          <p:cNvCxnSpPr/>
          <p:nvPr/>
        </p:nvCxnSpPr>
        <p:spPr>
          <a:xfrm>
            <a:off x="1295400" y="4191000"/>
            <a:ext cx="685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2362200" y="1371600"/>
            <a:ext cx="4953000" cy="1484532"/>
            <a:chOff x="2362200" y="1371600"/>
            <a:chExt cx="4953000" cy="1484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362200" y="2209801"/>
                  <a:ext cx="4953000" cy="646331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From an </a:t>
                  </a:r>
                  <a:r>
                    <a:rPr lang="en-US" b="1" dirty="0"/>
                    <a:t>optimal solution</a:t>
                  </a:r>
                  <a:r>
                    <a:rPr lang="en-US" dirty="0"/>
                    <a:t> of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𝑱</m:t>
                      </m:r>
                    </m:oMath>
                  </a14:m>
                  <a:r>
                    <a:rPr lang="en-US" dirty="0"/>
                    <a:t> </a:t>
                  </a:r>
                </a:p>
                <a:p>
                  <a:r>
                    <a:rPr lang="en-US" dirty="0"/>
                    <a:t>can you derive a</a:t>
                  </a:r>
                  <a:r>
                    <a:rPr lang="en-US" b="1" u="sng" dirty="0"/>
                    <a:t> solution</a:t>
                  </a:r>
                  <a:r>
                    <a:rPr lang="en-US" dirty="0"/>
                    <a:t> for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𝑱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a14:m>
                  <a:r>
                    <a:rPr lang="en-US" dirty="0"/>
                    <a:t> with one job less?</a:t>
                  </a: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2209801"/>
                  <a:ext cx="4953000" cy="64633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982" t="-3670" b="-11009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/>
            <p:nvPr/>
          </p:nvCxnSpPr>
          <p:spPr>
            <a:xfrm>
              <a:off x="5181600" y="1371600"/>
              <a:ext cx="0" cy="838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ounded Rectangle 50"/>
          <p:cNvSpPr/>
          <p:nvPr/>
        </p:nvSpPr>
        <p:spPr>
          <a:xfrm>
            <a:off x="3673827" y="838200"/>
            <a:ext cx="2879373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285999" y="914400"/>
            <a:ext cx="508917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124200" y="3048000"/>
            <a:ext cx="2405946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6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1" grpId="0" animBg="1"/>
      <p:bldP spid="52" grpId="0" animBg="1"/>
      <p:bldP spid="5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12244</TotalTime>
  <Words>1569</Words>
  <Application>Microsoft Macintosh PowerPoint</Application>
  <PresentationFormat>On-screen Show (4:3)</PresentationFormat>
  <Paragraphs>410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Cambria Math</vt:lpstr>
      <vt:lpstr>Office Theme</vt:lpstr>
      <vt:lpstr>Data Structures and Algorithms (ESO207) </vt:lpstr>
      <vt:lpstr>Continuing Problem from last class</vt:lpstr>
      <vt:lpstr>A job scheduling problem  Formal Description</vt:lpstr>
      <vt:lpstr>Designing algorithm for the problem </vt:lpstr>
      <vt:lpstr>Algorithm “earliest finish time” </vt:lpstr>
      <vt:lpstr>Algorithm “earliest finish time” </vt:lpstr>
      <vt:lpstr>Theorem:  Opt(J) = Opt(J′) + 1. </vt:lpstr>
      <vt:lpstr>Algorithm “earliest finish time” Proving Opt(J) ≥ Opt(J′) + 1. </vt:lpstr>
      <vt:lpstr>Algorithm “earliest finish time” Proving Opt(J′) ≥ Opt(J) - 1. </vt:lpstr>
      <vt:lpstr>PowerPoint Presentation</vt:lpstr>
      <vt:lpstr>O(n log n) implementation of the Algorithm</vt:lpstr>
      <vt:lpstr>Problem 2</vt:lpstr>
      <vt:lpstr>Motivation: A road or telecommunication network</vt:lpstr>
      <vt:lpstr>Motivation</vt:lpstr>
      <vt:lpstr>A road or telecommunication network</vt:lpstr>
      <vt:lpstr>A road or telecommunication network</vt:lpstr>
      <vt:lpstr>A tree</vt:lpstr>
      <vt:lpstr>A Spanning tree </vt:lpstr>
      <vt:lpstr>A road or telecommunication network</vt:lpstr>
      <vt:lpstr>A road or telecommunication network</vt:lpstr>
      <vt:lpstr>Problem 2</vt:lpstr>
      <vt:lpstr>Problem Description</vt:lpstr>
      <vt:lpstr>PowerPoint Presentation</vt:lpstr>
      <vt:lpstr>How to compute a MST 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1179</cp:revision>
  <dcterms:created xsi:type="dcterms:W3CDTF">2011-12-03T04:13:03Z</dcterms:created>
  <dcterms:modified xsi:type="dcterms:W3CDTF">2023-11-04T03:47:45Z</dcterms:modified>
</cp:coreProperties>
</file>