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4" r:id="rId2"/>
    <p:sldId id="337" r:id="rId3"/>
    <p:sldId id="335" r:id="rId4"/>
    <p:sldId id="332" r:id="rId5"/>
    <p:sldId id="334" r:id="rId6"/>
    <p:sldId id="350" r:id="rId7"/>
    <p:sldId id="345" r:id="rId8"/>
    <p:sldId id="346" r:id="rId9"/>
    <p:sldId id="339" r:id="rId10"/>
    <p:sldId id="308" r:id="rId11"/>
    <p:sldId id="327" r:id="rId12"/>
    <p:sldId id="328" r:id="rId13"/>
    <p:sldId id="329" r:id="rId14"/>
    <p:sldId id="330" r:id="rId15"/>
    <p:sldId id="340" r:id="rId16"/>
    <p:sldId id="348" r:id="rId17"/>
    <p:sldId id="309" r:id="rId18"/>
    <p:sldId id="310" r:id="rId19"/>
    <p:sldId id="313" r:id="rId20"/>
    <p:sldId id="314" r:id="rId21"/>
    <p:sldId id="315" r:id="rId22"/>
    <p:sldId id="312" r:id="rId23"/>
    <p:sldId id="351" r:id="rId24"/>
    <p:sldId id="317" r:id="rId25"/>
    <p:sldId id="289" r:id="rId26"/>
    <p:sldId id="318" r:id="rId27"/>
    <p:sldId id="279" r:id="rId28"/>
    <p:sldId id="35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7E66E-229E-4F4F-BEE4-884A7AD66E5E}" v="24" dt="2021-04-07T11:49:41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7EE7E66E-229E-4F4F-BEE4-884A7AD66E5E}"/>
    <pc:docChg chg="undo redo custSel addSld delSld modSld">
      <pc:chgData name="Raghunath Tewari" userId="2638bdda-d406-4938-a2a6-e4e967acb772" providerId="ADAL" clId="{7EE7E66E-229E-4F4F-BEE4-884A7AD66E5E}" dt="2021-04-07T11:49:41.757" v="55" actId="20577"/>
      <pc:docMkLst>
        <pc:docMk/>
      </pc:docMkLst>
      <pc:sldChg chg="modSp mod">
        <pc:chgData name="Raghunath Tewari" userId="2638bdda-d406-4938-a2a6-e4e967acb772" providerId="ADAL" clId="{7EE7E66E-229E-4F4F-BEE4-884A7AD66E5E}" dt="2021-04-07T11:43:33.460" v="30" actId="20577"/>
        <pc:sldMkLst>
          <pc:docMk/>
          <pc:sldMk cId="4178654762" sldId="307"/>
        </pc:sldMkLst>
        <pc:spChg chg="mod">
          <ac:chgData name="Raghunath Tewari" userId="2638bdda-d406-4938-a2a6-e4e967acb772" providerId="ADAL" clId="{7EE7E66E-229E-4F4F-BEE4-884A7AD66E5E}" dt="2021-04-07T11:43:33.460" v="30" actId="20577"/>
          <ac:spMkLst>
            <pc:docMk/>
            <pc:sldMk cId="4178654762" sldId="307"/>
            <ac:spMk id="2" creationId="{00000000-0000-0000-0000-000000000000}"/>
          </ac:spMkLst>
        </pc:spChg>
      </pc:sldChg>
      <pc:sldChg chg="delSp mod delAnim">
        <pc:chgData name="Raghunath Tewari" userId="2638bdda-d406-4938-a2a6-e4e967acb772" providerId="ADAL" clId="{7EE7E66E-229E-4F4F-BEE4-884A7AD66E5E}" dt="2021-04-05T16:48:06.841" v="1" actId="478"/>
        <pc:sldMkLst>
          <pc:docMk/>
          <pc:sldMk cId="48744466" sldId="309"/>
        </pc:sldMkLst>
        <pc:spChg chg="del">
          <ac:chgData name="Raghunath Tewari" userId="2638bdda-d406-4938-a2a6-e4e967acb772" providerId="ADAL" clId="{7EE7E66E-229E-4F4F-BEE4-884A7AD66E5E}" dt="2021-04-05T16:48:04.218" v="0" actId="478"/>
          <ac:spMkLst>
            <pc:docMk/>
            <pc:sldMk cId="48744466" sldId="309"/>
            <ac:spMk id="11" creationId="{00000000-0000-0000-0000-000000000000}"/>
          </ac:spMkLst>
        </pc:spChg>
        <pc:spChg chg="del">
          <ac:chgData name="Raghunath Tewari" userId="2638bdda-d406-4938-a2a6-e4e967acb772" providerId="ADAL" clId="{7EE7E66E-229E-4F4F-BEE4-884A7AD66E5E}" dt="2021-04-05T16:48:06.841" v="1" actId="478"/>
          <ac:spMkLst>
            <pc:docMk/>
            <pc:sldMk cId="48744466" sldId="309"/>
            <ac:spMk id="21" creationId="{00000000-0000-0000-0000-000000000000}"/>
          </ac:spMkLst>
        </pc:spChg>
      </pc:sldChg>
      <pc:sldChg chg="add del mod modShow">
        <pc:chgData name="Raghunath Tewari" userId="2638bdda-d406-4938-a2a6-e4e967acb772" providerId="ADAL" clId="{7EE7E66E-229E-4F4F-BEE4-884A7AD66E5E}" dt="2021-04-07T11:43:48.405" v="31" actId="729"/>
        <pc:sldMkLst>
          <pc:docMk/>
          <pc:sldMk cId="831538245" sldId="327"/>
        </pc:sldMkLst>
      </pc:sldChg>
      <pc:sldChg chg="add del mod modShow">
        <pc:chgData name="Raghunath Tewari" userId="2638bdda-d406-4938-a2a6-e4e967acb772" providerId="ADAL" clId="{7EE7E66E-229E-4F4F-BEE4-884A7AD66E5E}" dt="2021-04-07T11:43:48.405" v="31" actId="729"/>
        <pc:sldMkLst>
          <pc:docMk/>
          <pc:sldMk cId="3331810735" sldId="328"/>
        </pc:sldMkLst>
      </pc:sldChg>
      <pc:sldChg chg="add del mod modShow">
        <pc:chgData name="Raghunath Tewari" userId="2638bdda-d406-4938-a2a6-e4e967acb772" providerId="ADAL" clId="{7EE7E66E-229E-4F4F-BEE4-884A7AD66E5E}" dt="2021-04-07T11:43:48.405" v="31" actId="729"/>
        <pc:sldMkLst>
          <pc:docMk/>
          <pc:sldMk cId="2381673564" sldId="329"/>
        </pc:sldMkLst>
      </pc:sldChg>
      <pc:sldChg chg="add del mod modShow">
        <pc:chgData name="Raghunath Tewari" userId="2638bdda-d406-4938-a2a6-e4e967acb772" providerId="ADAL" clId="{7EE7E66E-229E-4F4F-BEE4-884A7AD66E5E}" dt="2021-04-07T11:43:48.405" v="31" actId="729"/>
        <pc:sldMkLst>
          <pc:docMk/>
          <pc:sldMk cId="3397106982" sldId="330"/>
        </pc:sldMkLst>
      </pc:sldChg>
      <pc:sldChg chg="modSp mod modAnim">
        <pc:chgData name="Raghunath Tewari" userId="2638bdda-d406-4938-a2a6-e4e967acb772" providerId="ADAL" clId="{7EE7E66E-229E-4F4F-BEE4-884A7AD66E5E}" dt="2021-04-07T11:44:09.007" v="33" actId="27636"/>
        <pc:sldMkLst>
          <pc:docMk/>
          <pc:sldMk cId="4224925833" sldId="340"/>
        </pc:sldMkLst>
        <pc:spChg chg="mod">
          <ac:chgData name="Raghunath Tewari" userId="2638bdda-d406-4938-a2a6-e4e967acb772" providerId="ADAL" clId="{7EE7E66E-229E-4F4F-BEE4-884A7AD66E5E}" dt="2021-04-07T11:44:09.007" v="33" actId="27636"/>
          <ac:spMkLst>
            <pc:docMk/>
            <pc:sldMk cId="4224925833" sldId="340"/>
            <ac:spMk id="5" creationId="{00000000-0000-0000-0000-000000000000}"/>
          </ac:spMkLst>
        </pc:spChg>
      </pc:sldChg>
      <pc:sldChg chg="modSp modAnim">
        <pc:chgData name="Raghunath Tewari" userId="2638bdda-d406-4938-a2a6-e4e967acb772" providerId="ADAL" clId="{7EE7E66E-229E-4F4F-BEE4-884A7AD66E5E}" dt="2021-04-07T11:49:41.757" v="55" actId="20577"/>
        <pc:sldMkLst>
          <pc:docMk/>
          <pc:sldMk cId="917611710" sldId="352"/>
        </pc:sldMkLst>
        <pc:spChg chg="mod">
          <ac:chgData name="Raghunath Tewari" userId="2638bdda-d406-4938-a2a6-e4e967acb772" providerId="ADAL" clId="{7EE7E66E-229E-4F4F-BEE4-884A7AD66E5E}" dt="2021-04-07T11:49:32.171" v="54" actId="20577"/>
          <ac:spMkLst>
            <pc:docMk/>
            <pc:sldMk cId="917611710" sldId="352"/>
            <ac:spMk id="2" creationId="{00000000-0000-0000-0000-000000000000}"/>
          </ac:spMkLst>
        </pc:spChg>
        <pc:spChg chg="mod">
          <ac:chgData name="Raghunath Tewari" userId="2638bdda-d406-4938-a2a6-e4e967acb772" providerId="ADAL" clId="{7EE7E66E-229E-4F4F-BEE4-884A7AD66E5E}" dt="2021-04-07T11:49:41.757" v="55" actId="20577"/>
          <ac:spMkLst>
            <pc:docMk/>
            <pc:sldMk cId="917611710" sldId="352"/>
            <ac:spMk id="3" creationId="{00000000-0000-0000-0000-000000000000}"/>
          </ac:spMkLst>
        </pc:spChg>
      </pc:sldChg>
      <pc:sldChg chg="add del">
        <pc:chgData name="Raghunath Tewari" userId="2638bdda-d406-4938-a2a6-e4e967acb772" providerId="ADAL" clId="{7EE7E66E-229E-4F4F-BEE4-884A7AD66E5E}" dt="2021-04-07T11:40:08.581" v="3" actId="2696"/>
        <pc:sldMkLst>
          <pc:docMk/>
          <pc:sldMk cId="3766509800" sldId="4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37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                                     part </a:t>
            </a:r>
            <a:r>
              <a:rPr lang="en-US" sz="2000" b="1" dirty="0">
                <a:solidFill>
                  <a:srgbClr val="0070C0"/>
                </a:solidFill>
              </a:rPr>
              <a:t>IV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1ACDA-D648-4719-8CCF-388E5A063B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Greedy strategy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compute a </a:t>
                </a:r>
                <a:r>
                  <a:rPr lang="en-US" sz="2000" b="1" dirty="0"/>
                  <a:t>spanning tree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/>
                  <a:t>.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(proved in the class): 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is the edge of </a:t>
                </a:r>
                <a:r>
                  <a:rPr lang="en-US" sz="2000" b="1" dirty="0"/>
                  <a:t>least weight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then there is 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8768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use this </a:t>
            </a:r>
            <a:r>
              <a:rPr lang="en-US" b="1" dirty="0">
                <a:solidFill>
                  <a:schemeClr val="tx1"/>
                </a:solidFill>
              </a:rPr>
              <a:t>Lemma  </a:t>
            </a:r>
            <a:r>
              <a:rPr lang="en-US" dirty="0">
                <a:solidFill>
                  <a:schemeClr val="tx1"/>
                </a:solidFill>
              </a:rPr>
              <a:t>to design an algorithm for </a:t>
            </a:r>
            <a:r>
              <a:rPr lang="en-US" b="1" dirty="0">
                <a:solidFill>
                  <a:schemeClr val="tx1"/>
                </a:solidFill>
              </a:rPr>
              <a:t>MST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6" name="Down Ribbon 5"/>
          <p:cNvSpPr/>
          <p:nvPr/>
        </p:nvSpPr>
        <p:spPr>
          <a:xfrm>
            <a:off x="990600" y="2740152"/>
            <a:ext cx="72390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have understood a generic way to design a greedy algorithm,  then try to solve the MST problem.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83153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7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as follows.</a:t>
                </a:r>
              </a:p>
              <a:p>
                <a:r>
                  <a:rPr lang="en-US" sz="1800" b="1" dirty="0"/>
                  <a:t>Remove</a:t>
                </a:r>
                <a:r>
                  <a:rPr lang="en-US" sz="1800" dirty="0"/>
                  <a:t> vertices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add </a:t>
                </a:r>
                <a:r>
                  <a:rPr lang="en-US" sz="1800" dirty="0"/>
                  <a:t>a new vertex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For each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In case of multiple edges between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/>
                  <a:t>and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, keep only the </a:t>
                </a:r>
                <a:r>
                  <a:rPr lang="en-US" sz="1800" b="1" dirty="0"/>
                  <a:t>lighter</a:t>
                </a:r>
                <a:r>
                  <a:rPr lang="en-US" sz="1800" dirty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Theorem1:  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(by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construction)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(Give all details of the proof as a homework)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54102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rgbClr val="C00000"/>
                </a:solidFill>
              </a:rPr>
              <a:t>Lemma 3</a:t>
            </a:r>
          </a:p>
        </p:txBody>
      </p:sp>
      <p:sp>
        <p:nvSpPr>
          <p:cNvPr id="6" name="Left Arrow 5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39710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 4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Overlapping Intervals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aim of this problem is to make you realize that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it is sometime very nontrivial to design a greedy algorithm. In particular, it is quite challenging to design the smaller instance.</a:t>
            </a:r>
          </a:p>
        </p:txBody>
      </p:sp>
    </p:spTree>
    <p:extLst>
      <p:ext uri="{BB962C8B-B14F-4D97-AF65-F5344CB8AC3E}">
        <p14:creationId xmlns:p14="http://schemas.microsoft.com/office/powerpoint/2010/main" val="42249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 4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Overlapping Intervals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4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set </a:t>
                </a:r>
                <a:r>
                  <a:rPr lang="en-US" sz="1800" b="1" dirty="0"/>
                  <a:t>A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intervals, compute smallest set </a:t>
                </a:r>
                <a:r>
                  <a:rPr lang="en-US" sz="1800" b="1" dirty="0"/>
                  <a:t>B</a:t>
                </a:r>
                <a:r>
                  <a:rPr lang="en-US" sz="1800" dirty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every interval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/>
                  <a:t>in </a:t>
                </a:r>
                <a:r>
                  <a:rPr lang="en-US" sz="1800" b="1" dirty="0"/>
                  <a:t>A</a:t>
                </a:r>
                <a:r>
                  <a:rPr lang="en-US" sz="1800" dirty="0"/>
                  <a:t>\</a:t>
                </a:r>
                <a:r>
                  <a:rPr lang="en-US" sz="1800" b="1" dirty="0"/>
                  <a:t>B</a:t>
                </a:r>
                <a:r>
                  <a:rPr lang="en-US" sz="1800" dirty="0"/>
                  <a:t>, there is some interval in </a:t>
                </a:r>
                <a:r>
                  <a:rPr lang="en-US" sz="1800" b="1" dirty="0"/>
                  <a:t>B</a:t>
                </a:r>
                <a:r>
                  <a:rPr lang="en-US" sz="1800" dirty="0"/>
                  <a:t> which overlaps/intersects with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04800" y="3429000"/>
            <a:ext cx="8458200" cy="685800"/>
            <a:chOff x="304800" y="3429000"/>
            <a:chExt cx="84582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4114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3962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3429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3733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4114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3962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3962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3810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3733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7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set </a:t>
                </a:r>
                <a:r>
                  <a:rPr lang="en-US" sz="1800" b="1" dirty="0"/>
                  <a:t>A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intervals, compute smallest set </a:t>
                </a:r>
                <a:r>
                  <a:rPr lang="en-US" sz="1800" b="1" dirty="0"/>
                  <a:t>B</a:t>
                </a:r>
                <a:r>
                  <a:rPr lang="en-US" sz="1800" dirty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every interval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/>
                  <a:t>in </a:t>
                </a:r>
                <a:r>
                  <a:rPr lang="en-US" sz="1800" b="1" dirty="0"/>
                  <a:t>A</a:t>
                </a:r>
                <a:r>
                  <a:rPr lang="en-US" sz="1800" dirty="0"/>
                  <a:t>\</a:t>
                </a:r>
                <a:r>
                  <a:rPr lang="en-US" sz="1800" b="1" dirty="0"/>
                  <a:t>B</a:t>
                </a:r>
                <a:r>
                  <a:rPr lang="en-US" sz="1800" dirty="0"/>
                  <a:t>, there is some interval in </a:t>
                </a:r>
                <a:r>
                  <a:rPr lang="en-US" sz="1800" b="1" dirty="0"/>
                  <a:t>B</a:t>
                </a:r>
                <a:r>
                  <a:rPr lang="en-US" sz="1800" dirty="0"/>
                  <a:t> which overlaps/intersects with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962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4114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962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9624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72100" y="34290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3733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8300" y="4114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81700" y="3962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0" y="3962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7000" y="3810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733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66800" y="3733800"/>
            <a:ext cx="7315200" cy="381000"/>
            <a:chOff x="1066800" y="3733800"/>
            <a:chExt cx="7315200" cy="3810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14850" y="3733800"/>
              <a:ext cx="609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10200" y="41148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66800" y="3962400"/>
            <a:ext cx="7315200" cy="152400"/>
            <a:chOff x="1066800" y="4114800"/>
            <a:chExt cx="7315200" cy="152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52800" y="4267200"/>
              <a:ext cx="1905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066800" y="4114800"/>
              <a:ext cx="7315200" cy="152400"/>
              <a:chOff x="1066800" y="3962400"/>
              <a:chExt cx="7315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66800" y="3962400"/>
                <a:ext cx="1219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10200" y="4114800"/>
                <a:ext cx="29718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981200" y="3733800"/>
            <a:ext cx="6400800" cy="381000"/>
            <a:chOff x="1981200" y="3886200"/>
            <a:chExt cx="64008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1200" y="38862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95800" y="3886200"/>
              <a:ext cx="6286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2672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28900" y="4888468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an optimal solution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optimal solution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6289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another optimal solution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4" grpId="1" animBg="1"/>
      <p:bldP spid="40" grpId="0" animBg="1"/>
      <p:bldP spid="4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/>
              <a:t>Interval with </a:t>
            </a:r>
            <a:r>
              <a:rPr lang="en-US" sz="1800" b="1" u="sng" dirty="0"/>
              <a:t>maximum length</a:t>
            </a:r>
            <a:r>
              <a:rPr lang="en-US" sz="1800" dirty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an interval will </a:t>
            </a:r>
            <a:r>
              <a:rPr lang="en-US" sz="1800" b="1" dirty="0"/>
              <a:t>cover maximum </a:t>
            </a:r>
            <a:r>
              <a:rPr lang="en-US" sz="1800" dirty="0"/>
              <a:t>no.  of other intervals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5400" y="3429000"/>
            <a:ext cx="6858000" cy="304800"/>
            <a:chOff x="1295400" y="3429000"/>
            <a:chExt cx="6858000" cy="304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95400" y="34290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32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05600" y="3429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76800" y="37338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05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95400" y="3429000"/>
            <a:ext cx="6858000" cy="0"/>
            <a:chOff x="1447800" y="3581400"/>
            <a:chExt cx="6858000" cy="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47800" y="3581400"/>
              <a:ext cx="990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95600" y="3581400"/>
              <a:ext cx="3352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0" y="3581400"/>
              <a:ext cx="1447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There is a counter example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Problems </a:t>
            </a:r>
            <a:r>
              <a:rPr lang="en-US" sz="3600" b="1" dirty="0"/>
              <a:t>solved till now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Job Scheduling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Mobile Tower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</a:rPr>
              <a:t>MST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Cloud Callout 3"/>
          <p:cNvSpPr/>
          <p:nvPr/>
        </p:nvSpPr>
        <p:spPr>
          <a:xfrm>
            <a:off x="3505200" y="3886200"/>
            <a:ext cx="3429000" cy="1603248"/>
          </a:xfrm>
          <a:prstGeom prst="cloudCallout">
            <a:avLst>
              <a:gd name="adj1" fmla="val -28106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Did you notice anything commons in their solutions 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5943600"/>
            <a:ext cx="46452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Ponder over this question before moving ahead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2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/>
              <a:t>Interval with </a:t>
            </a:r>
            <a:r>
              <a:rPr lang="en-US" sz="1800" b="1" u="sng" dirty="0"/>
              <a:t>maximum length</a:t>
            </a:r>
            <a:r>
              <a:rPr lang="en-US" sz="1800" dirty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an interval will </a:t>
            </a:r>
            <a:r>
              <a:rPr lang="en-US" sz="1800" b="1" dirty="0"/>
              <a:t>cover maximum </a:t>
            </a:r>
            <a:r>
              <a:rPr lang="en-US" sz="1800" dirty="0"/>
              <a:t>no.  of other intervals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There is a counter example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3733800"/>
            <a:ext cx="3200400" cy="609600"/>
            <a:chOff x="3124200" y="3733800"/>
            <a:chExt cx="3200400" cy="609600"/>
          </a:xfrm>
        </p:grpSpPr>
        <p:grpSp>
          <p:nvGrpSpPr>
            <p:cNvPr id="10" name="Group 9"/>
            <p:cNvGrpSpPr/>
            <p:nvPr/>
          </p:nvGrpSpPr>
          <p:grpSpPr>
            <a:xfrm>
              <a:off x="3124200" y="3733800"/>
              <a:ext cx="3200400" cy="0"/>
              <a:chOff x="3124200" y="3733800"/>
              <a:chExt cx="3200400" cy="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876800" y="37338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24200" y="3733800"/>
                <a:ext cx="156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4876800" y="4038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40386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76800" y="4343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24200" y="43434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4171950" y="3429000"/>
            <a:ext cx="96202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/>
              <a:t>Interval that </a:t>
            </a:r>
            <a:r>
              <a:rPr lang="en-US" sz="1800" b="1" u="sng" dirty="0"/>
              <a:t>overlaps maximum no.</a:t>
            </a:r>
            <a:r>
              <a:rPr lang="en-US" sz="1800" dirty="0"/>
              <a:t> of intervals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an interval will </a:t>
            </a:r>
            <a:r>
              <a:rPr lang="en-US" sz="1800" b="1" dirty="0"/>
              <a:t>cover maximum </a:t>
            </a:r>
            <a:r>
              <a:rPr lang="en-US" sz="1800" dirty="0"/>
              <a:t>no.  of other intervals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There is a counter example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4200" y="3429000"/>
            <a:ext cx="3200400" cy="304800"/>
            <a:chOff x="3124200" y="3429000"/>
            <a:chExt cx="32004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950" y="3429000"/>
              <a:ext cx="9620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200" y="37338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4876800" y="40386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038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343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43434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/>
              <a:t>Interval that </a:t>
            </a:r>
            <a:r>
              <a:rPr lang="en-US" sz="1800" b="1" u="sng" dirty="0"/>
              <a:t>overlaps maximum no.</a:t>
            </a:r>
            <a:r>
              <a:rPr lang="en-US" sz="1800" dirty="0"/>
              <a:t> of intervals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981200" y="4191000"/>
            <a:ext cx="5257800" cy="0"/>
            <a:chOff x="1981200" y="4191000"/>
            <a:chExt cx="5257800" cy="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791200" y="4191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81200" y="41910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/>
              <a:t>Interval that </a:t>
            </a:r>
            <a:r>
              <a:rPr lang="en-US" sz="1800" b="1" u="sng" dirty="0"/>
              <a:t>overlaps maximum no.</a:t>
            </a:r>
            <a:r>
              <a:rPr lang="en-US" sz="1800" dirty="0"/>
              <a:t> of intervals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an optimal solution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/>
              <a:t>Interval that </a:t>
            </a:r>
            <a:r>
              <a:rPr lang="en-US" sz="1800" b="1" u="sng" dirty="0"/>
              <a:t>overlaps maximum no.</a:t>
            </a:r>
            <a:r>
              <a:rPr lang="en-US" sz="1800" dirty="0"/>
              <a:t> of intervals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optimal solution has size 2.</a:t>
            </a:r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19200" y="5943600"/>
            <a:ext cx="70866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Think for a while :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After failure of two strategies, how to proceed to design the algorithm.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I* </a:t>
            </a:r>
            <a:r>
              <a:rPr lang="en-US" sz="1800" dirty="0"/>
              <a:t>be the interval with earliest finish time.</a:t>
            </a:r>
          </a:p>
          <a:p>
            <a:pPr marL="0" indent="0">
              <a:buNone/>
            </a:pPr>
            <a:r>
              <a:rPr lang="en-US" sz="1800" dirty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I’ </a:t>
            </a:r>
            <a:r>
              <a:rPr lang="en-US" sz="1800" dirty="0"/>
              <a:t>be the interval with </a:t>
            </a:r>
            <a:r>
              <a:rPr lang="en-US" sz="1800" b="1" dirty="0"/>
              <a:t>maximum</a:t>
            </a:r>
            <a:r>
              <a:rPr lang="en-US" sz="1800" dirty="0"/>
              <a:t> finish time overlapping </a:t>
            </a:r>
            <a:r>
              <a:rPr lang="en-US" sz="1800" b="1" dirty="0">
                <a:solidFill>
                  <a:srgbClr val="0070C0"/>
                </a:solidFill>
              </a:rPr>
              <a:t>I*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Lemma1:</a:t>
            </a:r>
            <a:r>
              <a:rPr lang="en-US" sz="1800" b="1" dirty="0"/>
              <a:t> </a:t>
            </a:r>
            <a:r>
              <a:rPr lang="en-US" sz="1800" dirty="0"/>
              <a:t>There is an optimal solution for set </a:t>
            </a:r>
            <a:r>
              <a:rPr lang="en-US" sz="1800" b="1" dirty="0"/>
              <a:t>A </a:t>
            </a:r>
            <a:r>
              <a:rPr lang="en-US" sz="1800" dirty="0"/>
              <a:t>that contains </a:t>
            </a:r>
            <a:r>
              <a:rPr lang="en-US" sz="1800" b="1" dirty="0">
                <a:solidFill>
                  <a:srgbClr val="0070C0"/>
                </a:solidFill>
              </a:rPr>
              <a:t>I’.</a:t>
            </a:r>
          </a:p>
          <a:p>
            <a:pPr marL="0" indent="0">
              <a:buNone/>
            </a:pPr>
            <a:r>
              <a:rPr lang="en-US" sz="1800" b="1" dirty="0"/>
              <a:t>Proof:(sketch) :</a:t>
            </a:r>
          </a:p>
          <a:p>
            <a:pPr marL="0" indent="0">
              <a:buNone/>
            </a:pPr>
            <a:r>
              <a:rPr lang="en-US" sz="1800" dirty="0"/>
              <a:t>If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I* </a:t>
            </a:r>
            <a:r>
              <a:rPr lang="en-US" sz="2000" dirty="0"/>
              <a:t>is overlapped by any other interval in the optimal solution, say </a:t>
            </a:r>
            <a:r>
              <a:rPr lang="en-US" sz="2000" b="1" dirty="0">
                <a:solidFill>
                  <a:srgbClr val="0070C0"/>
                </a:solidFill>
              </a:rPr>
              <a:t>I^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I’ </a:t>
            </a:r>
            <a:r>
              <a:rPr lang="en-US" sz="2000" dirty="0"/>
              <a:t>will surely overlap all intervals that are overlapped by </a:t>
            </a:r>
            <a:r>
              <a:rPr lang="en-US" sz="2000" b="1" dirty="0">
                <a:solidFill>
                  <a:srgbClr val="0070C0"/>
                </a:solidFill>
              </a:rPr>
              <a:t>I^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 Swapping </a:t>
            </a:r>
            <a:r>
              <a:rPr lang="en-US" sz="2000" b="1" dirty="0">
                <a:solidFill>
                  <a:srgbClr val="0070C0"/>
                </a:solidFill>
              </a:rPr>
              <a:t>I^ </a:t>
            </a:r>
            <a:r>
              <a:rPr lang="en-US" sz="2000" dirty="0">
                <a:solidFill>
                  <a:srgbClr val="002060"/>
                </a:solidFill>
              </a:rPr>
              <a:t>by</a:t>
            </a:r>
            <a:r>
              <a:rPr lang="en-US" sz="2000" b="1" dirty="0">
                <a:solidFill>
                  <a:srgbClr val="0070C0"/>
                </a:solidFill>
              </a:rPr>
              <a:t> I’ </a:t>
            </a:r>
            <a:r>
              <a:rPr lang="en-US" sz="2000" dirty="0"/>
              <a:t>will still give an optimal solution.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3429000"/>
            <a:ext cx="8458200" cy="1219200"/>
            <a:chOff x="304800" y="1524000"/>
            <a:chExt cx="8458200" cy="1219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743200"/>
              <a:ext cx="800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66800" y="2057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2209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1828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524000"/>
              <a:ext cx="2057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2057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2800" y="2209800"/>
              <a:ext cx="190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2057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1524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1828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2209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2057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2057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1905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1828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I’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7010400" y="5635752"/>
            <a:ext cx="2133600" cy="993648"/>
          </a:xfrm>
          <a:prstGeom prst="borderCallout1">
            <a:avLst>
              <a:gd name="adj1" fmla="val 48004"/>
              <a:gd name="adj2" fmla="val -3324"/>
              <a:gd name="adj3" fmla="val 18816"/>
              <a:gd name="adj4" fmla="val -233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Exploit the fact that </a:t>
            </a:r>
            <a:r>
              <a:rPr lang="en-US" b="1" dirty="0">
                <a:solidFill>
                  <a:srgbClr val="0070C0"/>
                </a:solidFill>
              </a:rPr>
              <a:t>I* </a:t>
            </a:r>
            <a:r>
              <a:rPr lang="en-US" dirty="0">
                <a:solidFill>
                  <a:schemeClr val="tx1"/>
                </a:solidFill>
              </a:rPr>
              <a:t>has earliest finish time for this claim.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How to obtain smaller instance </a:t>
            </a:r>
            <a:r>
              <a:rPr lang="en-US" sz="1800" b="1" dirty="0"/>
              <a:t>A’ </a:t>
            </a:r>
            <a:r>
              <a:rPr lang="en-US" sz="1800" dirty="0"/>
              <a:t>using </a:t>
            </a:r>
            <a:r>
              <a:rPr lang="en-US" sz="1800" b="1" dirty="0">
                <a:solidFill>
                  <a:srgbClr val="C00000"/>
                </a:solidFill>
              </a:rPr>
              <a:t>Lemma 1</a:t>
            </a:r>
            <a:r>
              <a:rPr lang="en-US" sz="1800" dirty="0"/>
              <a:t> ? 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I*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85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 </a:t>
            </a:r>
            <a:r>
              <a:rPr lang="en-US" sz="1800" dirty="0"/>
              <a:t>How to obtain smaller instance </a:t>
            </a:r>
            <a:r>
              <a:rPr lang="en-US" sz="1800" b="1" dirty="0"/>
              <a:t>A’ </a:t>
            </a:r>
            <a:r>
              <a:rPr lang="en-US" sz="1800" dirty="0"/>
              <a:t>using </a:t>
            </a:r>
            <a:r>
              <a:rPr lang="en-US" sz="1800" b="1" dirty="0">
                <a:solidFill>
                  <a:srgbClr val="C00000"/>
                </a:solidFill>
              </a:rPr>
              <a:t>Lemma 1</a:t>
            </a:r>
            <a:r>
              <a:rPr lang="en-US" sz="1800" dirty="0"/>
              <a:t> ?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Naive approach </a:t>
            </a:r>
            <a:r>
              <a:rPr lang="en-US" sz="1800" dirty="0"/>
              <a:t>: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remove from </a:t>
            </a:r>
            <a:r>
              <a:rPr lang="en-US" sz="1800" b="1" dirty="0"/>
              <a:t>A</a:t>
            </a:r>
            <a:r>
              <a:rPr lang="en-US" sz="1800" dirty="0"/>
              <a:t> all intervals which overlap with </a:t>
            </a:r>
            <a:r>
              <a:rPr lang="en-US" sz="1800" b="1" dirty="0">
                <a:solidFill>
                  <a:srgbClr val="0070C0"/>
                </a:solidFill>
              </a:rPr>
              <a:t>I’</a:t>
            </a:r>
            <a:r>
              <a:rPr lang="en-US" sz="1800" dirty="0"/>
              <a:t>.  This is </a:t>
            </a:r>
            <a:r>
              <a:rPr lang="en-US" sz="1800" b="1" dirty="0"/>
              <a:t>A’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problem is that some deleted interval (in this case </a:t>
            </a:r>
            <a:r>
              <a:rPr lang="en-US" sz="1800" b="1" dirty="0">
                <a:solidFill>
                  <a:srgbClr val="0070C0"/>
                </a:solidFill>
              </a:rPr>
              <a:t>I’’</a:t>
            </a:r>
            <a:r>
              <a:rPr lang="en-US" sz="1800" dirty="0"/>
              <a:t>) could have been used for intersecting many intervals if it were not deleted. But deleting it from the instance disallows it to be selected in the solution. </a:t>
            </a: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81508" y="4038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I’’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352800" y="4114800"/>
            <a:ext cx="449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8900" y="21336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There is a counter example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343401" y="2373868"/>
            <a:ext cx="4343400" cy="826533"/>
            <a:chOff x="4343401" y="2373868"/>
            <a:chExt cx="4343400" cy="826533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6286500" y="800101"/>
              <a:ext cx="457201" cy="43434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A’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600"/>
                </a:solidFill>
              </a:rPr>
              <a:t>Homework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will you form the smaller instance ?</a:t>
            </a:r>
          </a:p>
          <a:p>
            <a:endParaRPr lang="en-US" sz="2000" dirty="0"/>
          </a:p>
          <a:p>
            <a:r>
              <a:rPr lang="en-US" sz="2000" dirty="0"/>
              <a:t>Design an algorithm for the problem.</a:t>
            </a:r>
          </a:p>
          <a:p>
            <a:endParaRPr lang="en-US" sz="2000" dirty="0"/>
          </a:p>
          <a:p>
            <a:r>
              <a:rPr lang="en-US" sz="2000" dirty="0"/>
              <a:t>Give a neat, concise, and formal proof of correctness of the algorithm.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76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 1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Job scheduling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 and a job.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</a:t>
                </a:r>
                <a:r>
                  <a:rPr lang="en-US" sz="1800" u="sng" dirty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/>
                  <a:t>)] only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62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876800" y="16002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>
                <a:solidFill>
                  <a:schemeClr val="tx1"/>
                </a:solidFill>
              </a:rPr>
              <a:t>complete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All that we could do was to make </a:t>
            </a:r>
            <a:br>
              <a:rPr lang="en-US" sz="2800" b="1" dirty="0"/>
            </a:br>
            <a:r>
              <a:rPr lang="en-US" sz="3200" b="1" dirty="0"/>
              <a:t>a</a:t>
            </a:r>
            <a:r>
              <a:rPr lang="en-US" sz="3200" b="1" dirty="0">
                <a:solidFill>
                  <a:srgbClr val="7030A0"/>
                </a:solidFill>
              </a:rPr>
              <a:t> local </a:t>
            </a:r>
            <a:r>
              <a:rPr lang="en-US" sz="3200" b="1" dirty="0"/>
              <a:t>observation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Equation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(i) </a:t>
                </a:r>
                <a:r>
                  <a:rPr lang="en-US" sz="1800" dirty="0"/>
                  <a:t>hints at recursive solution of the problem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593" t="-616" b="-415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(original instance)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smaller</a:t>
                </a:r>
                <a:r>
                  <a:rPr lang="en-US" dirty="0">
                    <a:solidFill>
                      <a:schemeClr val="tx1"/>
                    </a:solidFill>
                  </a:rPr>
                  <a:t> instance)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 r="-2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505200" y="42672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5040" y="38709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082799" y="4495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 + </a:t>
                </a:r>
                <a:r>
                  <a:rPr lang="en-US" b="1" dirty="0">
                    <a:solidFill>
                      <a:srgbClr val="0070C0"/>
                    </a:solidFill>
                  </a:rPr>
                  <a:t>1       </a:t>
                </a:r>
                <a:r>
                  <a:rPr lang="en-US" b="1" dirty="0">
                    <a:solidFill>
                      <a:srgbClr val="00B050"/>
                    </a:solidFill>
                  </a:rPr>
                  <a:t>-- (i)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49" t="-6349" r="-15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2362200" y="23591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Lemma 1</a:t>
            </a:r>
            <a:r>
              <a:rPr lang="en-US" dirty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17" grpId="0" animBg="1"/>
      <p:bldP spid="18" grpId="0" animBg="1"/>
      <p:bldP spid="19" grpId="0"/>
      <p:bldP spid="20" grpId="0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Theorem: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–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Problem 2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Mobile Tower Problem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/>
                  <a:t>We want to place mobile towers such that</a:t>
                </a:r>
              </a:p>
              <a:p>
                <a:r>
                  <a:rPr lang="en-US" sz="2000" dirty="0"/>
                  <a:t>Each house is </a:t>
                </a:r>
                <a:r>
                  <a:rPr lang="en-US" sz="2000" b="1" u="sng" dirty="0"/>
                  <a:t>covered</a:t>
                </a:r>
                <a:r>
                  <a:rPr lang="en-US" sz="2000" dirty="0"/>
                  <a:t> by at least one mobile tower.</a:t>
                </a:r>
              </a:p>
              <a:p>
                <a:r>
                  <a:rPr lang="en-US" sz="2000" dirty="0"/>
                  <a:t>The number of mobile towers used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/>
                  <a:t> possible.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419600" y="15240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4311" y="13832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276600" y="13832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Down Ribbon 42"/>
          <p:cNvSpPr/>
          <p:nvPr/>
        </p:nvSpPr>
        <p:spPr>
          <a:xfrm>
            <a:off x="4876800" y="35814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>
                <a:solidFill>
                  <a:schemeClr val="tx1"/>
                </a:solidFill>
              </a:rPr>
              <a:t>complete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3" grpId="0" animBg="1"/>
      <p:bldP spid="4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All that we could do was to make </a:t>
            </a:r>
            <a:br>
              <a:rPr lang="en-US" sz="2800" b="1" dirty="0"/>
            </a:br>
            <a:r>
              <a:rPr lang="en-US" sz="3200" b="1" dirty="0"/>
              <a:t>a</a:t>
            </a:r>
            <a:r>
              <a:rPr lang="en-US" sz="3200" b="1" dirty="0">
                <a:solidFill>
                  <a:srgbClr val="7030A0"/>
                </a:solidFill>
              </a:rPr>
              <a:t> local </a:t>
            </a:r>
            <a:r>
              <a:rPr lang="en-US" sz="3200" b="1" dirty="0"/>
              <a:t>observation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leftmost</a:t>
                </a:r>
                <a:r>
                  <a:rPr lang="en-US" sz="2000" dirty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be the tower located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2000" dirty="0"/>
                  <a:t> {all houses within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Equation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(i) </a:t>
                </a:r>
                <a:r>
                  <a:rPr lang="en-US" sz="2000" dirty="0"/>
                  <a:t>hints at recursive solution of the problem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(original instance)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smaller</a:t>
                </a:r>
                <a:r>
                  <a:rPr lang="en-US" dirty="0">
                    <a:solidFill>
                      <a:schemeClr val="tx1"/>
                    </a:solidFill>
                  </a:rPr>
                  <a:t> instance)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19400" y="43434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9240" y="39471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96999" y="4572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Lemma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 +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11"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2362200" y="25877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Lemma 1</a:t>
            </a:r>
            <a:r>
              <a:rPr lang="en-US" dirty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en-US" sz="3600" b="1" dirty="0">
                <a:solidFill>
                  <a:srgbClr val="7030A0"/>
                </a:solidFill>
              </a:rPr>
              <a:t>greedy strategy </a:t>
            </a:r>
            <a:r>
              <a:rPr lang="en-US" sz="3600" b="1" dirty="0"/>
              <a:t>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strategy that is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Based on some </a:t>
            </a:r>
            <a:r>
              <a:rPr lang="en-US" sz="2400" b="1" dirty="0">
                <a:solidFill>
                  <a:srgbClr val="7030A0"/>
                </a:solidFill>
              </a:rPr>
              <a:t>local</a:t>
            </a:r>
            <a:r>
              <a:rPr lang="en-US" sz="2400" dirty="0"/>
              <a:t> approach</a:t>
            </a:r>
          </a:p>
          <a:p>
            <a:endParaRPr lang="en-US" sz="2400" dirty="0"/>
          </a:p>
          <a:p>
            <a:r>
              <a:rPr lang="en-US" sz="2400" dirty="0"/>
              <a:t>With the </a:t>
            </a:r>
            <a:r>
              <a:rPr lang="en-US" sz="2400" b="1" dirty="0">
                <a:solidFill>
                  <a:srgbClr val="7030A0"/>
                </a:solidFill>
              </a:rPr>
              <a:t>objective to optimize</a:t>
            </a:r>
            <a:r>
              <a:rPr lang="en-US" sz="2400" dirty="0"/>
              <a:t> some function. 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/>
              <a:t>Recall that the divide and conquer strategy takes a </a:t>
            </a:r>
            <a:r>
              <a:rPr lang="en-US" sz="2400" b="1" dirty="0"/>
              <a:t>global approach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6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Design</a:t>
            </a:r>
            <a:r>
              <a:rPr lang="en-US" sz="3600" b="1" dirty="0"/>
              <a:t> of a greedy algorithm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dirty="0"/>
              <a:t>A</a:t>
            </a:r>
            <a:r>
              <a:rPr lang="en-US" sz="2000" dirty="0"/>
              <a:t> be an instance of an optimization problem.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</a:t>
            </a:r>
            <a:r>
              <a:rPr lang="en-US" sz="2000" b="1" dirty="0">
                <a:solidFill>
                  <a:srgbClr val="7030A0"/>
                </a:solidFill>
              </a:rPr>
              <a:t>a local observation</a:t>
            </a:r>
            <a:r>
              <a:rPr lang="en-US" sz="2000" dirty="0"/>
              <a:t> about the solution.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this observation to express optimal solution of </a:t>
            </a:r>
            <a:r>
              <a:rPr lang="en-US" sz="2000" b="1" dirty="0"/>
              <a:t>A 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dirty="0"/>
              <a:t>in terms of</a:t>
            </a:r>
          </a:p>
          <a:p>
            <a:pPr lvl="1"/>
            <a:r>
              <a:rPr lang="en-US" sz="1600" dirty="0"/>
              <a:t>Optimal solution of </a:t>
            </a:r>
            <a:r>
              <a:rPr lang="en-US" sz="1600" u="sng" dirty="0"/>
              <a:t>a smaller instance</a:t>
            </a:r>
            <a:r>
              <a:rPr lang="en-US" sz="1600" dirty="0"/>
              <a:t> </a:t>
            </a:r>
            <a:r>
              <a:rPr lang="en-US" sz="1600" b="1" dirty="0"/>
              <a:t>A’</a:t>
            </a:r>
          </a:p>
          <a:p>
            <a:pPr lvl="1"/>
            <a:r>
              <a:rPr lang="en-US" sz="1600" u="sng" dirty="0"/>
              <a:t>Local step</a:t>
            </a:r>
          </a:p>
          <a:p>
            <a:pPr lvl="1"/>
            <a:endParaRPr lang="en-IN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dirty="0"/>
              <a:t>This gives a recursive solution. </a:t>
            </a:r>
          </a:p>
          <a:p>
            <a:pPr marL="457200" indent="-457200">
              <a:buAutoNum type="arabicPeriod" startAt="3"/>
            </a:pPr>
            <a:r>
              <a:rPr lang="en-US" sz="2000" dirty="0"/>
              <a:t>Transform it into iterative one.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(original solution)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smaller</a:t>
                </a:r>
                <a:r>
                  <a:rPr lang="en-US" dirty="0">
                    <a:solidFill>
                      <a:schemeClr val="tx1"/>
                    </a:solidFill>
                  </a:rPr>
                  <a:t> instance)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6996545" y="3810000"/>
            <a:ext cx="160712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Greedy</a:t>
            </a:r>
          </a:p>
          <a:p>
            <a:pPr algn="ctr"/>
            <a:r>
              <a:rPr lang="en-US" sz="1600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755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1650</Words>
  <Application>Microsoft Macintosh PowerPoint</Application>
  <PresentationFormat>On-screen Show (4:3)</PresentationFormat>
  <Paragraphs>468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Data Structures and Algorithms (ESO207) </vt:lpstr>
      <vt:lpstr>Problems solved till now </vt:lpstr>
      <vt:lpstr>Problem 1 Job scheduling Problem </vt:lpstr>
      <vt:lpstr>All that we could do was to make  a local observation</vt:lpstr>
      <vt:lpstr>Theorem:  Opt(J) = Opt(J′) + 1. </vt:lpstr>
      <vt:lpstr>Problem 2 Mobile Tower Problem </vt:lpstr>
      <vt:lpstr>All that we could do was to make  a local observation</vt:lpstr>
      <vt:lpstr>What is a greedy strategy ?</vt:lpstr>
      <vt:lpstr>Design of a greedy algorithm</vt:lpstr>
      <vt:lpstr>MST</vt:lpstr>
      <vt:lpstr>How to compute a MST ?</vt:lpstr>
      <vt:lpstr>How to compute a MST ?</vt:lpstr>
      <vt:lpstr>How to compute a MST ?</vt:lpstr>
      <vt:lpstr>How to compute a MST ?</vt:lpstr>
      <vt:lpstr>Problem 4 Overlapping Intervals</vt:lpstr>
      <vt:lpstr>Problem 4 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163</cp:revision>
  <dcterms:created xsi:type="dcterms:W3CDTF">2012-11-11T08:58:57Z</dcterms:created>
  <dcterms:modified xsi:type="dcterms:W3CDTF">2023-11-06T03:31:38Z</dcterms:modified>
</cp:coreProperties>
</file>