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514" r:id="rId2"/>
    <p:sldId id="483" r:id="rId3"/>
    <p:sldId id="487" r:id="rId4"/>
    <p:sldId id="493" r:id="rId5"/>
    <p:sldId id="494" r:id="rId6"/>
    <p:sldId id="537" r:id="rId7"/>
    <p:sldId id="488" r:id="rId8"/>
    <p:sldId id="515" r:id="rId9"/>
    <p:sldId id="489" r:id="rId10"/>
    <p:sldId id="517" r:id="rId11"/>
    <p:sldId id="516" r:id="rId12"/>
    <p:sldId id="491" r:id="rId13"/>
    <p:sldId id="492" r:id="rId14"/>
    <p:sldId id="495" r:id="rId15"/>
    <p:sldId id="512" r:id="rId16"/>
    <p:sldId id="476" r:id="rId17"/>
    <p:sldId id="496" r:id="rId18"/>
    <p:sldId id="503" r:id="rId19"/>
    <p:sldId id="500" r:id="rId20"/>
    <p:sldId id="501" r:id="rId21"/>
    <p:sldId id="546" r:id="rId22"/>
    <p:sldId id="530" r:id="rId23"/>
    <p:sldId id="505" r:id="rId24"/>
    <p:sldId id="507" r:id="rId25"/>
    <p:sldId id="513" r:id="rId26"/>
    <p:sldId id="508" r:id="rId27"/>
    <p:sldId id="510" r:id="rId28"/>
    <p:sldId id="509" r:id="rId29"/>
    <p:sldId id="511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B15EBE-2E0E-F44C-AA14-2E39D1D5B9F4}" v="19" dt="2023-11-10T03:14:28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 autoAdjust="0"/>
    <p:restoredTop sz="94637" autoAdjust="0"/>
  </p:normalViewPr>
  <p:slideViewPr>
    <p:cSldViewPr>
      <p:cViewPr varScale="1">
        <p:scale>
          <a:sx n="103" d="100"/>
          <a:sy n="103" d="100"/>
        </p:scale>
        <p:origin x="20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61B15EBE-2E0E-F44C-AA14-2E39D1D5B9F4}"/>
    <pc:docChg chg="modSld">
      <pc:chgData name="Raghunath Tewari" userId="2638bdda-d406-4938-a2a6-e4e967acb772" providerId="ADAL" clId="{61B15EBE-2E0E-F44C-AA14-2E39D1D5B9F4}" dt="2023-11-10T03:14:28.881" v="18" actId="113"/>
      <pc:docMkLst>
        <pc:docMk/>
      </pc:docMkLst>
      <pc:sldChg chg="modSp">
        <pc:chgData name="Raghunath Tewari" userId="2638bdda-d406-4938-a2a6-e4e967acb772" providerId="ADAL" clId="{61B15EBE-2E0E-F44C-AA14-2E39D1D5B9F4}" dt="2023-11-10T03:14:28.881" v="18" actId="113"/>
        <pc:sldMkLst>
          <pc:docMk/>
          <pc:sldMk cId="2901877874" sldId="487"/>
        </pc:sldMkLst>
        <pc:spChg chg="mod">
          <ac:chgData name="Raghunath Tewari" userId="2638bdda-d406-4938-a2a6-e4e967acb772" providerId="ADAL" clId="{61B15EBE-2E0E-F44C-AA14-2E39D1D5B9F4}" dt="2023-11-10T03:14:28.881" v="18" actId="113"/>
          <ac:spMkLst>
            <pc:docMk/>
            <pc:sldMk cId="2901877874" sldId="487"/>
            <ac:spMk id="6" creationId="{00000000-0000-0000-0000-000000000000}"/>
          </ac:spMkLst>
        </pc:spChg>
      </pc:sldChg>
      <pc:sldChg chg="modSp">
        <pc:chgData name="Raghunath Tewari" userId="2638bdda-d406-4938-a2a6-e4e967acb772" providerId="ADAL" clId="{61B15EBE-2E0E-F44C-AA14-2E39D1D5B9F4}" dt="2023-11-09T17:05:49.592" v="17" actId="20577"/>
        <pc:sldMkLst>
          <pc:docMk/>
          <pc:sldMk cId="528620142" sldId="493"/>
        </pc:sldMkLst>
        <pc:spChg chg="mod">
          <ac:chgData name="Raghunath Tewari" userId="2638bdda-d406-4938-a2a6-e4e967acb772" providerId="ADAL" clId="{61B15EBE-2E0E-F44C-AA14-2E39D1D5B9F4}" dt="2023-11-09T17:05:49.592" v="17" actId="20577"/>
          <ac:spMkLst>
            <pc:docMk/>
            <pc:sldMk cId="528620142" sldId="493"/>
            <ac:spMk id="3" creationId="{00000000-0000-0000-0000-000000000000}"/>
          </ac:spMkLst>
        </pc:spChg>
        <pc:spChg chg="mod">
          <ac:chgData name="Raghunath Tewari" userId="2638bdda-d406-4938-a2a6-e4e967acb772" providerId="ADAL" clId="{61B15EBE-2E0E-F44C-AA14-2E39D1D5B9F4}" dt="2023-11-09T17:05:39.436" v="11" actId="20577"/>
          <ac:spMkLst>
            <pc:docMk/>
            <pc:sldMk cId="528620142" sldId="493"/>
            <ac:spMk id="5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B85A0F75-8552-044E-80C2-B78D9C2D6504}"/>
    <pc:docChg chg="custSel addSld delSld modSld">
      <pc:chgData name="Raghunath Tewari" userId="2638bdda-d406-4938-a2a6-e4e967acb772" providerId="ADAL" clId="{B85A0F75-8552-044E-80C2-B78D9C2D6504}" dt="2021-04-07T13:20:58.884" v="22" actId="27636"/>
      <pc:docMkLst>
        <pc:docMk/>
      </pc:docMkLst>
      <pc:sldChg chg="add">
        <pc:chgData name="Raghunath Tewari" userId="2638bdda-d406-4938-a2a6-e4e967acb772" providerId="ADAL" clId="{B85A0F75-8552-044E-80C2-B78D9C2D6504}" dt="2021-04-07T12:21:30.571" v="1"/>
        <pc:sldMkLst>
          <pc:docMk/>
          <pc:sldMk cId="4060965892" sldId="476"/>
        </pc:sldMkLst>
      </pc:sldChg>
      <pc:sldChg chg="add del">
        <pc:chgData name="Raghunath Tewari" userId="2638bdda-d406-4938-a2a6-e4e967acb772" providerId="ADAL" clId="{B85A0F75-8552-044E-80C2-B78D9C2D6504}" dt="2021-04-07T12:21:30.571" v="1"/>
        <pc:sldMkLst>
          <pc:docMk/>
          <pc:sldMk cId="2557866559" sldId="488"/>
        </pc:sldMkLst>
      </pc:sldChg>
      <pc:sldChg chg="add del">
        <pc:chgData name="Raghunath Tewari" userId="2638bdda-d406-4938-a2a6-e4e967acb772" providerId="ADAL" clId="{B85A0F75-8552-044E-80C2-B78D9C2D6504}" dt="2021-04-07T12:21:30.571" v="1"/>
        <pc:sldMkLst>
          <pc:docMk/>
          <pc:sldMk cId="933125390" sldId="489"/>
        </pc:sldMkLst>
      </pc:sldChg>
      <pc:sldChg chg="del">
        <pc:chgData name="Raghunath Tewari" userId="2638bdda-d406-4938-a2a6-e4e967acb772" providerId="ADAL" clId="{B85A0F75-8552-044E-80C2-B78D9C2D6504}" dt="2021-04-07T12:20:59.981" v="0" actId="2696"/>
        <pc:sldMkLst>
          <pc:docMk/>
          <pc:sldMk cId="2323609844" sldId="490"/>
        </pc:sldMkLst>
      </pc:sldChg>
      <pc:sldChg chg="add del">
        <pc:chgData name="Raghunath Tewari" userId="2638bdda-d406-4938-a2a6-e4e967acb772" providerId="ADAL" clId="{B85A0F75-8552-044E-80C2-B78D9C2D6504}" dt="2021-04-07T12:21:30.571" v="1"/>
        <pc:sldMkLst>
          <pc:docMk/>
          <pc:sldMk cId="2041082416" sldId="491"/>
        </pc:sldMkLst>
      </pc:sldChg>
      <pc:sldChg chg="add del">
        <pc:chgData name="Raghunath Tewari" userId="2638bdda-d406-4938-a2a6-e4e967acb772" providerId="ADAL" clId="{B85A0F75-8552-044E-80C2-B78D9C2D6504}" dt="2021-04-07T12:21:30.571" v="1"/>
        <pc:sldMkLst>
          <pc:docMk/>
          <pc:sldMk cId="2675571104" sldId="492"/>
        </pc:sldMkLst>
      </pc:sldChg>
      <pc:sldChg chg="add del">
        <pc:chgData name="Raghunath Tewari" userId="2638bdda-d406-4938-a2a6-e4e967acb772" providerId="ADAL" clId="{B85A0F75-8552-044E-80C2-B78D9C2D6504}" dt="2021-04-07T12:21:30.571" v="1"/>
        <pc:sldMkLst>
          <pc:docMk/>
          <pc:sldMk cId="8002648" sldId="495"/>
        </pc:sldMkLst>
      </pc:sldChg>
      <pc:sldChg chg="add">
        <pc:chgData name="Raghunath Tewari" userId="2638bdda-d406-4938-a2a6-e4e967acb772" providerId="ADAL" clId="{B85A0F75-8552-044E-80C2-B78D9C2D6504}" dt="2021-04-07T12:21:30.571" v="1"/>
        <pc:sldMkLst>
          <pc:docMk/>
          <pc:sldMk cId="1642688218" sldId="496"/>
        </pc:sldMkLst>
      </pc:sldChg>
      <pc:sldChg chg="add">
        <pc:chgData name="Raghunath Tewari" userId="2638bdda-d406-4938-a2a6-e4e967acb772" providerId="ADAL" clId="{B85A0F75-8552-044E-80C2-B78D9C2D6504}" dt="2021-04-07T12:21:30.571" v="1"/>
        <pc:sldMkLst>
          <pc:docMk/>
          <pc:sldMk cId="3538273109" sldId="500"/>
        </pc:sldMkLst>
      </pc:sldChg>
      <pc:sldChg chg="add">
        <pc:chgData name="Raghunath Tewari" userId="2638bdda-d406-4938-a2a6-e4e967acb772" providerId="ADAL" clId="{B85A0F75-8552-044E-80C2-B78D9C2D6504}" dt="2021-04-07T12:21:30.571" v="1"/>
        <pc:sldMkLst>
          <pc:docMk/>
          <pc:sldMk cId="595732954" sldId="501"/>
        </pc:sldMkLst>
      </pc:sldChg>
      <pc:sldChg chg="add">
        <pc:chgData name="Raghunath Tewari" userId="2638bdda-d406-4938-a2a6-e4e967acb772" providerId="ADAL" clId="{B85A0F75-8552-044E-80C2-B78D9C2D6504}" dt="2021-04-07T12:21:30.571" v="1"/>
        <pc:sldMkLst>
          <pc:docMk/>
          <pc:sldMk cId="796920312" sldId="503"/>
        </pc:sldMkLst>
      </pc:sldChg>
      <pc:sldChg chg="add">
        <pc:chgData name="Raghunath Tewari" userId="2638bdda-d406-4938-a2a6-e4e967acb772" providerId="ADAL" clId="{B85A0F75-8552-044E-80C2-B78D9C2D6504}" dt="2021-04-07T12:21:30.571" v="1"/>
        <pc:sldMkLst>
          <pc:docMk/>
          <pc:sldMk cId="933152354" sldId="505"/>
        </pc:sldMkLst>
      </pc:sldChg>
      <pc:sldChg chg="add">
        <pc:chgData name="Raghunath Tewari" userId="2638bdda-d406-4938-a2a6-e4e967acb772" providerId="ADAL" clId="{B85A0F75-8552-044E-80C2-B78D9C2D6504}" dt="2021-04-07T12:21:30.571" v="1"/>
        <pc:sldMkLst>
          <pc:docMk/>
          <pc:sldMk cId="3466800542" sldId="507"/>
        </pc:sldMkLst>
      </pc:sldChg>
      <pc:sldChg chg="add">
        <pc:chgData name="Raghunath Tewari" userId="2638bdda-d406-4938-a2a6-e4e967acb772" providerId="ADAL" clId="{B85A0F75-8552-044E-80C2-B78D9C2D6504}" dt="2021-04-07T12:21:30.571" v="1"/>
        <pc:sldMkLst>
          <pc:docMk/>
          <pc:sldMk cId="1332964000" sldId="508"/>
        </pc:sldMkLst>
      </pc:sldChg>
      <pc:sldChg chg="add">
        <pc:chgData name="Raghunath Tewari" userId="2638bdda-d406-4938-a2a6-e4e967acb772" providerId="ADAL" clId="{B85A0F75-8552-044E-80C2-B78D9C2D6504}" dt="2021-04-07T12:21:30.571" v="1"/>
        <pc:sldMkLst>
          <pc:docMk/>
          <pc:sldMk cId="3902036435" sldId="509"/>
        </pc:sldMkLst>
      </pc:sldChg>
      <pc:sldChg chg="add">
        <pc:chgData name="Raghunath Tewari" userId="2638bdda-d406-4938-a2a6-e4e967acb772" providerId="ADAL" clId="{B85A0F75-8552-044E-80C2-B78D9C2D6504}" dt="2021-04-07T12:21:30.571" v="1"/>
        <pc:sldMkLst>
          <pc:docMk/>
          <pc:sldMk cId="3518047866" sldId="510"/>
        </pc:sldMkLst>
      </pc:sldChg>
      <pc:sldChg chg="modSp add mod modAnim">
        <pc:chgData name="Raghunath Tewari" userId="2638bdda-d406-4938-a2a6-e4e967acb772" providerId="ADAL" clId="{B85A0F75-8552-044E-80C2-B78D9C2D6504}" dt="2021-04-07T12:30:30.747" v="20"/>
        <pc:sldMkLst>
          <pc:docMk/>
          <pc:sldMk cId="1090114677" sldId="511"/>
        </pc:sldMkLst>
        <pc:spChg chg="mod">
          <ac:chgData name="Raghunath Tewari" userId="2638bdda-d406-4938-a2a6-e4e967acb772" providerId="ADAL" clId="{B85A0F75-8552-044E-80C2-B78D9C2D6504}" dt="2021-04-07T12:30:30.747" v="20"/>
          <ac:spMkLst>
            <pc:docMk/>
            <pc:sldMk cId="1090114677" sldId="511"/>
            <ac:spMk id="3" creationId="{00000000-0000-0000-0000-000000000000}"/>
          </ac:spMkLst>
        </pc:spChg>
      </pc:sldChg>
      <pc:sldChg chg="add">
        <pc:chgData name="Raghunath Tewari" userId="2638bdda-d406-4938-a2a6-e4e967acb772" providerId="ADAL" clId="{B85A0F75-8552-044E-80C2-B78D9C2D6504}" dt="2021-04-07T12:21:30.571" v="1"/>
        <pc:sldMkLst>
          <pc:docMk/>
          <pc:sldMk cId="2134171774" sldId="512"/>
        </pc:sldMkLst>
      </pc:sldChg>
      <pc:sldChg chg="add">
        <pc:chgData name="Raghunath Tewari" userId="2638bdda-d406-4938-a2a6-e4e967acb772" providerId="ADAL" clId="{B85A0F75-8552-044E-80C2-B78D9C2D6504}" dt="2021-04-07T12:21:30.571" v="1"/>
        <pc:sldMkLst>
          <pc:docMk/>
          <pc:sldMk cId="186138822" sldId="513"/>
        </pc:sldMkLst>
      </pc:sldChg>
      <pc:sldChg chg="modSp mod modAnim">
        <pc:chgData name="Raghunath Tewari" userId="2638bdda-d406-4938-a2a6-e4e967acb772" providerId="ADAL" clId="{B85A0F75-8552-044E-80C2-B78D9C2D6504}" dt="2021-04-07T13:20:58.884" v="22" actId="27636"/>
        <pc:sldMkLst>
          <pc:docMk/>
          <pc:sldMk cId="39801745" sldId="514"/>
        </pc:sldMkLst>
        <pc:spChg chg="mod">
          <ac:chgData name="Raghunath Tewari" userId="2638bdda-d406-4938-a2a6-e4e967acb772" providerId="ADAL" clId="{B85A0F75-8552-044E-80C2-B78D9C2D6504}" dt="2021-04-07T12:28:45.693" v="7" actId="20577"/>
          <ac:spMkLst>
            <pc:docMk/>
            <pc:sldMk cId="39801745" sldId="514"/>
            <ac:spMk id="2" creationId="{00000000-0000-0000-0000-000000000000}"/>
          </ac:spMkLst>
        </pc:spChg>
        <pc:spChg chg="mod">
          <ac:chgData name="Raghunath Tewari" userId="2638bdda-d406-4938-a2a6-e4e967acb772" providerId="ADAL" clId="{B85A0F75-8552-044E-80C2-B78D9C2D6504}" dt="2021-04-07T13:20:58.884" v="22" actId="27636"/>
          <ac:spMkLst>
            <pc:docMk/>
            <pc:sldMk cId="39801745" sldId="514"/>
            <ac:spMk id="3" creationId="{00000000-0000-0000-0000-000000000000}"/>
          </ac:spMkLst>
        </pc:spChg>
      </pc:sldChg>
      <pc:sldChg chg="add">
        <pc:chgData name="Raghunath Tewari" userId="2638bdda-d406-4938-a2a6-e4e967acb772" providerId="ADAL" clId="{B85A0F75-8552-044E-80C2-B78D9C2D6504}" dt="2021-04-07T12:21:30.571" v="1"/>
        <pc:sldMkLst>
          <pc:docMk/>
          <pc:sldMk cId="4065297573" sldId="515"/>
        </pc:sldMkLst>
      </pc:sldChg>
      <pc:sldChg chg="add">
        <pc:chgData name="Raghunath Tewari" userId="2638bdda-d406-4938-a2a6-e4e967acb772" providerId="ADAL" clId="{B85A0F75-8552-044E-80C2-B78D9C2D6504}" dt="2021-04-07T12:21:30.571" v="1"/>
        <pc:sldMkLst>
          <pc:docMk/>
          <pc:sldMk cId="1770155216" sldId="516"/>
        </pc:sldMkLst>
      </pc:sldChg>
      <pc:sldChg chg="add">
        <pc:chgData name="Raghunath Tewari" userId="2638bdda-d406-4938-a2a6-e4e967acb772" providerId="ADAL" clId="{B85A0F75-8552-044E-80C2-B78D9C2D6504}" dt="2021-04-07T12:21:30.571" v="1"/>
        <pc:sldMkLst>
          <pc:docMk/>
          <pc:sldMk cId="2766322329" sldId="517"/>
        </pc:sldMkLst>
      </pc:sldChg>
      <pc:sldChg chg="del">
        <pc:chgData name="Raghunath Tewari" userId="2638bdda-d406-4938-a2a6-e4e967acb772" providerId="ADAL" clId="{B85A0F75-8552-044E-80C2-B78D9C2D6504}" dt="2021-04-07T12:29:22.985" v="8" actId="2696"/>
        <pc:sldMkLst>
          <pc:docMk/>
          <pc:sldMk cId="1533937842" sldId="520"/>
        </pc:sldMkLst>
      </pc:sldChg>
      <pc:sldChg chg="del">
        <pc:chgData name="Raghunath Tewari" userId="2638bdda-d406-4938-a2a6-e4e967acb772" providerId="ADAL" clId="{B85A0F75-8552-044E-80C2-B78D9C2D6504}" dt="2021-04-07T12:29:22.985" v="8" actId="2696"/>
        <pc:sldMkLst>
          <pc:docMk/>
          <pc:sldMk cId="92074952" sldId="522"/>
        </pc:sldMkLst>
      </pc:sldChg>
      <pc:sldChg chg="del">
        <pc:chgData name="Raghunath Tewari" userId="2638bdda-d406-4938-a2a6-e4e967acb772" providerId="ADAL" clId="{B85A0F75-8552-044E-80C2-B78D9C2D6504}" dt="2021-04-07T12:29:22.985" v="8" actId="2696"/>
        <pc:sldMkLst>
          <pc:docMk/>
          <pc:sldMk cId="1450072111" sldId="523"/>
        </pc:sldMkLst>
      </pc:sldChg>
      <pc:sldChg chg="del">
        <pc:chgData name="Raghunath Tewari" userId="2638bdda-d406-4938-a2a6-e4e967acb772" providerId="ADAL" clId="{B85A0F75-8552-044E-80C2-B78D9C2D6504}" dt="2021-04-07T12:29:22.985" v="8" actId="2696"/>
        <pc:sldMkLst>
          <pc:docMk/>
          <pc:sldMk cId="1105842221" sldId="524"/>
        </pc:sldMkLst>
      </pc:sldChg>
      <pc:sldChg chg="del">
        <pc:chgData name="Raghunath Tewari" userId="2638bdda-d406-4938-a2a6-e4e967acb772" providerId="ADAL" clId="{B85A0F75-8552-044E-80C2-B78D9C2D6504}" dt="2021-04-07T12:29:22.985" v="8" actId="2696"/>
        <pc:sldMkLst>
          <pc:docMk/>
          <pc:sldMk cId="2212702950" sldId="525"/>
        </pc:sldMkLst>
      </pc:sldChg>
      <pc:sldChg chg="del">
        <pc:chgData name="Raghunath Tewari" userId="2638bdda-d406-4938-a2a6-e4e967acb772" providerId="ADAL" clId="{B85A0F75-8552-044E-80C2-B78D9C2D6504}" dt="2021-04-07T12:29:22.985" v="8" actId="2696"/>
        <pc:sldMkLst>
          <pc:docMk/>
          <pc:sldMk cId="3973966944" sldId="526"/>
        </pc:sldMkLst>
      </pc:sldChg>
      <pc:sldChg chg="del">
        <pc:chgData name="Raghunath Tewari" userId="2638bdda-d406-4938-a2a6-e4e967acb772" providerId="ADAL" clId="{B85A0F75-8552-044E-80C2-B78D9C2D6504}" dt="2021-04-07T12:29:22.985" v="8" actId="2696"/>
        <pc:sldMkLst>
          <pc:docMk/>
          <pc:sldMk cId="4200519454" sldId="527"/>
        </pc:sldMkLst>
      </pc:sldChg>
      <pc:sldChg chg="add">
        <pc:chgData name="Raghunath Tewari" userId="2638bdda-d406-4938-a2a6-e4e967acb772" providerId="ADAL" clId="{B85A0F75-8552-044E-80C2-B78D9C2D6504}" dt="2021-04-07T12:21:30.571" v="1"/>
        <pc:sldMkLst>
          <pc:docMk/>
          <pc:sldMk cId="964602879" sldId="530"/>
        </pc:sldMkLst>
      </pc:sldChg>
      <pc:sldChg chg="del">
        <pc:chgData name="Raghunath Tewari" userId="2638bdda-d406-4938-a2a6-e4e967acb772" providerId="ADAL" clId="{B85A0F75-8552-044E-80C2-B78D9C2D6504}" dt="2021-04-07T12:20:59.981" v="0" actId="2696"/>
        <pc:sldMkLst>
          <pc:docMk/>
          <pc:sldMk cId="586794489" sldId="535"/>
        </pc:sldMkLst>
      </pc:sldChg>
      <pc:sldChg chg="del">
        <pc:chgData name="Raghunath Tewari" userId="2638bdda-d406-4938-a2a6-e4e967acb772" providerId="ADAL" clId="{B85A0F75-8552-044E-80C2-B78D9C2D6504}" dt="2021-04-07T12:29:22.985" v="8" actId="2696"/>
        <pc:sldMkLst>
          <pc:docMk/>
          <pc:sldMk cId="1552609351" sldId="538"/>
        </pc:sldMkLst>
      </pc:sldChg>
      <pc:sldChg chg="del">
        <pc:chgData name="Raghunath Tewari" userId="2638bdda-d406-4938-a2a6-e4e967acb772" providerId="ADAL" clId="{B85A0F75-8552-044E-80C2-B78D9C2D6504}" dt="2021-04-07T12:20:59.981" v="0" actId="2696"/>
        <pc:sldMkLst>
          <pc:docMk/>
          <pc:sldMk cId="3961371504" sldId="539"/>
        </pc:sldMkLst>
      </pc:sldChg>
      <pc:sldChg chg="del">
        <pc:chgData name="Raghunath Tewari" userId="2638bdda-d406-4938-a2a6-e4e967acb772" providerId="ADAL" clId="{B85A0F75-8552-044E-80C2-B78D9C2D6504}" dt="2021-04-07T12:20:59.981" v="0" actId="2696"/>
        <pc:sldMkLst>
          <pc:docMk/>
          <pc:sldMk cId="2354455925" sldId="540"/>
        </pc:sldMkLst>
      </pc:sldChg>
      <pc:sldChg chg="del">
        <pc:chgData name="Raghunath Tewari" userId="2638bdda-d406-4938-a2a6-e4e967acb772" providerId="ADAL" clId="{B85A0F75-8552-044E-80C2-B78D9C2D6504}" dt="2021-04-07T12:29:22.985" v="8" actId="2696"/>
        <pc:sldMkLst>
          <pc:docMk/>
          <pc:sldMk cId="665629036" sldId="545"/>
        </pc:sldMkLst>
      </pc:sldChg>
      <pc:sldChg chg="add">
        <pc:chgData name="Raghunath Tewari" userId="2638bdda-d406-4938-a2a6-e4e967acb772" providerId="ADAL" clId="{B85A0F75-8552-044E-80C2-B78D9C2D6504}" dt="2021-04-07T12:21:30.571" v="1"/>
        <pc:sldMkLst>
          <pc:docMk/>
          <pc:sldMk cId="2008162065" sldId="5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11/9/23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11/9/23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11/9/23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9" Type="http://schemas.openxmlformats.org/officeDocument/2006/relationships/image" Target="NUL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38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An interesting problem: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shortest path</a:t>
            </a:r>
            <a:r>
              <a:rPr lang="en-US" sz="2400" b="1" dirty="0">
                <a:solidFill>
                  <a:srgbClr val="002060"/>
                </a:solidFill>
              </a:rPr>
              <a:t> from a </a:t>
            </a:r>
            <a:r>
              <a:rPr lang="en-US" sz="2400" b="1" dirty="0">
                <a:solidFill>
                  <a:srgbClr val="C00000"/>
                </a:solidFill>
              </a:rPr>
              <a:t>source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>
                <a:solidFill>
                  <a:srgbClr val="002060"/>
                </a:solidFill>
              </a:rPr>
              <a:t>to </a:t>
            </a:r>
            <a:r>
              <a:rPr lang="en-US" sz="2400" b="1">
                <a:solidFill>
                  <a:srgbClr val="006C31"/>
                </a:solidFill>
              </a:rPr>
              <a:t>destination</a:t>
            </a:r>
            <a:endParaRPr lang="en-US" sz="2400" b="1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Designing 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7030A0"/>
                </a:solidFill>
              </a:rPr>
              <a:t>a greedy algorithm </a:t>
            </a:r>
            <a:r>
              <a:rPr lang="en-US" sz="2800" b="1" dirty="0"/>
              <a:t>for shortest paths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sz="2000" b="1" dirty="0"/>
              </a:p>
              <a:p>
                <a:pPr marL="457200" indent="-457200">
                  <a:buFont typeface="Arial" charset="0"/>
                  <a:buAutoNum type="arabicPeriod"/>
                </a:pPr>
                <a:r>
                  <a:rPr lang="en-US" sz="2000" b="1" dirty="0"/>
                  <a:t>Establish </a:t>
                </a:r>
                <a:r>
                  <a:rPr lang="en-US" sz="2000" dirty="0"/>
                  <a:t>a relation between </a:t>
                </a:r>
                <a:r>
                  <a:rPr lang="en-US" sz="2000" b="1" dirty="0"/>
                  <a:t>shortest paths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       and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                            </a:t>
                </a:r>
                <a:r>
                  <a:rPr lang="en-US" sz="2000" b="1" dirty="0"/>
                  <a:t>shortest paths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1981200"/>
                <a:ext cx="1862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81200"/>
                <a:ext cx="186204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51" t="-8197" r="-49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2971800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57800" y="3733800"/>
                <a:ext cx="204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733800"/>
                <a:ext cx="204799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687" t="-8333" r="-44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962400" y="4495800"/>
            <a:ext cx="222642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2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you remove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without affecting the distance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62600" y="3276600"/>
            <a:ext cx="609600" cy="348734"/>
            <a:chOff x="5562600" y="3276600"/>
            <a:chExt cx="609600" cy="348734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526268"/>
            <a:ext cx="1736818" cy="1436132"/>
            <a:chOff x="4914900" y="2526268"/>
            <a:chExt cx="1736818" cy="1436132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2526268"/>
              <a:ext cx="1736818" cy="1436132"/>
              <a:chOff x="4914900" y="2526268"/>
              <a:chExt cx="1736818" cy="143613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8" idx="0"/>
                <a:endCxn id="32" idx="0"/>
              </p:cNvCxnSpPr>
              <p:nvPr/>
            </p:nvCxnSpPr>
            <p:spPr>
              <a:xfrm flipH="1" flipV="1">
                <a:off x="5597912" y="2526268"/>
                <a:ext cx="193288" cy="8265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21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7015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2060"/>
                </a:solidFill>
              </a:rPr>
              <a:t>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241518" cy="1470118"/>
            <a:chOff x="4267200" y="2416082"/>
            <a:chExt cx="1241518" cy="1470118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005693" y="1992868"/>
            <a:ext cx="1779931" cy="2263446"/>
            <a:chOff x="4005693" y="1992868"/>
            <a:chExt cx="177993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G’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526268"/>
            <a:ext cx="1736818" cy="1436132"/>
            <a:chOff x="4914900" y="2526268"/>
            <a:chExt cx="1736818" cy="1436132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2526268"/>
              <a:ext cx="1736818" cy="1436132"/>
              <a:chOff x="4914900" y="2526268"/>
              <a:chExt cx="1736818" cy="143613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32" idx="0"/>
              </p:cNvCxnSpPr>
              <p:nvPr/>
            </p:nvCxnSpPr>
            <p:spPr>
              <a:xfrm flipH="1" flipV="1">
                <a:off x="5597912" y="2526268"/>
                <a:ext cx="193288" cy="8265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21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34000" y="2797082"/>
            <a:ext cx="1295400" cy="1143000"/>
            <a:chOff x="5402615" y="2971800"/>
            <a:chExt cx="1295400" cy="1143000"/>
          </a:xfrm>
        </p:grpSpPr>
        <p:sp>
          <p:nvSpPr>
            <p:cNvPr id="114" name="TextBox 113"/>
            <p:cNvSpPr txBox="1"/>
            <p:nvPr/>
          </p:nvSpPr>
          <p:spPr>
            <a:xfrm>
              <a:off x="5402615" y="38070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867400" y="2971800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64615" y="3753141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292135" y="31212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08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2060"/>
                </a:solidFill>
              </a:rPr>
              <a:t>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00600" y="3200400"/>
            <a:ext cx="2286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5"/>
          </p:cNvCxnSpPr>
          <p:nvPr/>
        </p:nvCxnSpPr>
        <p:spPr>
          <a:xfrm flipH="1" flipV="1">
            <a:off x="4702082" y="2416082"/>
            <a:ext cx="327118" cy="631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005693" y="1992868"/>
            <a:ext cx="1779931" cy="2263446"/>
            <a:chOff x="4005693" y="1992868"/>
            <a:chExt cx="177993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769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72000" y="2816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814192" y="2514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05400" y="2568482"/>
            <a:ext cx="403318" cy="555718"/>
            <a:chOff x="5105400" y="2568482"/>
            <a:chExt cx="403318" cy="555718"/>
          </a:xfrm>
        </p:grpSpPr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G’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 flipV="1">
            <a:off x="5867400" y="3080266"/>
            <a:ext cx="784318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67400" y="3429000"/>
            <a:ext cx="784318" cy="4911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32" idx="0"/>
          </p:cNvCxnSpPr>
          <p:nvPr/>
        </p:nvCxnSpPr>
        <p:spPr>
          <a:xfrm flipH="1" flipV="1">
            <a:off x="5597912" y="2526268"/>
            <a:ext cx="193288" cy="8265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914900" y="3505200"/>
            <a:ext cx="800101" cy="457200"/>
            <a:chOff x="4914900" y="3505200"/>
            <a:chExt cx="800101" cy="457200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4914900" y="3505200"/>
              <a:ext cx="80010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286562" y="3654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715000" y="2819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8562" y="3581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96000" y="2968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24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5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How to compute </a:t>
                </a:r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/>
                      </a:rPr>
                      <m:t>𝑮</m:t>
                    </m:r>
                    <m:r>
                      <a:rPr lang="en-US" sz="3600" b="1" i="1" dirty="0">
                        <a:latin typeface="Cambria Math"/>
                      </a:rPr>
                      <m:t>′</m:t>
                    </m:r>
                  </m:oMath>
                </a14:m>
                <a:br>
                  <a:rPr lang="en-US" sz="3600" b="1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err="1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be the </a:t>
                </a:r>
                <a:r>
                  <a:rPr lang="en-US" sz="2000" b="1" dirty="0"/>
                  <a:t>least weight edge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).  </a:t>
                </a:r>
              </a:p>
              <a:p>
                <a:pPr marL="0" indent="0">
                  <a:buNone/>
                </a:pPr>
                <a:r>
                  <a:rPr lang="en-US" sz="2000" dirty="0"/>
                  <a:t>Transform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as follows.</a:t>
                </a:r>
              </a:p>
              <a:p>
                <a:pPr marL="0" indent="0">
                  <a:buNone/>
                </a:pPr>
                <a:r>
                  <a:rPr lang="en-US" sz="2000" dirty="0"/>
                  <a:t>1.  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l-GR" sz="2000" dirty="0"/>
                  <a:t>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,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add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2. In case of two edges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to any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, keep only the </a:t>
                </a:r>
                <a:r>
                  <a:rPr lang="en-US" sz="2000" b="1" dirty="0"/>
                  <a:t>lighter</a:t>
                </a:r>
                <a:r>
                  <a:rPr lang="en-US" sz="2000" dirty="0"/>
                  <a:t> edge.</a:t>
                </a:r>
              </a:p>
              <a:p>
                <a:pPr marL="0" indent="0">
                  <a:buNone/>
                </a:pPr>
                <a:r>
                  <a:rPr lang="en-US" sz="2000" dirty="0"/>
                  <a:t>3. Remove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  </a:t>
                </a: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an algorithm for </a:t>
                </a:r>
                <a:r>
                  <a:rPr lang="en-US" sz="2000" b="1" dirty="0"/>
                  <a:t>distances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complexity.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3"/>
                <a:stretch>
                  <a:fillRect l="-741" t="-606" b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678668"/>
                <a:ext cx="178125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) +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678668"/>
                <a:ext cx="178125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13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257800" y="3048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2895600" y="5867400"/>
            <a:ext cx="3781344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see some </a:t>
            </a:r>
            <a:r>
              <a:rPr lang="en-US" dirty="0">
                <a:solidFill>
                  <a:srgbClr val="C00000"/>
                </a:solidFill>
              </a:rPr>
              <a:t>negative points</a:t>
            </a:r>
            <a:r>
              <a:rPr lang="en-US" dirty="0">
                <a:solidFill>
                  <a:schemeClr val="tx1"/>
                </a:solidFill>
              </a:rPr>
              <a:t> of this algorithm ?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7817664" y="1676400"/>
            <a:ext cx="823872" cy="805934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51816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Shortcomings of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endParaRPr lang="en-US" sz="2000" dirty="0"/>
          </a:p>
          <a:p>
            <a:r>
              <a:rPr lang="en-US" sz="2000" b="1" dirty="0"/>
              <a:t>No insight </a:t>
            </a:r>
            <a:r>
              <a:rPr lang="en-US" sz="2000" dirty="0"/>
              <a:t>into the (beautiful) structure of shortest paths.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Just convinces </a:t>
            </a:r>
            <a:r>
              <a:rPr lang="en-US" sz="2000" dirty="0"/>
              <a:t>that we can solve the shortest paths problem in polynomial time.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Very few options </a:t>
            </a:r>
            <a:r>
              <a:rPr lang="en-US" sz="2000" u="sng" dirty="0"/>
              <a:t>to improve </a:t>
            </a:r>
            <a:r>
              <a:rPr lang="en-US" sz="2000" dirty="0"/>
              <a:t>the time complexity.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/>
              <a:t>We shall now design a very </a:t>
            </a:r>
            <a:r>
              <a:rPr lang="en-US" sz="1800" b="1" dirty="0">
                <a:solidFill>
                  <a:srgbClr val="7030A0"/>
                </a:solidFill>
              </a:rPr>
              <a:t>insightful</a:t>
            </a:r>
            <a:r>
              <a:rPr lang="en-US" sz="1800" dirty="0"/>
              <a:t> algorithm based on </a:t>
            </a:r>
            <a:r>
              <a:rPr lang="en-US" sz="1800" b="1" dirty="0"/>
              <a:t>properties</a:t>
            </a:r>
            <a:r>
              <a:rPr lang="en-US" sz="1800" dirty="0"/>
              <a:t> of shortest paths.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Property  </a:t>
            </a:r>
            <a:r>
              <a:rPr lang="en-US" sz="3600" dirty="0">
                <a:solidFill>
                  <a:srgbClr val="0070C0"/>
                </a:solidFill>
              </a:rPr>
              <a:t>of a shortest path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Optimal </a:t>
            </a:r>
            <a:r>
              <a:rPr lang="en-US" sz="3600" b="1" dirty="0" err="1">
                <a:solidFill>
                  <a:srgbClr val="006C31"/>
                </a:solidFill>
              </a:rPr>
              <a:t>subpath</a:t>
            </a:r>
            <a:r>
              <a:rPr lang="en-US" sz="3600" b="1" dirty="0">
                <a:solidFill>
                  <a:srgbClr val="006C31"/>
                </a:solidFill>
              </a:rPr>
              <a:t> </a:t>
            </a:r>
            <a:r>
              <a:rPr lang="en-US" sz="3600" b="1" dirty="0"/>
              <a:t>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7030A0"/>
                    </a:solidFill>
                  </a:rPr>
                  <a:t>51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 1: </a:t>
                </a:r>
                <a:r>
                  <a:rPr lang="en-US" sz="1800" dirty="0"/>
                  <a:t>Every </a:t>
                </a:r>
                <a:r>
                  <a:rPr lang="en-US" sz="1800" b="1" dirty="0" err="1"/>
                  <a:t>subpath</a:t>
                </a:r>
                <a:r>
                  <a:rPr lang="en-US" sz="1800" dirty="0"/>
                  <a:t> of a shortest path is also a shortest path.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NOTE:  </a:t>
                </a:r>
                <a:r>
                  <a:rPr lang="en-US" sz="1800" dirty="0"/>
                  <a:t>Does the lemma use the fact that the edge weights are positive?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If yes, can you locate the exact place where it used it?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657600" y="3717669"/>
            <a:ext cx="2590800" cy="778131"/>
            <a:chOff x="3657600" y="3036334"/>
            <a:chExt cx="2590800" cy="778131"/>
          </a:xfrm>
        </p:grpSpPr>
        <p:sp>
          <p:nvSpPr>
            <p:cNvPr id="44" name="Right Brace 43"/>
            <p:cNvSpPr/>
            <p:nvPr/>
          </p:nvSpPr>
          <p:spPr>
            <a:xfrm rot="5400000">
              <a:off x="4756667" y="1937267"/>
              <a:ext cx="392666" cy="25908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78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20104" y="2665847"/>
            <a:ext cx="2528296" cy="666354"/>
            <a:chOff x="3720104" y="1968379"/>
            <a:chExt cx="2528296" cy="666354"/>
          </a:xfrm>
        </p:grpSpPr>
        <p:sp>
          <p:nvSpPr>
            <p:cNvPr id="47" name="Freeform 46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7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5026876" y="2602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 </a:t>
            </a:r>
            <a:r>
              <a:rPr lang="en-US" sz="1400" b="1" dirty="0">
                <a:solidFill>
                  <a:srgbClr val="7030A0"/>
                </a:solidFill>
              </a:rPr>
              <a:t>27</a:t>
            </a:r>
          </a:p>
        </p:txBody>
      </p:sp>
      <p:sp>
        <p:nvSpPr>
          <p:cNvPr id="54" name="&quot;No&quot; Symbol 53"/>
          <p:cNvSpPr/>
          <p:nvPr/>
        </p:nvSpPr>
        <p:spPr>
          <a:xfrm>
            <a:off x="4343400" y="2602468"/>
            <a:ext cx="375423" cy="3048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737113" y="3445565"/>
            <a:ext cx="2086557" cy="1417983"/>
          </a:xfrm>
          <a:custGeom>
            <a:avLst/>
            <a:gdLst>
              <a:gd name="connsiteX0" fmla="*/ 0 w 2086557"/>
              <a:gd name="connsiteY0" fmla="*/ 0 h 1417983"/>
              <a:gd name="connsiteX1" fmla="*/ 172278 w 2086557"/>
              <a:gd name="connsiteY1" fmla="*/ 212035 h 1417983"/>
              <a:gd name="connsiteX2" fmla="*/ 781878 w 2086557"/>
              <a:gd name="connsiteY2" fmla="*/ 304800 h 1417983"/>
              <a:gd name="connsiteX3" fmla="*/ 1815548 w 2086557"/>
              <a:gd name="connsiteY3" fmla="*/ 490331 h 1417983"/>
              <a:gd name="connsiteX4" fmla="*/ 2054087 w 2086557"/>
              <a:gd name="connsiteY4" fmla="*/ 901148 h 1417983"/>
              <a:gd name="connsiteX5" fmla="*/ 2067339 w 2086557"/>
              <a:gd name="connsiteY5" fmla="*/ 1311965 h 1417983"/>
              <a:gd name="connsiteX6" fmla="*/ 1895061 w 2086557"/>
              <a:gd name="connsiteY6" fmla="*/ 1417983 h 141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6557" h="1417983">
                <a:moveTo>
                  <a:pt x="0" y="0"/>
                </a:moveTo>
                <a:cubicBezTo>
                  <a:pt x="20982" y="80617"/>
                  <a:pt x="41965" y="161235"/>
                  <a:pt x="172278" y="212035"/>
                </a:cubicBezTo>
                <a:cubicBezTo>
                  <a:pt x="302591" y="262835"/>
                  <a:pt x="508000" y="258417"/>
                  <a:pt x="781878" y="304800"/>
                </a:cubicBezTo>
                <a:cubicBezTo>
                  <a:pt x="1055756" y="351183"/>
                  <a:pt x="1603513" y="390940"/>
                  <a:pt x="1815548" y="490331"/>
                </a:cubicBezTo>
                <a:cubicBezTo>
                  <a:pt x="2027583" y="589722"/>
                  <a:pt x="2012122" y="764209"/>
                  <a:pt x="2054087" y="901148"/>
                </a:cubicBezTo>
                <a:cubicBezTo>
                  <a:pt x="2096052" y="1038087"/>
                  <a:pt x="2093843" y="1225826"/>
                  <a:pt x="2067339" y="1311965"/>
                </a:cubicBezTo>
                <a:cubicBezTo>
                  <a:pt x="2040835" y="1398104"/>
                  <a:pt x="1967948" y="1408043"/>
                  <a:pt x="1895061" y="1417983"/>
                </a:cubicBez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928730" y="4784035"/>
            <a:ext cx="2703444" cy="255208"/>
          </a:xfrm>
          <a:custGeom>
            <a:avLst/>
            <a:gdLst>
              <a:gd name="connsiteX0" fmla="*/ 2703444 w 2703444"/>
              <a:gd name="connsiteY0" fmla="*/ 79513 h 255208"/>
              <a:gd name="connsiteX1" fmla="*/ 2385392 w 2703444"/>
              <a:gd name="connsiteY1" fmla="*/ 159026 h 255208"/>
              <a:gd name="connsiteX2" fmla="*/ 1881809 w 2703444"/>
              <a:gd name="connsiteY2" fmla="*/ 251791 h 255208"/>
              <a:gd name="connsiteX3" fmla="*/ 530087 w 2703444"/>
              <a:gd name="connsiteY3" fmla="*/ 212035 h 255208"/>
              <a:gd name="connsiteX4" fmla="*/ 0 w 2703444"/>
              <a:gd name="connsiteY4" fmla="*/ 0 h 25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3444" h="255208">
                <a:moveTo>
                  <a:pt x="2703444" y="79513"/>
                </a:moveTo>
                <a:cubicBezTo>
                  <a:pt x="2612887" y="104913"/>
                  <a:pt x="2522331" y="130313"/>
                  <a:pt x="2385392" y="159026"/>
                </a:cubicBezTo>
                <a:cubicBezTo>
                  <a:pt x="2248453" y="187739"/>
                  <a:pt x="2191026" y="242956"/>
                  <a:pt x="1881809" y="251791"/>
                </a:cubicBezTo>
                <a:cubicBezTo>
                  <a:pt x="1572592" y="260626"/>
                  <a:pt x="843722" y="254000"/>
                  <a:pt x="530087" y="212035"/>
                </a:cubicBezTo>
                <a:cubicBezTo>
                  <a:pt x="216452" y="170070"/>
                  <a:pt x="108226" y="85035"/>
                  <a:pt x="0" y="0"/>
                </a:cubicBez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528998" y="2067339"/>
            <a:ext cx="1221367" cy="2729948"/>
          </a:xfrm>
          <a:custGeom>
            <a:avLst/>
            <a:gdLst>
              <a:gd name="connsiteX0" fmla="*/ 412985 w 1221367"/>
              <a:gd name="connsiteY0" fmla="*/ 2729948 h 2729948"/>
              <a:gd name="connsiteX1" fmla="*/ 200950 w 1221367"/>
              <a:gd name="connsiteY1" fmla="*/ 2570922 h 2729948"/>
              <a:gd name="connsiteX2" fmla="*/ 2167 w 1221367"/>
              <a:gd name="connsiteY2" fmla="*/ 2239618 h 2729948"/>
              <a:gd name="connsiteX3" fmla="*/ 333472 w 1221367"/>
              <a:gd name="connsiteY3" fmla="*/ 1351722 h 2729948"/>
              <a:gd name="connsiteX4" fmla="*/ 346724 w 1221367"/>
              <a:gd name="connsiteY4" fmla="*/ 808383 h 2729948"/>
              <a:gd name="connsiteX5" fmla="*/ 519002 w 1221367"/>
              <a:gd name="connsiteY5" fmla="*/ 225287 h 2729948"/>
              <a:gd name="connsiteX6" fmla="*/ 1221367 w 1221367"/>
              <a:gd name="connsiteY6" fmla="*/ 0 h 2729948"/>
              <a:gd name="connsiteX7" fmla="*/ 1221367 w 1221367"/>
              <a:gd name="connsiteY7" fmla="*/ 0 h 272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367" h="2729948">
                <a:moveTo>
                  <a:pt x="412985" y="2729948"/>
                </a:moveTo>
                <a:cubicBezTo>
                  <a:pt x="341202" y="2691296"/>
                  <a:pt x="269420" y="2652644"/>
                  <a:pt x="200950" y="2570922"/>
                </a:cubicBezTo>
                <a:cubicBezTo>
                  <a:pt x="132480" y="2489200"/>
                  <a:pt x="-19920" y="2442818"/>
                  <a:pt x="2167" y="2239618"/>
                </a:cubicBezTo>
                <a:cubicBezTo>
                  <a:pt x="24254" y="2036418"/>
                  <a:pt x="276046" y="1590261"/>
                  <a:pt x="333472" y="1351722"/>
                </a:cubicBezTo>
                <a:cubicBezTo>
                  <a:pt x="390898" y="1113183"/>
                  <a:pt x="315802" y="996122"/>
                  <a:pt x="346724" y="808383"/>
                </a:cubicBezTo>
                <a:cubicBezTo>
                  <a:pt x="377646" y="620644"/>
                  <a:pt x="373228" y="360017"/>
                  <a:pt x="519002" y="225287"/>
                </a:cubicBezTo>
                <a:cubicBezTo>
                  <a:pt x="664776" y="90557"/>
                  <a:pt x="1221367" y="0"/>
                  <a:pt x="1221367" y="0"/>
                </a:cubicBezTo>
                <a:lnTo>
                  <a:pt x="1221367" y="0"/>
                </a:ln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3737113" y="1967525"/>
            <a:ext cx="2451652" cy="1385275"/>
          </a:xfrm>
          <a:custGeom>
            <a:avLst/>
            <a:gdLst>
              <a:gd name="connsiteX0" fmla="*/ 0 w 2451652"/>
              <a:gd name="connsiteY0" fmla="*/ 86562 h 1385275"/>
              <a:gd name="connsiteX1" fmla="*/ 490330 w 2451652"/>
              <a:gd name="connsiteY1" fmla="*/ 7049 h 1385275"/>
              <a:gd name="connsiteX2" fmla="*/ 1258957 w 2451652"/>
              <a:gd name="connsiteY2" fmla="*/ 245588 h 1385275"/>
              <a:gd name="connsiteX3" fmla="*/ 1431235 w 2451652"/>
              <a:gd name="connsiteY3" fmla="*/ 669658 h 1385275"/>
              <a:gd name="connsiteX4" fmla="*/ 2451652 w 2451652"/>
              <a:gd name="connsiteY4" fmla="*/ 1385275 h 138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1652" h="1385275">
                <a:moveTo>
                  <a:pt x="0" y="86562"/>
                </a:moveTo>
                <a:cubicBezTo>
                  <a:pt x="140252" y="33553"/>
                  <a:pt x="280504" y="-19455"/>
                  <a:pt x="490330" y="7049"/>
                </a:cubicBezTo>
                <a:cubicBezTo>
                  <a:pt x="700156" y="33553"/>
                  <a:pt x="1102140" y="135153"/>
                  <a:pt x="1258957" y="245588"/>
                </a:cubicBezTo>
                <a:cubicBezTo>
                  <a:pt x="1415774" y="356023"/>
                  <a:pt x="1232453" y="479710"/>
                  <a:pt x="1431235" y="669658"/>
                </a:cubicBezTo>
                <a:cubicBezTo>
                  <a:pt x="1630017" y="859606"/>
                  <a:pt x="2040834" y="1122440"/>
                  <a:pt x="2451652" y="1385275"/>
                </a:cubicBez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3056691"/>
            <a:ext cx="4876800" cy="677109"/>
            <a:chOff x="2133600" y="2359223"/>
            <a:chExt cx="4876800" cy="677109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286000" y="2359223"/>
              <a:ext cx="4404430" cy="310754"/>
              <a:chOff x="2286000" y="3959423"/>
              <a:chExt cx="4404430" cy="31075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2860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12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24200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14392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9</a:t>
                </a: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5715000" y="2362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06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51" name="Cloud Callout 50"/>
          <p:cNvSpPr/>
          <p:nvPr/>
        </p:nvSpPr>
        <p:spPr>
          <a:xfrm>
            <a:off x="6324601" y="3549134"/>
            <a:ext cx="2819400" cy="136250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realize an assumption in your proof ?</a:t>
            </a:r>
          </a:p>
        </p:txBody>
      </p:sp>
      <p:sp>
        <p:nvSpPr>
          <p:cNvPr id="55" name="&quot;No&quot; Symbol 54"/>
          <p:cNvSpPr/>
          <p:nvPr/>
        </p:nvSpPr>
        <p:spPr>
          <a:xfrm>
            <a:off x="2438400" y="3962400"/>
            <a:ext cx="375423" cy="3048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own Ribbon 1"/>
          <p:cNvSpPr/>
          <p:nvPr/>
        </p:nvSpPr>
        <p:spPr>
          <a:xfrm>
            <a:off x="1371600" y="6248400"/>
            <a:ext cx="6705600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31"/>
                </a:solidFill>
              </a:rPr>
              <a:t>Homework: </a:t>
            </a:r>
            <a:r>
              <a:rPr lang="en-US" sz="1400" dirty="0">
                <a:solidFill>
                  <a:schemeClr val="tx1"/>
                </a:solidFill>
              </a:rPr>
              <a:t>Write a complete and formal proof for </a:t>
            </a:r>
            <a:r>
              <a:rPr lang="en-US" sz="1400" b="1" dirty="0">
                <a:solidFill>
                  <a:srgbClr val="7030A0"/>
                </a:solidFill>
              </a:rPr>
              <a:t>Lemma 1 </a:t>
            </a:r>
          </a:p>
        </p:txBody>
      </p:sp>
      <p:sp>
        <p:nvSpPr>
          <p:cNvPr id="56" name="Down Ribbon 55"/>
          <p:cNvSpPr/>
          <p:nvPr/>
        </p:nvSpPr>
        <p:spPr>
          <a:xfrm>
            <a:off x="5720150" y="1761014"/>
            <a:ext cx="3271450" cy="753585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Anyway, give a proof of the lemma</a:t>
            </a:r>
          </a:p>
        </p:txBody>
      </p:sp>
    </p:spTree>
    <p:extLst>
      <p:ext uri="{BB962C8B-B14F-4D97-AF65-F5344CB8AC3E}">
        <p14:creationId xmlns:p14="http://schemas.microsoft.com/office/powerpoint/2010/main" val="164268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6" grpId="1" uiExpand="1" build="p"/>
      <p:bldP spid="53" grpId="0"/>
      <p:bldP spid="53" grpId="1"/>
      <p:bldP spid="54" grpId="0" animBg="1"/>
      <p:bldP spid="54" grpId="1" animBg="1"/>
      <p:bldP spid="8" grpId="0" animBg="1"/>
      <p:bldP spid="11" grpId="0" animBg="1"/>
      <p:bldP spid="13" grpId="0" animBg="1"/>
      <p:bldP spid="50" grpId="0" animBg="1"/>
      <p:bldP spid="51" grpId="0" animBg="1"/>
      <p:bldP spid="51" grpId="1" animBg="1"/>
      <p:bldP spid="55" grpId="0" animBg="1"/>
      <p:bldP spid="2" grpId="0" animBg="1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Exploiting</a:t>
            </a:r>
            <a:r>
              <a:rPr lang="en-US" sz="3600" b="1" dirty="0"/>
              <a:t> the </a:t>
            </a:r>
            <a:r>
              <a:rPr lang="en-US" sz="3600" b="1" u="sng" dirty="0">
                <a:solidFill>
                  <a:srgbClr val="7030A0"/>
                </a:solidFill>
              </a:rPr>
              <a:t>positive</a:t>
            </a:r>
            <a:r>
              <a:rPr lang="en-US" sz="3600" b="1" dirty="0"/>
              <a:t> weight on edges</a:t>
            </a:r>
            <a:br>
              <a:rPr lang="en-US" sz="3600" b="1" u="sng" dirty="0"/>
            </a:br>
            <a:endParaRPr lang="en-US" sz="36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once again a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𝒈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The first nearest vertex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must be its </a:t>
                </a:r>
                <a:r>
                  <a:rPr lang="en-US" sz="2000" b="1" dirty="0"/>
                  <a:t>neighbor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3288268"/>
            <a:ext cx="4876800" cy="445532"/>
            <a:chOff x="2133600" y="2590800"/>
            <a:chExt cx="4876800" cy="445532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2226520" y="3045023"/>
            <a:ext cx="4631480" cy="310754"/>
            <a:chOff x="2226520" y="3045023"/>
            <a:chExt cx="4631480" cy="310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26520" y="3045023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520" y="3045023"/>
                  <a:ext cx="51668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4800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048000"/>
                  <a:ext cx="516680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2000" r="-70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90292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920" y="3048000"/>
                  <a:ext cx="51668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72440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048000"/>
                  <a:ext cx="516680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2000" r="-70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57932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320" y="3048000"/>
                  <a:ext cx="51668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341320" y="3045023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320" y="3045023"/>
                  <a:ext cx="51668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7329650" y="4202668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7969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7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More </a:t>
            </a:r>
            <a:r>
              <a:rPr lang="en-US" sz="3600" b="1" dirty="0">
                <a:solidFill>
                  <a:srgbClr val="7030A0"/>
                </a:solidFill>
              </a:rPr>
              <a:t>insights</a:t>
            </a:r>
            <a:r>
              <a:rPr lang="en-US" sz="3600" b="1" dirty="0"/>
              <a:t> …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1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nearest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Consider the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1"/>
                <a:ext cx="8229600" cy="4724400"/>
              </a:xfrm>
              <a:blipFill rotWithShape="1">
                <a:blip r:embed="rId2"/>
                <a:stretch>
                  <a:fillRect l="-741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133600" y="2971800"/>
            <a:ext cx="4876800" cy="152400"/>
            <a:chOff x="2133600" y="3288268"/>
            <a:chExt cx="4876800" cy="152400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3288268"/>
              <a:ext cx="4876800" cy="152400"/>
              <a:chOff x="2133600" y="4191000"/>
              <a:chExt cx="4876800" cy="152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44958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8100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340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6482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1722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864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828800" y="2971800"/>
            <a:ext cx="352981" cy="445532"/>
            <a:chOff x="1828800" y="2831068"/>
            <a:chExt cx="352981" cy="445532"/>
          </a:xfrm>
        </p:grpSpPr>
        <p:sp>
          <p:nvSpPr>
            <p:cNvPr id="24" name="Oval 23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6833413" y="2971800"/>
            <a:ext cx="425053" cy="445532"/>
            <a:chOff x="6833413" y="2983468"/>
            <a:chExt cx="425053" cy="445532"/>
          </a:xfrm>
        </p:grpSpPr>
        <p:sp>
          <p:nvSpPr>
            <p:cNvPr id="27" name="Oval 26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833413" y="3059668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42505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857" t="-8197" r="-2285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9800" y="3112532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112532"/>
                <a:ext cx="370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457200" y="4419600"/>
            <a:ext cx="7467600" cy="6858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5400942" y="5257800"/>
                <a:ext cx="3048000" cy="11460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picture captures all shortest paths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942" y="5257800"/>
                <a:ext cx="3048000" cy="1146048"/>
              </a:xfrm>
              <a:prstGeom prst="cloudCallou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6112555" y="291717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loud Callout 32"/>
              <p:cNvSpPr/>
              <p:nvPr/>
            </p:nvSpPr>
            <p:spPr>
              <a:xfrm>
                <a:off x="6019800" y="990600"/>
                <a:ext cx="2819400" cy="990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What can we say about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loud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990600"/>
                <a:ext cx="2819400" cy="990600"/>
              </a:xfrm>
              <a:prstGeom prst="cloudCallou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19800" y="2209800"/>
                <a:ext cx="2846164" cy="39562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must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209800"/>
                <a:ext cx="2846164" cy="395621"/>
              </a:xfrm>
              <a:prstGeom prst="rect">
                <a:avLst/>
              </a:prstGeom>
              <a:blipFill rotWithShape="1">
                <a:blip r:embed="rId8"/>
                <a:stretch>
                  <a:fillRect t="-6250" r="-300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4572000" y="4495800"/>
            <a:ext cx="163310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72200" y="4495800"/>
            <a:ext cx="163310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74502" y="1257300"/>
            <a:ext cx="268789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/>
      <p:bldP spid="31" grpId="0" animBg="1"/>
      <p:bldP spid="5" grpId="0" animBg="1"/>
      <p:bldP spid="32" grpId="0" animBg="1"/>
      <p:bldP spid="33" grpId="0" animBg="1"/>
      <p:bldP spid="33" grpId="1" animBg="1"/>
      <p:bldP spid="13" grpId="0" animBg="1"/>
      <p:bldP spid="13" grpId="1" animBg="1"/>
      <p:bldP spid="34" grpId="0" animBg="1"/>
      <p:bldP spid="35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Shortest </a:t>
            </a:r>
            <a:r>
              <a:rPr lang="en-US" sz="3200" dirty="0" err="1">
                <a:solidFill>
                  <a:srgbClr val="7030A0"/>
                </a:solidFill>
              </a:rPr>
              <a:t>pathS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in a graph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 fundamental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Complete picture </a:t>
            </a:r>
            <a:r>
              <a:rPr lang="en-US" sz="3600" b="1" dirty="0"/>
              <a:t>of all shortest paths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                              Shortest paths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321082" y="1882682"/>
            <a:ext cx="1019243" cy="848850"/>
            <a:chOff x="4321082" y="1882682"/>
            <a:chExt cx="1019243" cy="848850"/>
          </a:xfrm>
        </p:grpSpPr>
        <p:cxnSp>
          <p:nvCxnSpPr>
            <p:cNvPr id="6" name="Straight Arrow Connector 5"/>
            <p:cNvCxnSpPr>
              <a:stCxn id="5" idx="5"/>
              <a:endCxn id="7" idx="1"/>
            </p:cNvCxnSpPr>
            <p:nvPr/>
          </p:nvCxnSpPr>
          <p:spPr>
            <a:xfrm>
              <a:off x="4321082" y="1882682"/>
              <a:ext cx="7304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876800" y="2286000"/>
              <a:ext cx="463525" cy="445532"/>
              <a:chOff x="4876800" y="2286000"/>
              <a:chExt cx="463525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029200" y="2286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333" r="-1710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" name="Group 18"/>
          <p:cNvGrpSpPr/>
          <p:nvPr/>
        </p:nvGrpSpPr>
        <p:grpSpPr>
          <a:xfrm>
            <a:off x="4032275" y="2362200"/>
            <a:ext cx="996925" cy="990600"/>
            <a:chOff x="2660675" y="2590800"/>
            <a:chExt cx="996925" cy="990600"/>
          </a:xfrm>
        </p:grpSpPr>
        <p:grpSp>
          <p:nvGrpSpPr>
            <p:cNvPr id="14" name="Group 13"/>
            <p:cNvGrpSpPr/>
            <p:nvPr/>
          </p:nvGrpSpPr>
          <p:grpSpPr>
            <a:xfrm>
              <a:off x="2819400" y="2590800"/>
              <a:ext cx="838200" cy="685800"/>
              <a:chOff x="2819400" y="2590800"/>
              <a:chExt cx="838200" cy="6858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819400" y="3124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971800" y="2590800"/>
                <a:ext cx="6858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4066618" y="1752600"/>
            <a:ext cx="352982" cy="457200"/>
            <a:chOff x="4066618" y="1752600"/>
            <a:chExt cx="352982" cy="457200"/>
          </a:xfrm>
        </p:grpSpPr>
        <p:sp>
          <p:nvSpPr>
            <p:cNvPr id="5" name="Oval 4"/>
            <p:cNvSpPr/>
            <p:nvPr/>
          </p:nvSpPr>
          <p:spPr>
            <a:xfrm>
              <a:off x="4191000" y="1752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066618" y="1840468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618" y="1840468"/>
                  <a:ext cx="3529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3194075" y="1828800"/>
            <a:ext cx="996925" cy="990600"/>
            <a:chOff x="2660675" y="2590800"/>
            <a:chExt cx="996925" cy="990600"/>
          </a:xfrm>
        </p:grpSpPr>
        <p:grpSp>
          <p:nvGrpSpPr>
            <p:cNvPr id="24" name="Group 23"/>
            <p:cNvGrpSpPr/>
            <p:nvPr/>
          </p:nvGrpSpPr>
          <p:grpSpPr>
            <a:xfrm>
              <a:off x="2819400" y="2590800"/>
              <a:ext cx="838200" cy="685800"/>
              <a:chOff x="2819400" y="2590800"/>
              <a:chExt cx="838200" cy="6858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819400" y="3124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2971800" y="2590800"/>
                <a:ext cx="6858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5181600" y="2362200"/>
            <a:ext cx="1019243" cy="848850"/>
            <a:chOff x="4321082" y="1882682"/>
            <a:chExt cx="1019243" cy="848850"/>
          </a:xfrm>
        </p:grpSpPr>
        <p:cxnSp>
          <p:nvCxnSpPr>
            <p:cNvPr id="29" name="Straight Arrow Connector 28"/>
            <p:cNvCxnSpPr>
              <a:endCxn id="31" idx="1"/>
            </p:cNvCxnSpPr>
            <p:nvPr/>
          </p:nvCxnSpPr>
          <p:spPr>
            <a:xfrm>
              <a:off x="4321082" y="1882682"/>
              <a:ext cx="7304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876800" y="2286000"/>
              <a:ext cx="463525" cy="445532"/>
              <a:chOff x="4876800" y="2286000"/>
              <a:chExt cx="463525" cy="44553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029200" y="2286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3" name="Group 32"/>
          <p:cNvGrpSpPr/>
          <p:nvPr/>
        </p:nvGrpSpPr>
        <p:grpSpPr>
          <a:xfrm>
            <a:off x="3581400" y="2983468"/>
            <a:ext cx="612763" cy="1131332"/>
            <a:chOff x="2882950" y="2373868"/>
            <a:chExt cx="612763" cy="1131332"/>
          </a:xfrm>
        </p:grpSpPr>
        <p:grpSp>
          <p:nvGrpSpPr>
            <p:cNvPr id="34" name="Group 33"/>
            <p:cNvGrpSpPr/>
            <p:nvPr/>
          </p:nvGrpSpPr>
          <p:grpSpPr>
            <a:xfrm>
              <a:off x="3041675" y="2373868"/>
              <a:ext cx="454038" cy="826532"/>
              <a:chOff x="3041675" y="2373868"/>
              <a:chExt cx="454038" cy="826532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04167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stCxn id="18" idx="0"/>
              </p:cNvCxnSpPr>
              <p:nvPr/>
            </p:nvCxnSpPr>
            <p:spPr>
              <a:xfrm flipH="1">
                <a:off x="3130525" y="2373868"/>
                <a:ext cx="365188" cy="6301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882950" y="31358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950" y="3135868"/>
                  <a:ext cx="46352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1752600" y="1774918"/>
            <a:ext cx="2460718" cy="1120682"/>
            <a:chOff x="1752600" y="1774918"/>
            <a:chExt cx="2460718" cy="1120682"/>
          </a:xfrm>
        </p:grpSpPr>
        <p:sp>
          <p:nvSpPr>
            <p:cNvPr id="42" name="Oval 41"/>
            <p:cNvSpPr/>
            <p:nvPr/>
          </p:nvSpPr>
          <p:spPr>
            <a:xfrm>
              <a:off x="1911325" y="2438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752600" y="25262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526268"/>
                  <a:ext cx="46352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>
              <a:stCxn id="5" idx="1"/>
              <a:endCxn id="42" idx="7"/>
            </p:cNvCxnSpPr>
            <p:nvPr/>
          </p:nvCxnSpPr>
          <p:spPr>
            <a:xfrm flipH="1">
              <a:off x="2041407" y="1774918"/>
              <a:ext cx="2171911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79875" y="3810000"/>
            <a:ext cx="463525" cy="1371600"/>
            <a:chOff x="2955988" y="1981200"/>
            <a:chExt cx="463525" cy="1371600"/>
          </a:xfrm>
        </p:grpSpPr>
        <p:grpSp>
          <p:nvGrpSpPr>
            <p:cNvPr id="49" name="Group 48"/>
            <p:cNvGrpSpPr/>
            <p:nvPr/>
          </p:nvGrpSpPr>
          <p:grpSpPr>
            <a:xfrm>
              <a:off x="2968638" y="1981200"/>
              <a:ext cx="298475" cy="1066800"/>
              <a:chOff x="2968638" y="1981200"/>
              <a:chExt cx="298475" cy="10668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3114713" y="2895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2968638" y="1981200"/>
                <a:ext cx="222275" cy="9027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955988" y="29834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988" y="2983468"/>
                  <a:ext cx="46352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2667000" y="2438400"/>
            <a:ext cx="3886200" cy="3429000"/>
            <a:chOff x="2667000" y="2438400"/>
            <a:chExt cx="3886200" cy="3429000"/>
          </a:xfrm>
        </p:grpSpPr>
        <p:grpSp>
          <p:nvGrpSpPr>
            <p:cNvPr id="58" name="Group 57"/>
            <p:cNvGrpSpPr/>
            <p:nvPr/>
          </p:nvGrpSpPr>
          <p:grpSpPr>
            <a:xfrm>
              <a:off x="2667000" y="2438400"/>
              <a:ext cx="685800" cy="685800"/>
              <a:chOff x="2667000" y="2514600"/>
              <a:chExt cx="685800" cy="6858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endCxn id="56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3048000" y="3733800"/>
              <a:ext cx="685800" cy="685800"/>
              <a:chOff x="2667000" y="2514600"/>
              <a:chExt cx="685800" cy="6858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>
                <a:endCxn id="62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343400" y="2971800"/>
              <a:ext cx="609600" cy="707416"/>
              <a:chOff x="2209800" y="2492984"/>
              <a:chExt cx="609600" cy="707416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endCxn id="65" idx="0"/>
              </p:cNvCxnSpPr>
              <p:nvPr/>
            </p:nvCxnSpPr>
            <p:spPr>
              <a:xfrm>
                <a:off x="2209800" y="2492984"/>
                <a:ext cx="533400" cy="555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3429000" y="4876800"/>
              <a:ext cx="685800" cy="685800"/>
              <a:chOff x="2667000" y="2514600"/>
              <a:chExt cx="685800" cy="685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>
                <a:endCxn id="68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6042118" y="2895600"/>
              <a:ext cx="511082" cy="685800"/>
              <a:chOff x="2308318" y="2514600"/>
              <a:chExt cx="511082" cy="6858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>
                <a:endCxn id="71" idx="0"/>
              </p:cNvCxnSpPr>
              <p:nvPr/>
            </p:nvCxnSpPr>
            <p:spPr>
              <a:xfrm>
                <a:off x="2308318" y="2514600"/>
                <a:ext cx="434882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191000" y="4800600"/>
              <a:ext cx="609600" cy="707416"/>
              <a:chOff x="2209800" y="2492984"/>
              <a:chExt cx="609600" cy="707416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/>
              <p:cNvCxnSpPr>
                <a:endCxn id="76" idx="0"/>
              </p:cNvCxnSpPr>
              <p:nvPr/>
            </p:nvCxnSpPr>
            <p:spPr>
              <a:xfrm>
                <a:off x="2209800" y="2492984"/>
                <a:ext cx="533400" cy="555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4129000" y="4849508"/>
              <a:ext cx="384163" cy="1017892"/>
              <a:chOff x="2435237" y="2182508"/>
              <a:chExt cx="384163" cy="1017892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>
                <a:endCxn id="79" idx="0"/>
              </p:cNvCxnSpPr>
              <p:nvPr/>
            </p:nvCxnSpPr>
            <p:spPr>
              <a:xfrm>
                <a:off x="2435237" y="2182508"/>
                <a:ext cx="307963" cy="8654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9573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Designing</a:t>
            </a:r>
            <a:r>
              <a:rPr lang="en-US" sz="3600" b="1" dirty="0"/>
              <a:t> the algorithm …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ln w="38100"/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Can we  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Lemma 2 </a:t>
                </a:r>
                <a:r>
                  <a:rPr lang="en-US" sz="2000" dirty="0"/>
                  <a:t> to design an algorithm ?</a:t>
                </a:r>
              </a:p>
              <a:p>
                <a:pPr marL="0" indent="0">
                  <a:buNone/>
                </a:pPr>
                <a:endParaRPr lang="en-US" sz="2000" u="sng" dirty="0"/>
              </a:p>
              <a:p>
                <a:pPr marL="0" indent="0" algn="ctr">
                  <a:buNone/>
                </a:pPr>
                <a:r>
                  <a:rPr lang="en-US" sz="2000" b="1" dirty="0"/>
                  <a:t>Incremental way </a:t>
                </a:r>
                <a:r>
                  <a:rPr lang="en-US" sz="2000" dirty="0"/>
                  <a:t>to compute shortest paths.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Ponder over it before going to the next slide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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blipFill rotWithShape="1">
                <a:blip r:embed="rId2"/>
                <a:stretch>
                  <a:fillRect l="-741" t="-674" b="-17116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0" y="2057400"/>
            <a:ext cx="914400" cy="5334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6656" y="2590800"/>
            <a:ext cx="78508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shortest</a:t>
            </a:r>
          </a:p>
        </p:txBody>
      </p:sp>
    </p:spTree>
    <p:extLst>
      <p:ext uri="{BB962C8B-B14F-4D97-AF65-F5344CB8AC3E}">
        <p14:creationId xmlns:p14="http://schemas.microsoft.com/office/powerpoint/2010/main" val="200816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Designing</a:t>
            </a:r>
            <a:r>
              <a:rPr lang="en-US" sz="3600" b="1" dirty="0"/>
              <a:t> the algorithm …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ln w="38100"/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Can we  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Lemma 2 </a:t>
                </a:r>
                <a:r>
                  <a:rPr lang="en-US" sz="2000" dirty="0"/>
                  <a:t> to design an algorithm ?</a:t>
                </a:r>
              </a:p>
              <a:p>
                <a:pPr marL="0" indent="0">
                  <a:buNone/>
                </a:pPr>
                <a:endParaRPr lang="en-US" sz="2000" u="sng" dirty="0"/>
              </a:p>
              <a:p>
                <a:pPr marL="0" indent="0" algn="ctr">
                  <a:buNone/>
                </a:pPr>
                <a:r>
                  <a:rPr lang="en-US" sz="2000" b="1" dirty="0"/>
                  <a:t>Incremental way </a:t>
                </a:r>
                <a:r>
                  <a:rPr lang="en-US" sz="2000" dirty="0"/>
                  <a:t>to compute shortest paths.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shortest paths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is known,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But how ?</a:t>
                </a:r>
              </a:p>
              <a:p>
                <a:pPr marL="0" indent="0">
                  <a:buNone/>
                </a:pPr>
                <a:r>
                  <a:rPr lang="en-US" sz="2000" dirty="0"/>
                  <a:t>All we know is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is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But which neighbor ?</a:t>
                </a:r>
              </a:p>
              <a:p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 rotWithShape="1">
                <a:blip r:embed="rId2"/>
                <a:stretch>
                  <a:fillRect l="-741" t="-597" b="-26492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0" y="2057400"/>
            <a:ext cx="914400" cy="5334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6656" y="2590800"/>
            <a:ext cx="78508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shortest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5410200"/>
            <a:ext cx="3733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2667000" y="5867400"/>
                <a:ext cx="6477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Hint: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neighbor, compute some </a:t>
                </a:r>
                <a:r>
                  <a:rPr lang="en-US" i="1" dirty="0">
                    <a:solidFill>
                      <a:schemeClr val="tx1"/>
                    </a:solidFill>
                  </a:rPr>
                  <a:t>label</a:t>
                </a:r>
                <a:r>
                  <a:rPr lang="en-US" dirty="0">
                    <a:solidFill>
                      <a:schemeClr val="tx1"/>
                    </a:solidFill>
                  </a:rPr>
                  <a:t> based on </a:t>
                </a:r>
                <a:r>
                  <a:rPr lang="en-US" b="1" dirty="0">
                    <a:solidFill>
                      <a:srgbClr val="7030A0"/>
                    </a:solidFill>
                  </a:rPr>
                  <a:t>Lemma 2 </a:t>
                </a:r>
                <a:r>
                  <a:rPr lang="en-US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neighbour</a:t>
                </a:r>
                <a:r>
                  <a:rPr lang="en-US" dirty="0">
                    <a:solidFill>
                      <a:schemeClr val="tx1"/>
                    </a:solidFill>
                  </a:rPr>
                  <a:t> with least label. </a:t>
                </a: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867400"/>
                <a:ext cx="6477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545080" y="4343400"/>
            <a:ext cx="340311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next slide explains it precisely.</a:t>
            </a:r>
          </a:p>
        </p:txBody>
      </p:sp>
    </p:spTree>
    <p:extLst>
      <p:ext uri="{BB962C8B-B14F-4D97-AF65-F5344CB8AC3E}">
        <p14:creationId xmlns:p14="http://schemas.microsoft.com/office/powerpoint/2010/main" val="9646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Suppose we have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compute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as follows.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,…,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                                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is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4906963"/>
              </a:xfrm>
              <a:blipFill rotWithShape="1">
                <a:blip r:embed="rId2"/>
                <a:stretch>
                  <a:fillRect l="-741" t="-622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066800" y="1752600"/>
            <a:ext cx="7696200" cy="3276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962400" y="2286000"/>
            <a:ext cx="2514600" cy="2514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178350" y="2362200"/>
            <a:ext cx="2146250" cy="2362200"/>
            <a:chOff x="3194075" y="1752600"/>
            <a:chExt cx="2146250" cy="2362200"/>
          </a:xfrm>
        </p:grpSpPr>
        <p:grpSp>
          <p:nvGrpSpPr>
            <p:cNvPr id="45" name="Group 44"/>
            <p:cNvGrpSpPr/>
            <p:nvPr/>
          </p:nvGrpSpPr>
          <p:grpSpPr>
            <a:xfrm>
              <a:off x="4321082" y="1882682"/>
              <a:ext cx="1019243" cy="848850"/>
              <a:chOff x="4321082" y="1882682"/>
              <a:chExt cx="1019243" cy="848850"/>
            </a:xfrm>
          </p:grpSpPr>
          <p:cxnSp>
            <p:nvCxnSpPr>
              <p:cNvPr id="64" name="Straight Arrow Connector 63"/>
              <p:cNvCxnSpPr>
                <a:stCxn id="58" idx="5"/>
                <a:endCxn id="66" idx="1"/>
              </p:cNvCxnSpPr>
              <p:nvPr/>
            </p:nvCxnSpPr>
            <p:spPr>
              <a:xfrm>
                <a:off x="4321082" y="1882682"/>
                <a:ext cx="730436" cy="425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/>
            </p:nvGrpSpPr>
            <p:grpSpPr>
              <a:xfrm>
                <a:off x="4876800" y="2286000"/>
                <a:ext cx="463525" cy="445532"/>
                <a:chOff x="4876800" y="2286000"/>
                <a:chExt cx="463525" cy="44553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029200" y="2286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6" name="Group 45"/>
            <p:cNvGrpSpPr/>
            <p:nvPr/>
          </p:nvGrpSpPr>
          <p:grpSpPr>
            <a:xfrm>
              <a:off x="4032275" y="2362200"/>
              <a:ext cx="996925" cy="990600"/>
              <a:chOff x="2660675" y="2590800"/>
              <a:chExt cx="996925" cy="99060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4066618" y="1752600"/>
              <a:ext cx="352982" cy="457200"/>
              <a:chOff x="4066618" y="1752600"/>
              <a:chExt cx="352982" cy="4572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191000" y="1752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194075" y="1828800"/>
              <a:ext cx="996925" cy="990600"/>
              <a:chOff x="2660675" y="2590800"/>
              <a:chExt cx="996925" cy="990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3581400" y="2983468"/>
              <a:ext cx="612763" cy="1131332"/>
              <a:chOff x="2882950" y="2373868"/>
              <a:chExt cx="612763" cy="11313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041675" y="2373868"/>
                <a:ext cx="454038" cy="826532"/>
                <a:chOff x="3041675" y="2373868"/>
                <a:chExt cx="454038" cy="826532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041675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61" idx="0"/>
                </p:cNvCxnSpPr>
                <p:nvPr/>
              </p:nvCxnSpPr>
              <p:spPr>
                <a:xfrm flipH="1">
                  <a:off x="3130525" y="2373868"/>
                  <a:ext cx="365188" cy="6301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8" name="TextBox 67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590800" y="2209800"/>
            <a:ext cx="4419600" cy="2514600"/>
            <a:chOff x="2590800" y="2209800"/>
            <a:chExt cx="4419600" cy="2514600"/>
          </a:xfrm>
        </p:grpSpPr>
        <p:sp>
          <p:nvSpPr>
            <p:cNvPr id="69" name="Oval 68"/>
            <p:cNvSpPr/>
            <p:nvPr/>
          </p:nvSpPr>
          <p:spPr>
            <a:xfrm>
              <a:off x="67056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5052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962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1910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705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858000" y="2209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590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97829" y="1781544"/>
            <a:ext cx="2437853" cy="1811524"/>
            <a:chOff x="4397829" y="1781544"/>
            <a:chExt cx="2437853" cy="1811524"/>
          </a:xfrm>
        </p:grpSpPr>
        <p:cxnSp>
          <p:nvCxnSpPr>
            <p:cNvPr id="78" name="Straight Arrow Connector 77"/>
            <p:cNvCxnSpPr>
              <a:endCxn id="69" idx="0"/>
            </p:cNvCxnSpPr>
            <p:nvPr/>
          </p:nvCxnSpPr>
          <p:spPr>
            <a:xfrm>
              <a:off x="6165875" y="2971800"/>
              <a:ext cx="615925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1" idx="0"/>
              <a:endCxn id="69" idx="3"/>
            </p:cNvCxnSpPr>
            <p:nvPr/>
          </p:nvCxnSpPr>
          <p:spPr>
            <a:xfrm flipV="1">
              <a:off x="5248313" y="3330482"/>
              <a:ext cx="1479605" cy="2625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4397829" y="1781544"/>
              <a:ext cx="2437853" cy="1441174"/>
              <a:chOff x="4397829" y="1781544"/>
              <a:chExt cx="2437853" cy="1441174"/>
            </a:xfrm>
          </p:grpSpPr>
          <p:sp>
            <p:nvSpPr>
              <p:cNvPr id="85" name="Freeform 84"/>
              <p:cNvSpPr/>
              <p:nvPr/>
            </p:nvSpPr>
            <p:spPr>
              <a:xfrm>
                <a:off x="4397829" y="1781544"/>
                <a:ext cx="2420486" cy="1419038"/>
              </a:xfrm>
              <a:custGeom>
                <a:avLst/>
                <a:gdLst>
                  <a:gd name="connsiteX0" fmla="*/ 0 w 2433682"/>
                  <a:gd name="connsiteY0" fmla="*/ 1190256 h 1422276"/>
                  <a:gd name="connsiteX1" fmla="*/ 43542 w 2433682"/>
                  <a:gd name="connsiteY1" fmla="*/ 831027 h 1422276"/>
                  <a:gd name="connsiteX2" fmla="*/ 195942 w 2433682"/>
                  <a:gd name="connsiteY2" fmla="*/ 460913 h 1422276"/>
                  <a:gd name="connsiteX3" fmla="*/ 609600 w 2433682"/>
                  <a:gd name="connsiteY3" fmla="*/ 47256 h 1422276"/>
                  <a:gd name="connsiteX4" fmla="*/ 1600200 w 2433682"/>
                  <a:gd name="connsiteY4" fmla="*/ 79913 h 1422276"/>
                  <a:gd name="connsiteX5" fmla="*/ 2155371 w 2433682"/>
                  <a:gd name="connsiteY5" fmla="*/ 678627 h 1422276"/>
                  <a:gd name="connsiteX6" fmla="*/ 2405742 w 2433682"/>
                  <a:gd name="connsiteY6" fmla="*/ 1309999 h 1422276"/>
                  <a:gd name="connsiteX7" fmla="*/ 2416628 w 2433682"/>
                  <a:gd name="connsiteY7" fmla="*/ 1418856 h 1422276"/>
                  <a:gd name="connsiteX0" fmla="*/ 0 w 2420486"/>
                  <a:gd name="connsiteY0" fmla="*/ 1190256 h 1419038"/>
                  <a:gd name="connsiteX1" fmla="*/ 43542 w 2420486"/>
                  <a:gd name="connsiteY1" fmla="*/ 831027 h 1419038"/>
                  <a:gd name="connsiteX2" fmla="*/ 195942 w 2420486"/>
                  <a:gd name="connsiteY2" fmla="*/ 460913 h 1419038"/>
                  <a:gd name="connsiteX3" fmla="*/ 609600 w 2420486"/>
                  <a:gd name="connsiteY3" fmla="*/ 47256 h 1419038"/>
                  <a:gd name="connsiteX4" fmla="*/ 1600200 w 2420486"/>
                  <a:gd name="connsiteY4" fmla="*/ 79913 h 1419038"/>
                  <a:gd name="connsiteX5" fmla="*/ 2155371 w 2420486"/>
                  <a:gd name="connsiteY5" fmla="*/ 678627 h 1419038"/>
                  <a:gd name="connsiteX6" fmla="*/ 2351314 w 2420486"/>
                  <a:gd name="connsiteY6" fmla="*/ 1092284 h 1419038"/>
                  <a:gd name="connsiteX7" fmla="*/ 2416628 w 2420486"/>
                  <a:gd name="connsiteY7" fmla="*/ 1418856 h 1419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20486" h="1419038">
                    <a:moveTo>
                      <a:pt x="0" y="1190256"/>
                    </a:moveTo>
                    <a:cubicBezTo>
                      <a:pt x="5442" y="1071420"/>
                      <a:pt x="10885" y="952584"/>
                      <a:pt x="43542" y="831027"/>
                    </a:cubicBezTo>
                    <a:cubicBezTo>
                      <a:pt x="76199" y="709470"/>
                      <a:pt x="101599" y="591541"/>
                      <a:pt x="195942" y="460913"/>
                    </a:cubicBezTo>
                    <a:cubicBezTo>
                      <a:pt x="290285" y="330285"/>
                      <a:pt x="375557" y="110756"/>
                      <a:pt x="609600" y="47256"/>
                    </a:cubicBezTo>
                    <a:cubicBezTo>
                      <a:pt x="843643" y="-16244"/>
                      <a:pt x="1342571" y="-25316"/>
                      <a:pt x="1600200" y="79913"/>
                    </a:cubicBezTo>
                    <a:cubicBezTo>
                      <a:pt x="1857829" y="185142"/>
                      <a:pt x="2030185" y="509899"/>
                      <a:pt x="2155371" y="678627"/>
                    </a:cubicBezTo>
                    <a:cubicBezTo>
                      <a:pt x="2280557" y="847355"/>
                      <a:pt x="2307771" y="968913"/>
                      <a:pt x="2351314" y="1092284"/>
                    </a:cubicBezTo>
                    <a:cubicBezTo>
                      <a:pt x="2394857" y="1215655"/>
                      <a:pt x="2432956" y="1426113"/>
                      <a:pt x="2416628" y="1418856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stCxn id="85" idx="6"/>
                <a:endCxn id="69" idx="7"/>
              </p:cNvCxnSpPr>
              <p:nvPr/>
            </p:nvCxnSpPr>
            <p:spPr>
              <a:xfrm>
                <a:off x="6749143" y="2873828"/>
                <a:ext cx="86539" cy="348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990600" y="5715000"/>
                <a:ext cx="365478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vertex with </a:t>
                </a:r>
                <a:r>
                  <a:rPr lang="en-US" b="1" dirty="0"/>
                  <a:t>minimum</a:t>
                </a:r>
                <a:r>
                  <a:rPr lang="en-US" dirty="0"/>
                  <a:t>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715000"/>
                <a:ext cx="365478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503" t="-8333" r="-116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80946" y="5250218"/>
                <a:ext cx="2343654" cy="540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            </m:t>
                          </m:r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?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  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46" y="5250218"/>
                <a:ext cx="2343654" cy="540982"/>
              </a:xfrm>
              <a:prstGeom prst="rect">
                <a:avLst/>
              </a:prstGeom>
              <a:blipFill rotWithShape="1">
                <a:blip r:embed="rId10"/>
                <a:stretch>
                  <a:fillRect t="-4494" r="-2857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57863" y="5208130"/>
                <a:ext cx="2281137" cy="5068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dirty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𝝎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63" y="5208130"/>
                <a:ext cx="2281137" cy="506870"/>
              </a:xfrm>
              <a:prstGeom prst="rect">
                <a:avLst/>
              </a:prstGeom>
              <a:blipFill rotWithShape="1">
                <a:blip r:embed="rId11"/>
                <a:stretch>
                  <a:fillRect r="-293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15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3" grpId="0" animBg="1"/>
      <p:bldP spid="68" grpId="0"/>
      <p:bldP spid="96" grpId="0" animBg="1"/>
      <p:bldP spid="6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:r>
                  <a:rPr lang="en-US" sz="2000" b="1" dirty="0"/>
                  <a:t>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this algorithm, we first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and then find the vertex with the least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value.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Try to rearrange its statements so that in the beginning of each iteration, we have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values </a:t>
                </a:r>
                <a:r>
                  <a:rPr lang="en-US" sz="2000" b="1" dirty="0"/>
                  <a:t>computed</a:t>
                </a:r>
                <a:r>
                  <a:rPr lang="en-US" sz="2000" dirty="0"/>
                  <a:t> </a:t>
                </a:r>
                <a:r>
                  <a:rPr lang="en-US" sz="2000" b="1" dirty="0"/>
                  <a:t>already</a:t>
                </a:r>
                <a:r>
                  <a:rPr lang="en-US" sz="2000" dirty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rearrangement will be helpful for improving the running time.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 please </a:t>
                </a:r>
                <a:r>
                  <a:rPr lang="en-US" sz="2000" u="sng" dirty="0"/>
                  <a:t>try it on your own first before viewing the next slide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400800" y="4343400"/>
            <a:ext cx="231648" cy="15240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4953000"/>
            <a:ext cx="23887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lot of </a:t>
            </a:r>
            <a:r>
              <a:rPr lang="en-US" b="1" dirty="0"/>
              <a:t>re-computation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9091" r="-337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66800" y="4235152"/>
            <a:ext cx="5257800" cy="17846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/>
                  <a:t>;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;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9091" r="-112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172200" y="4267200"/>
            <a:ext cx="2698635" cy="1524000"/>
            <a:chOff x="6172200" y="4038600"/>
            <a:chExt cx="2698635" cy="1524000"/>
          </a:xfrm>
        </p:grpSpPr>
        <p:sp>
          <p:nvSpPr>
            <p:cNvPr id="9" name="Right Brace 8"/>
            <p:cNvSpPr/>
            <p:nvPr/>
          </p:nvSpPr>
          <p:spPr>
            <a:xfrm>
              <a:off x="6172200" y="4038600"/>
              <a:ext cx="231648" cy="1524000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00800" y="4343400"/>
                  <a:ext cx="2470035" cy="830997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What are the vertices </a:t>
                  </a:r>
                </a:p>
                <a:p>
                  <a:r>
                    <a:rPr lang="en-US" sz="1600" dirty="0"/>
                    <a:t>whose </a:t>
                  </a:r>
                  <a14:m>
                    <m:oMath xmlns:m="http://schemas.openxmlformats.org/officeDocument/2006/math">
                      <m:r>
                        <a:rPr lang="en-US" sz="16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</m:oMath>
                  </a14:m>
                  <a:r>
                    <a:rPr lang="en-US" sz="1600" dirty="0"/>
                    <a:t> value may change </a:t>
                  </a:r>
                </a:p>
                <a:p>
                  <a:r>
                    <a:rPr lang="en-US" sz="1600" dirty="0"/>
                    <a:t>in this iteration ? 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4343400"/>
                  <a:ext cx="2470035" cy="8309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35" t="-2206" r="-494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own Ribbon 11"/>
              <p:cNvSpPr/>
              <p:nvPr/>
            </p:nvSpPr>
            <p:spPr>
              <a:xfrm>
                <a:off x="5791200" y="1676400"/>
                <a:ext cx="2819400" cy="86674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Only </a:t>
                </a:r>
                <a:r>
                  <a:rPr lang="en-US" u="sng" dirty="0">
                    <a:solidFill>
                      <a:schemeClr val="tx1"/>
                    </a:solidFill>
                  </a:rPr>
                  <a:t>neighbors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Down Ribb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676400"/>
                <a:ext cx="2819400" cy="86674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1066800" y="4235152"/>
            <a:ext cx="5257800" cy="17846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867400" y="2971800"/>
            <a:ext cx="2590800" cy="685800"/>
          </a:xfrm>
          <a:prstGeom prst="leftArrow">
            <a:avLst>
              <a:gd name="adj1" fmla="val 6904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extract-min</a:t>
            </a:r>
            <a:r>
              <a:rPr lang="en-US" dirty="0">
                <a:solidFill>
                  <a:schemeClr val="tx1"/>
                </a:solidFill>
              </a:rPr>
              <a:t> operation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864352" y="3886200"/>
            <a:ext cx="2822448" cy="1371600"/>
            <a:chOff x="5864352" y="3886200"/>
            <a:chExt cx="2822448" cy="1371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Left Arrow 5"/>
                <p:cNvSpPr/>
                <p:nvPr/>
              </p:nvSpPr>
              <p:spPr>
                <a:xfrm>
                  <a:off x="6096000" y="4267200"/>
                  <a:ext cx="2590800" cy="685800"/>
                </a:xfrm>
                <a:prstGeom prst="leftArrow">
                  <a:avLst>
                    <a:gd name="adj1" fmla="val 69048"/>
                    <a:gd name="adj2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deg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  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Decrease-key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 operations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Left Arrow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267200"/>
                  <a:ext cx="2590800" cy="685800"/>
                </a:xfrm>
                <a:prstGeom prst="leftArrow">
                  <a:avLst>
                    <a:gd name="adj1" fmla="val 69048"/>
                    <a:gd name="adj2" fmla="val 50000"/>
                  </a:avLst>
                </a:prstGeom>
                <a:blipFill rotWithShape="1">
                  <a:blip r:embed="rId3"/>
                  <a:stretch>
                    <a:fillRect b="-8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6"/>
            <p:cNvSpPr/>
            <p:nvPr/>
          </p:nvSpPr>
          <p:spPr>
            <a:xfrm>
              <a:off x="5864352" y="3886200"/>
              <a:ext cx="155448" cy="1371600"/>
            </a:xfrm>
            <a:prstGeom prst="rightBrac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9091" r="-112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1066800" y="4235152"/>
            <a:ext cx="5257800" cy="17846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Time complexity </a:t>
            </a:r>
            <a:r>
              <a:rPr lang="en-US" sz="3600" b="1" dirty="0"/>
              <a:t>of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err="1">
                <a:solidFill>
                  <a:srgbClr val="7030A0"/>
                </a:solidFill>
              </a:rPr>
              <a:t>Dijkstra</a:t>
            </a:r>
            <a:r>
              <a:rPr lang="en-US" sz="3600" b="1" dirty="0" err="1"/>
              <a:t>’s</a:t>
            </a:r>
            <a:r>
              <a:rPr lang="en-US" sz="3600" b="1" dirty="0"/>
              <a:t> algorithm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Total number of </a:t>
                </a:r>
                <a:r>
                  <a:rPr lang="en-US" sz="2000" b="1" dirty="0"/>
                  <a:t>extract-min</a:t>
                </a:r>
                <a:r>
                  <a:rPr lang="en-US" sz="2000" dirty="0"/>
                  <a:t> operation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Total </a:t>
                </a:r>
                <a:r>
                  <a:rPr lang="en-US" sz="2000" b="1" dirty="0"/>
                  <a:t>Decrease-key</a:t>
                </a:r>
                <a:r>
                  <a:rPr lang="en-US" sz="2000" dirty="0"/>
                  <a:t> operations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Using </a:t>
                </a:r>
                <a:r>
                  <a:rPr lang="en-US" sz="2000" b="1" dirty="0"/>
                  <a:t>Binary heap</a:t>
                </a:r>
                <a:r>
                  <a:rPr lang="en-US" sz="2000" dirty="0"/>
                  <a:t> to maintain the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, the time complexity: O(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/>
                  <a:t>: Given a directed graph with </a:t>
                </a:r>
                <a:r>
                  <a:rPr lang="en-US" sz="2000" u="sng" dirty="0"/>
                  <a:t>positive weights </a:t>
                </a:r>
                <a:r>
                  <a:rPr lang="en-US" sz="2000" dirty="0"/>
                  <a:t>on edges, we can compute all shortest paths from a given vertex in O(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Fibonacci heap supports </a:t>
                </a:r>
                <a:r>
                  <a:rPr lang="en-US" sz="2000" b="1" dirty="0"/>
                  <a:t>Decrease-key </a:t>
                </a:r>
                <a:r>
                  <a:rPr lang="en-US" sz="2000" dirty="0"/>
                  <a:t>in O(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time and </a:t>
                </a:r>
                <a:r>
                  <a:rPr lang="en-US" sz="2000" b="1" dirty="0"/>
                  <a:t>extract-min</a:t>
                </a:r>
                <a:r>
                  <a:rPr lang="en-US" sz="2000" dirty="0"/>
                  <a:t> in  O(log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Total time complexity using Fibonacci heap: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4525963"/>
              </a:xfrm>
              <a:blipFill>
                <a:blip r:embed="rId2"/>
                <a:stretch>
                  <a:fillRect l="-885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Notations and Terminologies</a:t>
            </a:r>
            <a:br>
              <a:rPr lang="en-US" sz="3600" b="1" dirty="0">
                <a:solidFill>
                  <a:srgbClr val="002060"/>
                </a:solidFill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5344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b="1" dirty="0"/>
                  <a:t>directed</a:t>
                </a:r>
                <a:r>
                  <a:rPr lang="en-US" sz="2000" dirty="0"/>
                  <a:t>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Represented as </a:t>
                </a:r>
                <a:r>
                  <a:rPr lang="en-US" sz="2000" b="1" dirty="0"/>
                  <a:t>Adjacency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lists</a:t>
                </a:r>
                <a:r>
                  <a:rPr lang="en-US" sz="2000" b="1" dirty="0"/>
                  <a:t> </a:t>
                </a:r>
                <a:r>
                  <a:rPr lang="en-US" sz="2000" dirty="0"/>
                  <a:t>or </a:t>
                </a:r>
                <a:r>
                  <a:rPr lang="en-US" sz="2000" b="1" dirty="0"/>
                  <a:t>Adjacency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matrix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 such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Weight of a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534400" cy="5181600"/>
              </a:xfrm>
              <a:blipFill>
                <a:blip r:embed="rId2"/>
                <a:stretch>
                  <a:fillRect l="-744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828800" y="3974068"/>
            <a:ext cx="5873182" cy="750332"/>
            <a:chOff x="1828800" y="3886200"/>
            <a:chExt cx="5873182" cy="750332"/>
          </a:xfrm>
        </p:grpSpPr>
        <p:sp>
          <p:nvSpPr>
            <p:cNvPr id="7" name="Oval 6"/>
            <p:cNvSpPr/>
            <p:nvPr/>
          </p:nvSpPr>
          <p:spPr>
            <a:xfrm>
              <a:off x="1981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53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91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12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7" idx="6"/>
            </p:cNvCxnSpPr>
            <p:nvPr/>
          </p:nvCxnSpPr>
          <p:spPr>
            <a:xfrm>
              <a:off x="2133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718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705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13202" y="38862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86000" y="4047291"/>
            <a:ext cx="4968170" cy="310754"/>
            <a:chOff x="2286000" y="3959423"/>
            <a:chExt cx="4968170" cy="310754"/>
          </a:xfrm>
        </p:grpSpPr>
        <p:sp>
          <p:nvSpPr>
            <p:cNvPr id="24" name="TextBox 23"/>
            <p:cNvSpPr txBox="1"/>
            <p:nvPr/>
          </p:nvSpPr>
          <p:spPr>
            <a:xfrm>
              <a:off x="2286000" y="3959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24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86762" y="39624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18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Notations and Terminologies</a:t>
            </a:r>
            <a:br>
              <a:rPr lang="en-US" sz="3600" b="1" dirty="0">
                <a:solidFill>
                  <a:srgbClr val="00206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path      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 </a:t>
                </a:r>
                <a:r>
                  <a:rPr lang="en-US" sz="2000" dirty="0"/>
                  <a:t>                               is called the </a:t>
                </a:r>
                <a:r>
                  <a:rPr lang="en-US" sz="2000" b="1" dirty="0"/>
                  <a:t>shortest path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  <a:r>
                  <a:rPr lang="en-US" sz="2000" b="1" dirty="0"/>
                  <a:t>Distance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the </a:t>
                </a:r>
                <a:r>
                  <a:rPr lang="en-US" sz="2000" b="1" u="sng" dirty="0"/>
                  <a:t>weight</a:t>
                </a:r>
                <a:r>
                  <a:rPr lang="en-US" sz="2000" dirty="0"/>
                  <a:t> of the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76918" y="2724090"/>
                <a:ext cx="3494867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minimum weight</a:t>
                </a:r>
                <a:endParaRPr lang="en-I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918" y="2724090"/>
                <a:ext cx="3494867" cy="400110"/>
              </a:xfrm>
              <a:prstGeom prst="rect">
                <a:avLst/>
              </a:prstGeom>
              <a:blipFill>
                <a:blip r:embed="rId3"/>
                <a:stretch>
                  <a:fillRect l="-1812" t="-9091" r="-10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62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2133600" y="4267200"/>
                <a:ext cx="2971800" cy="838200"/>
              </a:xfrm>
              <a:prstGeom prst="cloudCallout">
                <a:avLst>
                  <a:gd name="adj1" fmla="val -25311"/>
                  <a:gd name="adj2" fmla="val 8036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𝒆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  <a:endParaRPr lang="en-IN" dirty="0"/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267200"/>
                <a:ext cx="2971800" cy="838200"/>
              </a:xfrm>
              <a:prstGeom prst="cloudCallout">
                <a:avLst>
                  <a:gd name="adj1" fmla="val -25311"/>
                  <a:gd name="adj2" fmla="val 80363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Down Ribbon 2"/>
              <p:cNvSpPr/>
              <p:nvPr/>
            </p:nvSpPr>
            <p:spPr>
              <a:xfrm>
                <a:off x="5867400" y="4264152"/>
                <a:ext cx="2819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 </a:t>
                </a:r>
                <a:r>
                  <a:rPr lang="en-US" b="1" dirty="0">
                    <a:solidFill>
                      <a:schemeClr val="tx1"/>
                    </a:solidFill>
                  </a:rPr>
                  <a:t>BFS</a:t>
                </a:r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Down Ribbon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264152"/>
                <a:ext cx="2819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09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2" grpId="1" animBg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First algorithm </a:t>
                </a:r>
                <a:r>
                  <a:rPr lang="en-US" sz="2000" dirty="0"/>
                  <a:t>: by </a:t>
                </a:r>
                <a:r>
                  <a:rPr lang="en-US" sz="2000" b="1" dirty="0" err="1"/>
                  <a:t>Edsger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Dijkstra</a:t>
                </a:r>
                <a:r>
                  <a:rPr lang="en-US" sz="2000" b="1" dirty="0"/>
                  <a:t>  </a:t>
                </a:r>
                <a:r>
                  <a:rPr lang="en-US" sz="2000" dirty="0"/>
                  <a:t>in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1956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And still the best …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1600200" y="5102352"/>
            <a:ext cx="49530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am sure you will be able to re-invent it yourself if you are asked right questions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en-US" dirty="0">
                <a:solidFill>
                  <a:schemeClr val="tx1"/>
                </a:solidFill>
              </a:rPr>
              <a:t>  So get ready !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1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Inference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                   The distance to any vertex </a:t>
            </a:r>
            <a:r>
              <a:rPr lang="en-US" sz="2000" u="sng" dirty="0"/>
              <a:t>depends</a:t>
            </a:r>
            <a:r>
              <a:rPr lang="en-US" sz="2000" dirty="0"/>
              <a:t> upon </a:t>
            </a:r>
            <a:r>
              <a:rPr lang="en-US" sz="2000" u="sng" dirty="0"/>
              <a:t>global</a:t>
            </a:r>
            <a:r>
              <a:rPr lang="en-US" sz="2000" dirty="0"/>
              <a:t> parameters.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47" name="Oval 46"/>
          <p:cNvSpPr/>
          <p:nvPr/>
        </p:nvSpPr>
        <p:spPr>
          <a:xfrm>
            <a:off x="3276600" y="3048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480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86000" y="3188732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67000" y="2525797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29" idx="0"/>
          </p:cNvCxnSpPr>
          <p:nvPr/>
        </p:nvCxnSpPr>
        <p:spPr>
          <a:xfrm flipH="1">
            <a:off x="3429000" y="2971800"/>
            <a:ext cx="762000" cy="116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200400" y="4419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62200" y="3962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47" idx="4"/>
            <a:endCxn id="50" idx="7"/>
          </p:cNvCxnSpPr>
          <p:nvPr/>
        </p:nvCxnSpPr>
        <p:spPr>
          <a:xfrm flipH="1">
            <a:off x="3178082" y="3200400"/>
            <a:ext cx="174718" cy="5557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0" idx="4"/>
            <a:endCxn id="59" idx="0"/>
          </p:cNvCxnSpPr>
          <p:nvPr/>
        </p:nvCxnSpPr>
        <p:spPr>
          <a:xfrm>
            <a:off x="3124200" y="3886200"/>
            <a:ext cx="1524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2"/>
            <a:endCxn id="60" idx="5"/>
          </p:cNvCxnSpPr>
          <p:nvPr/>
        </p:nvCxnSpPr>
        <p:spPr>
          <a:xfrm flipH="1" flipV="1">
            <a:off x="2492282" y="4092482"/>
            <a:ext cx="708118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0" idx="0"/>
            <a:endCxn id="51" idx="4"/>
          </p:cNvCxnSpPr>
          <p:nvPr/>
        </p:nvCxnSpPr>
        <p:spPr>
          <a:xfrm flipH="1" flipV="1">
            <a:off x="2362200" y="3341132"/>
            <a:ext cx="76200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1" idx="0"/>
            <a:endCxn id="52" idx="3"/>
          </p:cNvCxnSpPr>
          <p:nvPr/>
        </p:nvCxnSpPr>
        <p:spPr>
          <a:xfrm flipV="1">
            <a:off x="2362200" y="2655879"/>
            <a:ext cx="327118" cy="5328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2"/>
          </p:cNvCxnSpPr>
          <p:nvPr/>
        </p:nvCxnSpPr>
        <p:spPr>
          <a:xfrm flipH="1" flipV="1">
            <a:off x="2057400" y="2416083"/>
            <a:ext cx="609600" cy="1859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905000" y="1992868"/>
            <a:ext cx="382603" cy="521732"/>
            <a:chOff x="1905000" y="1992868"/>
            <a:chExt cx="382603" cy="521732"/>
          </a:xfrm>
        </p:grpSpPr>
        <p:sp>
          <p:nvSpPr>
            <p:cNvPr id="53" name="Oval 52"/>
            <p:cNvSpPr/>
            <p:nvPr/>
          </p:nvSpPr>
          <p:spPr>
            <a:xfrm>
              <a:off x="1905000" y="2362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910577" y="1992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577" y="1992868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2262281" y="2283023"/>
            <a:ext cx="2677127" cy="2060377"/>
            <a:chOff x="2262281" y="2283023"/>
            <a:chExt cx="2677127" cy="2060377"/>
          </a:xfrm>
        </p:grpSpPr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262281" y="2283023"/>
              <a:ext cx="1595157" cy="2060377"/>
              <a:chOff x="2262281" y="2283023"/>
              <a:chExt cx="1595157" cy="206037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581400" y="2816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971800" y="32766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16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242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11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680592" y="4035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9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362200" y="3505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4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262281" y="27474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314762" y="2283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5</a:t>
                </a:r>
              </a:p>
            </p:txBody>
          </p:sp>
        </p:grpSp>
      </p:grpSp>
      <p:cxnSp>
        <p:nvCxnSpPr>
          <p:cNvPr id="104" name="Straight Arrow Connector 103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114800" y="2895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/>
      <p:bldP spid="47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1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there any vertex in this picture for which you are certain about the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852" t="-1677" b="-16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own Ribbon 13"/>
          <p:cNvSpPr/>
          <p:nvPr/>
        </p:nvSpPr>
        <p:spPr>
          <a:xfrm>
            <a:off x="5471230" y="5715000"/>
            <a:ext cx="245357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Give reasons.</a:t>
            </a:r>
          </a:p>
        </p:txBody>
      </p:sp>
      <p:sp>
        <p:nvSpPr>
          <p:cNvPr id="47" name="Oval 46"/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The shortest path to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18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105400" y="3200400"/>
            <a:ext cx="631918" cy="174718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6" grpId="1" animBg="1"/>
      <p:bldP spid="19" grpId="0" animBg="1"/>
      <p:bldP spid="19" grpId="1" animBg="1"/>
      <p:bldP spid="13" grpId="0"/>
      <p:bldP spid="13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13727</TotalTime>
  <Words>2007</Words>
  <Application>Microsoft Macintosh PowerPoint</Application>
  <PresentationFormat>On-screen Show (4:3)</PresentationFormat>
  <Paragraphs>513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Data Structures and Algorithms (ESO207) </vt:lpstr>
      <vt:lpstr>Shortest pathS in a graph</vt:lpstr>
      <vt:lpstr>Notations and Terminologies </vt:lpstr>
      <vt:lpstr>Notations and Terminologies </vt:lpstr>
      <vt:lpstr>Problem Definition</vt:lpstr>
      <vt:lpstr>Problem Definition</vt:lpstr>
      <vt:lpstr>An example to get  an insight into this problem</vt:lpstr>
      <vt:lpstr>An example to get  an insight into this problem</vt:lpstr>
      <vt:lpstr>An example to get  an insight into this problem</vt:lpstr>
      <vt:lpstr>Designing  a greedy algorithm for shortest paths </vt:lpstr>
      <vt:lpstr>An example to get  an insight into this problem</vt:lpstr>
      <vt:lpstr>An example to get  an insight into this problem</vt:lpstr>
      <vt:lpstr>An example to get  an insight into this problem</vt:lpstr>
      <vt:lpstr>How to compute instance G′ </vt:lpstr>
      <vt:lpstr>Shortcomings of the algorithm</vt:lpstr>
      <vt:lpstr>Property  of a shortest path</vt:lpstr>
      <vt:lpstr>Optimal subpath property</vt:lpstr>
      <vt:lpstr>Exploiting the positive weight on edges </vt:lpstr>
      <vt:lpstr>More insights … </vt:lpstr>
      <vt:lpstr>Complete picture of all shortest paths ?</vt:lpstr>
      <vt:lpstr>Designing the algorithm … </vt:lpstr>
      <vt:lpstr>Designing the algorithm … </vt:lpstr>
      <vt:lpstr>PowerPoint Presentation</vt:lpstr>
      <vt:lpstr>Dijkstra’s algorithm</vt:lpstr>
      <vt:lpstr>PowerPoint Presentation</vt:lpstr>
      <vt:lpstr>Dijkstra’s algorithm</vt:lpstr>
      <vt:lpstr>Dijkstra’s algorithm</vt:lpstr>
      <vt:lpstr>Dijkstra’s algorithm</vt:lpstr>
      <vt:lpstr>Time complexity of Dijkstra’s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1296</cp:revision>
  <cp:lastPrinted>2021-04-07T13:08:02Z</cp:lastPrinted>
  <dcterms:created xsi:type="dcterms:W3CDTF">2011-12-03T04:13:03Z</dcterms:created>
  <dcterms:modified xsi:type="dcterms:W3CDTF">2023-11-10T03:14:41Z</dcterms:modified>
</cp:coreProperties>
</file>