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538" r:id="rId3"/>
    <p:sldId id="545" r:id="rId4"/>
    <p:sldId id="520" r:id="rId5"/>
    <p:sldId id="522" r:id="rId6"/>
    <p:sldId id="523" r:id="rId7"/>
    <p:sldId id="524" r:id="rId8"/>
    <p:sldId id="525" r:id="rId9"/>
    <p:sldId id="526" r:id="rId10"/>
    <p:sldId id="265" r:id="rId11"/>
    <p:sldId id="273" r:id="rId12"/>
    <p:sldId id="306" r:id="rId13"/>
    <p:sldId id="277" r:id="rId14"/>
    <p:sldId id="278" r:id="rId15"/>
    <p:sldId id="304" r:id="rId16"/>
    <p:sldId id="285" r:id="rId17"/>
    <p:sldId id="280" r:id="rId18"/>
    <p:sldId id="281" r:id="rId19"/>
    <p:sldId id="283" r:id="rId20"/>
    <p:sldId id="284" r:id="rId21"/>
    <p:sldId id="286" r:id="rId22"/>
    <p:sldId id="287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95BB6-B202-DF4F-969E-7CEEB8A209AD}" v="17" dt="2023-11-13T02:52:48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59395BB6-B202-DF4F-969E-7CEEB8A209AD}"/>
    <pc:docChg chg="custSel addSld delSld modSld">
      <pc:chgData name="Raghunath Tewari" userId="2638bdda-d406-4938-a2a6-e4e967acb772" providerId="ADAL" clId="{59395BB6-B202-DF4F-969E-7CEEB8A209AD}" dt="2023-11-13T02:53:07.011" v="19" actId="478"/>
      <pc:docMkLst>
        <pc:docMk/>
      </pc:docMkLst>
      <pc:sldChg chg="delSp modSp mod delAnim">
        <pc:chgData name="Raghunath Tewari" userId="2638bdda-d406-4938-a2a6-e4e967acb772" providerId="ADAL" clId="{59395BB6-B202-DF4F-969E-7CEEB8A209AD}" dt="2023-11-13T02:53:07.011" v="19" actId="478"/>
        <pc:sldMkLst>
          <pc:docMk/>
          <pc:sldMk cId="1880221628" sldId="265"/>
        </pc:sldMkLst>
        <pc:spChg chg="mod">
          <ac:chgData name="Raghunath Tewari" userId="2638bdda-d406-4938-a2a6-e4e967acb772" providerId="ADAL" clId="{59395BB6-B202-DF4F-969E-7CEEB8A209AD}" dt="2023-11-13T02:52:48.983" v="18" actId="20577"/>
          <ac:spMkLst>
            <pc:docMk/>
            <pc:sldMk cId="1880221628" sldId="265"/>
            <ac:spMk id="3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880221628" sldId="265"/>
            <ac:spMk id="4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880221628" sldId="265"/>
            <ac:spMk id="5" creationId="{00000000-0000-0000-0000-000000000000}"/>
          </ac:spMkLst>
        </pc:spChg>
        <pc:spChg chg="del">
          <ac:chgData name="Raghunath Tewari" userId="2638bdda-d406-4938-a2a6-e4e967acb772" providerId="ADAL" clId="{59395BB6-B202-DF4F-969E-7CEEB8A209AD}" dt="2023-11-13T02:53:07.011" v="19" actId="478"/>
          <ac:spMkLst>
            <pc:docMk/>
            <pc:sldMk cId="1880221628" sldId="265"/>
            <ac:spMk id="36" creationId="{00000000-0000-0000-0000-000000000000}"/>
          </ac:spMkLst>
        </pc:spChg>
        <pc:spChg chg="del">
          <ac:chgData name="Raghunath Tewari" userId="2638bdda-d406-4938-a2a6-e4e967acb772" providerId="ADAL" clId="{59395BB6-B202-DF4F-969E-7CEEB8A209AD}" dt="2023-11-13T02:52:42.819" v="9" actId="478"/>
          <ac:spMkLst>
            <pc:docMk/>
            <pc:sldMk cId="1880221628" sldId="265"/>
            <ac:spMk id="37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1888528788" sldId="273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888528788" sldId="273"/>
            <ac:spMk id="2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888528788" sldId="273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3749912636" sldId="277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3749912636" sldId="277"/>
            <ac:spMk id="2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2851920750" sldId="278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2851920750" sldId="278"/>
            <ac:spMk id="4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2851920750" sldId="278"/>
            <ac:spMk id="5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839889127" sldId="280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839889127" sldId="280"/>
            <ac:spMk id="2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839889127" sldId="280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298995530" sldId="281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298995530" sldId="281"/>
            <ac:spMk id="2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298995530" sldId="281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329718197" sldId="283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329718197" sldId="283"/>
            <ac:spMk id="2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329718197" sldId="283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4217561135" sldId="284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4217561135" sldId="284"/>
            <ac:spMk id="2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4217561135" sldId="284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2912582728" sldId="285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2912582728" sldId="285"/>
            <ac:spMk id="4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2912582728" sldId="285"/>
            <ac:spMk id="5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301180844" sldId="286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301180844" sldId="286"/>
            <ac:spMk id="2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1547203575" sldId="287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547203575" sldId="287"/>
            <ac:spMk id="2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3025279450" sldId="288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3025279450" sldId="288"/>
            <ac:spMk id="2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3025279450" sldId="288"/>
            <ac:spMk id="3" creationId="{00000000-0000-0000-0000-000000000000}"/>
          </ac:spMkLst>
        </pc:spChg>
      </pc:sldChg>
      <pc:sldChg chg="modSp setBg">
        <pc:chgData name="Raghunath Tewari" userId="2638bdda-d406-4938-a2a6-e4e967acb772" providerId="ADAL" clId="{59395BB6-B202-DF4F-969E-7CEEB8A209AD}" dt="2023-11-12T15:03:06.069" v="7"/>
        <pc:sldMkLst>
          <pc:docMk/>
          <pc:sldMk cId="3352642195" sldId="293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3352642195" sldId="293"/>
            <ac:spMk id="4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1612064225" sldId="304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612064225" sldId="304"/>
            <ac:spMk id="2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612064225" sldId="304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1839559331" sldId="306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839559331" sldId="306"/>
            <ac:spMk id="2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839559331" sldId="306"/>
            <ac:spMk id="3" creationId="{00000000-0000-0000-0000-000000000000}"/>
          </ac:spMkLst>
        </pc:spChg>
      </pc:sldChg>
      <pc:sldChg chg="add del">
        <pc:chgData name="Raghunath Tewari" userId="2638bdda-d406-4938-a2a6-e4e967acb772" providerId="ADAL" clId="{59395BB6-B202-DF4F-969E-7CEEB8A209AD}" dt="2023-11-12T15:03:12.415" v="8" actId="2696"/>
        <pc:sldMkLst>
          <pc:docMk/>
          <pc:sldMk cId="39801745" sldId="514"/>
        </pc:sldMkLst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1533937842" sldId="520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533937842" sldId="520"/>
            <ac:spMk id="2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533937842" sldId="520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92074952" sldId="522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92074952" sldId="522"/>
            <ac:spMk id="4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92074952" sldId="522"/>
            <ac:spMk id="5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1450072111" sldId="523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450072111" sldId="523"/>
            <ac:spMk id="2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450072111" sldId="523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1105842221" sldId="524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105842221" sldId="524"/>
            <ac:spMk id="2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105842221" sldId="524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2212702950" sldId="525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2212702950" sldId="525"/>
            <ac:spMk id="2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2212702950" sldId="525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3973966944" sldId="526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3973966944" sldId="526"/>
            <ac:spMk id="2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3973966944" sldId="526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1552609351" sldId="538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552609351" sldId="538"/>
            <ac:spMk id="4" creationId="{00000000-0000-0000-0000-000000000000}"/>
          </ac:spMkLst>
        </pc:spChg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1552609351" sldId="538"/>
            <ac:spMk id="5" creationId="{00000000-0000-0000-0000-000000000000}"/>
          </ac:spMkLst>
        </pc:spChg>
      </pc:sldChg>
      <pc:sldChg chg="modSp">
        <pc:chgData name="Raghunath Tewari" userId="2638bdda-d406-4938-a2a6-e4e967acb772" providerId="ADAL" clId="{59395BB6-B202-DF4F-969E-7CEEB8A209AD}" dt="2023-11-12T15:02:05.246" v="6"/>
        <pc:sldMkLst>
          <pc:docMk/>
          <pc:sldMk cId="665629036" sldId="545"/>
        </pc:sldMkLst>
        <pc:spChg chg="mod">
          <ac:chgData name="Raghunath Tewari" userId="2638bdda-d406-4938-a2a6-e4e967acb772" providerId="ADAL" clId="{59395BB6-B202-DF4F-969E-7CEEB8A209AD}" dt="2023-11-12T15:02:05.246" v="6"/>
          <ac:spMkLst>
            <pc:docMk/>
            <pc:sldMk cId="665629036" sldId="545"/>
            <ac:spMk id="2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9A99FDAF-F045-5C4E-8A22-02AFDB9A2EC0}"/>
    <pc:docChg chg="custSel addSld delSld modSld">
      <pc:chgData name="Raghunath Tewari" userId="2638bdda-d406-4938-a2a6-e4e967acb772" providerId="ADAL" clId="{9A99FDAF-F045-5C4E-8A22-02AFDB9A2EC0}" dt="2021-04-07T14:25:39.624" v="158" actId="20577"/>
      <pc:docMkLst>
        <pc:docMk/>
      </pc:docMkLst>
      <pc:sldChg chg="del">
        <pc:chgData name="Raghunath Tewari" userId="2638bdda-d406-4938-a2a6-e4e967acb772" providerId="ADAL" clId="{9A99FDAF-F045-5C4E-8A22-02AFDB9A2EC0}" dt="2021-04-07T12:25:06.001" v="3" actId="2696"/>
        <pc:sldMkLst>
          <pc:docMk/>
          <pc:sldMk cId="2872965770" sldId="266"/>
        </pc:sldMkLst>
      </pc:sldChg>
      <pc:sldChg chg="del">
        <pc:chgData name="Raghunath Tewari" userId="2638bdda-d406-4938-a2a6-e4e967acb772" providerId="ADAL" clId="{9A99FDAF-F045-5C4E-8A22-02AFDB9A2EC0}" dt="2021-04-07T12:23:37.249" v="1" actId="2696"/>
        <pc:sldMkLst>
          <pc:docMk/>
          <pc:sldMk cId="3210318968" sldId="272"/>
        </pc:sldMkLst>
      </pc:sldChg>
      <pc:sldChg chg="modSp">
        <pc:chgData name="Raghunath Tewari" userId="2638bdda-d406-4938-a2a6-e4e967acb772" providerId="ADAL" clId="{9A99FDAF-F045-5C4E-8A22-02AFDB9A2EC0}" dt="2021-04-07T14:25:39.624" v="158" actId="20577"/>
        <pc:sldMkLst>
          <pc:docMk/>
          <pc:sldMk cId="3025279450" sldId="288"/>
        </pc:sldMkLst>
        <pc:spChg chg="mod">
          <ac:chgData name="Raghunath Tewari" userId="2638bdda-d406-4938-a2a6-e4e967acb772" providerId="ADAL" clId="{9A99FDAF-F045-5C4E-8A22-02AFDB9A2EC0}" dt="2021-04-07T14:25:39.624" v="158" actId="20577"/>
          <ac:spMkLst>
            <pc:docMk/>
            <pc:sldMk cId="3025279450" sldId="288"/>
            <ac:spMk id="3" creationId="{00000000-0000-0000-0000-000000000000}"/>
          </ac:spMkLst>
        </pc:spChg>
      </pc:sldChg>
      <pc:sldChg chg="delSp modSp mod delAnim modAnim">
        <pc:chgData name="Raghunath Tewari" userId="2638bdda-d406-4938-a2a6-e4e967acb772" providerId="ADAL" clId="{9A99FDAF-F045-5C4E-8A22-02AFDB9A2EC0}" dt="2021-04-07T14:03:42.812" v="136" actId="20577"/>
        <pc:sldMkLst>
          <pc:docMk/>
          <pc:sldMk cId="3352642195" sldId="293"/>
        </pc:sldMkLst>
        <pc:spChg chg="mod">
          <ac:chgData name="Raghunath Tewari" userId="2638bdda-d406-4938-a2a6-e4e967acb772" providerId="ADAL" clId="{9A99FDAF-F045-5C4E-8A22-02AFDB9A2EC0}" dt="2021-04-07T12:28:12.382" v="68" actId="20577"/>
          <ac:spMkLst>
            <pc:docMk/>
            <pc:sldMk cId="3352642195" sldId="293"/>
            <ac:spMk id="2" creationId="{00000000-0000-0000-0000-000000000000}"/>
          </ac:spMkLst>
        </pc:spChg>
        <pc:spChg chg="mod">
          <ac:chgData name="Raghunath Tewari" userId="2638bdda-d406-4938-a2a6-e4e967acb772" providerId="ADAL" clId="{9A99FDAF-F045-5C4E-8A22-02AFDB9A2EC0}" dt="2021-04-07T14:03:42.812" v="136" actId="20577"/>
          <ac:spMkLst>
            <pc:docMk/>
            <pc:sldMk cId="3352642195" sldId="293"/>
            <ac:spMk id="3" creationId="{00000000-0000-0000-0000-000000000000}"/>
          </ac:spMkLst>
        </pc:spChg>
        <pc:spChg chg="del">
          <ac:chgData name="Raghunath Tewari" userId="2638bdda-d406-4938-a2a6-e4e967acb772" providerId="ADAL" clId="{9A99FDAF-F045-5C4E-8A22-02AFDB9A2EC0}" dt="2021-04-07T14:03:30.892" v="72" actId="478"/>
          <ac:spMkLst>
            <pc:docMk/>
            <pc:sldMk cId="3352642195" sldId="293"/>
            <ac:spMk id="6" creationId="{00000000-0000-0000-0000-000000000000}"/>
          </ac:spMkLst>
        </pc:spChg>
      </pc:sldChg>
      <pc:sldChg chg="add">
        <pc:chgData name="Raghunath Tewari" userId="2638bdda-d406-4938-a2a6-e4e967acb772" providerId="ADAL" clId="{9A99FDAF-F045-5C4E-8A22-02AFDB9A2EC0}" dt="2021-04-07T12:22:18.753" v="0"/>
        <pc:sldMkLst>
          <pc:docMk/>
          <pc:sldMk cId="1533937842" sldId="520"/>
        </pc:sldMkLst>
      </pc:sldChg>
      <pc:sldChg chg="add">
        <pc:chgData name="Raghunath Tewari" userId="2638bdda-d406-4938-a2a6-e4e967acb772" providerId="ADAL" clId="{9A99FDAF-F045-5C4E-8A22-02AFDB9A2EC0}" dt="2021-04-07T12:22:18.753" v="0"/>
        <pc:sldMkLst>
          <pc:docMk/>
          <pc:sldMk cId="92074952" sldId="522"/>
        </pc:sldMkLst>
      </pc:sldChg>
      <pc:sldChg chg="add">
        <pc:chgData name="Raghunath Tewari" userId="2638bdda-d406-4938-a2a6-e4e967acb772" providerId="ADAL" clId="{9A99FDAF-F045-5C4E-8A22-02AFDB9A2EC0}" dt="2021-04-07T12:22:18.753" v="0"/>
        <pc:sldMkLst>
          <pc:docMk/>
          <pc:sldMk cId="1450072111" sldId="523"/>
        </pc:sldMkLst>
      </pc:sldChg>
      <pc:sldChg chg="add">
        <pc:chgData name="Raghunath Tewari" userId="2638bdda-d406-4938-a2a6-e4e967acb772" providerId="ADAL" clId="{9A99FDAF-F045-5C4E-8A22-02AFDB9A2EC0}" dt="2021-04-07T12:22:18.753" v="0"/>
        <pc:sldMkLst>
          <pc:docMk/>
          <pc:sldMk cId="1105842221" sldId="524"/>
        </pc:sldMkLst>
      </pc:sldChg>
      <pc:sldChg chg="add">
        <pc:chgData name="Raghunath Tewari" userId="2638bdda-d406-4938-a2a6-e4e967acb772" providerId="ADAL" clId="{9A99FDAF-F045-5C4E-8A22-02AFDB9A2EC0}" dt="2021-04-07T12:22:18.753" v="0"/>
        <pc:sldMkLst>
          <pc:docMk/>
          <pc:sldMk cId="2212702950" sldId="525"/>
        </pc:sldMkLst>
      </pc:sldChg>
      <pc:sldChg chg="add">
        <pc:chgData name="Raghunath Tewari" userId="2638bdda-d406-4938-a2a6-e4e967acb772" providerId="ADAL" clId="{9A99FDAF-F045-5C4E-8A22-02AFDB9A2EC0}" dt="2021-04-07T12:22:18.753" v="0"/>
        <pc:sldMkLst>
          <pc:docMk/>
          <pc:sldMk cId="3973966944" sldId="526"/>
        </pc:sldMkLst>
      </pc:sldChg>
      <pc:sldChg chg="add del">
        <pc:chgData name="Raghunath Tewari" userId="2638bdda-d406-4938-a2a6-e4e967acb772" providerId="ADAL" clId="{9A99FDAF-F045-5C4E-8A22-02AFDB9A2EC0}" dt="2021-04-07T12:24:46.878" v="2" actId="2696"/>
        <pc:sldMkLst>
          <pc:docMk/>
          <pc:sldMk cId="4200519454" sldId="527"/>
        </pc:sldMkLst>
      </pc:sldChg>
      <pc:sldChg chg="add">
        <pc:chgData name="Raghunath Tewari" userId="2638bdda-d406-4938-a2a6-e4e967acb772" providerId="ADAL" clId="{9A99FDAF-F045-5C4E-8A22-02AFDB9A2EC0}" dt="2021-04-07T12:22:18.753" v="0"/>
        <pc:sldMkLst>
          <pc:docMk/>
          <pc:sldMk cId="1552609351" sldId="538"/>
        </pc:sldMkLst>
      </pc:sldChg>
      <pc:sldChg chg="delSp modSp add mod delAnim">
        <pc:chgData name="Raghunath Tewari" userId="2638bdda-d406-4938-a2a6-e4e967acb772" providerId="ADAL" clId="{9A99FDAF-F045-5C4E-8A22-02AFDB9A2EC0}" dt="2021-04-07T12:26:21.873" v="62" actId="478"/>
        <pc:sldMkLst>
          <pc:docMk/>
          <pc:sldMk cId="665629036" sldId="545"/>
        </pc:sldMkLst>
        <pc:spChg chg="mod">
          <ac:chgData name="Raghunath Tewari" userId="2638bdda-d406-4938-a2a6-e4e967acb772" providerId="ADAL" clId="{9A99FDAF-F045-5C4E-8A22-02AFDB9A2EC0}" dt="2021-04-07T12:26:04.895" v="59" actId="20577"/>
          <ac:spMkLst>
            <pc:docMk/>
            <pc:sldMk cId="665629036" sldId="545"/>
            <ac:spMk id="3" creationId="{00000000-0000-0000-0000-000000000000}"/>
          </ac:spMkLst>
        </pc:spChg>
        <pc:spChg chg="del mod">
          <ac:chgData name="Raghunath Tewari" userId="2638bdda-d406-4938-a2a6-e4e967acb772" providerId="ADAL" clId="{9A99FDAF-F045-5C4E-8A22-02AFDB9A2EC0}" dt="2021-04-07T12:26:21.873" v="62" actId="478"/>
          <ac:spMkLst>
            <pc:docMk/>
            <pc:sldMk cId="665629036" sldId="545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7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0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5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4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1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11/12/23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11/12/23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11/12/23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8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2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6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image" Target="../media/image141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2095" y="500173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Radix Sort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>
                <a:solidFill>
                  <a:srgbClr val="002060"/>
                </a:solidFill>
              </a:rPr>
              <a:t>(</a:t>
            </a:r>
            <a:r>
              <a:rPr lang="en-US" sz="2700" b="1">
                <a:solidFill>
                  <a:srgbClr val="7030A0"/>
                </a:solidFill>
              </a:rPr>
              <a:t>ESO207</a:t>
            </a:r>
            <a:r>
              <a:rPr lang="en-US" sz="270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39</a:t>
            </a: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Integer sorting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Counting Sort and Radix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Types of sorting algorithms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In Place </a:t>
            </a:r>
            <a:r>
              <a:rPr lang="en-US" sz="1800" dirty="0"/>
              <a:t>Sorting algorithm: </a:t>
            </a:r>
          </a:p>
          <a:p>
            <a:pPr marL="0" indent="0">
              <a:buNone/>
            </a:pPr>
            <a:r>
              <a:rPr lang="en-US" sz="1800" dirty="0"/>
              <a:t>A sorting algorithm which uses only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1</a:t>
            </a:r>
            <a:r>
              <a:rPr lang="en-US" sz="1800" dirty="0"/>
              <a:t>) </a:t>
            </a:r>
            <a:r>
              <a:rPr lang="en-US" sz="1800" u="sng" dirty="0"/>
              <a:t>extra space</a:t>
            </a:r>
            <a:r>
              <a:rPr lang="en-US" sz="1800" dirty="0"/>
              <a:t> to sort.</a:t>
            </a:r>
          </a:p>
          <a:p>
            <a:pPr marL="0" indent="0">
              <a:buNone/>
            </a:pPr>
            <a:r>
              <a:rPr lang="en-US" sz="1800" b="1" dirty="0"/>
              <a:t>Example: </a:t>
            </a:r>
            <a:r>
              <a:rPr lang="en-US" sz="1800" dirty="0"/>
              <a:t>Heap sort, Quick sort.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Stable </a:t>
            </a:r>
            <a:r>
              <a:rPr lang="en-US" sz="1800" dirty="0"/>
              <a:t>Sorting algorithm: </a:t>
            </a:r>
          </a:p>
          <a:p>
            <a:pPr marL="0" indent="0">
              <a:buNone/>
            </a:pPr>
            <a:r>
              <a:rPr lang="en-US" sz="1800" dirty="0"/>
              <a:t>A sorting algorithm which preserves the relative order of </a:t>
            </a:r>
            <a:r>
              <a:rPr lang="en-US" sz="1800" b="1" dirty="0"/>
              <a:t>equal keys</a:t>
            </a:r>
            <a:r>
              <a:rPr lang="en-US" sz="1800" dirty="0"/>
              <a:t> while sorting.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Example: </a:t>
            </a:r>
            <a:r>
              <a:rPr lang="en-US" sz="1800" dirty="0"/>
              <a:t>Merge</a:t>
            </a:r>
            <a:r>
              <a:rPr lang="en-US" sz="1800" b="1" dirty="0"/>
              <a:t> </a:t>
            </a:r>
            <a:r>
              <a:rPr lang="en-US" sz="1800" dirty="0"/>
              <a:t>sort.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05000" y="3505200"/>
            <a:ext cx="4114800" cy="762000"/>
            <a:chOff x="1905000" y="3886200"/>
            <a:chExt cx="4114800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905000" y="3886200"/>
              <a:ext cx="4114800" cy="762000"/>
              <a:chOff x="609600" y="1371600"/>
              <a:chExt cx="4114800" cy="762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09600" y="1676400"/>
                <a:ext cx="4114800" cy="457200"/>
                <a:chOff x="609600" y="1676400"/>
                <a:chExt cx="4114800" cy="45720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066800" y="1676400"/>
                  <a:ext cx="3657600" cy="457200"/>
                  <a:chOff x="2743200" y="1676400"/>
                  <a:chExt cx="3657600" cy="457200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743200" y="1676400"/>
                    <a:ext cx="3657600" cy="4572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45720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3657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5486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3200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41148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0292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943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609600" y="175260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A</a:t>
                  </a: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1143000" y="1371600"/>
                <a:ext cx="35605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0         1           2         3         4          5         6         7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465622" y="4202668"/>
              <a:ext cx="3539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2      5       </a:t>
              </a:r>
              <a:r>
                <a:rPr lang="en-US" b="1" dirty="0">
                  <a:solidFill>
                    <a:srgbClr val="C00000"/>
                  </a:solidFill>
                </a:rPr>
                <a:t>3</a:t>
              </a:r>
              <a:r>
                <a:rPr lang="en-US" b="1" dirty="0">
                  <a:solidFill>
                    <a:srgbClr val="0070C0"/>
                  </a:solidFill>
                </a:rPr>
                <a:t>       0    6.1    </a:t>
              </a:r>
              <a:r>
                <a:rPr lang="en-US" b="1" dirty="0"/>
                <a:t>3</a:t>
              </a:r>
              <a:r>
                <a:rPr lang="en-US" b="1" dirty="0">
                  <a:solidFill>
                    <a:srgbClr val="0070C0"/>
                  </a:solidFill>
                </a:rPr>
                <a:t>     7.9      4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05000" y="4648200"/>
            <a:ext cx="4206172" cy="762000"/>
            <a:chOff x="1905000" y="3886200"/>
            <a:chExt cx="4206172" cy="762000"/>
          </a:xfrm>
        </p:grpSpPr>
        <p:grpSp>
          <p:nvGrpSpPr>
            <p:cNvPr id="21" name="Group 20"/>
            <p:cNvGrpSpPr/>
            <p:nvPr/>
          </p:nvGrpSpPr>
          <p:grpSpPr>
            <a:xfrm>
              <a:off x="1905000" y="3886200"/>
              <a:ext cx="4114800" cy="762000"/>
              <a:chOff x="609600" y="1371600"/>
              <a:chExt cx="4114800" cy="7620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09600" y="1676400"/>
                <a:ext cx="4114800" cy="457200"/>
                <a:chOff x="609600" y="1676400"/>
                <a:chExt cx="4114800" cy="45720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066800" y="1676400"/>
                  <a:ext cx="3657600" cy="457200"/>
                  <a:chOff x="2743200" y="1676400"/>
                  <a:chExt cx="3657600" cy="457200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2743200" y="1676400"/>
                    <a:ext cx="3657600" cy="4572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45720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3657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5486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32004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41148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50292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5943600" y="1676400"/>
                    <a:ext cx="0" cy="45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609600" y="175260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A</a:t>
                  </a: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143000" y="1371600"/>
                <a:ext cx="35605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0         1           2         3         4          5         6         7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65622" y="4202668"/>
              <a:ext cx="3645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0      2      </a:t>
              </a:r>
              <a:r>
                <a:rPr lang="en-US" b="1" dirty="0">
                  <a:solidFill>
                    <a:srgbClr val="C00000"/>
                  </a:solidFill>
                </a:rPr>
                <a:t>3</a:t>
              </a:r>
              <a:r>
                <a:rPr lang="en-US" b="1" dirty="0">
                  <a:solidFill>
                    <a:srgbClr val="0070C0"/>
                  </a:solidFill>
                </a:rPr>
                <a:t>        </a:t>
              </a:r>
              <a:r>
                <a:rPr lang="en-US" b="1" dirty="0"/>
                <a:t>3     </a:t>
              </a:r>
              <a:r>
                <a:rPr lang="en-US" b="1" dirty="0">
                  <a:solidFill>
                    <a:srgbClr val="0070C0"/>
                  </a:solidFill>
                </a:rPr>
                <a:t>4        5    6.1   7.9</a:t>
              </a:r>
            </a:p>
          </p:txBody>
        </p:sp>
      </p:grpSp>
      <p:sp>
        <p:nvSpPr>
          <p:cNvPr id="35" name="Down Arrow 34"/>
          <p:cNvSpPr/>
          <p:nvPr/>
        </p:nvSpPr>
        <p:spPr>
          <a:xfrm>
            <a:off x="3810000" y="4341912"/>
            <a:ext cx="727979" cy="382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4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 a visual description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09600" y="1371600"/>
            <a:ext cx="4114800" cy="762000"/>
            <a:chOff x="609600" y="1371600"/>
            <a:chExt cx="4114800" cy="762000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609600" y="17526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0         1           2         3         4          5         6         7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800" y="2587823"/>
            <a:ext cx="3555582" cy="841177"/>
            <a:chOff x="304800" y="2587823"/>
            <a:chExt cx="3555582" cy="841177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2971800"/>
              <a:ext cx="2743200" cy="457200"/>
              <a:chOff x="2743200" y="1676400"/>
              <a:chExt cx="2743200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43200" y="1676400"/>
                <a:ext cx="2743200" cy="4455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5720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148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292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04800" y="3048000"/>
              <a:ext cx="748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Count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3810" y="25878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3000" y="1688068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2      5       3       0      2       3       0      3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43000" y="2971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24649" y="41910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2       2      4       7       7       8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00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605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17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749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321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52400" y="3883223"/>
            <a:ext cx="3687172" cy="764977"/>
            <a:chOff x="152400" y="3883223"/>
            <a:chExt cx="3687172" cy="764977"/>
          </a:xfrm>
        </p:grpSpPr>
        <p:grpSp>
          <p:nvGrpSpPr>
            <p:cNvPr id="49" name="Group 48"/>
            <p:cNvGrpSpPr/>
            <p:nvPr/>
          </p:nvGrpSpPr>
          <p:grpSpPr>
            <a:xfrm>
              <a:off x="152400" y="4191000"/>
              <a:ext cx="3657600" cy="457200"/>
              <a:chOff x="152400" y="3733800"/>
              <a:chExt cx="3657600" cy="4572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066800" y="3733800"/>
                <a:ext cx="2743200" cy="457200"/>
                <a:chOff x="2743200" y="1676400"/>
                <a:chExt cx="2743200" cy="4572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743200" y="1676400"/>
                  <a:ext cx="2743200" cy="4455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152400" y="37338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Place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143000" y="38832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</a:t>
              </a:r>
            </a:p>
          </p:txBody>
        </p:sp>
      </p:grpSp>
      <p:sp>
        <p:nvSpPr>
          <p:cNvPr id="52" name="Down Arrow 51"/>
          <p:cNvSpPr/>
          <p:nvPr/>
        </p:nvSpPr>
        <p:spPr>
          <a:xfrm>
            <a:off x="2133600" y="3505200"/>
            <a:ext cx="457200" cy="48920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09600" y="5257800"/>
            <a:ext cx="4114800" cy="762000"/>
            <a:chOff x="609600" y="1371600"/>
            <a:chExt cx="4114800" cy="762000"/>
          </a:xfrm>
        </p:grpSpPr>
        <p:grpSp>
          <p:nvGrpSpPr>
            <p:cNvPr id="54" name="Group 53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609600" y="175260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0         1           2         3         4          5         6         7</a:t>
              </a:r>
            </a:p>
          </p:txBody>
        </p:sp>
      </p:grpSp>
      <p:sp>
        <p:nvSpPr>
          <p:cNvPr id="66" name="Down Arrow 65"/>
          <p:cNvSpPr/>
          <p:nvPr/>
        </p:nvSpPr>
        <p:spPr>
          <a:xfrm>
            <a:off x="44196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343400" y="1752600"/>
            <a:ext cx="304800" cy="2725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14600" y="3886200"/>
            <a:ext cx="304800" cy="2725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3889314" y="2057400"/>
            <a:ext cx="606486" cy="3886200"/>
            <a:chOff x="3889314" y="2057400"/>
            <a:chExt cx="606486" cy="3886200"/>
          </a:xfrm>
        </p:grpSpPr>
        <p:cxnSp>
          <p:nvCxnSpPr>
            <p:cNvPr id="71" name="Elbow Connector 70"/>
            <p:cNvCxnSpPr/>
            <p:nvPr/>
          </p:nvCxnSpPr>
          <p:spPr>
            <a:xfrm rot="5400000">
              <a:off x="2705100" y="3467100"/>
              <a:ext cx="3200400" cy="381000"/>
            </a:xfrm>
            <a:prstGeom prst="bentConnector3">
              <a:avLst>
                <a:gd name="adj1" fmla="val 9251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889314" y="557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00200" y="2057401"/>
            <a:ext cx="2511486" cy="3886199"/>
            <a:chOff x="1984314" y="2057401"/>
            <a:chExt cx="2511486" cy="3886199"/>
          </a:xfrm>
        </p:grpSpPr>
        <p:cxnSp>
          <p:nvCxnSpPr>
            <p:cNvPr id="70" name="Elbow Connector 69"/>
            <p:cNvCxnSpPr/>
            <p:nvPr/>
          </p:nvCxnSpPr>
          <p:spPr>
            <a:xfrm rot="5400000">
              <a:off x="1715279" y="2477279"/>
              <a:ext cx="3200400" cy="2360643"/>
            </a:xfrm>
            <a:prstGeom prst="bentConnector3">
              <a:avLst>
                <a:gd name="adj1" fmla="val 88775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984314" y="557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sp>
        <p:nvSpPr>
          <p:cNvPr id="73" name="Oval 72"/>
          <p:cNvSpPr/>
          <p:nvPr/>
        </p:nvSpPr>
        <p:spPr>
          <a:xfrm>
            <a:off x="3962400" y="1752600"/>
            <a:ext cx="304800" cy="2725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43000" y="3886200"/>
            <a:ext cx="304800" cy="2725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181600" y="2101334"/>
            <a:ext cx="3810000" cy="16324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 could have used </a:t>
            </a:r>
            <a:r>
              <a:rPr lang="en-US" sz="1600" b="1" dirty="0">
                <a:solidFill>
                  <a:schemeClr val="tx1"/>
                </a:solidFill>
              </a:rPr>
              <a:t>Count</a:t>
            </a:r>
            <a:r>
              <a:rPr lang="en-US" sz="1600" dirty="0">
                <a:solidFill>
                  <a:schemeClr val="tx1"/>
                </a:solidFill>
              </a:rPr>
              <a:t> array only to output the elements of </a:t>
            </a:r>
            <a:r>
              <a:rPr lang="en-US" sz="1600" b="1" dirty="0">
                <a:solidFill>
                  <a:schemeClr val="tx1"/>
                </a:solidFill>
              </a:rPr>
              <a:t>A </a:t>
            </a:r>
            <a:r>
              <a:rPr lang="en-US" sz="1600" dirty="0">
                <a:solidFill>
                  <a:schemeClr val="tx1"/>
                </a:solidFill>
              </a:rPr>
              <a:t>in sorted order. Why did we compute </a:t>
            </a:r>
            <a:r>
              <a:rPr lang="en-US" sz="1600" b="1" dirty="0">
                <a:solidFill>
                  <a:srgbClr val="00B050"/>
                </a:solidFill>
              </a:rPr>
              <a:t>Place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b="1" dirty="0">
                <a:solidFill>
                  <a:schemeClr val="tx1"/>
                </a:solidFill>
              </a:rPr>
              <a:t>B ?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loud Callout 74"/>
              <p:cNvSpPr/>
              <p:nvPr/>
            </p:nvSpPr>
            <p:spPr>
              <a:xfrm>
                <a:off x="5257800" y="1905000"/>
                <a:ext cx="3810000" cy="1844802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Why did we scan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elements of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 </a:t>
                </a:r>
                <a:r>
                  <a:rPr lang="en-US" sz="1600" dirty="0">
                    <a:solidFill>
                      <a:schemeClr val="tx1"/>
                    </a:solidFill>
                  </a:rPr>
                  <a:t>in reverse order (from index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while placing them in the final sorted array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B</a:t>
                </a:r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5" name="Cloud Callout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05000"/>
                <a:ext cx="3810000" cy="1844802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14600" y="423344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43000" y="4233446"/>
            <a:ext cx="2888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77" name="Down Arrow 76"/>
          <p:cNvSpPr/>
          <p:nvPr/>
        </p:nvSpPr>
        <p:spPr>
          <a:xfrm>
            <a:off x="39624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02014" y="4267200"/>
            <a:ext cx="3741986" cy="1077218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Answer:</a:t>
            </a:r>
          </a:p>
          <a:p>
            <a:r>
              <a:rPr lang="en-US" sz="1600" dirty="0"/>
              <a:t>The input might be an array of </a:t>
            </a:r>
            <a:r>
              <a:rPr lang="en-US" sz="1600" b="1" dirty="0"/>
              <a:t>records</a:t>
            </a:r>
            <a:r>
              <a:rPr lang="en-US" sz="1600" dirty="0"/>
              <a:t> and</a:t>
            </a:r>
          </a:p>
          <a:p>
            <a:r>
              <a:rPr lang="en-US" sz="1600" dirty="0"/>
              <a:t>the aim to sort these records  according  </a:t>
            </a:r>
          </a:p>
          <a:p>
            <a:r>
              <a:rPr lang="en-US" sz="1600" dirty="0"/>
              <a:t>to some </a:t>
            </a:r>
            <a:r>
              <a:rPr lang="en-US" sz="1600" b="1" dirty="0"/>
              <a:t>integer</a:t>
            </a:r>
            <a:r>
              <a:rPr lang="en-US" sz="1600" dirty="0"/>
              <a:t> field.</a:t>
            </a:r>
            <a:r>
              <a:rPr lang="en-IN" sz="1600" dirty="0"/>
              <a:t> 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5560750" y="4267200"/>
            <a:ext cx="3507050" cy="1077218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Answer:</a:t>
            </a:r>
          </a:p>
          <a:p>
            <a:r>
              <a:rPr lang="en-US" sz="1600" dirty="0"/>
              <a:t>To ensure that Counting sort is </a:t>
            </a:r>
            <a:r>
              <a:rPr lang="en-US" sz="1600" b="1" dirty="0"/>
              <a:t>stable</a:t>
            </a:r>
            <a:r>
              <a:rPr lang="en-US" sz="1600" dirty="0"/>
              <a:t>.</a:t>
            </a:r>
          </a:p>
          <a:p>
            <a:r>
              <a:rPr lang="en-US" sz="1600" dirty="0"/>
              <a:t>The reason why stability is required will </a:t>
            </a:r>
          </a:p>
          <a:p>
            <a:r>
              <a:rPr lang="en-US" sz="1600" dirty="0"/>
              <a:t>become clear soon </a:t>
            </a:r>
            <a:r>
              <a:rPr lang="en-US" sz="1600" dirty="0">
                <a:sym typeface="Wingdings" pitchFamily="2" charset="2"/>
              </a:rPr>
              <a:t></a:t>
            </a:r>
            <a:endParaRPr lang="en-US" sz="1600" dirty="0"/>
          </a:p>
        </p:txBody>
      </p:sp>
      <p:sp>
        <p:nvSpPr>
          <p:cNvPr id="80" name="Down Arrow 79"/>
          <p:cNvSpPr/>
          <p:nvPr/>
        </p:nvSpPr>
        <p:spPr>
          <a:xfrm>
            <a:off x="35052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429000" y="17526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514600" y="38862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3432114" y="2139951"/>
            <a:ext cx="301686" cy="3791981"/>
            <a:chOff x="3432114" y="2139951"/>
            <a:chExt cx="301686" cy="3791981"/>
          </a:xfrm>
        </p:grpSpPr>
        <p:sp>
          <p:nvSpPr>
            <p:cNvPr id="86" name="TextBox 85"/>
            <p:cNvSpPr txBox="1"/>
            <p:nvPr/>
          </p:nvSpPr>
          <p:spPr>
            <a:xfrm>
              <a:off x="3432114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cxnSp>
          <p:nvCxnSpPr>
            <p:cNvPr id="87" name="Elbow Connector 86"/>
            <p:cNvCxnSpPr/>
            <p:nvPr/>
          </p:nvCxnSpPr>
          <p:spPr>
            <a:xfrm rot="5400000">
              <a:off x="2019301" y="3733801"/>
              <a:ext cx="3200400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52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4" grpId="0"/>
      <p:bldP spid="45" grpId="0"/>
      <p:bldP spid="46" grpId="0"/>
      <p:bldP spid="47" grpId="0"/>
      <p:bldP spid="48" grpId="0"/>
      <p:bldP spid="52" grpId="0" animBg="1"/>
      <p:bldP spid="66" grpId="0" animBg="1"/>
      <p:bldP spid="66" grpId="1" animBg="1"/>
      <p:bldP spid="68" grpId="0" animBg="1"/>
      <p:bldP spid="69" grpId="0" animBg="1"/>
      <p:bldP spid="73" grpId="0" animBg="1"/>
      <p:bldP spid="74" grpId="0" animBg="1"/>
      <p:bldP spid="5" grpId="0" animBg="1"/>
      <p:bldP spid="5" grpId="1" animBg="1"/>
      <p:bldP spid="75" grpId="0" animBg="1"/>
      <p:bldP spid="75" grpId="1" animBg="1"/>
      <p:bldP spid="7" grpId="0" animBg="1"/>
      <p:bldP spid="76" grpId="0" animBg="1"/>
      <p:bldP spid="77" grpId="0" animBg="1"/>
      <p:bldP spid="77" grpId="1" animBg="1"/>
      <p:bldP spid="19" grpId="0" animBg="1"/>
      <p:bldP spid="19" grpId="1" animBg="1"/>
      <p:bldP spid="79" grpId="0" animBg="1"/>
      <p:bldP spid="79" grpId="1" animBg="1"/>
      <p:bldP spid="80" grpId="0" animBg="1"/>
      <p:bldP spid="83" grpId="0" animBg="1"/>
      <p:bldP spid="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(A[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...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],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 0;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Count</a:t>
                </a:r>
                <a:r>
                  <a:rPr lang="en-US" sz="2000" b="1" dirty="0"/>
                  <a:t>[  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  ]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Count</a:t>
                </a:r>
                <a:r>
                  <a:rPr lang="en-US" sz="2000" b="1" dirty="0"/>
                  <a:t>[  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 ]</a:t>
                </a:r>
                <a:r>
                  <a:rPr lang="en-US" sz="2000" b="1" dirty="0">
                    <a:sym typeface="Wingdings" pitchFamily="2" charset="2"/>
                  </a:rPr>
                  <a:t> +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Count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      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               ;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 B[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 </a:t>
                </a:r>
                <a:r>
                  <a:rPr lang="en-US" sz="2000" b="1" dirty="0"/>
                  <a:t>            ]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b="1" dirty="0"/>
                  <a:t>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                                     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}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return B;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2596" y="4552890"/>
                <a:ext cx="165301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]]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96" y="4552890"/>
                <a:ext cx="16530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690" t="-7576" r="-738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0429" y="4876800"/>
                <a:ext cx="3236784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]]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Place</a:t>
                </a:r>
                <a:r>
                  <a:rPr lang="en-US" sz="2000" b="1" dirty="0"/>
                  <a:t>[A[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]]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;</a:t>
                </a:r>
                <a:endParaRPr lang="en-IN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29" y="4876800"/>
                <a:ext cx="323678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883" t="-9091" r="-32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0" y="3429000"/>
                <a:ext cx="237545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Place</a:t>
                </a:r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] + </a:t>
                </a:r>
                <a:r>
                  <a:rPr lang="en-US" b="1" dirty="0">
                    <a:solidFill>
                      <a:srgbClr val="00B050"/>
                    </a:solidFill>
                  </a:rPr>
                  <a:t>Count</a:t>
                </a:r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b="1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429000"/>
                <a:ext cx="237545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051" t="-8333" r="-3333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Ribbon 7"/>
          <p:cNvSpPr/>
          <p:nvPr/>
        </p:nvSpPr>
        <p:spPr>
          <a:xfrm>
            <a:off x="4191000" y="4949952"/>
            <a:ext cx="49530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Each arithmetic operations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involves                  </a:t>
            </a:r>
            <a:r>
              <a:rPr lang="en-US" dirty="0">
                <a:solidFill>
                  <a:srgbClr val="C00000"/>
                </a:solidFill>
              </a:rPr>
              <a:t>?</a:t>
            </a:r>
            <a:r>
              <a:rPr lang="en-US" dirty="0">
                <a:solidFill>
                  <a:schemeClr val="tx1"/>
                </a:solidFill>
              </a:rPr>
              <a:t>             bits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19800" y="5802868"/>
                <a:ext cx="167545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:r>
                  <a:rPr lang="en-US" b="1" dirty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+ 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802868"/>
                <a:ext cx="167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285" t="-8197" r="-583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55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 animBg="1"/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4754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Key points of Counting sort:</a:t>
                </a:r>
                <a:r>
                  <a:rPr lang="en-US" sz="2000" dirty="0"/>
                  <a:t> </a:t>
                </a:r>
              </a:p>
              <a:p>
                <a:r>
                  <a:rPr lang="en-US" sz="1800" dirty="0"/>
                  <a:t>It performs arithmetic operations involving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/>
                  <a:t>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+ </a:t>
                </a:r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bits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(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800" dirty="0"/>
                  <a:t>time in </a:t>
                </a:r>
                <a:r>
                  <a:rPr lang="en-US" sz="1800" b="1" dirty="0"/>
                  <a:t>word RAM</a:t>
                </a:r>
                <a:r>
                  <a:rPr lang="en-US" sz="1800" dirty="0"/>
                  <a:t>). </a:t>
                </a:r>
              </a:p>
              <a:p>
                <a:r>
                  <a:rPr lang="en-US" sz="1800" dirty="0"/>
                  <a:t>It</a:t>
                </a:r>
                <a:r>
                  <a:rPr lang="en-US" sz="1800" b="1" dirty="0"/>
                  <a:t> </a:t>
                </a:r>
                <a:r>
                  <a:rPr lang="en-US" sz="1800" dirty="0"/>
                  <a:t>is a </a:t>
                </a:r>
                <a:r>
                  <a:rPr lang="en-US" sz="1800" b="1" dirty="0"/>
                  <a:t>stable</a:t>
                </a:r>
                <a:r>
                  <a:rPr lang="en-US" sz="1800" dirty="0"/>
                  <a:t> sorting algorithm.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b="1" dirty="0"/>
                  <a:t>: </a:t>
                </a:r>
                <a:r>
                  <a:rPr lang="en-US" sz="1800" dirty="0"/>
                  <a:t>An array storing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integers in the range 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dirty="0"/>
                  <a:t>can be sorted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time and </a:t>
                </a:r>
              </a:p>
              <a:p>
                <a:pPr marL="0" indent="0">
                  <a:buNone/>
                </a:pPr>
                <a:r>
                  <a:rPr lang="en-US" sz="1800" dirty="0"/>
                  <a:t>using total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space in </a:t>
                </a:r>
                <a:r>
                  <a:rPr lang="en-US" sz="1800" b="1" dirty="0"/>
                  <a:t>word RAM </a:t>
                </a:r>
                <a:r>
                  <a:rPr lang="en-US" sz="1800" dirty="0"/>
                  <a:t>model.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b="1" dirty="0">
                    <a:sym typeface="Wingdings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,     we get an optimal algorithm for sorting. 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/>
                  <a:t>, time and space complexity 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</a:t>
                </a:r>
                <a:r>
                  <a:rPr lang="en-US" sz="1800" u="sng" dirty="0"/>
                  <a:t>(too bad for 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u="sng" dirty="0">
                    <a:sym typeface="Wingdings" pitchFamily="2" charset="2"/>
                  </a:rPr>
                  <a:t>. ) </a:t>
                </a:r>
                <a:endParaRPr lang="en-US" sz="1800" u="sng" dirty="0"/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sort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integers in the range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/>
                  <a:t>]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𝒕𝒏</m:t>
                    </m:r>
                  </m:oMath>
                </a14:m>
                <a:r>
                  <a:rPr lang="en-US" sz="1800" dirty="0"/>
                  <a:t>) time and using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space?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4754563"/>
              </a:xfrm>
              <a:blipFill rotWithShape="1">
                <a:blip r:embed="rId2"/>
                <a:stretch>
                  <a:fillRect l="-1094" t="-641" b="-19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752600" y="4038600"/>
            <a:ext cx="403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4419600"/>
            <a:ext cx="403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5715000"/>
            <a:ext cx="403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4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Radix Sort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2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Digits </a:t>
            </a:r>
            <a:r>
              <a:rPr lang="en-US" sz="3200" b="1" dirty="0"/>
              <a:t>of an </a:t>
            </a:r>
            <a:r>
              <a:rPr lang="en-US" sz="3200" b="1" dirty="0">
                <a:solidFill>
                  <a:srgbClr val="0070C0"/>
                </a:solidFill>
              </a:rPr>
              <a:t>integer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07266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</a:t>
                </a:r>
                <a:r>
                  <a:rPr lang="en-US" sz="2000" b="1" dirty="0"/>
                  <a:t>digits</a:t>
                </a:r>
                <a:r>
                  <a:rPr lang="en-US" sz="2000" dirty="0"/>
                  <a:t> 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value of </a:t>
                </a:r>
                <a:r>
                  <a:rPr lang="en-US" sz="2000" b="1" dirty="0"/>
                  <a:t>digit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1011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00101011111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No. of </a:t>
                </a:r>
                <a:r>
                  <a:rPr lang="en-US" sz="2000" b="1" dirty="0"/>
                  <a:t>digits</a:t>
                </a:r>
                <a:r>
                  <a:rPr lang="en-US" sz="2000" dirty="0"/>
                  <a:t>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value of </a:t>
                </a:r>
                <a:r>
                  <a:rPr lang="en-US" sz="2000" b="1" dirty="0"/>
                  <a:t>digit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∈{0,1}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It is up to us how we define digit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00" y="2362200"/>
                <a:ext cx="12666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∈{0,…,9}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362200"/>
                <a:ext cx="126669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7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1981200"/>
                <a:ext cx="36580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981200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3364468"/>
                <a:ext cx="3658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364468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3745468"/>
                <a:ext cx="13949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∈{0,…,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745468"/>
                <a:ext cx="139493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8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16200000">
            <a:off x="5379405" y="2712402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4769804" y="2697796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16200000">
            <a:off x="4236404" y="2712404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6200000">
            <a:off x="3626805" y="2697797"/>
            <a:ext cx="137792" cy="533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Radix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Input: </a:t>
                </a:r>
                <a:r>
                  <a:rPr lang="en-US" sz="2000" dirty="0"/>
                  <a:t>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integers, where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(i)  each integer  has exactly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digits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(ii)  each </a:t>
                </a:r>
                <a:r>
                  <a:rPr lang="en-US" sz="1800" b="1" dirty="0"/>
                  <a:t>digit</a:t>
                </a:r>
                <a:r>
                  <a:rPr lang="en-US" sz="1800" dirty="0"/>
                  <a:t> has </a:t>
                </a:r>
                <a:r>
                  <a:rPr lang="en-US" sz="1800" b="1" dirty="0"/>
                  <a:t>value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  (iii)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Output:</a:t>
                </a:r>
                <a:r>
                  <a:rPr lang="en-US" sz="2000" dirty="0"/>
                  <a:t> Sorted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Running time: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</m:oMath>
                </a14:m>
                <a:r>
                  <a:rPr lang="en-US" sz="2000" dirty="0"/>
                  <a:t>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word RAM </a:t>
                </a:r>
                <a:r>
                  <a:rPr lang="en-US" sz="2000" dirty="0"/>
                  <a:t>model of computation.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Extra space: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Important points: </a:t>
                </a:r>
              </a:p>
              <a:p>
                <a:r>
                  <a:rPr lang="en-US" sz="2000" dirty="0"/>
                  <a:t>makes use of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count sort</a:t>
                </a:r>
                <a:r>
                  <a:rPr lang="en-US" sz="2000" b="1" dirty="0"/>
                  <a:t>.</a:t>
                </a:r>
              </a:p>
              <a:p>
                <a:r>
                  <a:rPr lang="en-US" sz="2000" dirty="0"/>
                  <a:t>Heavily relies on the fact that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count sort </a:t>
                </a:r>
                <a:r>
                  <a:rPr lang="en-US" sz="2000" dirty="0"/>
                  <a:t>is a</a:t>
                </a:r>
                <a:r>
                  <a:rPr lang="en-US" sz="2000" b="1" dirty="0"/>
                  <a:t> stable sort </a:t>
                </a:r>
                <a:r>
                  <a:rPr lang="en-US" sz="2000" dirty="0"/>
                  <a:t>algorithm.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5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1571686"/>
            <a:ext cx="304800" cy="437191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219200" y="11871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0568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Demonstration </a:t>
            </a:r>
            <a:r>
              <a:rPr lang="en-US" sz="3200" b="1" dirty="0"/>
              <a:t>of Radix Sort</a:t>
            </a:r>
            <a:r>
              <a:rPr lang="en-US" sz="3200" b="1" dirty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5791200" y="2438400"/>
                <a:ext cx="2286000" cy="1193733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=4 </a:t>
                </a:r>
              </a:p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=12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=10</a:t>
                </a:r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438400"/>
                <a:ext cx="2286000" cy="1193733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8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8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5" grpId="0"/>
      <p:bldP spid="8" grpId="0"/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3048000" y="1571686"/>
            <a:ext cx="304800" cy="4371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43200" y="1571686"/>
            <a:ext cx="288471" cy="437191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803071" y="11871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3627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962400" y="1571686"/>
            <a:ext cx="1219200" cy="4371914"/>
            <a:chOff x="304800" y="1600201"/>
            <a:chExt cx="1219200" cy="4371914"/>
          </a:xfrm>
        </p:grpSpPr>
        <p:sp>
          <p:nvSpPr>
            <p:cNvPr id="36" name="Rectangle 35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962400" y="1510513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429000" y="29718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Demonstration </a:t>
            </a:r>
            <a:r>
              <a:rPr lang="en-US" sz="3200" b="1" dirty="0"/>
              <a:t>of Radix Sort</a:t>
            </a:r>
            <a:r>
              <a:rPr lang="en-US" sz="3200" b="1" dirty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89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8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34" grpId="0" animBg="1"/>
      <p:bldP spid="6" grpId="0" animBg="1"/>
      <p:bldP spid="63" grpId="0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572000" y="1571686"/>
            <a:ext cx="304800" cy="4371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419600" y="11871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3627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4267200" y="1564943"/>
            <a:ext cx="304800" cy="437865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962400" y="1571686"/>
            <a:ext cx="1219200" cy="4371914"/>
            <a:chOff x="304800" y="1600201"/>
            <a:chExt cx="1219200" cy="4371914"/>
          </a:xfrm>
        </p:grpSpPr>
        <p:sp>
          <p:nvSpPr>
            <p:cNvPr id="36" name="Rectangle 35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962400" y="1510513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429000" y="29718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5257800" y="2944368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791200" y="1447800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9 2 5 8 8 2 9 9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791200" y="1524000"/>
            <a:ext cx="1219200" cy="4371914"/>
            <a:chOff x="304800" y="1600201"/>
            <a:chExt cx="1219200" cy="4371914"/>
          </a:xfrm>
        </p:grpSpPr>
        <p:sp>
          <p:nvSpPr>
            <p:cNvPr id="70" name="Rectangle 69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Demonstration </a:t>
            </a:r>
            <a:r>
              <a:rPr lang="en-US" sz="3200" b="1" dirty="0"/>
              <a:t>of Radix Sort</a:t>
            </a:r>
            <a:r>
              <a:rPr lang="en-US" sz="3200" b="1" dirty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97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8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6" grpId="0" animBg="1"/>
      <p:bldP spid="65" grpId="0" animBg="1"/>
      <p:bldP spid="66" grpId="0" animBg="1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Integer sorting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096000" y="1524000"/>
            <a:ext cx="304800" cy="4371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867400" y="1143000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0" y="3023627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8600" y="1524000"/>
            <a:ext cx="1295400" cy="4524315"/>
            <a:chOff x="228600" y="1524000"/>
            <a:chExt cx="1295400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1524000"/>
              <a:ext cx="1295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2 0 1 2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1 3 8 5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4 9 6 1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5 8 1 0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2 3 7 3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6 2 3 9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9 6 2 4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8 2 9 9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3 4 6 5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7 0 9 8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5 5 0 1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Batang" pitchFamily="18" charset="-127"/>
                  <a:ea typeface="Batang" pitchFamily="18" charset="-127"/>
                </a:rPr>
                <a:t>9 2 5 8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8600" y="1571686"/>
              <a:ext cx="1219200" cy="4371914"/>
              <a:chOff x="304800" y="1600201"/>
              <a:chExt cx="1219200" cy="437191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1600201"/>
                <a:ext cx="1219200" cy="437191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04800" y="1981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4800" y="2362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04800" y="27432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" y="3052142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" y="3429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" y="3810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04800" y="4191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04800" y="45720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4800" y="4889226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4800" y="5257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04800" y="5638800"/>
                <a:ext cx="1219200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21336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133600" y="1571686"/>
            <a:ext cx="1219200" cy="4371914"/>
            <a:chOff x="304800" y="1600201"/>
            <a:chExt cx="1219200" cy="4371914"/>
          </a:xfrm>
        </p:grpSpPr>
        <p:sp>
          <p:nvSpPr>
            <p:cNvPr id="48" name="Rectangle 47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5791200" y="1564943"/>
            <a:ext cx="304800" cy="433097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962400" y="1571686"/>
            <a:ext cx="1219200" cy="4371914"/>
            <a:chOff x="304800" y="1600201"/>
            <a:chExt cx="1219200" cy="4371914"/>
          </a:xfrm>
        </p:grpSpPr>
        <p:sp>
          <p:nvSpPr>
            <p:cNvPr id="36" name="Rectangle 35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962400" y="1510513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429000" y="29718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5257800" y="2944368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791200" y="1447800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9 2 5 8 8 2 9 9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9 6 2 4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791200" y="1524000"/>
            <a:ext cx="1219200" cy="4371914"/>
            <a:chOff x="304800" y="1600201"/>
            <a:chExt cx="1219200" cy="4371914"/>
          </a:xfrm>
        </p:grpSpPr>
        <p:sp>
          <p:nvSpPr>
            <p:cNvPr id="70" name="Rectangle 69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696200" y="1524000"/>
            <a:ext cx="1219200" cy="4371914"/>
            <a:chOff x="304800" y="1600201"/>
            <a:chExt cx="1219200" cy="4371914"/>
          </a:xfrm>
        </p:grpSpPr>
        <p:sp>
          <p:nvSpPr>
            <p:cNvPr id="83" name="Rectangle 82"/>
            <p:cNvSpPr/>
            <p:nvPr/>
          </p:nvSpPr>
          <p:spPr>
            <a:xfrm>
              <a:off x="304800" y="1600201"/>
              <a:ext cx="1219200" cy="4371914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304800" y="1981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04800" y="2362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04800" y="27432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04800" y="3052142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04800" y="3429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04800" y="3810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04800" y="4191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04800" y="45720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04800" y="4889226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04800" y="5257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04800" y="5638800"/>
              <a:ext cx="1219200" cy="0"/>
            </a:xfrm>
            <a:prstGeom prst="line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7696200" y="1495485"/>
            <a:ext cx="129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1 3 8 5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2 0 1 2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2 3 7 3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3 4 6 5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4 9 6 1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5 5 0 1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5 8 1 0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6 2 3 9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7 0 9 8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8 2 9 9</a:t>
            </a:r>
          </a:p>
          <a:p>
            <a:r>
              <a:rPr lang="en-US" sz="2400" b="1" dirty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9 2 5 8 9 6 2 4</a:t>
            </a:r>
          </a:p>
        </p:txBody>
      </p:sp>
      <p:sp>
        <p:nvSpPr>
          <p:cNvPr id="96" name="Right Arrow 95"/>
          <p:cNvSpPr/>
          <p:nvPr/>
        </p:nvSpPr>
        <p:spPr>
          <a:xfrm>
            <a:off x="7086600" y="2895600"/>
            <a:ext cx="533400" cy="94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Demonstration </a:t>
            </a:r>
            <a:r>
              <a:rPr lang="en-US" sz="3200" b="1" dirty="0"/>
              <a:t>of Radix Sort</a:t>
            </a:r>
            <a:r>
              <a:rPr lang="en-US" sz="3200" b="1" dirty="0">
                <a:solidFill>
                  <a:srgbClr val="7030A0"/>
                </a:solidFill>
              </a:rPr>
              <a:t> through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57468" y="1066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98" name="Down Ribbon 97"/>
          <p:cNvSpPr/>
          <p:nvPr/>
        </p:nvSpPr>
        <p:spPr>
          <a:xfrm>
            <a:off x="1219200" y="5940552"/>
            <a:ext cx="6858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where we are exploiting the fact that </a:t>
            </a:r>
            <a:r>
              <a:rPr lang="en-US" b="1" dirty="0" err="1">
                <a:solidFill>
                  <a:srgbClr val="7030A0"/>
                </a:solidFill>
              </a:rPr>
              <a:t>Countsort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 </a:t>
            </a:r>
            <a:r>
              <a:rPr lang="en-US" b="1" dirty="0">
                <a:solidFill>
                  <a:schemeClr val="tx1"/>
                </a:solidFill>
              </a:rPr>
              <a:t>stable</a:t>
            </a:r>
            <a:r>
              <a:rPr lang="en-US" dirty="0">
                <a:solidFill>
                  <a:schemeClr val="tx1"/>
                </a:solidFill>
              </a:rPr>
              <a:t> sorting algorithm 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68556" y="2590800"/>
            <a:ext cx="1856144" cy="2590800"/>
            <a:chOff x="5268556" y="2590800"/>
            <a:chExt cx="1856144" cy="2590800"/>
          </a:xfrm>
        </p:grpSpPr>
        <p:sp>
          <p:nvSpPr>
            <p:cNvPr id="5" name="Oval 4"/>
            <p:cNvSpPr/>
            <p:nvPr/>
          </p:nvSpPr>
          <p:spPr>
            <a:xfrm>
              <a:off x="5600700" y="2590800"/>
              <a:ext cx="1485900" cy="3810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638800" y="4800599"/>
              <a:ext cx="1485900" cy="3810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268556" y="2797629"/>
              <a:ext cx="359358" cy="2198914"/>
            </a:xfrm>
            <a:custGeom>
              <a:avLst/>
              <a:gdLst>
                <a:gd name="connsiteX0" fmla="*/ 326701 w 359358"/>
                <a:gd name="connsiteY0" fmla="*/ 0 h 2198914"/>
                <a:gd name="connsiteX1" fmla="*/ 130 w 359358"/>
                <a:gd name="connsiteY1" fmla="*/ 1110342 h 2198914"/>
                <a:gd name="connsiteX2" fmla="*/ 359358 w 359358"/>
                <a:gd name="connsiteY2" fmla="*/ 2198914 h 2198914"/>
                <a:gd name="connsiteX3" fmla="*/ 359358 w 359358"/>
                <a:gd name="connsiteY3" fmla="*/ 2198914 h 219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358" h="2198914">
                  <a:moveTo>
                    <a:pt x="326701" y="0"/>
                  </a:moveTo>
                  <a:cubicBezTo>
                    <a:pt x="160694" y="371928"/>
                    <a:pt x="-5313" y="743856"/>
                    <a:pt x="130" y="1110342"/>
                  </a:cubicBezTo>
                  <a:cubicBezTo>
                    <a:pt x="5573" y="1476828"/>
                    <a:pt x="359358" y="2198914"/>
                    <a:pt x="359358" y="2198914"/>
                  </a:cubicBezTo>
                  <a:lnTo>
                    <a:pt x="359358" y="2198914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5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8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6" grpId="0" animBg="1"/>
      <p:bldP spid="65" grpId="0" animBg="1"/>
      <p:bldP spid="95" grpId="0"/>
      <p:bldP spid="96" grpId="0" animBg="1"/>
      <p:bldP spid="98" grpId="0" animBg="1"/>
      <p:bldP spid="9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Radix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err="1">
                    <a:solidFill>
                      <a:srgbClr val="7030A0"/>
                    </a:solidFill>
                  </a:rPr>
                  <a:t>RadixSort</a:t>
                </a:r>
                <a:r>
                  <a:rPr lang="en-US" sz="1800" b="1" dirty="0"/>
                  <a:t>(A[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/>
                  <a:t>...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],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1800" b="1" dirty="0"/>
                      <m:t>,</m:t>
                    </m:r>
                    <m:r>
                      <a:rPr lang="en-US" sz="1800" b="1" i="1" dirty="0" smtClean="0">
                        <a:latin typeface="Cambria Math"/>
                      </a:rPr>
                      <m:t>  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{   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</a:t>
                </a:r>
                <a:r>
                  <a:rPr lang="en-US" sz="1800" b="1" dirty="0"/>
                  <a:t>to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             </a:t>
                </a:r>
                <a:r>
                  <a:rPr lang="en-US" sz="1800" b="1" dirty="0"/>
                  <a:t>Execute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/>
                  <a:t>     …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</a:t>
                </a:r>
                <a:r>
                  <a:rPr lang="en-US" sz="1800" dirty="0">
                    <a:sym typeface="Wingdings" pitchFamily="2" charset="2"/>
                  </a:rPr>
                  <a:t>return </a:t>
                </a:r>
                <a:r>
                  <a:rPr lang="en-US" sz="1800" b="1" dirty="0">
                    <a:sym typeface="Wingdings" pitchFamily="2" charset="2"/>
                  </a:rPr>
                  <a:t>A;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Correctness: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Inductive assertion: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At the end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 err="1"/>
                  <a:t>th</a:t>
                </a:r>
                <a:r>
                  <a:rPr lang="en-US" sz="1800" b="1" dirty="0"/>
                  <a:t> </a:t>
                </a:r>
                <a:r>
                  <a:rPr lang="en-US" sz="1800" dirty="0"/>
                  <a:t>iteration,                 …</a:t>
                </a:r>
                <a:endParaRPr lang="en-US" sz="18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  <a:blipFill rotWithShape="1">
                <a:blip r:embed="rId3"/>
                <a:stretch>
                  <a:fillRect l="-714" t="-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572000" y="4038600"/>
            <a:ext cx="1600200" cy="750332"/>
            <a:chOff x="3886200" y="4964668"/>
            <a:chExt cx="1600200" cy="750332"/>
          </a:xfrm>
        </p:grpSpPr>
        <p:sp>
          <p:nvSpPr>
            <p:cNvPr id="16" name="Rectangle 15"/>
            <p:cNvSpPr/>
            <p:nvPr/>
          </p:nvSpPr>
          <p:spPr>
            <a:xfrm flipH="1">
              <a:off x="3886200" y="5334000"/>
              <a:ext cx="1600200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86200" y="49646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964668"/>
                  <a:ext cx="32733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4560332" y="4876800"/>
            <a:ext cx="1611868" cy="609600"/>
            <a:chOff x="3874532" y="5791200"/>
            <a:chExt cx="1611868" cy="609600"/>
          </a:xfrm>
        </p:grpSpPr>
        <p:sp>
          <p:nvSpPr>
            <p:cNvPr id="18" name="Right Brace 17"/>
            <p:cNvSpPr/>
            <p:nvPr/>
          </p:nvSpPr>
          <p:spPr>
            <a:xfrm rot="5400000">
              <a:off x="4526542" y="5139190"/>
              <a:ext cx="307848" cy="161186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495800" y="60314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6031468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1066800" y="4038600"/>
            <a:ext cx="5105400" cy="750332"/>
            <a:chOff x="381000" y="4964668"/>
            <a:chExt cx="5105400" cy="750332"/>
          </a:xfrm>
        </p:grpSpPr>
        <p:grpSp>
          <p:nvGrpSpPr>
            <p:cNvPr id="17" name="Group 16"/>
            <p:cNvGrpSpPr/>
            <p:nvPr/>
          </p:nvGrpSpPr>
          <p:grpSpPr>
            <a:xfrm>
              <a:off x="3048000" y="4964668"/>
              <a:ext cx="2438400" cy="750332"/>
              <a:chOff x="3048000" y="4964668"/>
              <a:chExt cx="2438400" cy="7503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48000" y="5334000"/>
                <a:ext cx="24384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3528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1816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8768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86200" y="53340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048000" y="4964668"/>
                    <a:ext cx="23984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a14:m>
                    <a:r>
                      <a:rPr lang="en-US" dirty="0"/>
                      <a:t>                  …      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4964668"/>
                    <a:ext cx="2398413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3562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/>
            <p:cNvSpPr txBox="1"/>
            <p:nvPr/>
          </p:nvSpPr>
          <p:spPr>
            <a:xfrm>
              <a:off x="381000" y="5334000"/>
              <a:ext cx="2539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number stored in </a:t>
              </a:r>
              <a:r>
                <a:rPr lang="en-US" b="1" dirty="0"/>
                <a:t>A  </a:t>
              </a:r>
              <a:r>
                <a:rPr lang="en-US" dirty="0">
                  <a:sym typeface="Wingdings" pitchFamily="2" charset="2"/>
                </a:rPr>
                <a:t></a:t>
              </a:r>
              <a:endParaRPr lang="en-US" dirty="0"/>
            </a:p>
          </p:txBody>
        </p:sp>
      </p:grpSp>
      <p:sp>
        <p:nvSpPr>
          <p:cNvPr id="25" name="Down Ribbon 24"/>
          <p:cNvSpPr/>
          <p:nvPr/>
        </p:nvSpPr>
        <p:spPr>
          <a:xfrm>
            <a:off x="685800" y="6019800"/>
            <a:ext cx="7391400" cy="685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During the induction step, you will have to use the fact that </a:t>
            </a:r>
            <a:r>
              <a:rPr lang="en-US" b="1" dirty="0" err="1">
                <a:solidFill>
                  <a:srgbClr val="7030A0"/>
                </a:solidFill>
              </a:rPr>
              <a:t>Countsort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>
                <a:solidFill>
                  <a:schemeClr val="tx1"/>
                </a:solidFill>
              </a:rPr>
              <a:t>stable</a:t>
            </a:r>
            <a:r>
              <a:rPr lang="en-US" dirty="0">
                <a:solidFill>
                  <a:schemeClr val="tx1"/>
                </a:solidFill>
              </a:rPr>
              <a:t> sorting algorithm.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0" y="5486400"/>
                <a:ext cx="44208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array </a:t>
                </a:r>
                <a:r>
                  <a:rPr lang="en-US" b="1" dirty="0"/>
                  <a:t>A </a:t>
                </a:r>
                <a:r>
                  <a:rPr lang="en-US" dirty="0"/>
                  <a:t>is sorted according to the last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digits.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486400"/>
                <a:ext cx="442082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03" t="-8197" r="-19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05200" y="2057400"/>
                <a:ext cx="24893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b="1" dirty="0"/>
                  <a:t>th digit </a:t>
                </a:r>
                <a:r>
                  <a:rPr lang="en-US" dirty="0"/>
                  <a:t>as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key</a:t>
                </a:r>
                <a:r>
                  <a:rPr lang="en-US" b="1" dirty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057400"/>
                <a:ext cx="248939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61" t="-8333" r="-343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8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5" grpId="0" animBg="1"/>
      <p:bldP spid="25" grpId="1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Radix Sort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RadixSort</a:t>
                </a:r>
                <a:r>
                  <a:rPr lang="en-US" sz="1800" b="1" dirty="0"/>
                  <a:t>(A[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/>
                  <a:t>...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],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1800" b="1" dirty="0"/>
                      <m:t>,</m:t>
                    </m:r>
                    <m:r>
                      <a:rPr lang="en-US" sz="1800" b="1" i="1" dirty="0">
                        <a:latin typeface="Cambria Math"/>
                      </a:rPr>
                      <m:t>  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{   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</a:t>
                </a:r>
                <a:r>
                  <a:rPr lang="en-US" sz="1800" b="1" dirty="0"/>
                  <a:t>to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             </a:t>
                </a:r>
                <a:r>
                  <a:rPr lang="en-US" sz="1800" b="1" dirty="0"/>
                  <a:t>Execute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/>
                  <a:t> </a:t>
                </a:r>
                <a:r>
                  <a:rPr lang="en-US" sz="1800" dirty="0"/>
                  <a:t>with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/>
                  <a:t>th digit </a:t>
                </a:r>
                <a:r>
                  <a:rPr lang="en-US" sz="1800" dirty="0"/>
                  <a:t>as the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key</a:t>
                </a:r>
                <a:r>
                  <a:rPr lang="en-US" sz="18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return </a:t>
                </a:r>
                <a:r>
                  <a:rPr lang="en-US" sz="1800" b="1" dirty="0">
                    <a:sym typeface="Wingdings" pitchFamily="2" charset="2"/>
                  </a:rPr>
                  <a:t>A;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}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Time complexity:</a:t>
                </a:r>
              </a:p>
              <a:p>
                <a:r>
                  <a:rPr lang="en-US" sz="1800" dirty="0"/>
                  <a:t>A single execution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runs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b="1" dirty="0"/>
                  <a:t>time </a:t>
                </a:r>
                <a:r>
                  <a:rPr lang="en-US" sz="1800" dirty="0"/>
                  <a:t>and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b="1" dirty="0"/>
                  <a:t>space</a:t>
                </a:r>
                <a:r>
                  <a:rPr lang="en-US" sz="1800" dirty="0"/>
                  <a:t>.</a:t>
                </a:r>
              </a:p>
              <a:p>
                <a:r>
                  <a:rPr lang="en-US" sz="1800">
                    <a:sym typeface="Wingdings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  a</a:t>
                </a:r>
                <a:r>
                  <a:rPr lang="en-US" sz="1800" dirty="0"/>
                  <a:t> single execution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CountSort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) runs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 Time complexity of radix sort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r>
                  <a:rPr lang="en-US" sz="1800" dirty="0">
                    <a:sym typeface="Wingdings" pitchFamily="2" charset="2"/>
                  </a:rPr>
                  <a:t>Extra space used =   </a:t>
                </a:r>
                <a:r>
                  <a:rPr lang="en-US" sz="1800" dirty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1800" dirty="0">
                    <a:sym typeface="Wingdings" pitchFamily="2" charset="2"/>
                  </a:rPr>
                  <a:t>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Question: </a:t>
                </a:r>
                <a:r>
                  <a:rPr lang="en-US" sz="1800" dirty="0">
                    <a:sym typeface="Wingdings" pitchFamily="2" charset="2"/>
                  </a:rPr>
                  <a:t>How to use Radix sort to sort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integers in range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1800" dirty="0"/>
                  <a:t>]</a:t>
                </a:r>
                <a:r>
                  <a:rPr lang="en-US" sz="1800" dirty="0">
                    <a:sym typeface="Wingdings" pitchFamily="2" charset="2"/>
                  </a:rPr>
                  <a:t>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time and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space</a:t>
                </a:r>
                <a:r>
                  <a:rPr lang="en-US" sz="1800" dirty="0">
                    <a:sym typeface="Wingdings" pitchFamily="2" charset="2"/>
                  </a:rPr>
                  <a:t> 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Answer: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4953000"/>
              </a:xfrm>
              <a:blipFill rotWithShape="1">
                <a:blip r:embed="rId2"/>
                <a:stretch>
                  <a:fillRect l="-561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16859" y="5879068"/>
                <a:ext cx="2893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RadixSort</a:t>
                </a:r>
                <a:r>
                  <a:rPr lang="en-US" b="1" dirty="0"/>
                  <a:t>(A[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/>
                  <a:t>...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],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m:rPr>
                        <m:nor/>
                      </m:rPr>
                      <a:rPr lang="en-US" b="1" dirty="0"/>
                      <m:t>,</m:t>
                    </m:r>
                    <m:r>
                      <a:rPr lang="en-US" b="1" i="1" dirty="0">
                        <a:latin typeface="Cambria Math"/>
                      </a:rPr>
                      <m:t>  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859" y="5879068"/>
                <a:ext cx="289374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95" t="-8197" r="-252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4659868"/>
                <a:ext cx="6303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659868"/>
                <a:ext cx="63030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767" t="-8197" r="-1747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4898795"/>
                  </p:ext>
                </p:extLst>
              </p:nvPr>
            </p:nvGraphicFramePr>
            <p:xfrm>
              <a:off x="1752600" y="5684520"/>
              <a:ext cx="388620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0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complexity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020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020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4898795"/>
                  </p:ext>
                </p:extLst>
              </p:nvPr>
            </p:nvGraphicFramePr>
            <p:xfrm>
              <a:off x="1752600" y="5684520"/>
              <a:ext cx="388620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/>
                    <a:gridCol w="1066800"/>
                    <a:gridCol w="18288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617" t="-8333" r="-29321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3143" t="-8333" r="-1714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 complexity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6019800"/>
                <a:ext cx="819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IN" dirty="0"/>
                  <a:t> log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6019800"/>
                <a:ext cx="81945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94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3577" y="6031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577" y="60314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62400" y="6031468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𝒕𝒏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lo</m:t>
                    </m:r>
                    <m:r>
                      <m:rPr>
                        <m:nor/>
                      </m:rPr>
                      <a:rPr lang="en-IN" dirty="0"/>
                      <m:t>g</m:t>
                    </m:r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6031468"/>
                <a:ext cx="12618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65" t="-8197" r="-821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miley Face 9"/>
          <p:cNvSpPr/>
          <p:nvPr/>
        </p:nvSpPr>
        <p:spPr>
          <a:xfrm>
            <a:off x="5257800" y="6096000"/>
            <a:ext cx="228600" cy="228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78919" y="6400800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𝒕𝒏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919" y="6400800"/>
                <a:ext cx="72648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667" t="-8197" r="-15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8000" y="64124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412468"/>
                <a:ext cx="38664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04654" y="641246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654" y="6412468"/>
                <a:ext cx="33374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545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miley Face 13"/>
          <p:cNvSpPr/>
          <p:nvPr/>
        </p:nvSpPr>
        <p:spPr>
          <a:xfrm>
            <a:off x="5257799" y="6412468"/>
            <a:ext cx="228601" cy="293132"/>
          </a:xfrm>
          <a:prstGeom prst="smileyFace">
            <a:avLst>
              <a:gd name="adj" fmla="val 4653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loud Callout 15"/>
          <p:cNvSpPr/>
          <p:nvPr/>
        </p:nvSpPr>
        <p:spPr>
          <a:xfrm>
            <a:off x="5716859" y="5703332"/>
            <a:ext cx="3122341" cy="849868"/>
          </a:xfrm>
          <a:prstGeom prst="cloudCallout">
            <a:avLst>
              <a:gd name="adj1" fmla="val -29569"/>
              <a:gd name="adj2" fmla="val 773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digit to use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0" y="6019800"/>
                <a:ext cx="1295400" cy="381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bit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9800"/>
                <a:ext cx="1295400" cy="381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1295400" y="5992368"/>
            <a:ext cx="457200" cy="4084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0" y="6400800"/>
                <a:ext cx="1320800" cy="37592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</a:rPr>
                      <m:t>lo</m:t>
                    </m:r>
                    <m:r>
                      <m:rPr>
                        <m:nor/>
                      </m:rPr>
                      <a:rPr lang="en-IN" sz="1600" dirty="0" smtClean="0">
                        <a:solidFill>
                          <a:schemeClr val="tx1"/>
                        </a:solidFill>
                      </a:rPr>
                      <m:t>g</m:t>
                    </m:r>
                    <m:r>
                      <a:rPr lang="en-US" sz="1600" b="1" i="1" dirty="0"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bits</a:t>
                </a:r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00800"/>
                <a:ext cx="1320800" cy="37592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1295400" y="6373368"/>
            <a:ext cx="457200" cy="4084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0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Power of the </a:t>
            </a:r>
            <a:r>
              <a:rPr lang="en-US" sz="3200" b="1" dirty="0"/>
              <a:t>word RAM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2000" b="1" dirty="0"/>
                  <a:t>Very fast </a:t>
                </a:r>
                <a:r>
                  <a:rPr lang="en-US" sz="2000" dirty="0"/>
                  <a:t>algorithms for </a:t>
                </a:r>
                <a:r>
                  <a:rPr lang="en-US" sz="2000" b="1" dirty="0"/>
                  <a:t>sorting integers: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Example: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integers in range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time 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space</a:t>
                </a:r>
                <a:r>
                  <a:rPr lang="en-US" sz="2000" dirty="0">
                    <a:sym typeface="Wingdings" pitchFamily="2" charset="2"/>
                  </a:rPr>
                  <a:t> 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Lesson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Do not </a:t>
                </a:r>
                <a:r>
                  <a:rPr lang="en-US" sz="2000" dirty="0">
                    <a:sym typeface="Wingdings" pitchFamily="2" charset="2"/>
                  </a:rPr>
                  <a:t>always go after </a:t>
                </a:r>
                <a:r>
                  <a:rPr lang="en-US" sz="2000" b="1" dirty="0">
                    <a:sym typeface="Wingdings" pitchFamily="2" charset="2"/>
                  </a:rPr>
                  <a:t>Merge sort </a:t>
                </a:r>
                <a:r>
                  <a:rPr lang="en-US" sz="2000" dirty="0">
                    <a:sym typeface="Wingdings" pitchFamily="2" charset="2"/>
                  </a:rPr>
                  <a:t>and</a:t>
                </a:r>
                <a:r>
                  <a:rPr lang="en-US" sz="2000" b="1" dirty="0">
                    <a:sym typeface="Wingdings" pitchFamily="2" charset="2"/>
                  </a:rPr>
                  <a:t> Quick sort </a:t>
                </a:r>
                <a:r>
                  <a:rPr lang="en-US" sz="2000" dirty="0">
                    <a:sym typeface="Wingdings" pitchFamily="2" charset="2"/>
                  </a:rPr>
                  <a:t>when input is integers.</a:t>
                </a:r>
              </a:p>
              <a:p>
                <a:endParaRPr lang="en-US" sz="2000" b="1" dirty="0">
                  <a:sym typeface="Wingdings" pitchFamily="2" charset="2"/>
                </a:endParaRPr>
              </a:p>
              <a:p>
                <a:r>
                  <a:rPr lang="en-US" sz="2000" b="1" dirty="0">
                    <a:sym typeface="Wingdings" pitchFamily="2" charset="2"/>
                  </a:rPr>
                  <a:t>Interesting programming exercise: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Compare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Quick sort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with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Radix sort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for sorting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long</a:t>
                </a:r>
                <a:r>
                  <a:rPr lang="en-US" sz="2000" dirty="0">
                    <a:sym typeface="Wingdings" pitchFamily="2" charset="2"/>
                  </a:rPr>
                  <a:t> integers.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2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Algorithms for Sorting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 elements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Insertion</a:t>
                </a:r>
                <a:r>
                  <a:rPr lang="en-US" sz="2000" dirty="0"/>
                  <a:t> sort: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Selection</a:t>
                </a:r>
                <a:r>
                  <a:rPr lang="en-US" sz="2000" dirty="0"/>
                  <a:t> sort: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         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Bubble</a:t>
                </a:r>
                <a:r>
                  <a:rPr lang="en-US" sz="2000" dirty="0"/>
                  <a:t> sort:              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Merge</a:t>
                </a:r>
                <a:r>
                  <a:rPr lang="en-US" sz="2000" dirty="0"/>
                  <a:t> sort:               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Quick</a:t>
                </a:r>
                <a:r>
                  <a:rPr lang="en-US" sz="2000" dirty="0"/>
                  <a:t> sort:  worst case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), </a:t>
                </a:r>
                <a:r>
                  <a:rPr lang="en-US" sz="2000" u="sng" dirty="0"/>
                  <a:t>average case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Heap </a:t>
                </a:r>
                <a:r>
                  <a:rPr lang="en-US" sz="2000" dirty="0"/>
                  <a:t>sort: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common among these algorithms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 </a:t>
                </a:r>
                <a:r>
                  <a:rPr lang="en-US" sz="2000" dirty="0"/>
                  <a:t>All of them use only </a:t>
                </a:r>
                <a:r>
                  <a:rPr lang="en-US" sz="2000" b="1" dirty="0"/>
                  <a:t>comparison</a:t>
                </a:r>
                <a:r>
                  <a:rPr lang="en-US" sz="2000" dirty="0"/>
                  <a:t> operation to perform sorting.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b="1" dirty="0"/>
                  <a:t> (we will not prove it in this course): </a:t>
                </a:r>
              </a:p>
              <a:p>
                <a:pPr marL="0" indent="0">
                  <a:buNone/>
                </a:pPr>
                <a:r>
                  <a:rPr lang="en-US" sz="2000" dirty="0"/>
                  <a:t>Every comparison based sorting 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must perform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comparisons in the worst case.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>
                <a:blip r:embed="rId3"/>
                <a:stretch>
                  <a:fillRect l="-1235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95600" y="1600200"/>
                <a:ext cx="74084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00200"/>
                <a:ext cx="740844" cy="375552"/>
              </a:xfrm>
              <a:prstGeom prst="rect">
                <a:avLst/>
              </a:prstGeom>
              <a:blipFill rotWithShape="1">
                <a:blip r:embed="rId4"/>
                <a:stretch>
                  <a:fillRect l="-6557" t="-6557" r="-1393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1986648"/>
                <a:ext cx="74084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986648"/>
                <a:ext cx="740844" cy="375552"/>
              </a:xfrm>
              <a:prstGeom prst="rect">
                <a:avLst/>
              </a:prstGeom>
              <a:blipFill rotWithShape="1">
                <a:blip r:embed="rId5"/>
                <a:stretch>
                  <a:fillRect l="-6557" t="-6452" r="-13934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2367648"/>
                <a:ext cx="74084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367648"/>
                <a:ext cx="740844" cy="375552"/>
              </a:xfrm>
              <a:prstGeom prst="rect">
                <a:avLst/>
              </a:prstGeom>
              <a:blipFill rotWithShape="1">
                <a:blip r:embed="rId6"/>
                <a:stretch>
                  <a:fillRect l="-6557" t="-6452" r="-13934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95600" y="2743200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743200"/>
                <a:ext cx="11737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145" t="-8197" r="-77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95600" y="3516868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16868"/>
                <a:ext cx="117371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145" t="-8197" r="-77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5" grpId="0" uiExpand="1"/>
      <p:bldP spid="6" grpId="0" uiExpand="1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r>
                  <a:rPr lang="en-US" sz="36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3600" dirty="0"/>
                  <a:t> Can we sort in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 time ?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The answer</a:t>
            </a:r>
            <a:r>
              <a:rPr lang="en-US" sz="2000" dirty="0"/>
              <a:t> depends upon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u="sng" dirty="0"/>
              <a:t>model of computation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u="sng" dirty="0">
                <a:solidFill>
                  <a:srgbClr val="7030A0"/>
                </a:solidFill>
              </a:rPr>
              <a:t>domain</a:t>
            </a:r>
            <a:r>
              <a:rPr lang="en-US" sz="2000" dirty="0"/>
              <a:t> of input.</a:t>
            </a:r>
            <a:endParaRPr lang="en-US" sz="20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39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Integer sorting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Counting sort: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/>
              <a:t>algorithm for sorting integers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Input: </a:t>
                </a:r>
                <a:r>
                  <a:rPr lang="en-US" sz="2000" dirty="0"/>
                  <a:t>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integers in the range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…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Output:</a:t>
                </a:r>
                <a:r>
                  <a:rPr lang="en-US" sz="2000" dirty="0"/>
                  <a:t> Sorted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Running time: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word RAM </a:t>
                </a:r>
                <a:r>
                  <a:rPr lang="en-US" sz="2000" dirty="0"/>
                  <a:t>model of computation.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Extra space: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Motivating example</a:t>
                </a:r>
                <a:r>
                  <a:rPr lang="en-US" sz="2000" b="1" dirty="0"/>
                  <a:t>: Indian railways</a:t>
                </a:r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13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lacs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employees.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b="1" dirty="0"/>
                  <a:t> : </a:t>
                </a:r>
                <a:r>
                  <a:rPr lang="en-US" sz="2000" dirty="0"/>
                  <a:t>To </a:t>
                </a:r>
                <a:r>
                  <a:rPr lang="en-US" sz="2000" b="1" dirty="0"/>
                  <a:t>sort</a:t>
                </a:r>
                <a:r>
                  <a:rPr lang="en-US" sz="2000" dirty="0"/>
                  <a:t> them list according to</a:t>
                </a:r>
                <a:r>
                  <a:rPr lang="en-US" sz="2000" b="1" dirty="0"/>
                  <a:t> DOB </a:t>
                </a:r>
                <a:r>
                  <a:rPr lang="en-US" sz="2000" dirty="0"/>
                  <a:t>(date of birth)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There are only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14600</a:t>
                </a:r>
                <a:r>
                  <a:rPr lang="en-US" sz="2000" dirty="0"/>
                  <a:t> different date of births possible.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39000" y="1981200"/>
                <a:ext cx="99097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981200"/>
                <a:ext cx="99097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07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09600" y="1371600"/>
            <a:ext cx="4114800" cy="762000"/>
            <a:chOff x="609600" y="1371600"/>
            <a:chExt cx="4114800" cy="762000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609600" y="17526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0         1           2         3         4          5         6         7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800" y="2587823"/>
            <a:ext cx="3555582" cy="841177"/>
            <a:chOff x="304800" y="2587823"/>
            <a:chExt cx="3555582" cy="841177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2971800"/>
              <a:ext cx="2743200" cy="457200"/>
              <a:chOff x="2743200" y="1676400"/>
              <a:chExt cx="2743200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43200" y="1676400"/>
                <a:ext cx="2743200" cy="4455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5720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148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292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04800" y="3048000"/>
              <a:ext cx="748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Count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3810" y="25878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3000" y="1688068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2      5       3       0      2       3       0      3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43000" y="2971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24649" y="41910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2       2      4       7       7       8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00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605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17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749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321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52400" y="3883223"/>
            <a:ext cx="3687172" cy="764977"/>
            <a:chOff x="152400" y="3883223"/>
            <a:chExt cx="3687172" cy="764977"/>
          </a:xfrm>
        </p:grpSpPr>
        <p:grpSp>
          <p:nvGrpSpPr>
            <p:cNvPr id="49" name="Group 48"/>
            <p:cNvGrpSpPr/>
            <p:nvPr/>
          </p:nvGrpSpPr>
          <p:grpSpPr>
            <a:xfrm>
              <a:off x="152400" y="4191000"/>
              <a:ext cx="3657600" cy="457200"/>
              <a:chOff x="152400" y="3733800"/>
              <a:chExt cx="3657600" cy="4572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066800" y="3733800"/>
                <a:ext cx="2743200" cy="457200"/>
                <a:chOff x="2743200" y="1676400"/>
                <a:chExt cx="2743200" cy="4572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743200" y="1676400"/>
                  <a:ext cx="2743200" cy="4455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152400" y="37338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Place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143000" y="38832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</a:t>
              </a:r>
            </a:p>
          </p:txBody>
        </p:sp>
      </p:grpSp>
      <p:sp>
        <p:nvSpPr>
          <p:cNvPr id="52" name="Down Arrow 51"/>
          <p:cNvSpPr/>
          <p:nvPr/>
        </p:nvSpPr>
        <p:spPr>
          <a:xfrm>
            <a:off x="2133600" y="3505200"/>
            <a:ext cx="457200" cy="48920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09600" y="5257800"/>
            <a:ext cx="4114800" cy="762000"/>
            <a:chOff x="609600" y="1371600"/>
            <a:chExt cx="4114800" cy="762000"/>
          </a:xfrm>
        </p:grpSpPr>
        <p:grpSp>
          <p:nvGrpSpPr>
            <p:cNvPr id="54" name="Group 53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609600" y="175260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0         1           2         3         4          5         6         7</a:t>
              </a:r>
            </a:p>
          </p:txBody>
        </p:sp>
      </p:grpSp>
      <p:sp>
        <p:nvSpPr>
          <p:cNvPr id="66" name="Down Arrow 65"/>
          <p:cNvSpPr/>
          <p:nvPr/>
        </p:nvSpPr>
        <p:spPr>
          <a:xfrm>
            <a:off x="44196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343400" y="17526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14600" y="38862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3889314" y="2057400"/>
            <a:ext cx="606486" cy="3886200"/>
            <a:chOff x="3889314" y="2057400"/>
            <a:chExt cx="606486" cy="3886200"/>
          </a:xfrm>
        </p:grpSpPr>
        <p:cxnSp>
          <p:nvCxnSpPr>
            <p:cNvPr id="71" name="Elbow Connector 70"/>
            <p:cNvCxnSpPr/>
            <p:nvPr/>
          </p:nvCxnSpPr>
          <p:spPr>
            <a:xfrm rot="5400000">
              <a:off x="2705100" y="3467100"/>
              <a:ext cx="3200400" cy="381000"/>
            </a:xfrm>
            <a:prstGeom prst="bentConnector3">
              <a:avLst>
                <a:gd name="adj1" fmla="val 8401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889314" y="557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5105400" y="1525488"/>
                <a:ext cx="4038600" cy="1370112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]=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where should A[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be placed in </a:t>
                </a: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525488"/>
                <a:ext cx="4038600" cy="1370112"/>
              </a:xfrm>
              <a:prstGeom prst="cloud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11868" y="6031468"/>
            <a:ext cx="19791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Final sorted output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57800" y="3429000"/>
                <a:ext cx="381000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Certainly after all those elements in </a:t>
                </a:r>
                <a:r>
                  <a:rPr lang="en-US" b="1" dirty="0"/>
                  <a:t>A</a:t>
                </a:r>
                <a:r>
                  <a:rPr lang="en-US" dirty="0"/>
                  <a:t> which are </a:t>
                </a:r>
                <a:r>
                  <a:rPr lang="en-US" b="1" u="sng" dirty="0"/>
                  <a:t>smaller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429000"/>
                <a:ext cx="3810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3704" r="-638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9" grpId="0"/>
      <p:bldP spid="44" grpId="0"/>
      <p:bldP spid="45" grpId="0"/>
      <p:bldP spid="46" grpId="0"/>
      <p:bldP spid="47" grpId="0"/>
      <p:bldP spid="48" grpId="0"/>
      <p:bldP spid="52" grpId="0" animBg="1"/>
      <p:bldP spid="66" grpId="0" animBg="1"/>
      <p:bldP spid="68" grpId="0" animBg="1"/>
      <p:bldP spid="69" grpId="0" animBg="1"/>
      <p:bldP spid="5" grpId="0" animBg="1"/>
      <p:bldP spid="5" grpId="1" animBg="1"/>
      <p:bldP spid="7" grpId="0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09600" y="1371600"/>
            <a:ext cx="4114800" cy="762000"/>
            <a:chOff x="609600" y="1371600"/>
            <a:chExt cx="4114800" cy="762000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609600" y="17526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0         1           2         3         4          5         6         7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800" y="2587823"/>
            <a:ext cx="3555582" cy="841177"/>
            <a:chOff x="304800" y="2587823"/>
            <a:chExt cx="3555582" cy="841177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2971800"/>
              <a:ext cx="2743200" cy="457200"/>
              <a:chOff x="2743200" y="1676400"/>
              <a:chExt cx="2743200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43200" y="1676400"/>
                <a:ext cx="2743200" cy="4455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5720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148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292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04800" y="3048000"/>
              <a:ext cx="748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Count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3810" y="25878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3000" y="1688068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2      5       3       0      2       3       0      3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43000" y="2971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24649" y="41910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2       2      4       6       7       8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00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605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17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749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321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52400" y="3883223"/>
            <a:ext cx="3687172" cy="764977"/>
            <a:chOff x="152400" y="3883223"/>
            <a:chExt cx="3687172" cy="764977"/>
          </a:xfrm>
        </p:grpSpPr>
        <p:grpSp>
          <p:nvGrpSpPr>
            <p:cNvPr id="49" name="Group 48"/>
            <p:cNvGrpSpPr/>
            <p:nvPr/>
          </p:nvGrpSpPr>
          <p:grpSpPr>
            <a:xfrm>
              <a:off x="152400" y="4191000"/>
              <a:ext cx="3657600" cy="457200"/>
              <a:chOff x="152400" y="3733800"/>
              <a:chExt cx="3657600" cy="4572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066800" y="3733800"/>
                <a:ext cx="2743200" cy="457200"/>
                <a:chOff x="2743200" y="1676400"/>
                <a:chExt cx="2743200" cy="4572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743200" y="1676400"/>
                  <a:ext cx="2743200" cy="4455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152400" y="37338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Place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143000" y="38832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</a:t>
              </a:r>
            </a:p>
          </p:txBody>
        </p:sp>
      </p:grpSp>
      <p:sp>
        <p:nvSpPr>
          <p:cNvPr id="52" name="Down Arrow 51"/>
          <p:cNvSpPr/>
          <p:nvPr/>
        </p:nvSpPr>
        <p:spPr>
          <a:xfrm>
            <a:off x="2133600" y="3505200"/>
            <a:ext cx="457200" cy="48920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09600" y="5257800"/>
            <a:ext cx="4114800" cy="762000"/>
            <a:chOff x="609600" y="1371600"/>
            <a:chExt cx="4114800" cy="762000"/>
          </a:xfrm>
        </p:grpSpPr>
        <p:grpSp>
          <p:nvGrpSpPr>
            <p:cNvPr id="54" name="Group 53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609600" y="175260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0         1           2         3         4          5         6         7</a:t>
              </a:r>
            </a:p>
          </p:txBody>
        </p:sp>
      </p:grpSp>
      <p:sp>
        <p:nvSpPr>
          <p:cNvPr id="66" name="Down Arrow 65"/>
          <p:cNvSpPr/>
          <p:nvPr/>
        </p:nvSpPr>
        <p:spPr>
          <a:xfrm>
            <a:off x="39624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962400" y="17526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3000" y="38862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600200" y="2057401"/>
            <a:ext cx="2511486" cy="3886199"/>
            <a:chOff x="1984314" y="2057401"/>
            <a:chExt cx="2511486" cy="3886199"/>
          </a:xfrm>
        </p:grpSpPr>
        <p:cxnSp>
          <p:nvCxnSpPr>
            <p:cNvPr id="71" name="Elbow Connector 70"/>
            <p:cNvCxnSpPr/>
            <p:nvPr/>
          </p:nvCxnSpPr>
          <p:spPr>
            <a:xfrm rot="5400000">
              <a:off x="1715279" y="2477279"/>
              <a:ext cx="3200400" cy="2360643"/>
            </a:xfrm>
            <a:prstGeom prst="bentConnector3">
              <a:avLst>
                <a:gd name="adj1" fmla="val 88775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984314" y="557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889314" y="557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1270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Counting sort: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algorithm for sorting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09600" y="1371600"/>
            <a:ext cx="4114800" cy="762000"/>
            <a:chOff x="609600" y="1371600"/>
            <a:chExt cx="4114800" cy="762000"/>
          </a:xfrm>
        </p:grpSpPr>
        <p:grpSp>
          <p:nvGrpSpPr>
            <p:cNvPr id="41" name="Group 40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609600" y="17526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0         1           2         3         4          5         6         7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800" y="2587823"/>
            <a:ext cx="3555582" cy="841177"/>
            <a:chOff x="304800" y="2587823"/>
            <a:chExt cx="3555582" cy="841177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2971800"/>
              <a:ext cx="2743200" cy="457200"/>
              <a:chOff x="2743200" y="1676400"/>
              <a:chExt cx="2743200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43200" y="1676400"/>
                <a:ext cx="2743200" cy="4455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5720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148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029200" y="1676400"/>
                <a:ext cx="0" cy="457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04800" y="3048000"/>
              <a:ext cx="748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Count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3810" y="25878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3000" y="1688068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2      5       3       0      2       3       0      3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43000" y="2971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24649" y="41910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1       2      4       6       7       8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00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605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17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749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321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52400" y="3883223"/>
            <a:ext cx="3687172" cy="764977"/>
            <a:chOff x="152400" y="3883223"/>
            <a:chExt cx="3687172" cy="764977"/>
          </a:xfrm>
        </p:grpSpPr>
        <p:grpSp>
          <p:nvGrpSpPr>
            <p:cNvPr id="49" name="Group 48"/>
            <p:cNvGrpSpPr/>
            <p:nvPr/>
          </p:nvGrpSpPr>
          <p:grpSpPr>
            <a:xfrm>
              <a:off x="152400" y="4191000"/>
              <a:ext cx="3657600" cy="457200"/>
              <a:chOff x="152400" y="3733800"/>
              <a:chExt cx="3657600" cy="4572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066800" y="3733800"/>
                <a:ext cx="2743200" cy="457200"/>
                <a:chOff x="2743200" y="1676400"/>
                <a:chExt cx="2743200" cy="4572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743200" y="1676400"/>
                  <a:ext cx="2743200" cy="4455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152400" y="37338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Place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143000" y="3883223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</a:t>
              </a:r>
            </a:p>
          </p:txBody>
        </p:sp>
      </p:grpSp>
      <p:sp>
        <p:nvSpPr>
          <p:cNvPr id="52" name="Down Arrow 51"/>
          <p:cNvSpPr/>
          <p:nvPr/>
        </p:nvSpPr>
        <p:spPr>
          <a:xfrm>
            <a:off x="2133600" y="3505200"/>
            <a:ext cx="457200" cy="48920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09600" y="5257800"/>
            <a:ext cx="4114800" cy="762000"/>
            <a:chOff x="609600" y="1371600"/>
            <a:chExt cx="4114800" cy="762000"/>
          </a:xfrm>
        </p:grpSpPr>
        <p:grpSp>
          <p:nvGrpSpPr>
            <p:cNvPr id="54" name="Group 53"/>
            <p:cNvGrpSpPr/>
            <p:nvPr/>
          </p:nvGrpSpPr>
          <p:grpSpPr>
            <a:xfrm>
              <a:off x="609600" y="1676400"/>
              <a:ext cx="4114800" cy="457200"/>
              <a:chOff x="609600" y="1676400"/>
              <a:chExt cx="4114800" cy="457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066800" y="1676400"/>
                <a:ext cx="3657600" cy="457200"/>
                <a:chOff x="2743200" y="1676400"/>
                <a:chExt cx="3657600" cy="4572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743200" y="1676400"/>
                  <a:ext cx="3657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5720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657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86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2004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1148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0292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943600" y="16764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609600" y="175260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143000" y="1371600"/>
              <a:ext cx="3560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0         1           2         3         4          5         6         7</a:t>
              </a:r>
            </a:p>
          </p:txBody>
        </p:sp>
      </p:grpSp>
      <p:sp>
        <p:nvSpPr>
          <p:cNvPr id="66" name="Down Arrow 65"/>
          <p:cNvSpPr/>
          <p:nvPr/>
        </p:nvSpPr>
        <p:spPr>
          <a:xfrm>
            <a:off x="3505200" y="1110996"/>
            <a:ext cx="2286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429000" y="17526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14600" y="3886200"/>
            <a:ext cx="304800" cy="272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89314" y="557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00200" y="557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432114" y="2139951"/>
            <a:ext cx="301686" cy="3791981"/>
            <a:chOff x="3432114" y="2139951"/>
            <a:chExt cx="301686" cy="3791981"/>
          </a:xfrm>
        </p:grpSpPr>
        <p:sp>
          <p:nvSpPr>
            <p:cNvPr id="70" name="TextBox 69"/>
            <p:cNvSpPr txBox="1"/>
            <p:nvPr/>
          </p:nvSpPr>
          <p:spPr>
            <a:xfrm>
              <a:off x="3432114" y="5562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cxnSp>
          <p:nvCxnSpPr>
            <p:cNvPr id="73" name="Elbow Connector 72"/>
            <p:cNvCxnSpPr/>
            <p:nvPr/>
          </p:nvCxnSpPr>
          <p:spPr>
            <a:xfrm rot="5400000">
              <a:off x="2019301" y="3733801"/>
              <a:ext cx="3200400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96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</TotalTime>
  <Words>2301</Words>
  <Application>Microsoft Macintosh PowerPoint</Application>
  <PresentationFormat>On-screen Show (4:3)</PresentationFormat>
  <Paragraphs>464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Batang</vt:lpstr>
      <vt:lpstr>Arial</vt:lpstr>
      <vt:lpstr>Calibri</vt:lpstr>
      <vt:lpstr>Cambria Math</vt:lpstr>
      <vt:lpstr>Wingdings</vt:lpstr>
      <vt:lpstr>1_Office Theme</vt:lpstr>
      <vt:lpstr>Data Structures and Algorithms (ESO207) </vt:lpstr>
      <vt:lpstr>Integer sorting</vt:lpstr>
      <vt:lpstr>Algorithms for Sorting n elements</vt:lpstr>
      <vt:lpstr>Question: Can we sort in O(n) time ?</vt:lpstr>
      <vt:lpstr>Integer sorting</vt:lpstr>
      <vt:lpstr>Counting sort: algorithm for sorting integers</vt:lpstr>
      <vt:lpstr>Counting sort: algorithm for sorting integers</vt:lpstr>
      <vt:lpstr>Counting sort: algorithm for sorting integers</vt:lpstr>
      <vt:lpstr>Counting sort: algorithm for sorting integers</vt:lpstr>
      <vt:lpstr>Types of sorting algorithms</vt:lpstr>
      <vt:lpstr>Counting sort: a visual description</vt:lpstr>
      <vt:lpstr>Counting sort: algorithm for sorting integers</vt:lpstr>
      <vt:lpstr>Counting sort: algorithm for sorting integers</vt:lpstr>
      <vt:lpstr>Radix Sort</vt:lpstr>
      <vt:lpstr>Digits of an integer</vt:lpstr>
      <vt:lpstr>Radix Sort</vt:lpstr>
      <vt:lpstr>Demonstration of Radix Sort through example</vt:lpstr>
      <vt:lpstr>Demonstration of Radix Sort through example</vt:lpstr>
      <vt:lpstr>Demonstration of Radix Sort through example</vt:lpstr>
      <vt:lpstr>Demonstration of Radix Sort through example</vt:lpstr>
      <vt:lpstr>Radix Sort</vt:lpstr>
      <vt:lpstr>Radix Sort</vt:lpstr>
      <vt:lpstr>Power of the word RAM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148</cp:revision>
  <dcterms:created xsi:type="dcterms:W3CDTF">2012-11-11T08:58:57Z</dcterms:created>
  <dcterms:modified xsi:type="dcterms:W3CDTF">2023-11-13T02:53:17Z</dcterms:modified>
</cp:coreProperties>
</file>