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Lst>
  <p:sldSz cy="5143500" cx="9144000"/>
  <p:notesSz cx="6858000" cy="9144000"/>
  <p:embeddedFontLst>
    <p:embeddedFont>
      <p:font typeface="Roboto Mono"/>
      <p:regular r:id="rId68"/>
      <p:bold r:id="rId69"/>
      <p:italic r:id="rId70"/>
      <p:boldItalic r:id="rId7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RobotoMono-boldItalic.fntdata"/><Relationship Id="rId70" Type="http://schemas.openxmlformats.org/officeDocument/2006/relationships/font" Target="fonts/RobotoMono-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RobotoMono-regular.fntdata"/><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obotoMono-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1d6c93ea2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1d6c93ea2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1d6c93ea27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1d6c93ea27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1d6c93ea27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1d6c93ea27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1d6c93ea27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1d6c93ea27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1d6c93ea27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1d6c93ea27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1d6c93ea27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1d6c93ea27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1d6c93ea27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1d6c93ea27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1d6c93ea27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1d6c93ea27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1d6c93ea2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1d6c93ea2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1d6c93ea27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1d6c93ea27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1d6c93ea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1d6c93ea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1d6c93ea27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1d6c93ea27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1d6c93ea2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1d6c93ea2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1d6c93ea27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1d6c93ea2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1d6c93ea27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1d6c93ea27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1d6c93ea27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1d6c93ea27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1d6c93ea27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1d6c93ea27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1d6c93ea27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1d6c93ea27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1d6c93ea27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1d6c93ea27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1d6c93ea27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1d6c93ea27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1d6c93ea27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1d6c93ea27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1d6c93ea2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1d6c93ea2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1d6c93ea27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1d6c93ea27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1d6c93ea27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1d6c93ea2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1d6c93ea27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1d6c93ea2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1d6c93ea27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1d6c93ea27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1d6c93ea27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1d6c93ea27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1d6c93ea27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1d6c93ea27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1d6c93ea27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1d6c93ea27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1d6c93ea27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1d6c93ea27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1d6c93ea27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1d6c93ea27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1d6c93ea27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1d6c93ea27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1d6c93ea2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1d6c93ea2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1d6c93ea27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1d6c93ea27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1d6c93ea27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1d6c93ea27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1d6c93ea27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1d6c93ea27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1d6c93ea27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1d6c93ea27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1d6c93ea27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1d6c93ea27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1d6c93ea27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1d6c93ea27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1d6c93ea27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1d6c93ea27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1d6c93ea27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1d6c93ea27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1d6c93ea27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1d6c93ea27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1d6c93ea27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1d6c93ea27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1d6c93ea2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1d6c93ea2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1d6c93ea27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1d6c93ea27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1d6c93ea27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1d6c93ea27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1d6c93ea27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1d6c93ea27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1d6c93ea27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1d6c93ea27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1d6c93ea27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1d6c93ea27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1d6c93ea27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1d6c93ea27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1d6c93ea27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1d6c93ea27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1d6c93ea27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1d6c93ea27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1d6c93ea27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1d6c93ea27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1d6c93ea27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1d6c93ea27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1d6c93ea2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1d6c93ea2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1d6c93ea27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1d6c93ea27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1d6c93ea27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1d6c93ea27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1d6c93ea27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1d6c93ea27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1d6c93ea2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1d6c93ea2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1d6c93ea2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1d6c93ea2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1d6c93ea2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1d6c93ea2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www.youtube.com/redirect?event=video_description&amp;redir_token=QUFFLUhqa2JjdG54SHA5ay1rLWE3U1RacU1XRTNSUGVPUXxBQ3Jtc0trbFdEVEpBV0FKaTc2SnhPVEU3TWRldWtWRjlQQXBmZkIxcm9IZ3JWR05PdGZBOVBXMzNOYWtIMWM2R284em1mZkZsYUpmOXgtY0huYmpGaFBTTVdEY1ZOQlJZZS1BSFpCVFdYZmVpaGxPczg4ZVRuTQ&amp;q=https%3A%2F%2Frepo.spring.io%2Frelease%2Forg%2Fspringframework%2Fspring%2F&amp;v=ajsap2g24_Q" TargetMode="External"/><Relationship Id="rId4" Type="http://schemas.openxmlformats.org/officeDocument/2006/relationships/hyperlink" Target="https://www.youtube.com/redirect?event=video_description&amp;redir_token=QUFFLUhqa2JjdG54SHA5ay1rLWE3U1RacU1XRTNSUGVPUXxBQ3Jtc0trbFdEVEpBV0FKaTc2SnhPVEU3TWRldWtWRjlQQXBmZkIxcm9IZ3JWR05PdGZBOVBXMzNOYWtIMWM2R284em1mZkZsYUpmOXgtY0huYmpGaFBTTVdEY1ZOQlJZZS1BSFpCVFdYZmVpaGxPczg4ZVRuTQ&amp;q=https%3A%2F%2Frepo.spring.io%2Frelease%2Forg%2Fspringframework%2Fspring%2F&amp;v=ajsap2g24_Q" TargetMode="External"/><Relationship Id="rId5" Type="http://schemas.openxmlformats.org/officeDocument/2006/relationships/hyperlink" Target="https://www.youtube.com/redirect?event=video_description&amp;redir_token=QUFFLUhqbDJWSGdMQkswcGxsQS16a0F5ZDI1VHh1cHdsUXxBQ3Jtc0tuZXdtTkp6c1pBRk5VSGFkTGx3djk3WlhycG1pWWVFNmhtQnQ3eWo5RzNUZzNaMU9TZXZZT203QlZUUm9vY3RCbFF3WFdwZXowcWlVNlBGTGpGbjNBb2ZJeExfMGt2LU0zZmxfX0tvNDhwWktncjJ4aw&amp;q=https%3A%2F%2Fjar-download.com%2Fartifacts%2Fcommons-logging%2Fcommons-logging%2F1.2%2Fsource-code&amp;v=ajsap2g24_Q" TargetMode="External"/><Relationship Id="rId6" Type="http://schemas.openxmlformats.org/officeDocument/2006/relationships/hyperlink" Target="https://www.youtube.com/redirect?event=video_description&amp;redir_token=QUFFLUhqbDJWSGdMQkswcGxsQS16a0F5ZDI1VHh1cHdsUXxBQ3Jtc0tuZXdtTkp6c1pBRk5VSGFkTGx3djk3WlhycG1pWWVFNmhtQnQ3eWo5RzNUZzNaMU9TZXZZT203QlZUUm9vY3RCbFF3WFdwZXowcWlVNlBGTGpGbjNBb2ZJeExfMGt2LU0zZmxfX0tvNDhwWktncjJ4aw&amp;q=https%3A%2F%2Fjar-download.com%2Fartifacts%2Fcommons-logging%2Fcommons-logging%2F1.2%2Fsource-code&amp;v=ajsap2g24_Q" TargetMode="External"/></Relationships>
</file>

<file path=ppt/slides/_rels/slide23.xml.rels><?xml version="1.0" encoding="UTF-8" standalone="yes"?><Relationships xmlns="http://schemas.openxmlformats.org/package/2006/relationships"><Relationship Id="rId11" Type="http://schemas.openxmlformats.org/officeDocument/2006/relationships/hyperlink" Target="https://www.geeksforgeeks.org/introduction-to-spring-framework/" TargetMode="External"/><Relationship Id="rId10" Type="http://schemas.openxmlformats.org/officeDocument/2006/relationships/hyperlink" Target="https://www.geeksforgeeks.org/introduction-to-spring-framework/" TargetMode="External"/><Relationship Id="rId13" Type="http://schemas.openxmlformats.org/officeDocument/2006/relationships/hyperlink" Target="https://www.geeksforgeeks.org/introduction-to-spring-framework/" TargetMode="External"/><Relationship Id="rId12" Type="http://schemas.openxmlformats.org/officeDocument/2006/relationships/hyperlink" Target="https://www.geeksforgeeks.org/introduction-to-spring-framework/" TargetMode="External"/><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www.digitalocean.com/community/tutorials/spring-framework#spring-core-concepts-di-ioc-aop" TargetMode="External"/><Relationship Id="rId4" Type="http://schemas.openxmlformats.org/officeDocument/2006/relationships/hyperlink" Target="https://www.digitalocean.com/community/tutorials/java-dependency-injection-design-pattern-example-tutorial" TargetMode="External"/><Relationship Id="rId9" Type="http://schemas.openxmlformats.org/officeDocument/2006/relationships/hyperlink" Target="https://www.geeksforgeeks.org/introduction-to-spring-framework/" TargetMode="External"/><Relationship Id="rId14" Type="http://schemas.openxmlformats.org/officeDocument/2006/relationships/hyperlink" Target="https://www.digitalocean.com/community/tutorials/spring-aop-example-tutorial-aspect-advice-pointcut-joinpoint-annotations" TargetMode="External"/><Relationship Id="rId5" Type="http://schemas.openxmlformats.org/officeDocument/2006/relationships/hyperlink" Target="https://www.digitalocean.com/community/tutorials/java-dependency-injection-design-pattern-example-tutorial" TargetMode="External"/><Relationship Id="rId6" Type="http://schemas.openxmlformats.org/officeDocument/2006/relationships/hyperlink" Target="https://www.digitalocean.com/community/tutorials/spring-ioc-bean-example-tutorial" TargetMode="External"/><Relationship Id="rId7" Type="http://schemas.openxmlformats.org/officeDocument/2006/relationships/hyperlink" Target="https://www.digitalocean.com/community/tutorials/spring-ioc-bean-example-tutorial" TargetMode="External"/><Relationship Id="rId8" Type="http://schemas.openxmlformats.org/officeDocument/2006/relationships/hyperlink" Target="https://www.geeksforgeeks.org/introduction-to-spring-framework/"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www.studytonight.com/post/step-by-step-guide-to-install-jdk-11-on-windows" TargetMode="External"/><Relationship Id="rId4" Type="http://schemas.openxmlformats.org/officeDocument/2006/relationships/hyperlink" Target="https://www.studytonight.com/post/step-by-step-guide-to-install-jdk-11-on-windows" TargetMode="External"/><Relationship Id="rId5" Type="http://schemas.openxmlformats.org/officeDocument/2006/relationships/hyperlink" Target="http://studytonight.com/java/setting-classpath-for-java.php" TargetMode="External"/><Relationship Id="rId6" Type="http://schemas.openxmlformats.org/officeDocument/2006/relationships/hyperlink" Target="http://studytonight.com/java/setting-classpath-for-java.php" TargetMode="External"/><Relationship Id="rId7" Type="http://schemas.openxmlformats.org/officeDocument/2006/relationships/hyperlink" Target="https://www.studytonight.com/java/" TargetMode="External"/><Relationship Id="rId8" Type="http://schemas.openxmlformats.org/officeDocument/2006/relationships/hyperlink" Target="https://www.studytonight.com/java/"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www.studytonight.com/spring-framework/spring-maven-project" TargetMode="External"/><Relationship Id="rId4" Type="http://schemas.openxmlformats.org/officeDocument/2006/relationships/hyperlink" Target="https://www.studytonight.com/spring-framework/spring-maven-project" TargetMode="External"/><Relationship Id="rId5" Type="http://schemas.openxmlformats.org/officeDocument/2006/relationships/hyperlink" Target="https://repo.spring.io/release/org/springframework/spring/" TargetMode="External"/><Relationship Id="rId6" Type="http://schemas.openxmlformats.org/officeDocument/2006/relationships/hyperlink" Target="https://repo.spring.io/release/org/springframework/spring/"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www.studytonight.com/spring-framework/spring-constructorbased-dependency-injection" TargetMode="External"/><Relationship Id="rId4" Type="http://schemas.openxmlformats.org/officeDocument/2006/relationships/hyperlink" Target="https://www.studytonight.com/spring-framework/spring-constructorbased-dependency-injection"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javatpoint.com/java-string" TargetMode="External"/><Relationship Id="rId4" Type="http://schemas.openxmlformats.org/officeDocument/2006/relationships/hyperlink" Target="https://www.javatpoint.com/java-jdbc" TargetMode="External"/><Relationship Id="rId5" Type="http://schemas.openxmlformats.org/officeDocument/2006/relationships/hyperlink" Target="https://www.javatpoint.com/java-jdbc"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Spring Framework</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Can Spring replace EJB?</a:t>
            </a:r>
            <a:endParaRPr b="1" sz="1700"/>
          </a:p>
          <a:p>
            <a:pPr indent="0" lvl="0" marL="0" rtl="0" algn="l">
              <a:spcBef>
                <a:spcPts val="400"/>
              </a:spcBef>
              <a:spcAft>
                <a:spcPts val="0"/>
              </a:spcAft>
              <a:buNone/>
            </a:pPr>
            <a:r>
              <a:t/>
            </a:r>
            <a:endParaRPr/>
          </a:p>
        </p:txBody>
      </p:sp>
      <p:sp>
        <p:nvSpPr>
          <p:cNvPr id="108" name="Google Shape;10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Spring was developed as an alternative to EJB from its beginning. All the components of EJB are integrated into Spring. Hence, we can use Spring instead of EJB. Spring encourages good object-oriented design practice. The advantage of using Spring is that we can easily switch to other DI frameworks such as Guice.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4" name="Google Shape;11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1200"/>
              </a:spcBef>
              <a:spcAft>
                <a:spcPts val="0"/>
              </a:spcAft>
              <a:buClr>
                <a:schemeClr val="dk1"/>
              </a:buClr>
              <a:buSzPct val="61111"/>
              <a:buFont typeface="Arial"/>
              <a:buNone/>
            </a:pPr>
            <a:r>
              <a:rPr lang="en"/>
              <a:t>Java Spring Framework is full of features and provides and helps to create Java-based scalable applications. Here, we are discussing some features. Although these are not limited as spring provides dozens of variety of projects such as Spring Data, Spring Cloud, Spring Boot, etc. The following are the Features of the Spring Framework.</a:t>
            </a:r>
            <a:endParaRPr/>
          </a:p>
          <a:p>
            <a:pPr indent="-293211" lvl="0" marL="457200" rtl="0" algn="l">
              <a:spcBef>
                <a:spcPts val="1200"/>
              </a:spcBef>
              <a:spcAft>
                <a:spcPts val="0"/>
              </a:spcAft>
              <a:buClr>
                <a:schemeClr val="dk1"/>
              </a:buClr>
              <a:buSzPct val="61111"/>
              <a:buChar char="●"/>
            </a:pPr>
            <a:r>
              <a:rPr lang="en"/>
              <a:t>Flexible</a:t>
            </a:r>
            <a:endParaRPr/>
          </a:p>
          <a:p>
            <a:pPr indent="-293211" lvl="0" marL="457200" rtl="0" algn="l">
              <a:spcBef>
                <a:spcPts val="0"/>
              </a:spcBef>
              <a:spcAft>
                <a:spcPts val="0"/>
              </a:spcAft>
              <a:buClr>
                <a:schemeClr val="dk1"/>
              </a:buClr>
              <a:buSzPct val="61111"/>
              <a:buChar char="●"/>
            </a:pPr>
            <a:r>
              <a:rPr lang="en"/>
              <a:t>Productive</a:t>
            </a:r>
            <a:endParaRPr/>
          </a:p>
          <a:p>
            <a:pPr indent="-293211" lvl="0" marL="457200" rtl="0" algn="l">
              <a:spcBef>
                <a:spcPts val="0"/>
              </a:spcBef>
              <a:spcAft>
                <a:spcPts val="0"/>
              </a:spcAft>
              <a:buClr>
                <a:schemeClr val="dk1"/>
              </a:buClr>
              <a:buSzPct val="61111"/>
              <a:buChar char="●"/>
            </a:pPr>
            <a:r>
              <a:rPr lang="en"/>
              <a:t>Fast</a:t>
            </a:r>
            <a:endParaRPr/>
          </a:p>
          <a:p>
            <a:pPr indent="-293211" lvl="0" marL="457200" rtl="0" algn="l">
              <a:spcBef>
                <a:spcPts val="0"/>
              </a:spcBef>
              <a:spcAft>
                <a:spcPts val="0"/>
              </a:spcAft>
              <a:buClr>
                <a:schemeClr val="dk1"/>
              </a:buClr>
              <a:buSzPct val="61111"/>
              <a:buChar char="●"/>
            </a:pPr>
            <a:r>
              <a:rPr lang="en"/>
              <a:t>Secure</a:t>
            </a:r>
            <a:endParaRPr/>
          </a:p>
          <a:p>
            <a:pPr indent="-293211" lvl="0" marL="457200" rtl="0" algn="l">
              <a:spcBef>
                <a:spcPts val="0"/>
              </a:spcBef>
              <a:spcAft>
                <a:spcPts val="0"/>
              </a:spcAft>
              <a:buClr>
                <a:schemeClr val="dk1"/>
              </a:buClr>
              <a:buSzPct val="61111"/>
              <a:buChar char="●"/>
            </a:pPr>
            <a:r>
              <a:rPr lang="en"/>
              <a:t>Supportive</a:t>
            </a:r>
            <a:endParaRPr/>
          </a:p>
          <a:p>
            <a:pPr indent="-293211" lvl="0" marL="457200" rtl="0" algn="l">
              <a:spcBef>
                <a:spcPts val="0"/>
              </a:spcBef>
              <a:spcAft>
                <a:spcPts val="0"/>
              </a:spcAft>
              <a:buClr>
                <a:schemeClr val="dk1"/>
              </a:buClr>
              <a:buSzPct val="61111"/>
              <a:buChar char="●"/>
            </a:pPr>
            <a:r>
              <a:rPr lang="en"/>
              <a:t>Everywhere</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0" name="Google Shape;12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b="1" lang="en" sz="1700">
                <a:solidFill>
                  <a:schemeClr val="dk1"/>
                </a:solidFill>
              </a:rPr>
              <a:t>Spring is Everywhere</a:t>
            </a:r>
            <a:endParaRPr b="1" sz="1700">
              <a:solidFill>
                <a:schemeClr val="dk1"/>
              </a:solidFill>
            </a:endParaRPr>
          </a:p>
          <a:p>
            <a:pPr indent="0" lvl="0" marL="0" rtl="0" algn="l">
              <a:spcBef>
                <a:spcPts val="1200"/>
              </a:spcBef>
              <a:spcAft>
                <a:spcPts val="0"/>
              </a:spcAft>
              <a:buClr>
                <a:schemeClr val="dk1"/>
              </a:buClr>
              <a:buSzPts val="1100"/>
              <a:buFont typeface="Arial"/>
              <a:buNone/>
            </a:pPr>
            <a:r>
              <a:rPr lang="en" sz="1400">
                <a:solidFill>
                  <a:schemeClr val="dk1"/>
                </a:solidFill>
              </a:rPr>
              <a:t>Spring is one of the most popular frameworks worldwide. It is used for enterprise application development in Java. We can use it to create web services, web applications, cloud-based services, etc. It is used by world tech organizations like Google, Alibaba, Amazon, Oracle, etc. Java developers all over the world trust Spring’s libraries. It is used almost everywhere whether streaming TV, connection IoT, eCommerce applications, Banking, etc.</a:t>
            </a:r>
            <a:endParaRPr sz="14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6" name="Google Shape;12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b="1" lang="en" sz="1700">
                <a:solidFill>
                  <a:schemeClr val="dk1"/>
                </a:solidFill>
              </a:rPr>
              <a:t>Spring is Flexible</a:t>
            </a:r>
            <a:endParaRPr b="1" sz="1700">
              <a:solidFill>
                <a:schemeClr val="dk1"/>
              </a:solidFill>
            </a:endParaRPr>
          </a:p>
          <a:p>
            <a:pPr indent="0" lvl="0" marL="0" rtl="0" algn="l">
              <a:spcBef>
                <a:spcPts val="1200"/>
              </a:spcBef>
              <a:spcAft>
                <a:spcPts val="0"/>
              </a:spcAft>
              <a:buClr>
                <a:schemeClr val="dk1"/>
              </a:buClr>
              <a:buSzPts val="1100"/>
              <a:buFont typeface="Arial"/>
              <a:buNone/>
            </a:pPr>
            <a:r>
              <a:rPr lang="en" sz="1400">
                <a:solidFill>
                  <a:schemeClr val="dk1"/>
                </a:solidFill>
              </a:rPr>
              <a:t>Spring provides flexible third-party libraries and extensions that help developers to build applications. The </a:t>
            </a:r>
            <a:r>
              <a:rPr b="1" lang="en" sz="1400">
                <a:solidFill>
                  <a:schemeClr val="dk1"/>
                </a:solidFill>
              </a:rPr>
              <a:t>Inversion of Control (IoC)</a:t>
            </a:r>
            <a:r>
              <a:rPr lang="en" sz="1400">
                <a:solidFill>
                  <a:schemeClr val="dk1"/>
                </a:solidFill>
              </a:rPr>
              <a:t> and </a:t>
            </a:r>
            <a:r>
              <a:rPr b="1" lang="en" sz="1400">
                <a:solidFill>
                  <a:schemeClr val="dk1"/>
                </a:solidFill>
              </a:rPr>
              <a:t>Dependency Injection (DI)</a:t>
            </a:r>
            <a:r>
              <a:rPr lang="en" sz="1400">
                <a:solidFill>
                  <a:schemeClr val="dk1"/>
                </a:solidFill>
              </a:rPr>
              <a:t> are the main features of Spring that made it flexible for creating enterprise applications. Spring provides several tools that help developers to build secure, reactive, and cloud-based microservices for the web, even you can use it for complex streaming data flows for enterprise applications.</a:t>
            </a:r>
            <a:endParaRPr sz="14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2" name="Google Shape;13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b="1" lang="en" sz="1700">
                <a:solidFill>
                  <a:schemeClr val="dk1"/>
                </a:solidFill>
              </a:rPr>
              <a:t>Spring is Productive</a:t>
            </a:r>
            <a:endParaRPr b="1" sz="1700">
              <a:solidFill>
                <a:schemeClr val="dk1"/>
              </a:solidFill>
            </a:endParaRPr>
          </a:p>
          <a:p>
            <a:pPr indent="0" lvl="0" marL="0" rtl="0" algn="l">
              <a:spcBef>
                <a:spcPts val="1200"/>
              </a:spcBef>
              <a:spcAft>
                <a:spcPts val="0"/>
              </a:spcAft>
              <a:buClr>
                <a:schemeClr val="dk1"/>
              </a:buClr>
              <a:buSzPts val="1100"/>
              <a:buFont typeface="Arial"/>
              <a:buNone/>
            </a:pPr>
            <a:r>
              <a:rPr lang="en" sz="1300">
                <a:solidFill>
                  <a:schemeClr val="dk1"/>
                </a:solidFill>
              </a:rPr>
              <a:t>Spring is a productive framework no doubt and after adding the Spring Boot project Spring framework has transformed into a more productive framework. Spring Boot is combined with all the necessities and auto-configured settings. It has an embedded webserver to make microservices development faster. The most important is the integration of spring projects that help to create applications in a row. For example, to create an application it provides a framework, to connect databases it provides Spring Data, to work with Cloud, it provides Spring cloud and for security, it provides Spring security. So, what we need to do is just put them into our application based on the requirement and our application is ready.</a:t>
            </a:r>
            <a:endParaRPr sz="13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8" name="Google Shape;13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b="1" lang="en" sz="1700">
                <a:solidFill>
                  <a:schemeClr val="dk1"/>
                </a:solidFill>
              </a:rPr>
              <a:t>Spring is Fast</a:t>
            </a:r>
            <a:endParaRPr b="1" sz="17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The performance of the Spring framework is </a:t>
            </a:r>
            <a:r>
              <a:rPr b="1" lang="en" sz="1100">
                <a:solidFill>
                  <a:schemeClr val="dk1"/>
                </a:solidFill>
              </a:rPr>
              <a:t>super</a:t>
            </a:r>
            <a:r>
              <a:rPr lang="en" sz="1100">
                <a:solidFill>
                  <a:schemeClr val="dk1"/>
                </a:solidFill>
              </a:rPr>
              <a:t> due to its design and architecture. Spring foundation is focused on the performance that gives the application a fast startup at the starting point, stable execution, and fast shutdown. For better performance and efficiency, Spring projects support the reactive programming model. Spring provides Spring Initializer tool to start with application quickly. With Spring Boot that already equipped with the tools like embedded web server, auto-configured helps developers to build applications with ease. Adding of </a:t>
            </a:r>
            <a:r>
              <a:rPr b="1" lang="en" sz="1100">
                <a:solidFill>
                  <a:schemeClr val="dk1"/>
                </a:solidFill>
              </a:rPr>
              <a:t>LiveReload in Spring DevTools</a:t>
            </a:r>
            <a:r>
              <a:rPr lang="en" sz="1100">
                <a:solidFill>
                  <a:schemeClr val="dk1"/>
                </a:solidFill>
              </a:rPr>
              <a:t> removes the issue and need for a server restart.</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4" name="Google Shape;14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b="1" lang="en" sz="1700">
                <a:solidFill>
                  <a:schemeClr val="dk1"/>
                </a:solidFill>
              </a:rPr>
              <a:t>Spring is Secure</a:t>
            </a:r>
            <a:endParaRPr b="1" sz="17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Spring is secure by nature itself, along with the security provided by Java language too, but for more security purposes we can use </a:t>
            </a:r>
            <a:r>
              <a:rPr b="1" lang="en" sz="1100">
                <a:solidFill>
                  <a:schemeClr val="dk1"/>
                </a:solidFill>
              </a:rPr>
              <a:t>Spring Security</a:t>
            </a:r>
            <a:r>
              <a:rPr lang="en" sz="1100">
                <a:solidFill>
                  <a:schemeClr val="dk1"/>
                </a:solidFill>
              </a:rPr>
              <a:t>. Spring Security is one of the projects of Spring that is designed to handle the security of any Spring application. Since it is part of the Spring framework, hence it is easy to integrate with the application. Spring quickly handle and deal with security issues and handle them. It closely monitors third-party dependencies, and regular updates to keep our data and applications safe and secure.</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0" name="Google Shape;150;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b="1" lang="en" sz="1700">
                <a:solidFill>
                  <a:schemeClr val="dk1"/>
                </a:solidFill>
              </a:rPr>
              <a:t>Spring is Supportive</a:t>
            </a:r>
            <a:endParaRPr b="1" sz="17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The Spring has a vast, global, enormous, and diverse community for all the developers worldwide. Spring provides supports for all no matter where you are residing and what level of knowledge you have. It helps for all ages and capabilities, from complete beginners to industry experts. Spring community provides a variety of resources like videos, guides, tutorials, meetups, support, or even formal training and certification.</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49748"/>
              <a:buFont typeface="Arial"/>
              <a:buNone/>
            </a:pPr>
            <a:r>
              <a:rPr b="1" lang="en" sz="2211"/>
              <a:t>Spring Framework Architecture</a:t>
            </a:r>
            <a:endParaRPr b="1" sz="2211"/>
          </a:p>
          <a:p>
            <a:pPr indent="0" lvl="0" marL="0" rtl="0" algn="l">
              <a:spcBef>
                <a:spcPts val="200"/>
              </a:spcBef>
              <a:spcAft>
                <a:spcPts val="0"/>
              </a:spcAft>
              <a:buNone/>
            </a:pPr>
            <a:r>
              <a:t/>
            </a:r>
            <a:endParaRPr b="1" sz="1700"/>
          </a:p>
        </p:txBody>
      </p:sp>
      <p:sp>
        <p:nvSpPr>
          <p:cNvPr id="156" name="Google Shape;156;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2400">
              <a:solidFill>
                <a:schemeClr val="dk1"/>
              </a:solidFill>
            </a:endParaRPr>
          </a:p>
        </p:txBody>
      </p:sp>
      <p:pic>
        <p:nvPicPr>
          <p:cNvPr id="157" name="Google Shape;157;p30"/>
          <p:cNvPicPr preferRelativeResize="0"/>
          <p:nvPr/>
        </p:nvPicPr>
        <p:blipFill>
          <a:blip r:embed="rId3">
            <a:alphaModFix/>
          </a:blip>
          <a:stretch>
            <a:fillRect/>
          </a:stretch>
        </p:blipFill>
        <p:spPr>
          <a:xfrm>
            <a:off x="2091875" y="954225"/>
            <a:ext cx="5337078" cy="4125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400"/>
              </a:spcAft>
              <a:buClr>
                <a:schemeClr val="dk1"/>
              </a:buClr>
              <a:buSzPct val="64705"/>
              <a:buFont typeface="Arial"/>
              <a:buNone/>
            </a:pPr>
            <a:r>
              <a:rPr b="1" lang="en" sz="1700"/>
              <a:t>Spring Modules</a:t>
            </a:r>
            <a:endParaRPr/>
          </a:p>
        </p:txBody>
      </p:sp>
      <p:sp>
        <p:nvSpPr>
          <p:cNvPr id="163" name="Google Shape;163;p31"/>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1200"/>
              </a:spcBef>
              <a:spcAft>
                <a:spcPts val="0"/>
              </a:spcAft>
              <a:buClr>
                <a:schemeClr val="dk1"/>
              </a:buClr>
              <a:buSzPts val="935"/>
              <a:buFont typeface="Arial"/>
              <a:buNone/>
            </a:pPr>
            <a:r>
              <a:rPr lang="en" sz="1235">
                <a:solidFill>
                  <a:schemeClr val="dk1"/>
                </a:solidFill>
              </a:rPr>
              <a:t>The Spring Framework is divided into several modules based on their services. These modules are:</a:t>
            </a:r>
            <a:endParaRPr sz="1235">
              <a:solidFill>
                <a:schemeClr val="dk1"/>
              </a:solidFill>
            </a:endParaRPr>
          </a:p>
          <a:p>
            <a:pPr indent="-307022" lvl="0" marL="457200" rtl="0" algn="l">
              <a:lnSpc>
                <a:spcPct val="105000"/>
              </a:lnSpc>
              <a:spcBef>
                <a:spcPts val="1200"/>
              </a:spcBef>
              <a:spcAft>
                <a:spcPts val="0"/>
              </a:spcAft>
              <a:buClr>
                <a:schemeClr val="dk1"/>
              </a:buClr>
              <a:buSzPts val="1235"/>
              <a:buChar char="●"/>
            </a:pPr>
            <a:r>
              <a:rPr b="1" lang="en" sz="1235">
                <a:solidFill>
                  <a:schemeClr val="dk1"/>
                </a:solidFill>
              </a:rPr>
              <a:t>Spring Core Container:</a:t>
            </a:r>
            <a:r>
              <a:rPr lang="en" sz="1235">
                <a:solidFill>
                  <a:schemeClr val="dk1"/>
                </a:solidFill>
              </a:rPr>
              <a:t> It is the core module of the Spring that provides containers like BeanFactory and ApplicationContext.</a:t>
            </a:r>
            <a:endParaRPr sz="1235">
              <a:solidFill>
                <a:schemeClr val="dk1"/>
              </a:solidFill>
            </a:endParaRPr>
          </a:p>
          <a:p>
            <a:pPr indent="-307022" lvl="0" marL="457200" rtl="0" algn="l">
              <a:lnSpc>
                <a:spcPct val="105000"/>
              </a:lnSpc>
              <a:spcBef>
                <a:spcPts val="0"/>
              </a:spcBef>
              <a:spcAft>
                <a:spcPts val="0"/>
              </a:spcAft>
              <a:buClr>
                <a:schemeClr val="dk1"/>
              </a:buClr>
              <a:buSzPts val="1235"/>
              <a:buChar char="●"/>
            </a:pPr>
            <a:r>
              <a:rPr b="1" lang="en" sz="1235">
                <a:solidFill>
                  <a:schemeClr val="dk1"/>
                </a:solidFill>
              </a:rPr>
              <a:t>Inversion of Control:</a:t>
            </a:r>
            <a:r>
              <a:rPr lang="en" sz="1235">
                <a:solidFill>
                  <a:schemeClr val="dk1"/>
                </a:solidFill>
              </a:rPr>
              <a:t> It is also known as dependency injection and used to configure application components and lifecycle management of Java objects.</a:t>
            </a:r>
            <a:endParaRPr sz="1235">
              <a:solidFill>
                <a:schemeClr val="dk1"/>
              </a:solidFill>
            </a:endParaRPr>
          </a:p>
          <a:p>
            <a:pPr indent="-307022" lvl="0" marL="457200" rtl="0" algn="l">
              <a:lnSpc>
                <a:spcPct val="105000"/>
              </a:lnSpc>
              <a:spcBef>
                <a:spcPts val="0"/>
              </a:spcBef>
              <a:spcAft>
                <a:spcPts val="0"/>
              </a:spcAft>
              <a:buClr>
                <a:schemeClr val="dk1"/>
              </a:buClr>
              <a:buSzPts val="1235"/>
              <a:buChar char="●"/>
            </a:pPr>
            <a:r>
              <a:rPr b="1" lang="en" sz="1235">
                <a:solidFill>
                  <a:schemeClr val="dk1"/>
                </a:solidFill>
              </a:rPr>
              <a:t>Aspect-Oriented Programming:</a:t>
            </a:r>
            <a:r>
              <a:rPr lang="en" sz="1235">
                <a:solidFill>
                  <a:schemeClr val="dk1"/>
                </a:solidFill>
              </a:rPr>
              <a:t> This module enables implementing cross-cutting concerns inside the Spring framework such as transaction management, remote access, etc.</a:t>
            </a:r>
            <a:endParaRPr sz="1235">
              <a:solidFill>
                <a:schemeClr val="dk1"/>
              </a:solidFill>
            </a:endParaRPr>
          </a:p>
          <a:p>
            <a:pPr indent="-307022" lvl="0" marL="457200" rtl="0" algn="l">
              <a:lnSpc>
                <a:spcPct val="105000"/>
              </a:lnSpc>
              <a:spcBef>
                <a:spcPts val="0"/>
              </a:spcBef>
              <a:spcAft>
                <a:spcPts val="0"/>
              </a:spcAft>
              <a:buClr>
                <a:schemeClr val="dk1"/>
              </a:buClr>
              <a:buSzPts val="1235"/>
              <a:buChar char="●"/>
            </a:pPr>
            <a:r>
              <a:rPr b="1" lang="en" sz="1235">
                <a:solidFill>
                  <a:schemeClr val="dk1"/>
                </a:solidFill>
              </a:rPr>
              <a:t>Data Access:</a:t>
            </a:r>
            <a:r>
              <a:rPr lang="en" sz="1235">
                <a:solidFill>
                  <a:schemeClr val="dk1"/>
                </a:solidFill>
              </a:rPr>
              <a:t> It helps with working with database systems by using Java Database Connectivity (JDBC) and ORM (Object-Relational Mapping) tools.</a:t>
            </a:r>
            <a:endParaRPr sz="1235">
              <a:solidFill>
                <a:schemeClr val="dk1"/>
              </a:solidFill>
            </a:endParaRPr>
          </a:p>
          <a:p>
            <a:pPr indent="-307022" lvl="0" marL="457200" rtl="0" algn="l">
              <a:lnSpc>
                <a:spcPct val="105000"/>
              </a:lnSpc>
              <a:spcBef>
                <a:spcPts val="0"/>
              </a:spcBef>
              <a:spcAft>
                <a:spcPts val="0"/>
              </a:spcAft>
              <a:buClr>
                <a:schemeClr val="dk1"/>
              </a:buClr>
              <a:buSzPts val="1235"/>
              <a:buChar char="●"/>
            </a:pPr>
            <a:r>
              <a:rPr b="1" lang="en" sz="1235">
                <a:solidFill>
                  <a:schemeClr val="dk1"/>
                </a:solidFill>
              </a:rPr>
              <a:t>Model View Controller:</a:t>
            </a:r>
            <a:r>
              <a:rPr lang="en" sz="1235">
                <a:solidFill>
                  <a:schemeClr val="dk1"/>
                </a:solidFill>
              </a:rPr>
              <a:t> It is also known as the MVC model that helps to create web-based applications and RESTful Web services.</a:t>
            </a:r>
            <a:endParaRPr sz="1235">
              <a:solidFill>
                <a:schemeClr val="dk1"/>
              </a:solidFill>
            </a:endParaRPr>
          </a:p>
          <a:p>
            <a:pPr indent="-307022" lvl="0" marL="457200" rtl="0" algn="l">
              <a:lnSpc>
                <a:spcPct val="105000"/>
              </a:lnSpc>
              <a:spcBef>
                <a:spcPts val="0"/>
              </a:spcBef>
              <a:spcAft>
                <a:spcPts val="0"/>
              </a:spcAft>
              <a:buClr>
                <a:schemeClr val="dk1"/>
              </a:buClr>
              <a:buSzPts val="1235"/>
              <a:buChar char="●"/>
            </a:pPr>
            <a:r>
              <a:rPr b="1" lang="en" sz="1235">
                <a:solidFill>
                  <a:schemeClr val="dk1"/>
                </a:solidFill>
              </a:rPr>
              <a:t>Authentication And Authorization:</a:t>
            </a:r>
            <a:r>
              <a:rPr lang="en" sz="1235">
                <a:solidFill>
                  <a:schemeClr val="dk1"/>
                </a:solidFill>
              </a:rPr>
              <a:t> It is used to configure security processes within the framework by using the Spring Security (a sub-project of Spring).</a:t>
            </a:r>
            <a:endParaRPr sz="1235">
              <a:solidFill>
                <a:schemeClr val="dk1"/>
              </a:solidFill>
            </a:endParaRPr>
          </a:p>
          <a:p>
            <a:pPr indent="-307022" lvl="0" marL="457200" rtl="0" algn="l">
              <a:lnSpc>
                <a:spcPct val="105000"/>
              </a:lnSpc>
              <a:spcBef>
                <a:spcPts val="0"/>
              </a:spcBef>
              <a:spcAft>
                <a:spcPts val="0"/>
              </a:spcAft>
              <a:buClr>
                <a:schemeClr val="dk1"/>
              </a:buClr>
              <a:buSzPts val="1235"/>
              <a:buChar char="●"/>
            </a:pPr>
            <a:r>
              <a:rPr b="1" lang="en" sz="1235">
                <a:solidFill>
                  <a:schemeClr val="dk1"/>
                </a:solidFill>
              </a:rPr>
              <a:t>Messaging:</a:t>
            </a:r>
            <a:r>
              <a:rPr lang="en" sz="1235">
                <a:solidFill>
                  <a:schemeClr val="dk1"/>
                </a:solidFill>
              </a:rPr>
              <a:t> Spring uses a message listener object to convey the message by using JMS (Java Message Service) which is the improvement of JMS API.</a:t>
            </a:r>
            <a:endParaRPr sz="1235">
              <a:solidFill>
                <a:schemeClr val="dk1"/>
              </a:solidFill>
            </a:endParaRPr>
          </a:p>
          <a:p>
            <a:pPr indent="-307022" lvl="0" marL="457200" rtl="0" algn="l">
              <a:lnSpc>
                <a:spcPct val="105000"/>
              </a:lnSpc>
              <a:spcBef>
                <a:spcPts val="0"/>
              </a:spcBef>
              <a:spcAft>
                <a:spcPts val="0"/>
              </a:spcAft>
              <a:buClr>
                <a:schemeClr val="dk1"/>
              </a:buClr>
              <a:buSzPts val="1235"/>
              <a:buChar char="●"/>
            </a:pPr>
            <a:r>
              <a:rPr b="1" lang="en" sz="1235">
                <a:solidFill>
                  <a:schemeClr val="dk1"/>
                </a:solidFill>
              </a:rPr>
              <a:t>Transaction Management:</a:t>
            </a:r>
            <a:r>
              <a:rPr lang="en" sz="1235">
                <a:solidFill>
                  <a:schemeClr val="dk1"/>
                </a:solidFill>
              </a:rPr>
              <a:t> It consists of several transaction management APIs and coordinates transactions for Java objects.</a:t>
            </a:r>
            <a:endParaRPr sz="1235">
              <a:solidFill>
                <a:schemeClr val="dk1"/>
              </a:solidFill>
            </a:endParaRPr>
          </a:p>
          <a:p>
            <a:pPr indent="-307022" lvl="0" marL="457200" rtl="0" algn="l">
              <a:lnSpc>
                <a:spcPct val="105000"/>
              </a:lnSpc>
              <a:spcBef>
                <a:spcPts val="0"/>
              </a:spcBef>
              <a:spcAft>
                <a:spcPts val="0"/>
              </a:spcAft>
              <a:buClr>
                <a:schemeClr val="dk1"/>
              </a:buClr>
              <a:buSzPts val="1235"/>
              <a:buChar char="●"/>
            </a:pPr>
            <a:r>
              <a:rPr b="1" lang="en" sz="1235">
                <a:solidFill>
                  <a:schemeClr val="dk1"/>
                </a:solidFill>
              </a:rPr>
              <a:t>Remote Management:</a:t>
            </a:r>
            <a:r>
              <a:rPr lang="en" sz="1235">
                <a:solidFill>
                  <a:schemeClr val="dk1"/>
                </a:solidFill>
              </a:rPr>
              <a:t> It helps to configure Java objects for local or remote by using Java Management Extensions (JMX).</a:t>
            </a:r>
            <a:endParaRPr sz="1235">
              <a:solidFill>
                <a:schemeClr val="dk1"/>
              </a:solidFill>
            </a:endParaRPr>
          </a:p>
          <a:p>
            <a:pPr indent="-307022" lvl="0" marL="457200" rtl="0" algn="l">
              <a:lnSpc>
                <a:spcPct val="105000"/>
              </a:lnSpc>
              <a:spcBef>
                <a:spcPts val="0"/>
              </a:spcBef>
              <a:spcAft>
                <a:spcPts val="0"/>
              </a:spcAft>
              <a:buClr>
                <a:schemeClr val="dk1"/>
              </a:buClr>
              <a:buSzPts val="1235"/>
              <a:buChar char="●"/>
            </a:pPr>
            <a:r>
              <a:rPr b="1" lang="en" sz="1235">
                <a:solidFill>
                  <a:schemeClr val="dk1"/>
                </a:solidFill>
              </a:rPr>
              <a:t>Testing:</a:t>
            </a:r>
            <a:r>
              <a:rPr lang="en" sz="1235">
                <a:solidFill>
                  <a:schemeClr val="dk1"/>
                </a:solidFill>
              </a:rPr>
              <a:t> Testing module that helps in writing unit tests and integration tests.</a:t>
            </a:r>
            <a:endParaRPr sz="1235">
              <a:solidFill>
                <a:schemeClr val="dk1"/>
              </a:solidFill>
            </a:endParaRPr>
          </a:p>
          <a:p>
            <a:pPr indent="0" lvl="0" marL="0" rtl="0" algn="l">
              <a:lnSpc>
                <a:spcPct val="105000"/>
              </a:lnSpc>
              <a:spcBef>
                <a:spcPts val="1200"/>
              </a:spcBef>
              <a:spcAft>
                <a:spcPts val="1200"/>
              </a:spcAft>
              <a:buSzPts val="935"/>
              <a:buNone/>
            </a:pPr>
            <a:r>
              <a:t/>
            </a:r>
            <a:endParaRPr sz="1829"/>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Spring is the most popular application development framework for enterprise Java. Millions of developers around the world use Spring Framework to create high performing, easily testable, reusable code.</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2"/>
          <p:cNvSpPr txBox="1"/>
          <p:nvPr>
            <p:ph idx="1" type="body"/>
          </p:nvPr>
        </p:nvSpPr>
        <p:spPr>
          <a:xfrm>
            <a:off x="311700" y="522825"/>
            <a:ext cx="8520600" cy="4046100"/>
          </a:xfrm>
          <a:prstGeom prst="rect">
            <a:avLst/>
          </a:prstGeom>
        </p:spPr>
        <p:txBody>
          <a:bodyPr anchorCtr="0" anchor="t" bIns="91425" lIns="91425" spcFirstLastPara="1" rIns="91425" wrap="square" tIns="91425">
            <a:noAutofit/>
          </a:bodyPr>
          <a:lstStyle/>
          <a:p>
            <a:pPr indent="-295433" lvl="0" marL="457200" rtl="0" algn="l">
              <a:spcBef>
                <a:spcPts val="1200"/>
              </a:spcBef>
              <a:spcAft>
                <a:spcPts val="0"/>
              </a:spcAft>
              <a:buClr>
                <a:schemeClr val="dk1"/>
              </a:buClr>
              <a:buSzPts val="1053"/>
              <a:buChar char="●"/>
            </a:pPr>
            <a:r>
              <a:rPr b="1" lang="en" sz="1052">
                <a:solidFill>
                  <a:schemeClr val="dk1"/>
                </a:solidFill>
              </a:rPr>
              <a:t>IoC container:</a:t>
            </a:r>
            <a:r>
              <a:rPr lang="en" sz="1052">
                <a:solidFill>
                  <a:schemeClr val="dk1"/>
                </a:solidFill>
              </a:rPr>
              <a:t> </a:t>
            </a:r>
            <a:br>
              <a:rPr lang="en" sz="1052">
                <a:solidFill>
                  <a:schemeClr val="dk1"/>
                </a:solidFill>
              </a:rPr>
            </a:br>
            <a:r>
              <a:rPr lang="en" sz="1052">
                <a:solidFill>
                  <a:schemeClr val="dk1"/>
                </a:solidFill>
              </a:rPr>
              <a:t>Refers to the core container that uses the DI or IoC pattern to implicitly provide an object reference in a class during runtime. This pattern acts as an alternative to the service locator pattern. The IoC container contains assembler code that handles the configuration management of application objects.</a:t>
            </a:r>
            <a:br>
              <a:rPr lang="en" sz="1052">
                <a:solidFill>
                  <a:schemeClr val="dk1"/>
                </a:solidFill>
              </a:rPr>
            </a:br>
            <a:r>
              <a:rPr lang="en" sz="1052">
                <a:solidFill>
                  <a:schemeClr val="dk1"/>
                </a:solidFill>
              </a:rPr>
              <a:t>The Spring framework provides two packages, namely org.springframework.beans and org.springframework.context which helps in providing the functionality of the IoC container.</a:t>
            </a:r>
            <a:endParaRPr sz="1052">
              <a:solidFill>
                <a:schemeClr val="dk1"/>
              </a:solidFill>
            </a:endParaRPr>
          </a:p>
          <a:p>
            <a:pPr indent="-295433" lvl="0" marL="457200" rtl="0" algn="l">
              <a:spcBef>
                <a:spcPts val="0"/>
              </a:spcBef>
              <a:spcAft>
                <a:spcPts val="0"/>
              </a:spcAft>
              <a:buClr>
                <a:schemeClr val="dk1"/>
              </a:buClr>
              <a:buSzPts val="1053"/>
              <a:buChar char="●"/>
            </a:pPr>
            <a:r>
              <a:rPr b="1" lang="en" sz="1052">
                <a:solidFill>
                  <a:schemeClr val="dk1"/>
                </a:solidFill>
              </a:rPr>
              <a:t>Data access framework:</a:t>
            </a:r>
            <a:r>
              <a:rPr lang="en" sz="1052">
                <a:solidFill>
                  <a:schemeClr val="dk1"/>
                </a:solidFill>
              </a:rPr>
              <a:t> </a:t>
            </a:r>
            <a:br>
              <a:rPr lang="en" sz="1052">
                <a:solidFill>
                  <a:schemeClr val="dk1"/>
                </a:solidFill>
              </a:rPr>
            </a:br>
            <a:r>
              <a:rPr lang="en" sz="1052">
                <a:solidFill>
                  <a:schemeClr val="dk1"/>
                </a:solidFill>
              </a:rPr>
              <a:t>Allows the developers to use persistence APIs, such as JDBC and Hibernate, for storing persistence data in database. It helps in solving various problems of the developer, such as how to interact with a database connection, how to make sure that the connection is closed, how to deal with exceptions, and how to implement transaction management It also enables the developers to easily write code to access the persistence data throughout the application.</a:t>
            </a:r>
            <a:endParaRPr sz="1052">
              <a:solidFill>
                <a:schemeClr val="dk1"/>
              </a:solidFill>
            </a:endParaRPr>
          </a:p>
          <a:p>
            <a:pPr indent="-295433" lvl="0" marL="457200" rtl="0" algn="l">
              <a:spcBef>
                <a:spcPts val="0"/>
              </a:spcBef>
              <a:spcAft>
                <a:spcPts val="0"/>
              </a:spcAft>
              <a:buClr>
                <a:schemeClr val="dk1"/>
              </a:buClr>
              <a:buSzPts val="1053"/>
              <a:buChar char="●"/>
            </a:pPr>
            <a:r>
              <a:rPr b="1" lang="en" sz="1052">
                <a:solidFill>
                  <a:schemeClr val="dk1"/>
                </a:solidFill>
              </a:rPr>
              <a:t>Spring MVC framework:</a:t>
            </a:r>
            <a:r>
              <a:rPr lang="en" sz="1052">
                <a:solidFill>
                  <a:schemeClr val="dk1"/>
                </a:solidFill>
              </a:rPr>
              <a:t> </a:t>
            </a:r>
            <a:br>
              <a:rPr lang="en" sz="1052">
                <a:solidFill>
                  <a:schemeClr val="dk1"/>
                </a:solidFill>
              </a:rPr>
            </a:br>
            <a:r>
              <a:rPr lang="en" sz="1052">
                <a:solidFill>
                  <a:schemeClr val="dk1"/>
                </a:solidFill>
              </a:rPr>
              <a:t>Allows you to build Web applications based on MVC architecture. All the requests made by a user first go through the controller and are then dispatched to different views, that is, to different JSP pages or Servlets. The form handling and form validating features of the Spring MVC framework can be easily integrated with all popular view technologies such as ISP, Jasper Report, FreeMarker, and Velocity.</a:t>
            </a:r>
            <a:endParaRPr sz="1052">
              <a:solidFill>
                <a:schemeClr val="dk1"/>
              </a:solidFill>
            </a:endParaRPr>
          </a:p>
          <a:p>
            <a:pPr indent="-295433" lvl="0" marL="457200" rtl="0" algn="l">
              <a:spcBef>
                <a:spcPts val="0"/>
              </a:spcBef>
              <a:spcAft>
                <a:spcPts val="0"/>
              </a:spcAft>
              <a:buClr>
                <a:schemeClr val="dk1"/>
              </a:buClr>
              <a:buSzPts val="1053"/>
              <a:buChar char="●"/>
            </a:pPr>
            <a:r>
              <a:rPr b="1" lang="en" sz="1052">
                <a:solidFill>
                  <a:schemeClr val="dk1"/>
                </a:solidFill>
              </a:rPr>
              <a:t>Transaction management:</a:t>
            </a:r>
            <a:r>
              <a:rPr lang="en" sz="1052">
                <a:solidFill>
                  <a:schemeClr val="dk1"/>
                </a:solidFill>
              </a:rPr>
              <a:t> </a:t>
            </a:r>
            <a:br>
              <a:rPr lang="en" sz="1052">
                <a:solidFill>
                  <a:schemeClr val="dk1"/>
                </a:solidFill>
              </a:rPr>
            </a:br>
            <a:r>
              <a:rPr lang="en" sz="1052">
                <a:solidFill>
                  <a:schemeClr val="dk1"/>
                </a:solidFill>
              </a:rPr>
              <a:t>Helps in handling transaction management of an application without affecting its code. This framework provides Java Transaction API (JTA) for global transactions managed by an application server and local transactions managed by using the JDBC Hibernate, Java Data Objects (JDO), or other data access APIs. It enables the developer to model a wide range of transactions on the basis of Spring’s declarative and programmatic transaction management.</a:t>
            </a:r>
            <a:endParaRPr sz="1052">
              <a:solidFill>
                <a:schemeClr val="dk1"/>
              </a:solidFill>
            </a:endParaRPr>
          </a:p>
          <a:p>
            <a:pPr indent="0" lvl="0" marL="457200" rtl="0" algn="l">
              <a:spcBef>
                <a:spcPts val="1200"/>
              </a:spcBef>
              <a:spcAft>
                <a:spcPts val="0"/>
              </a:spcAft>
              <a:buSzPts val="852"/>
              <a:buNone/>
            </a:pPr>
            <a:r>
              <a:t/>
            </a:r>
            <a:endParaRPr sz="1052">
              <a:solidFill>
                <a:schemeClr val="dk1"/>
              </a:solidFill>
            </a:endParaRPr>
          </a:p>
          <a:p>
            <a:pPr indent="0" lvl="0" marL="0" rtl="0" algn="l">
              <a:spcBef>
                <a:spcPts val="1200"/>
              </a:spcBef>
              <a:spcAft>
                <a:spcPts val="1200"/>
              </a:spcAft>
              <a:buSzPts val="852"/>
              <a:buNone/>
            </a:pPr>
            <a:r>
              <a:t/>
            </a:r>
            <a:endParaRPr sz="1595"/>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3"/>
          <p:cNvSpPr txBox="1"/>
          <p:nvPr>
            <p:ph idx="1" type="body"/>
          </p:nvPr>
        </p:nvSpPr>
        <p:spPr>
          <a:xfrm>
            <a:off x="311700" y="289975"/>
            <a:ext cx="8520600" cy="42789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Clr>
                <a:schemeClr val="dk1"/>
              </a:buClr>
              <a:buSzPts val="1300"/>
              <a:buChar char="●"/>
            </a:pPr>
            <a:r>
              <a:rPr b="1" lang="en" sz="1300">
                <a:solidFill>
                  <a:schemeClr val="dk1"/>
                </a:solidFill>
              </a:rPr>
              <a:t>Spring Web Service:</a:t>
            </a:r>
            <a:r>
              <a:rPr lang="en" sz="1300">
                <a:solidFill>
                  <a:schemeClr val="dk1"/>
                </a:solidFill>
              </a:rPr>
              <a:t> </a:t>
            </a:r>
            <a:br>
              <a:rPr lang="en" sz="1300">
                <a:solidFill>
                  <a:schemeClr val="dk1"/>
                </a:solidFill>
              </a:rPr>
            </a:br>
            <a:r>
              <a:rPr lang="en" sz="1300">
                <a:solidFill>
                  <a:schemeClr val="dk1"/>
                </a:solidFill>
              </a:rPr>
              <a:t>Generates Web service endpoints and definitions based on Java classes, but it is difficult to manage them in an application. To solve this problem, Spring Web Service provides layered-based approaches that are separately managed by Extensible Markup Language (XML) parsing (the technique of reading and manipulating XML). Spring provides effective mapping for transmitting incoming XML message request to an object and the developer to easily distribute XML message (object) between two machines.</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JDBC abstraction layer:</a:t>
            </a:r>
            <a:r>
              <a:rPr lang="en" sz="1300">
                <a:solidFill>
                  <a:schemeClr val="dk1"/>
                </a:solidFill>
              </a:rPr>
              <a:t> </a:t>
            </a:r>
            <a:br>
              <a:rPr lang="en" sz="1300">
                <a:solidFill>
                  <a:schemeClr val="dk1"/>
                </a:solidFill>
              </a:rPr>
            </a:br>
            <a:r>
              <a:rPr lang="en" sz="1300">
                <a:solidFill>
                  <a:schemeClr val="dk1"/>
                </a:solidFill>
              </a:rPr>
              <a:t>Helps the users in handling errors in an easy and efficient manner. The JDBC programming code can be reduced when this abstraction layer is implemented in a Web application. This layer handles exceptions such as DriverNotFound. All SQLExceptions are translated into the DataAccessException class. Spring’s data access exception is not JDBC specific and hence Data Access Objects (DAO) are not bound to JDBC only.</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Spring TestContext framework:</a:t>
            </a:r>
            <a:r>
              <a:rPr lang="en" sz="1300">
                <a:solidFill>
                  <a:schemeClr val="dk1"/>
                </a:solidFill>
              </a:rPr>
              <a:t> </a:t>
            </a:r>
            <a:br>
              <a:rPr lang="en" sz="1300">
                <a:solidFill>
                  <a:schemeClr val="dk1"/>
                </a:solidFill>
              </a:rPr>
            </a:br>
            <a:r>
              <a:rPr lang="en" sz="1300">
                <a:solidFill>
                  <a:schemeClr val="dk1"/>
                </a:solidFill>
              </a:rPr>
              <a:t>Provides facilities of unit and integration testing for the Spring applications. Moreover, the Spring TestContext framework provides specific integration testing functionalities such as context management and caching DI of test fixtures, and transactional test management with default rollback semantics.</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4"/>
          <p:cNvSpPr txBox="1"/>
          <p:nvPr>
            <p:ph idx="1" type="body"/>
          </p:nvPr>
        </p:nvSpPr>
        <p:spPr>
          <a:xfrm>
            <a:off x="311700" y="300575"/>
            <a:ext cx="8520600" cy="426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chemeClr val="dk1"/>
                </a:solidFill>
              </a:rPr>
              <a:t>Step 1. First, you need to download some jar files for Spring Framework. So go to the following link to download the Spring commons-logging jar file along with Spring Framework. spring framework:</a:t>
            </a:r>
            <a:r>
              <a:rPr lang="en" sz="1700">
                <a:solidFill>
                  <a:schemeClr val="dk1"/>
                </a:solidFill>
                <a:uFill>
                  <a:noFill/>
                </a:uFill>
                <a:hlinkClick r:id="rId3">
                  <a:extLst>
                    <a:ext uri="{A12FA001-AC4F-418D-AE19-62706E023703}">
                      <ahyp:hlinkClr val="tx"/>
                    </a:ext>
                  </a:extLst>
                </a:hlinkClick>
              </a:rPr>
              <a:t> </a:t>
            </a:r>
            <a:r>
              <a:rPr lang="en" sz="1700" u="sng">
                <a:solidFill>
                  <a:schemeClr val="hlink"/>
                </a:solidFill>
                <a:hlinkClick r:id="rId4"/>
              </a:rPr>
              <a:t>https://repo.spring.io/release/org/sp...</a:t>
            </a:r>
            <a:r>
              <a:rPr lang="en" sz="1700">
                <a:solidFill>
                  <a:schemeClr val="dk1"/>
                </a:solidFill>
              </a:rPr>
              <a:t> commons-logging JAR:</a:t>
            </a:r>
            <a:r>
              <a:rPr lang="en" sz="1700">
                <a:solidFill>
                  <a:schemeClr val="dk1"/>
                </a:solidFill>
                <a:uFill>
                  <a:noFill/>
                </a:uFill>
                <a:hlinkClick r:id="rId5">
                  <a:extLst>
                    <a:ext uri="{A12FA001-AC4F-418D-AE19-62706E023703}">
                      <ahyp:hlinkClr val="tx"/>
                    </a:ext>
                  </a:extLst>
                </a:hlinkClick>
              </a:rPr>
              <a:t> </a:t>
            </a:r>
            <a:r>
              <a:rPr lang="en" sz="1700" u="sng">
                <a:solidFill>
                  <a:schemeClr val="hlink"/>
                </a:solidFill>
                <a:hlinkClick r:id="rId6"/>
              </a:rPr>
              <a:t>https://jar-download.com/artifacts/co...</a:t>
            </a:r>
            <a:r>
              <a:rPr lang="en" sz="1700">
                <a:solidFill>
                  <a:schemeClr val="dk1"/>
                </a:solidFill>
              </a:rPr>
              <a:t> </a:t>
            </a:r>
            <a:endParaRPr sz="1700">
              <a:solidFill>
                <a:schemeClr val="dk1"/>
              </a:solidFill>
            </a:endParaRPr>
          </a:p>
          <a:p>
            <a:pPr indent="0" lvl="0" marL="0" rtl="0" algn="l">
              <a:spcBef>
                <a:spcPts val="1200"/>
              </a:spcBef>
              <a:spcAft>
                <a:spcPts val="0"/>
              </a:spcAft>
              <a:buNone/>
            </a:pPr>
            <a:r>
              <a:rPr lang="en" sz="1700">
                <a:solidFill>
                  <a:schemeClr val="dk1"/>
                </a:solidFill>
              </a:rPr>
              <a:t>Step 2. Now open your Eclipse IDE and create a new project. Then click on the build path and import all downloaded jar files for the spring framework under classpath. </a:t>
            </a:r>
            <a:endParaRPr sz="1700">
              <a:solidFill>
                <a:schemeClr val="dk1"/>
              </a:solidFill>
            </a:endParaRPr>
          </a:p>
          <a:p>
            <a:pPr indent="0" lvl="0" marL="0" rtl="0" algn="l">
              <a:spcBef>
                <a:spcPts val="1200"/>
              </a:spcBef>
              <a:spcAft>
                <a:spcPts val="0"/>
              </a:spcAft>
              <a:buNone/>
            </a:pPr>
            <a:r>
              <a:t/>
            </a:r>
            <a:endParaRPr sz="1700">
              <a:solidFill>
                <a:schemeClr val="dk1"/>
              </a:solidFill>
            </a:endParaRPr>
          </a:p>
          <a:p>
            <a:pPr indent="0" lvl="0" marL="0" rtl="0" algn="l">
              <a:spcBef>
                <a:spcPts val="1200"/>
              </a:spcBef>
              <a:spcAft>
                <a:spcPts val="1200"/>
              </a:spcAft>
              <a:buNone/>
            </a:pPr>
            <a:r>
              <a:t/>
            </a: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46478"/>
              <a:buFont typeface="Arial"/>
              <a:buNone/>
            </a:pPr>
            <a:r>
              <a:rPr b="1" lang="en" sz="2366">
                <a:uFill>
                  <a:noFill/>
                </a:uFill>
                <a:hlinkClick r:id="rId3"/>
              </a:rPr>
              <a:t>Spring Core Concepts</a:t>
            </a:r>
            <a:endParaRPr b="1" sz="2366"/>
          </a:p>
          <a:p>
            <a:pPr indent="0" lvl="0" marL="0" rtl="0" algn="l">
              <a:spcBef>
                <a:spcPts val="400"/>
              </a:spcBef>
              <a:spcAft>
                <a:spcPts val="0"/>
              </a:spcAft>
              <a:buNone/>
            </a:pPr>
            <a:r>
              <a:t/>
            </a:r>
            <a:endParaRPr/>
          </a:p>
        </p:txBody>
      </p:sp>
      <p:sp>
        <p:nvSpPr>
          <p:cNvPr id="184" name="Google Shape;184;p35"/>
          <p:cNvSpPr txBox="1"/>
          <p:nvPr>
            <p:ph idx="1" type="body"/>
          </p:nvPr>
        </p:nvSpPr>
        <p:spPr>
          <a:xfrm>
            <a:off x="311700" y="1152475"/>
            <a:ext cx="8520600" cy="3889500"/>
          </a:xfrm>
          <a:prstGeom prst="rect">
            <a:avLst/>
          </a:prstGeom>
        </p:spPr>
        <p:txBody>
          <a:bodyPr anchorCtr="0" anchor="t" bIns="91425" lIns="91425" spcFirstLastPara="1" rIns="91425" wrap="square" tIns="91425">
            <a:normAutofit fontScale="25000"/>
          </a:bodyPr>
          <a:lstStyle/>
          <a:p>
            <a:pPr indent="-304800" lvl="0" marL="457200" rtl="0" algn="l">
              <a:spcBef>
                <a:spcPts val="1200"/>
              </a:spcBef>
              <a:spcAft>
                <a:spcPts val="0"/>
              </a:spcAft>
              <a:buClr>
                <a:schemeClr val="dk1"/>
              </a:buClr>
              <a:buSzPct val="100000"/>
              <a:buChar char="●"/>
            </a:pPr>
            <a:r>
              <a:rPr lang="en" sz="4800">
                <a:solidFill>
                  <a:schemeClr val="dk1"/>
                </a:solidFill>
              </a:rPr>
              <a:t>It is impossible to understand what is Spring Framework without understanding what is</a:t>
            </a:r>
            <a:r>
              <a:rPr lang="en" sz="4800">
                <a:solidFill>
                  <a:schemeClr val="dk1"/>
                </a:solidFill>
                <a:uFill>
                  <a:noFill/>
                </a:uFill>
                <a:hlinkClick r:id="rId4">
                  <a:extLst>
                    <a:ext uri="{A12FA001-AC4F-418D-AE19-62706E023703}">
                      <ahyp:hlinkClr val="tx"/>
                    </a:ext>
                  </a:extLst>
                </a:hlinkClick>
              </a:rPr>
              <a:t> </a:t>
            </a:r>
            <a:r>
              <a:rPr lang="en" sz="4800" u="sng">
                <a:solidFill>
                  <a:schemeClr val="dk1"/>
                </a:solidFill>
                <a:hlinkClick r:id="rId5">
                  <a:extLst>
                    <a:ext uri="{A12FA001-AC4F-418D-AE19-62706E023703}">
                      <ahyp:hlinkClr val="tx"/>
                    </a:ext>
                  </a:extLst>
                </a:hlinkClick>
              </a:rPr>
              <a:t>Dependency Injection</a:t>
            </a:r>
            <a:r>
              <a:rPr lang="en" sz="4800">
                <a:solidFill>
                  <a:schemeClr val="dk1"/>
                </a:solidFill>
              </a:rPr>
              <a:t> and</a:t>
            </a:r>
            <a:r>
              <a:rPr lang="en" sz="4800">
                <a:solidFill>
                  <a:schemeClr val="dk1"/>
                </a:solidFill>
                <a:uFill>
                  <a:noFill/>
                </a:uFill>
                <a:hlinkClick r:id="rId6">
                  <a:extLst>
                    <a:ext uri="{A12FA001-AC4F-418D-AE19-62706E023703}">
                      <ahyp:hlinkClr val="tx"/>
                    </a:ext>
                  </a:extLst>
                </a:hlinkClick>
              </a:rPr>
              <a:t> </a:t>
            </a:r>
            <a:r>
              <a:rPr lang="en" sz="4800" u="sng">
                <a:solidFill>
                  <a:schemeClr val="dk1"/>
                </a:solidFill>
                <a:hlinkClick r:id="rId7">
                  <a:extLst>
                    <a:ext uri="{A12FA001-AC4F-418D-AE19-62706E023703}">
                      <ahyp:hlinkClr val="tx"/>
                    </a:ext>
                  </a:extLst>
                </a:hlinkClick>
              </a:rPr>
              <a:t>Inversion of Control</a:t>
            </a:r>
            <a:r>
              <a:rPr lang="en" sz="4800">
                <a:solidFill>
                  <a:schemeClr val="dk1"/>
                </a:solidFill>
              </a:rPr>
              <a:t>. Dependency Injection also called as DI, is one of the types of Inversion of Control (IoC).</a:t>
            </a:r>
            <a:endParaRPr sz="4800">
              <a:solidFill>
                <a:schemeClr val="dk1"/>
              </a:solidFill>
            </a:endParaRPr>
          </a:p>
          <a:p>
            <a:pPr indent="-304800" lvl="0" marL="457200" rtl="0" algn="l">
              <a:spcBef>
                <a:spcPts val="0"/>
              </a:spcBef>
              <a:spcAft>
                <a:spcPts val="0"/>
              </a:spcAft>
              <a:buClr>
                <a:schemeClr val="dk1"/>
              </a:buClr>
              <a:buSzPct val="100000"/>
              <a:buChar char="●"/>
            </a:pPr>
            <a:r>
              <a:rPr b="1" lang="en" sz="4800">
                <a:solidFill>
                  <a:schemeClr val="dk1"/>
                </a:solidFill>
              </a:rPr>
              <a:t>Inversion of Control</a:t>
            </a:r>
            <a:r>
              <a:rPr lang="en" sz="4800">
                <a:solidFill>
                  <a:schemeClr val="dk1"/>
                </a:solidFill>
              </a:rPr>
              <a:t> - this is the principle of object-oriented programming, in which objects of the program do not depend on concrete implementations of other objects, but may have knowledge about their abstractions (interfaces) for later interaction.</a:t>
            </a:r>
            <a:endParaRPr sz="4800">
              <a:solidFill>
                <a:schemeClr val="dk1"/>
              </a:solidFill>
            </a:endParaRPr>
          </a:p>
          <a:p>
            <a:pPr indent="-304800" lvl="0" marL="457200" rtl="0" algn="l">
              <a:spcBef>
                <a:spcPts val="0"/>
              </a:spcBef>
              <a:spcAft>
                <a:spcPts val="0"/>
              </a:spcAft>
              <a:buClr>
                <a:schemeClr val="dk1"/>
              </a:buClr>
              <a:buSzPct val="100000"/>
              <a:buChar char="●"/>
            </a:pPr>
            <a:r>
              <a:rPr b="1" lang="en" sz="4800">
                <a:solidFill>
                  <a:schemeClr val="dk1"/>
                </a:solidFill>
              </a:rPr>
              <a:t>Dependency Injection</a:t>
            </a:r>
            <a:r>
              <a:rPr lang="en" sz="4800">
                <a:solidFill>
                  <a:schemeClr val="dk1"/>
                </a:solidFill>
              </a:rPr>
              <a:t> - Dependency Injection is the main functionality provided by</a:t>
            </a:r>
            <a:r>
              <a:rPr lang="en" sz="4800">
                <a:solidFill>
                  <a:schemeClr val="dk1"/>
                </a:solidFill>
                <a:uFill>
                  <a:noFill/>
                </a:uFill>
                <a:hlinkClick r:id="rId8">
                  <a:extLst>
                    <a:ext uri="{A12FA001-AC4F-418D-AE19-62706E023703}">
                      <ahyp:hlinkClr val="tx"/>
                    </a:ext>
                  </a:extLst>
                </a:hlinkClick>
              </a:rPr>
              <a:t> </a:t>
            </a:r>
            <a:r>
              <a:rPr lang="en" sz="4800" u="sng">
                <a:solidFill>
                  <a:schemeClr val="dk1"/>
                </a:solidFill>
                <a:hlinkClick r:id="rId9">
                  <a:extLst>
                    <a:ext uri="{A12FA001-AC4F-418D-AE19-62706E023703}">
                      <ahyp:hlinkClr val="tx"/>
                    </a:ext>
                  </a:extLst>
                </a:hlinkClick>
              </a:rPr>
              <a:t>Spring</a:t>
            </a:r>
            <a:r>
              <a:rPr lang="en" sz="4800">
                <a:solidFill>
                  <a:schemeClr val="dk1"/>
                </a:solidFill>
              </a:rPr>
              <a:t> IOC(Inversion of Control). The Spring-Core module is responsible for injecting dependencies through either Constructor or Setter methods. The design principle of Inversion of Control emphasizes keeping the Java classes independent of each other and the container frees them from object creation and maintenance. These classes, managed by</a:t>
            </a:r>
            <a:r>
              <a:rPr lang="en" sz="4800">
                <a:solidFill>
                  <a:schemeClr val="dk1"/>
                </a:solidFill>
                <a:uFill>
                  <a:noFill/>
                </a:uFill>
                <a:hlinkClick r:id="rId10">
                  <a:extLst>
                    <a:ext uri="{A12FA001-AC4F-418D-AE19-62706E023703}">
                      <ahyp:hlinkClr val="tx"/>
                    </a:ext>
                  </a:extLst>
                </a:hlinkClick>
              </a:rPr>
              <a:t> </a:t>
            </a:r>
            <a:r>
              <a:rPr lang="en" sz="4800" u="sng">
                <a:solidFill>
                  <a:schemeClr val="dk1"/>
                </a:solidFill>
                <a:hlinkClick r:id="rId11">
                  <a:extLst>
                    <a:ext uri="{A12FA001-AC4F-418D-AE19-62706E023703}">
                      <ahyp:hlinkClr val="tx"/>
                    </a:ext>
                  </a:extLst>
                </a:hlinkClick>
              </a:rPr>
              <a:t>Spring</a:t>
            </a:r>
            <a:r>
              <a:rPr lang="en" sz="4800">
                <a:solidFill>
                  <a:schemeClr val="dk1"/>
                </a:solidFill>
              </a:rPr>
              <a:t>, must adhere to the standard definition of Java-Bean. Dependency Injection in</a:t>
            </a:r>
            <a:r>
              <a:rPr lang="en" sz="4800">
                <a:solidFill>
                  <a:schemeClr val="dk1"/>
                </a:solidFill>
                <a:uFill>
                  <a:noFill/>
                </a:uFill>
                <a:hlinkClick r:id="rId12">
                  <a:extLst>
                    <a:ext uri="{A12FA001-AC4F-418D-AE19-62706E023703}">
                      <ahyp:hlinkClr val="tx"/>
                    </a:ext>
                  </a:extLst>
                </a:hlinkClick>
              </a:rPr>
              <a:t> </a:t>
            </a:r>
            <a:r>
              <a:rPr lang="en" sz="4800" u="sng">
                <a:solidFill>
                  <a:schemeClr val="dk1"/>
                </a:solidFill>
                <a:hlinkClick r:id="rId13">
                  <a:extLst>
                    <a:ext uri="{A12FA001-AC4F-418D-AE19-62706E023703}">
                      <ahyp:hlinkClr val="tx"/>
                    </a:ext>
                  </a:extLst>
                </a:hlinkClick>
              </a:rPr>
              <a:t>Spring</a:t>
            </a:r>
            <a:r>
              <a:rPr lang="en" sz="4800">
                <a:solidFill>
                  <a:schemeClr val="dk1"/>
                </a:solidFill>
              </a:rPr>
              <a:t> also ensures loose-coupling between the classes.</a:t>
            </a:r>
            <a:endParaRPr sz="4800">
              <a:solidFill>
                <a:schemeClr val="dk1"/>
              </a:solidFill>
            </a:endParaRPr>
          </a:p>
          <a:p>
            <a:pPr indent="-304800" lvl="0" marL="457200" rtl="0" algn="l">
              <a:spcBef>
                <a:spcPts val="0"/>
              </a:spcBef>
              <a:spcAft>
                <a:spcPts val="0"/>
              </a:spcAft>
              <a:buClr>
                <a:schemeClr val="dk1"/>
              </a:buClr>
              <a:buSzPct val="100000"/>
              <a:buChar char="●"/>
            </a:pPr>
            <a:r>
              <a:rPr b="1" lang="en" sz="4800" u="sng">
                <a:solidFill>
                  <a:schemeClr val="dk1"/>
                </a:solidFill>
                <a:hlinkClick r:id="rId14">
                  <a:extLst>
                    <a:ext uri="{A12FA001-AC4F-418D-AE19-62706E023703}">
                      <ahyp:hlinkClr val="tx"/>
                    </a:ext>
                  </a:extLst>
                </a:hlinkClick>
              </a:rPr>
              <a:t>Aspect oriented programming</a:t>
            </a:r>
            <a:r>
              <a:rPr lang="en" sz="4800">
                <a:solidFill>
                  <a:schemeClr val="dk1"/>
                </a:solidFill>
              </a:rPr>
              <a:t> - a programming paradigm that allows you to distinguish cross-through (functional) functionality in application. These functions, which span multiple application nodes, are called cross-cutting concerns and these cross-cutting notes are separated from the immediate business logic of the application. In OOP, the key unit is the class, while in AOP, the key element is the aspect. DI helps to separate application classes into separate modules, and AOP helps to separate cross-cutting concerns from the objects they affect.</a:t>
            </a:r>
            <a:endParaRPr sz="48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Environment Setup</a:t>
            </a:r>
            <a:endParaRPr/>
          </a:p>
        </p:txBody>
      </p:sp>
      <p:sp>
        <p:nvSpPr>
          <p:cNvPr id="190" name="Google Shape;190;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b="1" lang="en" sz="1700">
                <a:solidFill>
                  <a:schemeClr val="dk1"/>
                </a:solidFill>
              </a:rPr>
              <a:t>Step 1: Install Java</a:t>
            </a:r>
            <a:endParaRPr b="1" sz="17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Java is a programming language that is used by the Spring framework to create an application. So it is our first task to</a:t>
            </a:r>
            <a:r>
              <a:rPr lang="en" sz="1100">
                <a:solidFill>
                  <a:schemeClr val="dk1"/>
                </a:solidFill>
                <a:uFill>
                  <a:noFill/>
                </a:uFill>
                <a:hlinkClick r:id="rId3">
                  <a:extLst>
                    <a:ext uri="{A12FA001-AC4F-418D-AE19-62706E023703}">
                      <ahyp:hlinkClr val="tx"/>
                    </a:ext>
                  </a:extLst>
                </a:hlinkClick>
              </a:rPr>
              <a:t> </a:t>
            </a:r>
            <a:r>
              <a:rPr lang="en" sz="1100" u="sng">
                <a:solidFill>
                  <a:schemeClr val="hlink"/>
                </a:solidFill>
                <a:hlinkClick r:id="rId4"/>
              </a:rPr>
              <a:t>Install Java</a:t>
            </a:r>
            <a:r>
              <a:rPr lang="en" sz="1100">
                <a:solidFill>
                  <a:schemeClr val="dk1"/>
                </a:solidFill>
              </a:rPr>
              <a:t> and</a:t>
            </a:r>
            <a:r>
              <a:rPr lang="en" sz="1100">
                <a:solidFill>
                  <a:schemeClr val="dk1"/>
                </a:solidFill>
                <a:uFill>
                  <a:noFill/>
                </a:uFill>
                <a:hlinkClick r:id="rId5">
                  <a:extLst>
                    <a:ext uri="{A12FA001-AC4F-418D-AE19-62706E023703}">
                      <ahyp:hlinkClr val="tx"/>
                    </a:ext>
                  </a:extLst>
                </a:hlinkClick>
              </a:rPr>
              <a:t> </a:t>
            </a:r>
            <a:r>
              <a:rPr lang="en" sz="1100" u="sng">
                <a:solidFill>
                  <a:schemeClr val="hlink"/>
                </a:solidFill>
                <a:hlinkClick r:id="rId6"/>
              </a:rPr>
              <a:t>set up its classpath</a:t>
            </a:r>
            <a:r>
              <a:rPr lang="en" sz="1100">
                <a:solidFill>
                  <a:schemeClr val="dk1"/>
                </a:solidFill>
              </a:rPr>
              <a:t> on our computer. For more about Java Language, you can read our</a:t>
            </a:r>
            <a:r>
              <a:rPr lang="en" sz="1100">
                <a:solidFill>
                  <a:schemeClr val="dk1"/>
                </a:solidFill>
                <a:uFill>
                  <a:noFill/>
                </a:uFill>
                <a:hlinkClick r:id="rId7">
                  <a:extLst>
                    <a:ext uri="{A12FA001-AC4F-418D-AE19-62706E023703}">
                      <ahyp:hlinkClr val="tx"/>
                    </a:ext>
                  </a:extLst>
                </a:hlinkClick>
              </a:rPr>
              <a:t> </a:t>
            </a:r>
            <a:r>
              <a:rPr lang="en" sz="1100" u="sng">
                <a:solidFill>
                  <a:schemeClr val="hlink"/>
                </a:solidFill>
                <a:hlinkClick r:id="rId8"/>
              </a:rPr>
              <a:t>Java tutorial</a:t>
            </a:r>
            <a:r>
              <a:rPr lang="en" sz="1100">
                <a:solidFill>
                  <a:schemeClr val="dk1"/>
                </a:solidFill>
              </a:rPr>
              <a:t>.</a:t>
            </a:r>
            <a:endParaRPr sz="1100">
              <a:solidFill>
                <a:schemeClr val="dk1"/>
              </a:solidFill>
            </a:endParaRPr>
          </a:p>
          <a:p>
            <a:pPr indent="0" lvl="0" marL="0" rtl="0" algn="l">
              <a:spcBef>
                <a:spcPts val="1800"/>
              </a:spcBef>
              <a:spcAft>
                <a:spcPts val="0"/>
              </a:spcAft>
              <a:buClr>
                <a:schemeClr val="dk1"/>
              </a:buClr>
              <a:buSzPts val="1100"/>
              <a:buFont typeface="Arial"/>
              <a:buNone/>
            </a:pPr>
            <a:r>
              <a:rPr b="1" lang="en" sz="1700">
                <a:solidFill>
                  <a:schemeClr val="dk1"/>
                </a:solidFill>
              </a:rPr>
              <a:t>Step 2: Download and Install Eclipse</a:t>
            </a:r>
            <a:endParaRPr b="1" sz="17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Eclipse is an IDE(Integrated Development Environment) that is used for software development. It provides a platform to build applications a single place. We can handle multiple tools and by using its controls.</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6" name="Google Shape;196;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b="1" lang="en" sz="1700">
                <a:solidFill>
                  <a:schemeClr val="dk1"/>
                </a:solidFill>
              </a:rPr>
              <a:t>Step 3:  Download Spring JARs</a:t>
            </a:r>
            <a:endParaRPr b="1" sz="17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To work with the Spring framework, we must have Spring JARs that are basically Java files that contain packages, classes, and interfaces to create the spring application.</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There are two ways to have these JARs. Either download them from the Spring official site and put them into the Spring project or create a</a:t>
            </a:r>
            <a:r>
              <a:rPr lang="en" sz="1100">
                <a:solidFill>
                  <a:schemeClr val="dk1"/>
                </a:solidFill>
                <a:uFill>
                  <a:noFill/>
                </a:uFill>
                <a:hlinkClick r:id="rId3">
                  <a:extLst>
                    <a:ext uri="{A12FA001-AC4F-418D-AE19-62706E023703}">
                      <ahyp:hlinkClr val="tx"/>
                    </a:ext>
                  </a:extLst>
                </a:hlinkClick>
              </a:rPr>
              <a:t> </a:t>
            </a:r>
            <a:r>
              <a:rPr lang="en" sz="1100" u="sng">
                <a:solidFill>
                  <a:schemeClr val="accent5"/>
                </a:solidFill>
                <a:hlinkClick r:id="rId4">
                  <a:extLst>
                    <a:ext uri="{A12FA001-AC4F-418D-AE19-62706E023703}">
                      <ahyp:hlinkClr val="tx"/>
                    </a:ext>
                  </a:extLst>
                </a:hlinkClick>
              </a:rPr>
              <a:t>Maven project</a:t>
            </a:r>
            <a:r>
              <a:rPr lang="en" sz="1100">
                <a:solidFill>
                  <a:schemeClr val="dk1"/>
                </a:solidFill>
              </a:rPr>
              <a:t> that will automatically download these JARs into your project.</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If you want to download these JARs directly then visit the official repository of Spring by clicking here</a:t>
            </a:r>
            <a:r>
              <a:rPr lang="en" sz="1100">
                <a:solidFill>
                  <a:schemeClr val="dk1"/>
                </a:solidFill>
                <a:uFill>
                  <a:noFill/>
                </a:uFill>
                <a:hlinkClick r:id="rId5">
                  <a:extLst>
                    <a:ext uri="{A12FA001-AC4F-418D-AE19-62706E023703}">
                      <ahyp:hlinkClr val="tx"/>
                    </a:ext>
                  </a:extLst>
                </a:hlinkClick>
              </a:rPr>
              <a:t> </a:t>
            </a:r>
            <a:r>
              <a:rPr lang="en" sz="1100" u="sng">
                <a:solidFill>
                  <a:schemeClr val="accent5"/>
                </a:solidFill>
                <a:hlinkClick r:id="rId6">
                  <a:extLst>
                    <a:ext uri="{A12FA001-AC4F-418D-AE19-62706E023703}">
                      <ahyp:hlinkClr val="tx"/>
                    </a:ext>
                  </a:extLst>
                </a:hlinkClick>
              </a:rPr>
              <a:t>Download Spring JARs</a:t>
            </a:r>
            <a:r>
              <a:rPr lang="en" sz="1100">
                <a:solidFill>
                  <a:schemeClr val="dk1"/>
                </a:solidFill>
              </a:rPr>
              <a:t>. Pick the latest JARs from there, extract them, and put them into the Spring project's lib folder.</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Clr>
                <a:schemeClr val="dk1"/>
              </a:buClr>
              <a:buSzPct val="47826"/>
              <a:buFont typeface="Arial"/>
              <a:buNone/>
            </a:pPr>
            <a:r>
              <a:rPr b="1" lang="en" sz="2300"/>
              <a:t>Spring Maven Project</a:t>
            </a:r>
            <a:endParaRPr b="1" sz="2300"/>
          </a:p>
          <a:p>
            <a:pPr indent="0" lvl="0" marL="0" rtl="0" algn="l">
              <a:spcBef>
                <a:spcPts val="600"/>
              </a:spcBef>
              <a:spcAft>
                <a:spcPts val="0"/>
              </a:spcAft>
              <a:buNone/>
            </a:pPr>
            <a:r>
              <a:t/>
            </a:r>
            <a:endParaRPr/>
          </a:p>
        </p:txBody>
      </p:sp>
      <p:sp>
        <p:nvSpPr>
          <p:cNvPr id="202" name="Google Shape;202;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b="1" lang="en" sz="1700">
                <a:solidFill>
                  <a:schemeClr val="dk1"/>
                </a:solidFill>
              </a:rPr>
              <a:t>Step1: Create Maven Project</a:t>
            </a:r>
            <a:endParaRPr b="1" sz="1700">
              <a:solidFill>
                <a:schemeClr val="dk1"/>
              </a:solidFill>
            </a:endParaRPr>
          </a:p>
          <a:p>
            <a:pPr indent="0" lvl="0" marL="0" rtl="0" algn="l">
              <a:spcBef>
                <a:spcPts val="400"/>
              </a:spcBef>
              <a:spcAft>
                <a:spcPts val="0"/>
              </a:spcAft>
              <a:buNone/>
            </a:pPr>
            <a:r>
              <a:rPr lang="en" sz="1100">
                <a:solidFill>
                  <a:schemeClr val="dk1"/>
                </a:solidFill>
              </a:rPr>
              <a:t>Open Eclipse and clike on </a:t>
            </a:r>
            <a:r>
              <a:rPr b="1" lang="en" sz="1100">
                <a:solidFill>
                  <a:schemeClr val="dk1"/>
                </a:solidFill>
              </a:rPr>
              <a:t>File</a:t>
            </a:r>
            <a:r>
              <a:rPr lang="en" sz="1100">
                <a:solidFill>
                  <a:schemeClr val="dk1"/>
                </a:solidFill>
              </a:rPr>
              <a:t> menu and then select </a:t>
            </a:r>
            <a:r>
              <a:rPr b="1" lang="en" sz="1100">
                <a:solidFill>
                  <a:schemeClr val="dk1"/>
                </a:solidFill>
              </a:rPr>
              <a:t>New --&gt; Maven Project</a:t>
            </a:r>
            <a:r>
              <a:rPr lang="en" sz="1100">
                <a:solidFill>
                  <a:schemeClr val="dk1"/>
                </a:solidFill>
              </a:rPr>
              <a:t> </a:t>
            </a:r>
            <a:endParaRPr sz="1100">
              <a:solidFill>
                <a:schemeClr val="dk1"/>
              </a:solidFill>
            </a:endParaRPr>
          </a:p>
          <a:p>
            <a:pPr indent="0" lvl="0" marL="0" rtl="0" algn="l">
              <a:spcBef>
                <a:spcPts val="1200"/>
              </a:spcBef>
              <a:spcAft>
                <a:spcPts val="0"/>
              </a:spcAft>
              <a:buNone/>
            </a:pPr>
            <a:r>
              <a:rPr lang="en" sz="1100">
                <a:solidFill>
                  <a:schemeClr val="dk1"/>
                </a:solidFill>
              </a:rPr>
              <a:t>After selecting maven, it will open a window like below and will ask to select archetype. Here, we clicked on Checkbox and then </a:t>
            </a:r>
            <a:r>
              <a:rPr b="1" lang="en" sz="1100">
                <a:solidFill>
                  <a:schemeClr val="dk1"/>
                </a:solidFill>
              </a:rPr>
              <a:t>press next</a:t>
            </a:r>
            <a:r>
              <a:rPr lang="en" sz="1100">
                <a:solidFill>
                  <a:schemeClr val="dk1"/>
                </a:solidFill>
              </a:rPr>
              <a:t> button.</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800"/>
              </a:spcBef>
              <a:spcAft>
                <a:spcPts val="0"/>
              </a:spcAft>
              <a:buClr>
                <a:schemeClr val="dk1"/>
              </a:buClr>
              <a:buSzPts val="1100"/>
              <a:buFont typeface="Arial"/>
              <a:buNone/>
            </a:pPr>
            <a:r>
              <a:rPr b="1" lang="en" sz="1700">
                <a:solidFill>
                  <a:schemeClr val="dk1"/>
                </a:solidFill>
              </a:rPr>
              <a:t>Step 2: Configure the Project</a:t>
            </a:r>
            <a:endParaRPr b="1" sz="17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Set project name by providing group id and artifact id. Artifact id represents the project name, So give a meaning name for your project after that select packaging that specifies the plugin goals that are executed during each </a:t>
            </a:r>
            <a:r>
              <a:rPr b="1" lang="en" sz="1100">
                <a:solidFill>
                  <a:schemeClr val="dk1"/>
                </a:solidFill>
              </a:rPr>
              <a:t>Maven build</a:t>
            </a:r>
            <a:r>
              <a:rPr lang="en" sz="1100">
                <a:solidFill>
                  <a:schemeClr val="dk1"/>
                </a:solidFill>
              </a:rPr>
              <a:t> phase. After that </a:t>
            </a:r>
            <a:r>
              <a:rPr b="1" lang="en" sz="1100">
                <a:solidFill>
                  <a:schemeClr val="dk1"/>
                </a:solidFill>
              </a:rPr>
              <a:t>press Finish</a:t>
            </a:r>
            <a:r>
              <a:rPr lang="en" sz="1100">
                <a:solidFill>
                  <a:schemeClr val="dk1"/>
                </a:solidFill>
              </a:rPr>
              <a:t> button and your maven project is ready.</a:t>
            </a:r>
            <a:endParaRPr sz="1100">
              <a:solidFill>
                <a:schemeClr val="dk1"/>
              </a:solidFill>
            </a:endParaRPr>
          </a:p>
          <a:p>
            <a:pPr indent="0" lvl="0" marL="0" rtl="0" algn="l">
              <a:spcBef>
                <a:spcPts val="1200"/>
              </a:spcBef>
              <a:spcAft>
                <a:spcPts val="1200"/>
              </a:spcAft>
              <a:buNone/>
            </a:pPr>
            <a:r>
              <a:t/>
            </a:r>
            <a:endParaRPr sz="11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Clr>
                <a:schemeClr val="dk1"/>
              </a:buClr>
              <a:buSzPct val="47826"/>
              <a:buFont typeface="Arial"/>
              <a:buNone/>
            </a:pPr>
            <a:r>
              <a:rPr b="1" lang="en" sz="2300"/>
              <a:t>Spring IOC Container</a:t>
            </a:r>
            <a:endParaRPr b="1" sz="2300"/>
          </a:p>
          <a:p>
            <a:pPr indent="0" lvl="0" marL="0" rtl="0" algn="l">
              <a:lnSpc>
                <a:spcPct val="115000"/>
              </a:lnSpc>
              <a:spcBef>
                <a:spcPts val="600"/>
              </a:spcBef>
              <a:spcAft>
                <a:spcPts val="0"/>
              </a:spcAft>
              <a:buClr>
                <a:schemeClr val="dk1"/>
              </a:buClr>
              <a:buSzPct val="100000"/>
              <a:buFont typeface="Arial"/>
              <a:buNone/>
            </a:pPr>
            <a:r>
              <a:t/>
            </a:r>
            <a:endParaRPr sz="1100"/>
          </a:p>
          <a:p>
            <a:pPr indent="0" lvl="0" marL="0" rtl="0" algn="l">
              <a:spcBef>
                <a:spcPts val="0"/>
              </a:spcBef>
              <a:spcAft>
                <a:spcPts val="0"/>
              </a:spcAft>
              <a:buNone/>
            </a:pPr>
            <a:r>
              <a:t/>
            </a:r>
            <a:endParaRPr/>
          </a:p>
        </p:txBody>
      </p:sp>
      <p:sp>
        <p:nvSpPr>
          <p:cNvPr id="208" name="Google Shape;208;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chemeClr val="dk1"/>
                </a:solidFill>
              </a:rPr>
              <a:t>Spring IoC Container is a core part of the Spring framework which is used to manage the application bean. It injects dependencies when a bean is created and </a:t>
            </a:r>
            <a:r>
              <a:rPr b="1" lang="en" sz="1500">
                <a:solidFill>
                  <a:schemeClr val="dk1"/>
                </a:solidFill>
              </a:rPr>
              <a:t>manages the bean life cycle</a:t>
            </a:r>
            <a:r>
              <a:rPr lang="en" sz="1500">
                <a:solidFill>
                  <a:schemeClr val="dk1"/>
                </a:solidFill>
              </a:rPr>
              <a:t> during execution.</a:t>
            </a:r>
            <a:endParaRPr sz="1500">
              <a:solidFill>
                <a:schemeClr val="dk1"/>
              </a:solidFill>
            </a:endParaRPr>
          </a:p>
          <a:p>
            <a:pPr indent="0" lvl="0" marL="0" rtl="0" algn="l">
              <a:spcBef>
                <a:spcPts val="1200"/>
              </a:spcBef>
              <a:spcAft>
                <a:spcPts val="0"/>
              </a:spcAft>
              <a:buClr>
                <a:schemeClr val="dk1"/>
              </a:buClr>
              <a:buSzPts val="1100"/>
              <a:buFont typeface="Arial"/>
              <a:buNone/>
            </a:pPr>
            <a:r>
              <a:rPr lang="en" sz="1500">
                <a:solidFill>
                  <a:schemeClr val="dk1"/>
                </a:solidFill>
              </a:rPr>
              <a:t>The fundamental tasks of Spring IoC are:</a:t>
            </a:r>
            <a:endParaRPr sz="1500">
              <a:solidFill>
                <a:schemeClr val="dk1"/>
              </a:solidFill>
            </a:endParaRPr>
          </a:p>
          <a:p>
            <a:pPr indent="-323850" lvl="0" marL="457200" rtl="0" algn="l">
              <a:spcBef>
                <a:spcPts val="1200"/>
              </a:spcBef>
              <a:spcAft>
                <a:spcPts val="0"/>
              </a:spcAft>
              <a:buClr>
                <a:schemeClr val="dk1"/>
              </a:buClr>
              <a:buSzPts val="1500"/>
              <a:buChar char="●"/>
            </a:pPr>
            <a:r>
              <a:rPr lang="en" sz="1500">
                <a:solidFill>
                  <a:schemeClr val="dk1"/>
                </a:solidFill>
              </a:rPr>
              <a:t>Instantiating</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Configuring, and</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Assembling Bean</a:t>
            </a:r>
            <a:endParaRPr sz="1500">
              <a:solidFill>
                <a:schemeClr val="dk1"/>
              </a:solidFill>
            </a:endParaRPr>
          </a:p>
          <a:p>
            <a:pPr indent="0" lvl="0" marL="0" rtl="0" algn="l">
              <a:spcBef>
                <a:spcPts val="1200"/>
              </a:spcBef>
              <a:spcAft>
                <a:spcPts val="1200"/>
              </a:spcAft>
              <a:buNone/>
            </a:pPr>
            <a:r>
              <a:t/>
            </a:r>
            <a:endParaRPr sz="11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4" name="Google Shape;214;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400">
                <a:solidFill>
                  <a:schemeClr val="dk1"/>
                </a:solidFill>
              </a:rPr>
              <a:t>The IOC container gets configuration related information from the Spring configuration file. That can be either </a:t>
            </a:r>
            <a:r>
              <a:rPr b="1" lang="en" sz="1400">
                <a:solidFill>
                  <a:schemeClr val="dk1"/>
                </a:solidFill>
              </a:rPr>
              <a:t>XML</a:t>
            </a:r>
            <a:r>
              <a:rPr lang="en" sz="1400">
                <a:solidFill>
                  <a:schemeClr val="dk1"/>
                </a:solidFill>
              </a:rPr>
              <a:t> or </a:t>
            </a:r>
            <a:r>
              <a:rPr b="1" lang="en" sz="1400">
                <a:solidFill>
                  <a:schemeClr val="dk1"/>
                </a:solidFill>
              </a:rPr>
              <a:t>Java</a:t>
            </a:r>
            <a:r>
              <a:rPr lang="en" sz="1400">
                <a:solidFill>
                  <a:schemeClr val="dk1"/>
                </a:solidFill>
              </a:rPr>
              <a:t> files.</a:t>
            </a:r>
            <a:endParaRPr sz="1400">
              <a:solidFill>
                <a:schemeClr val="dk1"/>
              </a:solidFill>
            </a:endParaRPr>
          </a:p>
          <a:p>
            <a:pPr indent="0" lvl="0" marL="0" rtl="0" algn="l">
              <a:spcBef>
                <a:spcPts val="1200"/>
              </a:spcBef>
              <a:spcAft>
                <a:spcPts val="0"/>
              </a:spcAft>
              <a:buClr>
                <a:schemeClr val="dk1"/>
              </a:buClr>
              <a:buSzPts val="1100"/>
              <a:buFont typeface="Arial"/>
              <a:buNone/>
            </a:pPr>
            <a:r>
              <a:rPr lang="en" sz="1400">
                <a:solidFill>
                  <a:schemeClr val="dk1"/>
                </a:solidFill>
              </a:rPr>
              <a:t>The container uses</a:t>
            </a:r>
            <a:r>
              <a:rPr lang="en" sz="1400">
                <a:solidFill>
                  <a:schemeClr val="dk1"/>
                </a:solidFill>
                <a:uFill>
                  <a:noFill/>
                </a:uFill>
                <a:hlinkClick r:id="rId3">
                  <a:extLst>
                    <a:ext uri="{A12FA001-AC4F-418D-AE19-62706E023703}">
                      <ahyp:hlinkClr val="tx"/>
                    </a:ext>
                  </a:extLst>
                </a:hlinkClick>
              </a:rPr>
              <a:t> </a:t>
            </a:r>
            <a:r>
              <a:rPr b="1" lang="en" sz="1400" u="sng">
                <a:solidFill>
                  <a:schemeClr val="dk1"/>
                </a:solidFill>
                <a:hlinkClick r:id="rId4">
                  <a:extLst>
                    <a:ext uri="{A12FA001-AC4F-418D-AE19-62706E023703}">
                      <ahyp:hlinkClr val="tx"/>
                    </a:ext>
                  </a:extLst>
                </a:hlinkClick>
              </a:rPr>
              <a:t>dependency injection (DI)</a:t>
            </a:r>
            <a:r>
              <a:rPr lang="en" sz="1400">
                <a:solidFill>
                  <a:schemeClr val="dk1"/>
                </a:solidFill>
              </a:rPr>
              <a:t> to manage the components that make up an application.</a:t>
            </a:r>
            <a:endParaRPr sz="1400">
              <a:solidFill>
                <a:schemeClr val="dk1"/>
              </a:solidFill>
            </a:endParaRPr>
          </a:p>
          <a:p>
            <a:pPr indent="0" lvl="0" marL="0" rtl="0" algn="l">
              <a:spcBef>
                <a:spcPts val="1200"/>
              </a:spcBef>
              <a:spcAft>
                <a:spcPts val="0"/>
              </a:spcAft>
              <a:buClr>
                <a:schemeClr val="dk1"/>
              </a:buClr>
              <a:buSzPts val="1100"/>
              <a:buFont typeface="Arial"/>
              <a:buNone/>
            </a:pPr>
            <a:r>
              <a:rPr lang="en" sz="1400">
                <a:solidFill>
                  <a:schemeClr val="dk1"/>
                </a:solidFill>
              </a:rPr>
              <a:t>Spring provides two types of IOC containers:</a:t>
            </a:r>
            <a:endParaRPr sz="1400">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BeanFactory</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Application Context</a:t>
            </a:r>
            <a:endParaRPr sz="14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0" name="Google Shape;220;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b="1" lang="en" sz="1700">
                <a:solidFill>
                  <a:schemeClr val="dk1"/>
                </a:solidFill>
              </a:rPr>
              <a:t>Spring BeanFactory Interface</a:t>
            </a:r>
            <a:endParaRPr b="1" sz="1700">
              <a:solidFill>
                <a:schemeClr val="dk1"/>
              </a:solidFill>
            </a:endParaRPr>
          </a:p>
          <a:p>
            <a:pPr indent="0" lvl="0" marL="0" rtl="0" algn="l">
              <a:spcBef>
                <a:spcPts val="1200"/>
              </a:spcBef>
              <a:spcAft>
                <a:spcPts val="0"/>
              </a:spcAft>
              <a:buClr>
                <a:schemeClr val="dk1"/>
              </a:buClr>
              <a:buSzPts val="1100"/>
              <a:buFont typeface="Arial"/>
              <a:buNone/>
            </a:pPr>
            <a:r>
              <a:rPr lang="en" sz="1700">
                <a:solidFill>
                  <a:schemeClr val="dk1"/>
                </a:solidFill>
              </a:rPr>
              <a:t>It is an IoC container that is responsible for maintaining beans and their dependencies. It is basically an interface that provides basic functionalities.</a:t>
            </a:r>
            <a:endParaRPr sz="17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311700" y="99475"/>
            <a:ext cx="8520600" cy="43107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852"/>
              <a:buNone/>
            </a:pPr>
            <a:r>
              <a:rPr lang="en" sz="1695"/>
              <a:t>October 2002</a:t>
            </a:r>
            <a:endParaRPr sz="1695"/>
          </a:p>
          <a:p>
            <a:pPr indent="0" lvl="0" marL="0" rtl="0" algn="l">
              <a:lnSpc>
                <a:spcPct val="80000"/>
              </a:lnSpc>
              <a:spcBef>
                <a:spcPts val="0"/>
              </a:spcBef>
              <a:spcAft>
                <a:spcPts val="0"/>
              </a:spcAft>
              <a:buSzPts val="852"/>
              <a:buNone/>
            </a:pPr>
            <a:r>
              <a:rPr lang="en" sz="1695"/>
              <a:t>The first version was released</a:t>
            </a:r>
            <a:endParaRPr sz="1695"/>
          </a:p>
          <a:p>
            <a:pPr indent="0" lvl="0" marL="0" rtl="0" algn="l">
              <a:lnSpc>
                <a:spcPct val="80000"/>
              </a:lnSpc>
              <a:spcBef>
                <a:spcPts val="0"/>
              </a:spcBef>
              <a:spcAft>
                <a:spcPts val="0"/>
              </a:spcAft>
              <a:buSzPts val="852"/>
              <a:buNone/>
            </a:pPr>
            <a:r>
              <a:t/>
            </a:r>
            <a:endParaRPr sz="1695"/>
          </a:p>
          <a:p>
            <a:pPr indent="0" lvl="0" marL="0" rtl="0" algn="l">
              <a:lnSpc>
                <a:spcPct val="80000"/>
              </a:lnSpc>
              <a:spcBef>
                <a:spcPts val="0"/>
              </a:spcBef>
              <a:spcAft>
                <a:spcPts val="0"/>
              </a:spcAft>
              <a:buSzPts val="852"/>
              <a:buNone/>
            </a:pPr>
            <a:r>
              <a:rPr lang="en" sz="1695"/>
              <a:t>June 2003</a:t>
            </a:r>
            <a:endParaRPr sz="1695"/>
          </a:p>
          <a:p>
            <a:pPr indent="0" lvl="0" marL="0" rtl="0" algn="l">
              <a:lnSpc>
                <a:spcPct val="80000"/>
              </a:lnSpc>
              <a:spcBef>
                <a:spcPts val="0"/>
              </a:spcBef>
              <a:spcAft>
                <a:spcPts val="0"/>
              </a:spcAft>
              <a:buSzPts val="852"/>
              <a:buNone/>
            </a:pPr>
            <a:r>
              <a:rPr lang="en" sz="1695"/>
              <a:t>The framework was first released under the Apache 2.0 license</a:t>
            </a:r>
            <a:endParaRPr sz="1695"/>
          </a:p>
          <a:p>
            <a:pPr indent="0" lvl="0" marL="0" rtl="0" algn="l">
              <a:lnSpc>
                <a:spcPct val="80000"/>
              </a:lnSpc>
              <a:spcBef>
                <a:spcPts val="0"/>
              </a:spcBef>
              <a:spcAft>
                <a:spcPts val="0"/>
              </a:spcAft>
              <a:buSzPts val="852"/>
              <a:buNone/>
            </a:pPr>
            <a:r>
              <a:t/>
            </a:r>
            <a:endParaRPr sz="1695"/>
          </a:p>
          <a:p>
            <a:pPr indent="0" lvl="0" marL="0" rtl="0" algn="l">
              <a:lnSpc>
                <a:spcPct val="80000"/>
              </a:lnSpc>
              <a:spcBef>
                <a:spcPts val="0"/>
              </a:spcBef>
              <a:spcAft>
                <a:spcPts val="0"/>
              </a:spcAft>
              <a:buSzPts val="852"/>
              <a:buNone/>
            </a:pPr>
            <a:r>
              <a:rPr lang="en" sz="1695"/>
              <a:t>March 2004</a:t>
            </a:r>
            <a:endParaRPr sz="1695"/>
          </a:p>
          <a:p>
            <a:pPr indent="0" lvl="0" marL="0" rtl="0" algn="l">
              <a:lnSpc>
                <a:spcPct val="80000"/>
              </a:lnSpc>
              <a:spcBef>
                <a:spcPts val="0"/>
              </a:spcBef>
              <a:spcAft>
                <a:spcPts val="0"/>
              </a:spcAft>
              <a:buSzPts val="852"/>
              <a:buNone/>
            </a:pPr>
            <a:r>
              <a:rPr lang="en" sz="1695"/>
              <a:t>The first milestone release - 1.0</a:t>
            </a:r>
            <a:endParaRPr sz="1695"/>
          </a:p>
          <a:p>
            <a:pPr indent="0" lvl="0" marL="0" rtl="0" algn="l">
              <a:lnSpc>
                <a:spcPct val="80000"/>
              </a:lnSpc>
              <a:spcBef>
                <a:spcPts val="0"/>
              </a:spcBef>
              <a:spcAft>
                <a:spcPts val="0"/>
              </a:spcAft>
              <a:buSzPts val="852"/>
              <a:buNone/>
            </a:pPr>
            <a:r>
              <a:t/>
            </a:r>
            <a:endParaRPr sz="1695"/>
          </a:p>
          <a:p>
            <a:pPr indent="0" lvl="0" marL="0" rtl="0" algn="l">
              <a:lnSpc>
                <a:spcPct val="80000"/>
              </a:lnSpc>
              <a:spcBef>
                <a:spcPts val="0"/>
              </a:spcBef>
              <a:spcAft>
                <a:spcPts val="0"/>
              </a:spcAft>
              <a:buSzPts val="852"/>
              <a:buNone/>
            </a:pPr>
            <a:r>
              <a:rPr lang="en" sz="1695"/>
              <a:t>October 2006</a:t>
            </a:r>
            <a:endParaRPr sz="1695"/>
          </a:p>
          <a:p>
            <a:pPr indent="0" lvl="0" marL="0" rtl="0" algn="l">
              <a:lnSpc>
                <a:spcPct val="80000"/>
              </a:lnSpc>
              <a:spcBef>
                <a:spcPts val="0"/>
              </a:spcBef>
              <a:spcAft>
                <a:spcPts val="0"/>
              </a:spcAft>
              <a:buSzPts val="852"/>
              <a:buNone/>
            </a:pPr>
            <a:r>
              <a:rPr lang="en" sz="1695"/>
              <a:t>Spring 2.0</a:t>
            </a:r>
            <a:endParaRPr sz="1695"/>
          </a:p>
          <a:p>
            <a:pPr indent="0" lvl="0" marL="0" rtl="0" algn="l">
              <a:lnSpc>
                <a:spcPct val="80000"/>
              </a:lnSpc>
              <a:spcBef>
                <a:spcPts val="0"/>
              </a:spcBef>
              <a:spcAft>
                <a:spcPts val="0"/>
              </a:spcAft>
              <a:buSzPts val="852"/>
              <a:buNone/>
            </a:pPr>
            <a:r>
              <a:t/>
            </a:r>
            <a:endParaRPr sz="1695"/>
          </a:p>
          <a:p>
            <a:pPr indent="0" lvl="0" marL="0" rtl="0" algn="l">
              <a:lnSpc>
                <a:spcPct val="80000"/>
              </a:lnSpc>
              <a:spcBef>
                <a:spcPts val="0"/>
              </a:spcBef>
              <a:spcAft>
                <a:spcPts val="0"/>
              </a:spcAft>
              <a:buSzPts val="852"/>
              <a:buNone/>
            </a:pPr>
            <a:r>
              <a:rPr lang="en" sz="1695"/>
              <a:t>November 2007</a:t>
            </a:r>
            <a:endParaRPr sz="1695"/>
          </a:p>
          <a:p>
            <a:pPr indent="0" lvl="0" marL="0" rtl="0" algn="l">
              <a:lnSpc>
                <a:spcPct val="80000"/>
              </a:lnSpc>
              <a:spcBef>
                <a:spcPts val="0"/>
              </a:spcBef>
              <a:spcAft>
                <a:spcPts val="0"/>
              </a:spcAft>
              <a:buSzPts val="852"/>
              <a:buNone/>
            </a:pPr>
            <a:r>
              <a:rPr lang="en" sz="1695"/>
              <a:t>Spring 2.5</a:t>
            </a:r>
            <a:endParaRPr sz="1695"/>
          </a:p>
          <a:p>
            <a:pPr indent="0" lvl="0" marL="0" rtl="0" algn="l">
              <a:lnSpc>
                <a:spcPct val="80000"/>
              </a:lnSpc>
              <a:spcBef>
                <a:spcPts val="0"/>
              </a:spcBef>
              <a:spcAft>
                <a:spcPts val="0"/>
              </a:spcAft>
              <a:buSzPts val="852"/>
              <a:buNone/>
            </a:pPr>
            <a:r>
              <a:t/>
            </a:r>
            <a:endParaRPr sz="1695"/>
          </a:p>
          <a:p>
            <a:pPr indent="0" lvl="0" marL="0" rtl="0" algn="l">
              <a:lnSpc>
                <a:spcPct val="80000"/>
              </a:lnSpc>
              <a:spcBef>
                <a:spcPts val="0"/>
              </a:spcBef>
              <a:spcAft>
                <a:spcPts val="0"/>
              </a:spcAft>
              <a:buSzPts val="852"/>
              <a:buNone/>
            </a:pPr>
            <a:r>
              <a:rPr lang="en" sz="1695"/>
              <a:t>December 2009</a:t>
            </a:r>
            <a:endParaRPr sz="1695"/>
          </a:p>
          <a:p>
            <a:pPr indent="0" lvl="0" marL="0" rtl="0" algn="l">
              <a:lnSpc>
                <a:spcPct val="80000"/>
              </a:lnSpc>
              <a:spcBef>
                <a:spcPts val="0"/>
              </a:spcBef>
              <a:spcAft>
                <a:spcPts val="0"/>
              </a:spcAft>
              <a:buSzPts val="852"/>
              <a:buNone/>
            </a:pPr>
            <a:r>
              <a:rPr lang="en" sz="1695"/>
              <a:t>Spring 3.0</a:t>
            </a:r>
            <a:endParaRPr sz="1695"/>
          </a:p>
          <a:p>
            <a:pPr indent="0" lvl="0" marL="0" rtl="0" algn="l">
              <a:lnSpc>
                <a:spcPct val="80000"/>
              </a:lnSpc>
              <a:spcBef>
                <a:spcPts val="0"/>
              </a:spcBef>
              <a:spcAft>
                <a:spcPts val="0"/>
              </a:spcAft>
              <a:buSzPts val="852"/>
              <a:buNone/>
            </a:pPr>
            <a:r>
              <a:t/>
            </a:r>
            <a:endParaRPr sz="1695"/>
          </a:p>
          <a:p>
            <a:pPr indent="0" lvl="0" marL="0" rtl="0" algn="l">
              <a:lnSpc>
                <a:spcPct val="80000"/>
              </a:lnSpc>
              <a:spcBef>
                <a:spcPts val="0"/>
              </a:spcBef>
              <a:spcAft>
                <a:spcPts val="0"/>
              </a:spcAft>
              <a:buSzPts val="852"/>
              <a:buNone/>
            </a:pPr>
            <a:r>
              <a:rPr lang="en" sz="1695"/>
              <a:t>December 2011</a:t>
            </a:r>
            <a:endParaRPr sz="1695"/>
          </a:p>
          <a:p>
            <a:pPr indent="0" lvl="0" marL="0" rtl="0" algn="l">
              <a:lnSpc>
                <a:spcPct val="80000"/>
              </a:lnSpc>
              <a:spcBef>
                <a:spcPts val="0"/>
              </a:spcBef>
              <a:spcAft>
                <a:spcPts val="0"/>
              </a:spcAft>
              <a:buSzPts val="852"/>
              <a:buNone/>
            </a:pPr>
            <a:r>
              <a:rPr lang="en" sz="1695"/>
              <a:t>Spring 3.1</a:t>
            </a:r>
            <a:endParaRPr sz="1695"/>
          </a:p>
          <a:p>
            <a:pPr indent="0" lvl="0" marL="0" rtl="0" algn="l">
              <a:lnSpc>
                <a:spcPct val="80000"/>
              </a:lnSpc>
              <a:spcBef>
                <a:spcPts val="0"/>
              </a:spcBef>
              <a:spcAft>
                <a:spcPts val="0"/>
              </a:spcAft>
              <a:buSzPts val="852"/>
              <a:buNone/>
            </a:pPr>
            <a:r>
              <a:t/>
            </a:r>
            <a:endParaRPr sz="1695"/>
          </a:p>
          <a:p>
            <a:pPr indent="0" lvl="0" marL="0" rtl="0" algn="l">
              <a:lnSpc>
                <a:spcPct val="80000"/>
              </a:lnSpc>
              <a:spcBef>
                <a:spcPts val="0"/>
              </a:spcBef>
              <a:spcAft>
                <a:spcPts val="0"/>
              </a:spcAft>
              <a:buSzPts val="852"/>
              <a:buNone/>
            </a:pPr>
            <a:r>
              <a:rPr lang="en" sz="1695"/>
              <a:t>November 2022</a:t>
            </a:r>
            <a:endParaRPr sz="1695"/>
          </a:p>
          <a:p>
            <a:pPr indent="0" lvl="0" marL="0" rtl="0" algn="l">
              <a:lnSpc>
                <a:spcPct val="80000"/>
              </a:lnSpc>
              <a:spcBef>
                <a:spcPts val="0"/>
              </a:spcBef>
              <a:spcAft>
                <a:spcPts val="0"/>
              </a:spcAft>
              <a:buSzPts val="852"/>
              <a:buNone/>
            </a:pPr>
            <a:r>
              <a:rPr lang="en" sz="1695"/>
              <a:t>Spring 6.1</a:t>
            </a:r>
            <a:endParaRPr sz="1695"/>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a:t>
            </a:r>
            <a:r>
              <a:rPr lang="en"/>
              <a:t> Context</a:t>
            </a:r>
            <a:endParaRPr/>
          </a:p>
        </p:txBody>
      </p:sp>
      <p:sp>
        <p:nvSpPr>
          <p:cNvPr id="226" name="Google Shape;226;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1200"/>
              </a:spcBef>
              <a:spcAft>
                <a:spcPts val="0"/>
              </a:spcAft>
              <a:buClr>
                <a:schemeClr val="dk1"/>
              </a:buClr>
              <a:buSzPct val="61111"/>
              <a:buFont typeface="Arial"/>
              <a:buNone/>
            </a:pPr>
            <a:r>
              <a:rPr lang="en"/>
              <a:t>Spring IoC container is responsible for instantiating, wiring, configuring, and managing the entire life cycle of objects. BeanFactory and ApplicationContext represent the Spring IoC Containers. ApplicationContext is the sub-interface of BeanFactory. BeanFactory provides basic functionalities and is recommended to use for lightweight applications like mobile and applets. ApplicationContext provides basic features in addition to enterprise-specific functionalities which are as follows:</a:t>
            </a:r>
            <a:endParaRPr/>
          </a:p>
          <a:p>
            <a:pPr indent="-293211" lvl="0" marL="457200" rtl="0" algn="l">
              <a:spcBef>
                <a:spcPts val="1200"/>
              </a:spcBef>
              <a:spcAft>
                <a:spcPts val="0"/>
              </a:spcAft>
              <a:buClr>
                <a:schemeClr val="dk1"/>
              </a:buClr>
              <a:buSzPct val="61111"/>
              <a:buChar char="●"/>
            </a:pPr>
            <a:r>
              <a:rPr lang="en"/>
              <a:t>Publishing events to registered listeners by resolving property files.</a:t>
            </a:r>
            <a:endParaRPr/>
          </a:p>
          <a:p>
            <a:pPr indent="-293211" lvl="0" marL="457200" rtl="0" algn="l">
              <a:spcBef>
                <a:spcPts val="0"/>
              </a:spcBef>
              <a:spcAft>
                <a:spcPts val="0"/>
              </a:spcAft>
              <a:buClr>
                <a:schemeClr val="dk1"/>
              </a:buClr>
              <a:buSzPct val="61111"/>
              <a:buChar char="●"/>
            </a:pPr>
            <a:r>
              <a:rPr lang="en"/>
              <a:t>Methods for accessing application components.</a:t>
            </a:r>
            <a:endParaRPr/>
          </a:p>
          <a:p>
            <a:pPr indent="-293211" lvl="0" marL="457200" rtl="0" algn="l">
              <a:spcBef>
                <a:spcPts val="0"/>
              </a:spcBef>
              <a:spcAft>
                <a:spcPts val="0"/>
              </a:spcAft>
              <a:buClr>
                <a:schemeClr val="dk1"/>
              </a:buClr>
              <a:buSzPct val="61111"/>
              <a:buChar char="●"/>
            </a:pPr>
            <a:r>
              <a:rPr lang="en"/>
              <a:t>Supports Internationalization.</a:t>
            </a:r>
            <a:endParaRPr/>
          </a:p>
          <a:p>
            <a:pPr indent="-293211" lvl="0" marL="457200" rtl="0" algn="l">
              <a:spcBef>
                <a:spcPts val="0"/>
              </a:spcBef>
              <a:spcAft>
                <a:spcPts val="0"/>
              </a:spcAft>
              <a:buClr>
                <a:schemeClr val="dk1"/>
              </a:buClr>
              <a:buSzPct val="61111"/>
              <a:buChar char="●"/>
            </a:pPr>
            <a:r>
              <a:rPr lang="en"/>
              <a:t>Loading File resources in a generic fashion.</a:t>
            </a:r>
            <a:endParaRPr/>
          </a:p>
          <a:p>
            <a:pPr indent="0" lvl="0" marL="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2" name="Google Shape;232;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2000">
                <a:solidFill>
                  <a:schemeClr val="dk1"/>
                </a:solidFill>
              </a:rPr>
              <a:t>Note:</a:t>
            </a:r>
            <a:r>
              <a:rPr lang="en" sz="2000">
                <a:solidFill>
                  <a:schemeClr val="dk1"/>
                </a:solidFill>
              </a:rPr>
              <a:t> It is because of these additional features, developers prefer to use ApplicationContext over BeanFactory.</a:t>
            </a:r>
            <a:endParaRPr sz="2000">
              <a:solidFill>
                <a:schemeClr val="dk1"/>
              </a:solidFill>
            </a:endParaRPr>
          </a:p>
          <a:p>
            <a:pPr indent="0" lvl="0" marL="0" rtl="0" algn="l">
              <a:spcBef>
                <a:spcPts val="1200"/>
              </a:spcBef>
              <a:spcAft>
                <a:spcPts val="1200"/>
              </a:spcAft>
              <a:buNone/>
            </a:pPr>
            <a:r>
              <a:t/>
            </a:r>
            <a:endParaRPr sz="27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8" name="Google Shape;238;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700">
                <a:solidFill>
                  <a:schemeClr val="dk1"/>
                </a:solidFill>
              </a:rPr>
              <a:t>ApplicationContext Implementation Classes</a:t>
            </a:r>
            <a:endParaRPr b="1" sz="1700">
              <a:solidFill>
                <a:schemeClr val="dk1"/>
              </a:solidFill>
            </a:endParaRPr>
          </a:p>
          <a:p>
            <a:pPr indent="0" lvl="0" marL="0" rtl="0" algn="l">
              <a:spcBef>
                <a:spcPts val="1200"/>
              </a:spcBef>
              <a:spcAft>
                <a:spcPts val="0"/>
              </a:spcAft>
              <a:buClr>
                <a:schemeClr val="dk1"/>
              </a:buClr>
              <a:buSzPts val="1100"/>
              <a:buFont typeface="Arial"/>
              <a:buNone/>
            </a:pPr>
            <a:r>
              <a:rPr lang="en" sz="1700">
                <a:solidFill>
                  <a:schemeClr val="dk1"/>
                </a:solidFill>
              </a:rPr>
              <a:t>There are different types of Application containers provided by Spring for different requirements as listed below which later onwards are described alongside with declaration, at lastly providing an example to get through the implementation part with the pictorial aids. Containers are as follows:</a:t>
            </a:r>
            <a:endParaRPr sz="1700">
              <a:solidFill>
                <a:schemeClr val="dk1"/>
              </a:solidFill>
            </a:endParaRPr>
          </a:p>
          <a:p>
            <a:pPr indent="-336550" lvl="0" marL="457200" rtl="0" algn="l">
              <a:spcBef>
                <a:spcPts val="1200"/>
              </a:spcBef>
              <a:spcAft>
                <a:spcPts val="0"/>
              </a:spcAft>
              <a:buClr>
                <a:schemeClr val="dk1"/>
              </a:buClr>
              <a:buSzPts val="1700"/>
              <a:buAutoNum type="arabicPeriod"/>
            </a:pPr>
            <a:r>
              <a:rPr lang="en" sz="1700">
                <a:solidFill>
                  <a:schemeClr val="dk1"/>
                </a:solidFill>
              </a:rPr>
              <a:t>AnnotationConfigApplicationContext container </a:t>
            </a:r>
            <a:endParaRPr sz="1700">
              <a:solidFill>
                <a:schemeClr val="dk1"/>
              </a:solidFill>
            </a:endParaRPr>
          </a:p>
          <a:p>
            <a:pPr indent="-336550" lvl="0" marL="457200" rtl="0" algn="l">
              <a:spcBef>
                <a:spcPts val="0"/>
              </a:spcBef>
              <a:spcAft>
                <a:spcPts val="0"/>
              </a:spcAft>
              <a:buClr>
                <a:schemeClr val="dk1"/>
              </a:buClr>
              <a:buSzPts val="1700"/>
              <a:buAutoNum type="arabicPeriod"/>
            </a:pPr>
            <a:r>
              <a:rPr lang="en" sz="1700">
                <a:solidFill>
                  <a:schemeClr val="dk1"/>
                </a:solidFill>
              </a:rPr>
              <a:t>AnnotationConfigWebApplicationContext</a:t>
            </a:r>
            <a:endParaRPr sz="1700">
              <a:solidFill>
                <a:schemeClr val="dk1"/>
              </a:solidFill>
            </a:endParaRPr>
          </a:p>
          <a:p>
            <a:pPr indent="-336550" lvl="0" marL="457200" rtl="0" algn="l">
              <a:spcBef>
                <a:spcPts val="0"/>
              </a:spcBef>
              <a:spcAft>
                <a:spcPts val="0"/>
              </a:spcAft>
              <a:buClr>
                <a:schemeClr val="dk1"/>
              </a:buClr>
              <a:buSzPts val="1700"/>
              <a:buAutoNum type="arabicPeriod"/>
            </a:pPr>
            <a:r>
              <a:rPr lang="en" sz="1700">
                <a:solidFill>
                  <a:schemeClr val="dk1"/>
                </a:solidFill>
              </a:rPr>
              <a:t>XmlWebApplicationContext</a:t>
            </a:r>
            <a:endParaRPr sz="17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400"/>
              </a:spcAft>
              <a:buClr>
                <a:schemeClr val="dk1"/>
              </a:buClr>
              <a:buSzPct val="64705"/>
              <a:buFont typeface="Arial"/>
              <a:buNone/>
            </a:pPr>
            <a:r>
              <a:rPr b="1" lang="en" sz="1700"/>
              <a:t>Difference Between BeanFactory and ApplicationContext</a:t>
            </a:r>
            <a:endParaRPr/>
          </a:p>
        </p:txBody>
      </p:sp>
      <p:sp>
        <p:nvSpPr>
          <p:cNvPr id="244" name="Google Shape;244;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600">
                <a:solidFill>
                  <a:schemeClr val="dk1"/>
                </a:solidFill>
              </a:rPr>
              <a:t>Both the interfaces(BeansFactory and ApplicationsContext) acts as the IoC container. The BeanFactory interface is a base interface and provides all the basic functionalities to create and run the IoC container while the ApplicationContext interface is a subinterface of the BeanFactory interface that adds some extra functionalities like simple integration with Spring's AOP, message resource handling (for I18N), application layer specific context, etc. So, we can use ApplicationContext for better features.</a:t>
            </a:r>
            <a:endParaRPr sz="1600">
              <a:solidFill>
                <a:schemeClr val="dk1"/>
              </a:solidFill>
            </a:endParaRPr>
          </a:p>
          <a:p>
            <a:pPr indent="0" lvl="0" marL="0" rtl="0" algn="l">
              <a:spcBef>
                <a:spcPts val="1200"/>
              </a:spcBef>
              <a:spcAft>
                <a:spcPts val="1200"/>
              </a:spcAft>
              <a:buNone/>
            </a:pPr>
            <a:r>
              <a:t/>
            </a:r>
            <a:endParaRPr sz="23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How to Configure the IoC Container?</a:t>
            </a:r>
            <a:endParaRPr b="1" sz="1700"/>
          </a:p>
          <a:p>
            <a:pPr indent="0" lvl="0" marL="0" rtl="0" algn="l">
              <a:spcBef>
                <a:spcPts val="400"/>
              </a:spcBef>
              <a:spcAft>
                <a:spcPts val="0"/>
              </a:spcAft>
              <a:buNone/>
            </a:pPr>
            <a:r>
              <a:t/>
            </a:r>
            <a:endParaRPr/>
          </a:p>
        </p:txBody>
      </p:sp>
      <p:sp>
        <p:nvSpPr>
          <p:cNvPr id="250" name="Google Shape;250;p46"/>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666"/>
              <a:t>&lt;beans xmlns="http://www.springframework.org/schema/beans"</a:t>
            </a:r>
            <a:endParaRPr sz="1666"/>
          </a:p>
          <a:p>
            <a:pPr indent="0" lvl="0" marL="0" rtl="0" algn="l">
              <a:lnSpc>
                <a:spcPct val="95000"/>
              </a:lnSpc>
              <a:spcBef>
                <a:spcPts val="1200"/>
              </a:spcBef>
              <a:spcAft>
                <a:spcPts val="0"/>
              </a:spcAft>
              <a:buSzPts val="275"/>
              <a:buNone/>
            </a:pPr>
            <a:r>
              <a:rPr lang="en" sz="1666"/>
              <a:t>    xmlns:xsi="http://www.w3.org/2001/XMLSchema-instance"</a:t>
            </a:r>
            <a:endParaRPr sz="1666"/>
          </a:p>
          <a:p>
            <a:pPr indent="0" lvl="0" marL="0" rtl="0" algn="l">
              <a:lnSpc>
                <a:spcPct val="95000"/>
              </a:lnSpc>
              <a:spcBef>
                <a:spcPts val="1200"/>
              </a:spcBef>
              <a:spcAft>
                <a:spcPts val="0"/>
              </a:spcAft>
              <a:buSzPts val="275"/>
              <a:buNone/>
            </a:pPr>
            <a:r>
              <a:rPr lang="en" sz="1666"/>
              <a:t>    xsi:schemaLocation="http://www.springframework.org/schema/beans</a:t>
            </a:r>
            <a:endParaRPr sz="1666"/>
          </a:p>
          <a:p>
            <a:pPr indent="0" lvl="0" marL="0" rtl="0" algn="l">
              <a:lnSpc>
                <a:spcPct val="95000"/>
              </a:lnSpc>
              <a:spcBef>
                <a:spcPts val="1200"/>
              </a:spcBef>
              <a:spcAft>
                <a:spcPts val="0"/>
              </a:spcAft>
              <a:buSzPts val="275"/>
              <a:buNone/>
            </a:pPr>
            <a:r>
              <a:rPr lang="en" sz="1666"/>
              <a:t>        https://www.springframework.org/schema/beans/spring-beans.xsd"&gt;</a:t>
            </a:r>
            <a:endParaRPr sz="1666"/>
          </a:p>
          <a:p>
            <a:pPr indent="0" lvl="0" marL="0" rtl="0" algn="l">
              <a:lnSpc>
                <a:spcPct val="95000"/>
              </a:lnSpc>
              <a:spcBef>
                <a:spcPts val="1200"/>
              </a:spcBef>
              <a:spcAft>
                <a:spcPts val="0"/>
              </a:spcAft>
              <a:buSzPts val="275"/>
              <a:buNone/>
            </a:pPr>
            <a:r>
              <a:rPr lang="en" sz="1666"/>
              <a:t>    &lt;bean id="..." class="..."&gt;  </a:t>
            </a:r>
            <a:endParaRPr sz="1666"/>
          </a:p>
          <a:p>
            <a:pPr indent="0" lvl="0" marL="0" rtl="0" algn="l">
              <a:lnSpc>
                <a:spcPct val="95000"/>
              </a:lnSpc>
              <a:spcBef>
                <a:spcPts val="1200"/>
              </a:spcBef>
              <a:spcAft>
                <a:spcPts val="0"/>
              </a:spcAft>
              <a:buSzPts val="275"/>
              <a:buNone/>
            </a:pPr>
            <a:r>
              <a:rPr lang="en" sz="1666"/>
              <a:t>        &lt;!-- collaborators and configuration for this bean go here --&gt;</a:t>
            </a:r>
            <a:endParaRPr sz="1666"/>
          </a:p>
          <a:p>
            <a:pPr indent="0" lvl="0" marL="0" rtl="0" algn="l">
              <a:lnSpc>
                <a:spcPct val="95000"/>
              </a:lnSpc>
              <a:spcBef>
                <a:spcPts val="1200"/>
              </a:spcBef>
              <a:spcAft>
                <a:spcPts val="0"/>
              </a:spcAft>
              <a:buSzPts val="275"/>
              <a:buNone/>
            </a:pPr>
            <a:r>
              <a:rPr lang="en" sz="1666"/>
              <a:t>    &lt;/bean&gt;</a:t>
            </a:r>
            <a:endParaRPr sz="1666"/>
          </a:p>
          <a:p>
            <a:pPr indent="0" lvl="0" marL="0" rtl="0" algn="l">
              <a:lnSpc>
                <a:spcPct val="95000"/>
              </a:lnSpc>
              <a:spcBef>
                <a:spcPts val="1200"/>
              </a:spcBef>
              <a:spcAft>
                <a:spcPts val="0"/>
              </a:spcAft>
              <a:buSzPts val="275"/>
              <a:buNone/>
            </a:pPr>
            <a:r>
              <a:t/>
            </a:r>
            <a:endParaRPr sz="1666"/>
          </a:p>
          <a:p>
            <a:pPr indent="0" lvl="0" marL="0" rtl="0" algn="l">
              <a:lnSpc>
                <a:spcPct val="95000"/>
              </a:lnSpc>
              <a:spcBef>
                <a:spcPts val="1200"/>
              </a:spcBef>
              <a:spcAft>
                <a:spcPts val="0"/>
              </a:spcAft>
              <a:buSzPts val="275"/>
              <a:buNone/>
            </a:pPr>
            <a:r>
              <a:rPr lang="en" sz="1666"/>
              <a:t>    &lt;!-- more bean definitions go here --&gt;</a:t>
            </a:r>
            <a:endParaRPr sz="1450"/>
          </a:p>
          <a:p>
            <a:pPr indent="0" lvl="0" marL="0" rtl="0" algn="l">
              <a:lnSpc>
                <a:spcPct val="95000"/>
              </a:lnSpc>
              <a:spcBef>
                <a:spcPts val="1200"/>
              </a:spcBef>
              <a:spcAft>
                <a:spcPts val="0"/>
              </a:spcAft>
              <a:buClr>
                <a:schemeClr val="dk1"/>
              </a:buClr>
              <a:buSzPts val="275"/>
              <a:buFont typeface="Arial"/>
              <a:buNone/>
            </a:pPr>
            <a:r>
              <a:rPr lang="en" sz="1450"/>
              <a:t>&lt;/beans&gt;</a:t>
            </a:r>
            <a:endParaRPr sz="1450"/>
          </a:p>
          <a:p>
            <a:pPr indent="0" lvl="0" marL="0" rtl="0" algn="l">
              <a:lnSpc>
                <a:spcPct val="95000"/>
              </a:lnSpc>
              <a:spcBef>
                <a:spcPts val="1200"/>
              </a:spcBef>
              <a:spcAft>
                <a:spcPts val="1200"/>
              </a:spcAft>
              <a:buSzPts val="275"/>
              <a:buNone/>
            </a:pPr>
            <a:r>
              <a:t/>
            </a:r>
            <a:endParaRPr sz="65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56" name="Google Shape;256;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a:t>There are mainly three ways by which we can configure our IoC container.</a:t>
            </a:r>
            <a:endParaRPr/>
          </a:p>
          <a:p>
            <a:pPr indent="-298450" lvl="0" marL="457200" rtl="0" algn="l">
              <a:spcBef>
                <a:spcPts val="1200"/>
              </a:spcBef>
              <a:spcAft>
                <a:spcPts val="0"/>
              </a:spcAft>
              <a:buClr>
                <a:schemeClr val="dk1"/>
              </a:buClr>
              <a:buSzPts val="1100"/>
              <a:buChar char="●"/>
            </a:pPr>
            <a:r>
              <a:rPr lang="en"/>
              <a:t>XML Based</a:t>
            </a:r>
            <a:endParaRPr/>
          </a:p>
          <a:p>
            <a:pPr indent="-298450" lvl="0" marL="457200" rtl="0" algn="l">
              <a:spcBef>
                <a:spcPts val="0"/>
              </a:spcBef>
              <a:spcAft>
                <a:spcPts val="0"/>
              </a:spcAft>
              <a:buClr>
                <a:schemeClr val="dk1"/>
              </a:buClr>
              <a:buSzPts val="1100"/>
              <a:buChar char="●"/>
            </a:pPr>
            <a:r>
              <a:rPr lang="en"/>
              <a:t>Annotation Based</a:t>
            </a:r>
            <a:endParaRPr/>
          </a:p>
          <a:p>
            <a:pPr indent="-298450" lvl="0" marL="457200" rtl="0" algn="l">
              <a:spcBef>
                <a:spcPts val="0"/>
              </a:spcBef>
              <a:spcAft>
                <a:spcPts val="0"/>
              </a:spcAft>
              <a:buClr>
                <a:schemeClr val="dk1"/>
              </a:buClr>
              <a:buSzPts val="1100"/>
              <a:buChar char="●"/>
            </a:pPr>
            <a:r>
              <a:rPr lang="en"/>
              <a:t>Java-Based</a:t>
            </a:r>
            <a:endParaRPr/>
          </a:p>
          <a:p>
            <a:pPr indent="0" lvl="0" marL="0" rtl="0" algn="l">
              <a:spcBef>
                <a:spcPts val="1200"/>
              </a:spcBef>
              <a:spcAft>
                <a:spcPts val="12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Spring Bean</a:t>
            </a:r>
            <a:endParaRPr/>
          </a:p>
        </p:txBody>
      </p:sp>
      <p:sp>
        <p:nvSpPr>
          <p:cNvPr id="262" name="Google Shape;262;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Clr>
                <a:schemeClr val="dk1"/>
              </a:buClr>
              <a:buSzPts val="1100"/>
              <a:buFont typeface="Arial"/>
              <a:buNone/>
            </a:pPr>
            <a:r>
              <a:rPr lang="en" sz="1600">
                <a:solidFill>
                  <a:schemeClr val="dk1"/>
                </a:solidFill>
              </a:rPr>
              <a:t>Bean is an object in Spring that is managed by the Spring IoC Container. Spring creates bean with the configuration metadata that we have supplied in the </a:t>
            </a:r>
            <a:r>
              <a:rPr b="1" lang="en" sz="1600">
                <a:solidFill>
                  <a:schemeClr val="dk1"/>
                </a:solidFill>
              </a:rPr>
              <a:t>&lt;bean&gt;</a:t>
            </a:r>
            <a:r>
              <a:rPr lang="en" sz="1600">
                <a:solidFill>
                  <a:schemeClr val="dk1"/>
                </a:solidFill>
              </a:rPr>
              <a:t> tag of the XML file. We provide metadata to the IoC container either by using the XML file or by Java annotations.</a:t>
            </a:r>
            <a:endParaRPr sz="1600">
              <a:solidFill>
                <a:schemeClr val="dk1"/>
              </a:solidFill>
            </a:endParaRPr>
          </a:p>
          <a:p>
            <a:pPr indent="0" lvl="0" marL="0" rtl="0" algn="l">
              <a:spcBef>
                <a:spcPts val="1200"/>
              </a:spcBef>
              <a:spcAft>
                <a:spcPts val="0"/>
              </a:spcAft>
              <a:buClr>
                <a:schemeClr val="dk1"/>
              </a:buClr>
              <a:buSzPts val="1100"/>
              <a:buFont typeface="Arial"/>
              <a:buNone/>
            </a:pPr>
            <a:r>
              <a:rPr lang="en" sz="1600">
                <a:solidFill>
                  <a:schemeClr val="dk1"/>
                </a:solidFill>
              </a:rPr>
              <a:t>During metadata configuration, we provide bean definitions with some optional attributes such as:</a:t>
            </a:r>
            <a:endParaRPr sz="1600">
              <a:solidFill>
                <a:schemeClr val="dk1"/>
              </a:solidFill>
            </a:endParaRPr>
          </a:p>
          <a:p>
            <a:pPr indent="-330200" lvl="0" marL="457200" rtl="0" algn="l">
              <a:spcBef>
                <a:spcPts val="1200"/>
              </a:spcBef>
              <a:spcAft>
                <a:spcPts val="0"/>
              </a:spcAft>
              <a:buClr>
                <a:schemeClr val="dk1"/>
              </a:buClr>
              <a:buSzPts val="1600"/>
              <a:buChar char="●"/>
            </a:pPr>
            <a:r>
              <a:rPr lang="en" sz="1600">
                <a:solidFill>
                  <a:schemeClr val="dk1"/>
                </a:solidFill>
              </a:rPr>
              <a:t>The fully qualified name of Bean class name. such as </a:t>
            </a:r>
            <a:r>
              <a:rPr b="1" lang="en" sz="1600">
                <a:solidFill>
                  <a:schemeClr val="dk1"/>
                </a:solidFill>
              </a:rPr>
              <a:t>com.FirstJava.demo.HelloWorldService</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Bean behavior such as Bean scope, lifecycle callback, etc.</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Bean dependencies (references to other beans) that are needed for the bean.</a:t>
            </a:r>
            <a:endParaRPr sz="16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Clr>
                <a:schemeClr val="dk1"/>
              </a:buClr>
              <a:buSzPct val="47826"/>
              <a:buFont typeface="Arial"/>
              <a:buNone/>
            </a:pPr>
            <a:r>
              <a:rPr b="1" lang="en" sz="2300"/>
              <a:t>The &lt;bean&gt; Tag Structure</a:t>
            </a:r>
            <a:endParaRPr b="1" sz="2300"/>
          </a:p>
          <a:p>
            <a:pPr indent="0" lvl="0" marL="0" rtl="0" algn="l">
              <a:spcBef>
                <a:spcPts val="400"/>
              </a:spcBef>
              <a:spcAft>
                <a:spcPts val="0"/>
              </a:spcAft>
              <a:buNone/>
            </a:pPr>
            <a:r>
              <a:t/>
            </a:r>
            <a:endParaRPr/>
          </a:p>
        </p:txBody>
      </p:sp>
      <p:sp>
        <p:nvSpPr>
          <p:cNvPr id="268" name="Google Shape;268;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&lt;bean id="demoBean" class="com.examples.DemoBean" /&gt;</a:t>
            </a:r>
            <a:endParaRPr/>
          </a:p>
          <a:p>
            <a:pPr indent="0" lvl="0" marL="0" rtl="0" algn="l">
              <a:spcBef>
                <a:spcPts val="1200"/>
              </a:spcBef>
              <a:spcAft>
                <a:spcPts val="1200"/>
              </a:spcAft>
              <a:buNone/>
            </a:pPr>
            <a:r>
              <a:rPr lang="en" sz="1100">
                <a:solidFill>
                  <a:schemeClr val="dk1"/>
                </a:solidFill>
              </a:rPr>
              <a:t>The </a:t>
            </a:r>
            <a:r>
              <a:rPr b="1" lang="en" sz="1100">
                <a:solidFill>
                  <a:schemeClr val="dk1"/>
                </a:solidFill>
              </a:rPr>
              <a:t>id</a:t>
            </a:r>
            <a:r>
              <a:rPr lang="en" sz="1100">
                <a:solidFill>
                  <a:schemeClr val="dk1"/>
                </a:solidFill>
              </a:rPr>
              <a:t> attribute sets a unique id for the class specified by the </a:t>
            </a:r>
            <a:r>
              <a:rPr b="1" lang="en" sz="1100">
                <a:solidFill>
                  <a:schemeClr val="dk1"/>
                </a:solidFill>
              </a:rPr>
              <a:t>class</a:t>
            </a:r>
            <a:r>
              <a:rPr lang="en" sz="1100">
                <a:solidFill>
                  <a:schemeClr val="dk1"/>
                </a:solidFill>
              </a:rPr>
              <a:t> attribute.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Things tto remember</a:t>
            </a:r>
            <a:endParaRPr/>
          </a:p>
        </p:txBody>
      </p:sp>
      <p:sp>
        <p:nvSpPr>
          <p:cNvPr id="274" name="Google Shape;274;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b="1" lang="en" sz="1700">
                <a:solidFill>
                  <a:schemeClr val="dk1"/>
                </a:solidFill>
              </a:rPr>
              <a:t>1. Naming Bean</a:t>
            </a:r>
            <a:endParaRPr b="1" sz="1700">
              <a:solidFill>
                <a:schemeClr val="dk1"/>
              </a:solidFill>
            </a:endParaRPr>
          </a:p>
          <a:p>
            <a:pPr indent="0" lvl="0" marL="0" rtl="0" algn="l">
              <a:spcBef>
                <a:spcPts val="400"/>
              </a:spcBef>
              <a:spcAft>
                <a:spcPts val="0"/>
              </a:spcAft>
              <a:buNone/>
            </a:pPr>
            <a:r>
              <a:rPr lang="en" sz="1100">
                <a:solidFill>
                  <a:schemeClr val="dk1"/>
                </a:solidFill>
              </a:rPr>
              <a:t>To set the name of a bean in XML-based configuration, we use the </a:t>
            </a:r>
            <a:r>
              <a:rPr b="1" lang="en" sz="1100">
                <a:solidFill>
                  <a:schemeClr val="dk1"/>
                </a:solidFill>
              </a:rPr>
              <a:t>id,</a:t>
            </a:r>
            <a:r>
              <a:rPr lang="en" sz="1100">
                <a:solidFill>
                  <a:schemeClr val="dk1"/>
                </a:solidFill>
              </a:rPr>
              <a:t> </a:t>
            </a:r>
            <a:r>
              <a:rPr b="1" lang="en" sz="1100">
                <a:solidFill>
                  <a:schemeClr val="dk1"/>
                </a:solidFill>
              </a:rPr>
              <a:t>name</a:t>
            </a:r>
            <a:r>
              <a:rPr lang="en" sz="1100">
                <a:solidFill>
                  <a:schemeClr val="dk1"/>
                </a:solidFill>
              </a:rPr>
              <a:t> attributes, or both. The </a:t>
            </a:r>
            <a:r>
              <a:rPr b="1" lang="en" sz="1100">
                <a:solidFill>
                  <a:schemeClr val="dk1"/>
                </a:solidFill>
              </a:rPr>
              <a:t>id</a:t>
            </a:r>
            <a:r>
              <a:rPr lang="en" sz="1100">
                <a:solidFill>
                  <a:schemeClr val="dk1"/>
                </a:solidFill>
              </a:rPr>
              <a:t> attribute lets us specify exactly one id.</a:t>
            </a:r>
            <a:endParaRPr sz="1100">
              <a:solidFill>
                <a:schemeClr val="dk1"/>
              </a:solidFill>
            </a:endParaRPr>
          </a:p>
          <a:p>
            <a:pPr indent="0" lvl="0" marL="0" rtl="0" algn="l">
              <a:spcBef>
                <a:spcPts val="1200"/>
              </a:spcBef>
              <a:spcAft>
                <a:spcPts val="0"/>
              </a:spcAft>
              <a:buNone/>
            </a:pPr>
            <a:r>
              <a:rPr lang="en" sz="1100">
                <a:solidFill>
                  <a:schemeClr val="dk1"/>
                </a:solidFill>
              </a:rPr>
              <a:t>While setting bean names we are required to follow the naming conventions it means bean names start with a lowercase letter and are camel-cased.</a:t>
            </a:r>
            <a:endParaRPr sz="1100">
              <a:solidFill>
                <a:schemeClr val="dk1"/>
              </a:solidFill>
            </a:endParaRPr>
          </a:p>
          <a:p>
            <a:pPr indent="0" lvl="0" marL="0" rtl="0" algn="l">
              <a:spcBef>
                <a:spcPts val="1200"/>
              </a:spcBef>
              <a:spcAft>
                <a:spcPts val="0"/>
              </a:spcAft>
              <a:buNone/>
            </a:pPr>
            <a:r>
              <a:rPr lang="en" sz="1100">
                <a:solidFill>
                  <a:schemeClr val="dk1"/>
                </a:solidFill>
              </a:rPr>
              <a:t>&lt;bean id="..." class="..."&gt; </a:t>
            </a:r>
            <a:endParaRPr sz="1100">
              <a:solidFill>
                <a:schemeClr val="dk1"/>
              </a:solidFill>
            </a:endParaRPr>
          </a:p>
          <a:p>
            <a:pPr indent="0" lvl="0" marL="0" rtl="0" algn="l">
              <a:spcBef>
                <a:spcPts val="1200"/>
              </a:spcBef>
              <a:spcAft>
                <a:spcPts val="0"/>
              </a:spcAft>
              <a:buNone/>
            </a:pPr>
            <a:r>
              <a:rPr lang="en" sz="1100">
                <a:solidFill>
                  <a:schemeClr val="dk1"/>
                </a:solidFill>
              </a:rPr>
              <a:t>    &lt;!-- Configuration for this bean go here --&gt; </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&lt;/bean&gt;</a:t>
            </a:r>
            <a:endParaRPr sz="1100">
              <a:solidFill>
                <a:schemeClr val="dk1"/>
              </a:solidFill>
            </a:endParaRPr>
          </a:p>
          <a:p>
            <a:pPr indent="0" lvl="0" marL="0" rtl="0" algn="l">
              <a:spcBef>
                <a:spcPts val="1200"/>
              </a:spcBef>
              <a:spcAft>
                <a:spcPts val="1200"/>
              </a:spcAft>
              <a:buNone/>
            </a:pPr>
            <a:r>
              <a:t/>
            </a:r>
            <a:endParaRPr sz="1100">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Lazy Initialization</a:t>
            </a:r>
            <a:endParaRPr b="1" sz="1700"/>
          </a:p>
          <a:p>
            <a:pPr indent="0" lvl="0" marL="0" rtl="0" algn="l">
              <a:spcBef>
                <a:spcPts val="400"/>
              </a:spcBef>
              <a:spcAft>
                <a:spcPts val="0"/>
              </a:spcAft>
              <a:buNone/>
            </a:pPr>
            <a:r>
              <a:t/>
            </a:r>
            <a:endParaRPr/>
          </a:p>
        </p:txBody>
      </p:sp>
      <p:sp>
        <p:nvSpPr>
          <p:cNvPr id="280" name="Google Shape;280;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100">
                <a:solidFill>
                  <a:schemeClr val="dk1"/>
                </a:solidFill>
              </a:rPr>
              <a:t>By default, </a:t>
            </a:r>
            <a:r>
              <a:rPr lang="en" sz="1100">
                <a:solidFill>
                  <a:srgbClr val="188038"/>
                </a:solidFill>
                <a:latin typeface="Roboto Mono"/>
                <a:ea typeface="Roboto Mono"/>
                <a:cs typeface="Roboto Mono"/>
                <a:sym typeface="Roboto Mono"/>
              </a:rPr>
              <a:t>ApplicationContext</a:t>
            </a:r>
            <a:r>
              <a:rPr lang="en" sz="1100">
                <a:solidFill>
                  <a:schemeClr val="dk1"/>
                </a:solidFill>
              </a:rPr>
              <a:t> implementations eagerly create and configure all singleton beans as part of the initialization process.</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A lazy-initialized bean tells the IoC container to create a bean instance when it is first requested, rather than at startup.</a:t>
            </a:r>
            <a:endParaRPr sz="1100">
              <a:solidFill>
                <a:schemeClr val="dk1"/>
              </a:solidFill>
            </a:endParaRPr>
          </a:p>
          <a:p>
            <a:pPr indent="0" lvl="0" marL="0" rtl="0" algn="l">
              <a:spcBef>
                <a:spcPts val="1200"/>
              </a:spcBef>
              <a:spcAft>
                <a:spcPts val="0"/>
              </a:spcAft>
              <a:buNone/>
            </a:pPr>
            <a:r>
              <a:rPr lang="en"/>
              <a:t>&lt;bean id = "..." class = "..." lazy-init = "true"&gt;</a:t>
            </a:r>
            <a:endParaRPr/>
          </a:p>
          <a:p>
            <a:pPr indent="0" lvl="0" marL="0" rtl="0" algn="l">
              <a:spcBef>
                <a:spcPts val="1200"/>
              </a:spcBef>
              <a:spcAft>
                <a:spcPts val="0"/>
              </a:spcAft>
              <a:buNone/>
            </a:pPr>
            <a:r>
              <a:rPr lang="en"/>
              <a:t>      &lt;!-- Configuration for this bean go here --&gt;</a:t>
            </a:r>
            <a:endParaRPr/>
          </a:p>
          <a:p>
            <a:pPr indent="0" lvl="0" marL="0" rtl="0" algn="l">
              <a:spcBef>
                <a:spcPts val="1200"/>
              </a:spcBef>
              <a:spcAft>
                <a:spcPts val="0"/>
              </a:spcAft>
              <a:buClr>
                <a:schemeClr val="dk1"/>
              </a:buClr>
              <a:buSzPts val="1100"/>
              <a:buFont typeface="Arial"/>
              <a:buNone/>
            </a:pPr>
            <a:r>
              <a:rPr lang="en"/>
              <a:t>&lt;/bean&gt;</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BENEFITS</a:t>
            </a:r>
            <a:endParaRPr b="1" sz="1700"/>
          </a:p>
          <a:p>
            <a:pPr indent="0" lvl="0" marL="0" rtl="0" algn="l">
              <a:spcBef>
                <a:spcPts val="400"/>
              </a:spcBef>
              <a:spcAft>
                <a:spcPts val="0"/>
              </a:spcAft>
              <a:buNone/>
            </a:pPr>
            <a:r>
              <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328612" lvl="0" marL="457200" rtl="0" algn="l">
              <a:spcBef>
                <a:spcPts val="2300"/>
              </a:spcBef>
              <a:spcAft>
                <a:spcPts val="0"/>
              </a:spcAft>
              <a:buClr>
                <a:schemeClr val="dk1"/>
              </a:buClr>
              <a:buSzPct val="100000"/>
              <a:buChar char="●"/>
            </a:pPr>
            <a:r>
              <a:rPr lang="en" sz="2250">
                <a:solidFill>
                  <a:schemeClr val="dk1"/>
                </a:solidFill>
              </a:rPr>
              <a:t>Spring enables developers to develop enterprise-class applications using POJOs. </a:t>
            </a:r>
            <a:endParaRPr sz="2250">
              <a:solidFill>
                <a:schemeClr val="dk1"/>
              </a:solidFill>
            </a:endParaRPr>
          </a:p>
          <a:p>
            <a:pPr indent="-328612" lvl="0" marL="457200" rtl="0" algn="l">
              <a:spcBef>
                <a:spcPts val="0"/>
              </a:spcBef>
              <a:spcAft>
                <a:spcPts val="0"/>
              </a:spcAft>
              <a:buClr>
                <a:schemeClr val="dk1"/>
              </a:buClr>
              <a:buSzPct val="100000"/>
              <a:buChar char="●"/>
            </a:pPr>
            <a:r>
              <a:rPr lang="en" sz="2250">
                <a:solidFill>
                  <a:schemeClr val="dk1"/>
                </a:solidFill>
              </a:rPr>
              <a:t>Spring is organized in a modular fashion. </a:t>
            </a:r>
            <a:endParaRPr sz="2250">
              <a:solidFill>
                <a:schemeClr val="dk1"/>
              </a:solidFill>
            </a:endParaRPr>
          </a:p>
          <a:p>
            <a:pPr indent="-328612" lvl="0" marL="457200" rtl="0" algn="l">
              <a:spcBef>
                <a:spcPts val="0"/>
              </a:spcBef>
              <a:spcAft>
                <a:spcPts val="0"/>
              </a:spcAft>
              <a:buClr>
                <a:schemeClr val="dk1"/>
              </a:buClr>
              <a:buSzPct val="100000"/>
              <a:buChar char="●"/>
            </a:pPr>
            <a:r>
              <a:rPr lang="en" sz="2250">
                <a:solidFill>
                  <a:schemeClr val="dk1"/>
                </a:solidFill>
              </a:rPr>
              <a:t>Spring does not reinvent the wheel instead, it truly makes use of some of the existing technologies. </a:t>
            </a:r>
            <a:endParaRPr sz="2250">
              <a:solidFill>
                <a:schemeClr val="dk1"/>
              </a:solidFill>
            </a:endParaRPr>
          </a:p>
          <a:p>
            <a:pPr indent="-328612" lvl="0" marL="457200" rtl="0" algn="l">
              <a:spcBef>
                <a:spcPts val="0"/>
              </a:spcBef>
              <a:spcAft>
                <a:spcPts val="0"/>
              </a:spcAft>
              <a:buClr>
                <a:schemeClr val="dk1"/>
              </a:buClr>
              <a:buSzPct val="100000"/>
              <a:buChar char="●"/>
            </a:pPr>
            <a:r>
              <a:rPr lang="en" sz="2250">
                <a:solidFill>
                  <a:schemeClr val="dk1"/>
                </a:solidFill>
              </a:rPr>
              <a:t>Testing an application written with Spring is simple because environment-dependent code is moved into this framework. </a:t>
            </a:r>
            <a:endParaRPr sz="2250">
              <a:solidFill>
                <a:schemeClr val="dk1"/>
              </a:solidFill>
            </a:endParaRPr>
          </a:p>
          <a:p>
            <a:pPr indent="-328612" lvl="0" marL="457200" rtl="0" algn="l">
              <a:spcBef>
                <a:spcPts val="0"/>
              </a:spcBef>
              <a:spcAft>
                <a:spcPts val="0"/>
              </a:spcAft>
              <a:buClr>
                <a:schemeClr val="dk1"/>
              </a:buClr>
              <a:buSzPct val="100000"/>
              <a:buChar char="●"/>
            </a:pPr>
            <a:r>
              <a:rPr lang="en" sz="2250">
                <a:solidFill>
                  <a:schemeClr val="dk1"/>
                </a:solidFill>
              </a:rPr>
              <a:t>Spring's web framework is a well-designed web MVC framework. </a:t>
            </a:r>
            <a:endParaRPr sz="2250">
              <a:solidFill>
                <a:schemeClr val="dk1"/>
              </a:solidFill>
            </a:endParaRPr>
          </a:p>
          <a:p>
            <a:pPr indent="-328612" lvl="0" marL="457200" rtl="0" algn="l">
              <a:spcBef>
                <a:spcPts val="0"/>
              </a:spcBef>
              <a:spcAft>
                <a:spcPts val="0"/>
              </a:spcAft>
              <a:buClr>
                <a:schemeClr val="dk1"/>
              </a:buClr>
              <a:buSzPct val="100000"/>
              <a:buChar char="●"/>
            </a:pPr>
            <a:r>
              <a:rPr lang="en" sz="2250">
                <a:solidFill>
                  <a:schemeClr val="dk1"/>
                </a:solidFill>
              </a:rPr>
              <a:t>Lightweight IoC containers tend to be lightweight, especially when compared to EJB containers. </a:t>
            </a:r>
            <a:endParaRPr sz="2250">
              <a:solidFill>
                <a:schemeClr val="dk1"/>
              </a:solidFill>
            </a:endParaRPr>
          </a:p>
          <a:p>
            <a:pPr indent="-328612" lvl="0" marL="457200" rtl="0" algn="l">
              <a:spcBef>
                <a:spcPts val="0"/>
              </a:spcBef>
              <a:spcAft>
                <a:spcPts val="0"/>
              </a:spcAft>
              <a:buClr>
                <a:schemeClr val="dk1"/>
              </a:buClr>
              <a:buSzPct val="100000"/>
              <a:buChar char="●"/>
            </a:pPr>
            <a:r>
              <a:rPr lang="en" sz="2250">
                <a:solidFill>
                  <a:schemeClr val="dk1"/>
                </a:solidFill>
              </a:rPr>
              <a:t>Spring provides a consistent transaction management.</a:t>
            </a:r>
            <a:endParaRPr sz="2250">
              <a:solidFill>
                <a:schemeClr val="dk1"/>
              </a:solidFill>
            </a:endParaRPr>
          </a:p>
          <a:p>
            <a:pPr indent="0" lvl="0" marL="0" rtl="0" algn="l">
              <a:spcBef>
                <a:spcPts val="2300"/>
              </a:spcBef>
              <a:spcAft>
                <a:spcPts val="12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Clr>
                <a:schemeClr val="dk1"/>
              </a:buClr>
              <a:buSzPct val="84615"/>
              <a:buFont typeface="Arial"/>
              <a:buNone/>
            </a:pPr>
            <a:r>
              <a:rPr b="1" lang="en" sz="1300"/>
              <a:t>Init Method</a:t>
            </a:r>
            <a:endParaRPr b="1" sz="1300"/>
          </a:p>
          <a:p>
            <a:pPr indent="0" lvl="0" marL="0" rtl="0" algn="l">
              <a:spcBef>
                <a:spcPts val="400"/>
              </a:spcBef>
              <a:spcAft>
                <a:spcPts val="0"/>
              </a:spcAft>
              <a:buNone/>
            </a:pPr>
            <a:r>
              <a:t/>
            </a:r>
            <a:endParaRPr/>
          </a:p>
        </p:txBody>
      </p:sp>
      <p:sp>
        <p:nvSpPr>
          <p:cNvPr id="286" name="Google Shape;286;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attribute is used to specify the method that executes at bean initialization time. Syntax of the bean tag and attribute is given below.</a:t>
            </a:r>
            <a:endParaRPr/>
          </a:p>
          <a:p>
            <a:pPr indent="0" lvl="0" marL="0" rtl="0" algn="l">
              <a:spcBef>
                <a:spcPts val="1200"/>
              </a:spcBef>
              <a:spcAft>
                <a:spcPts val="0"/>
              </a:spcAft>
              <a:buNone/>
            </a:pPr>
            <a:r>
              <a:rPr lang="en"/>
              <a:t>&lt;bean id = "..." class = "..." init-method = "..."&gt;</a:t>
            </a:r>
            <a:endParaRPr/>
          </a:p>
          <a:p>
            <a:pPr indent="0" lvl="0" marL="0" rtl="0" algn="l">
              <a:spcBef>
                <a:spcPts val="1200"/>
              </a:spcBef>
              <a:spcAft>
                <a:spcPts val="0"/>
              </a:spcAft>
              <a:buNone/>
            </a:pPr>
            <a:r>
              <a:rPr lang="en"/>
              <a:t>      &lt;!-- Configuration for this bean go here --&gt;</a:t>
            </a:r>
            <a:endParaRPr/>
          </a:p>
          <a:p>
            <a:pPr indent="0" lvl="0" marL="0" rtl="0" algn="l">
              <a:spcBef>
                <a:spcPts val="1200"/>
              </a:spcBef>
              <a:spcAft>
                <a:spcPts val="0"/>
              </a:spcAft>
              <a:buClr>
                <a:schemeClr val="dk1"/>
              </a:buClr>
              <a:buSzPts val="1100"/>
              <a:buFont typeface="Arial"/>
              <a:buNone/>
            </a:pPr>
            <a:r>
              <a:rPr lang="en"/>
              <a:t>&lt;/bean&gt;</a:t>
            </a:r>
            <a:endParaRPr/>
          </a:p>
          <a:p>
            <a:pPr indent="0" lvl="0" marL="0" rtl="0" algn="l">
              <a:spcBef>
                <a:spcPts val="1200"/>
              </a:spcBef>
              <a:spcAft>
                <a:spcPts val="12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Clr>
                <a:schemeClr val="dk1"/>
              </a:buClr>
              <a:buSzPct val="84615"/>
              <a:buFont typeface="Arial"/>
              <a:buNone/>
            </a:pPr>
            <a:r>
              <a:rPr b="1" lang="en" sz="1300"/>
              <a:t>Destruction Method</a:t>
            </a:r>
            <a:endParaRPr b="1" sz="1300"/>
          </a:p>
          <a:p>
            <a:pPr indent="0" lvl="0" marL="0" rtl="0" algn="l">
              <a:spcBef>
                <a:spcPts val="400"/>
              </a:spcBef>
              <a:spcAft>
                <a:spcPts val="0"/>
              </a:spcAft>
              <a:buNone/>
            </a:pPr>
            <a:r>
              <a:t/>
            </a:r>
            <a:endParaRPr/>
          </a:p>
        </p:txBody>
      </p:sp>
      <p:sp>
        <p:nvSpPr>
          <p:cNvPr id="292" name="Google Shape;292;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attribute is used to specify the method that executes at bean destroy time. Syntax of the bean tag and attribute is given below.</a:t>
            </a:r>
            <a:endParaRPr/>
          </a:p>
          <a:p>
            <a:pPr indent="0" lvl="0" marL="0" rtl="0" algn="l">
              <a:spcBef>
                <a:spcPts val="1200"/>
              </a:spcBef>
              <a:spcAft>
                <a:spcPts val="0"/>
              </a:spcAft>
              <a:buNone/>
            </a:pPr>
            <a:r>
              <a:rPr lang="en"/>
              <a:t>&lt;bean id = "..." class = "..." destroy-method = "..."&gt;</a:t>
            </a:r>
            <a:endParaRPr/>
          </a:p>
          <a:p>
            <a:pPr indent="0" lvl="0" marL="0" rtl="0" algn="l">
              <a:spcBef>
                <a:spcPts val="1200"/>
              </a:spcBef>
              <a:spcAft>
                <a:spcPts val="0"/>
              </a:spcAft>
              <a:buNone/>
            </a:pPr>
            <a:r>
              <a:rPr lang="en"/>
              <a:t>      &lt;!-- Configuration for this bean go here --&gt;</a:t>
            </a:r>
            <a:endParaRPr/>
          </a:p>
          <a:p>
            <a:pPr indent="0" lvl="0" marL="0" rtl="0" algn="l">
              <a:spcBef>
                <a:spcPts val="1200"/>
              </a:spcBef>
              <a:spcAft>
                <a:spcPts val="0"/>
              </a:spcAft>
              <a:buClr>
                <a:schemeClr val="dk1"/>
              </a:buClr>
              <a:buSzPts val="1100"/>
              <a:buFont typeface="Arial"/>
              <a:buNone/>
            </a:pPr>
            <a:r>
              <a:rPr lang="en"/>
              <a:t>&lt;/bean&gt;</a:t>
            </a:r>
            <a:endParaRPr/>
          </a:p>
          <a:p>
            <a:pPr indent="0" lvl="0" marL="0" rtl="0" algn="l">
              <a:spcBef>
                <a:spcPts val="1200"/>
              </a:spcBef>
              <a:spcAft>
                <a:spcPts val="12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Clr>
                <a:schemeClr val="dk1"/>
              </a:buClr>
              <a:buSzPct val="47826"/>
              <a:buFont typeface="Arial"/>
              <a:buNone/>
            </a:pPr>
            <a:r>
              <a:rPr b="1" lang="en" sz="2300"/>
              <a:t>Spring Bean LifeCycle</a:t>
            </a:r>
            <a:endParaRPr b="1" sz="2300"/>
          </a:p>
          <a:p>
            <a:pPr indent="0" lvl="0" marL="0" rtl="0" algn="l">
              <a:spcBef>
                <a:spcPts val="600"/>
              </a:spcBef>
              <a:spcAft>
                <a:spcPts val="0"/>
              </a:spcAft>
              <a:buNone/>
            </a:pPr>
            <a:r>
              <a:t/>
            </a:r>
            <a:endParaRPr/>
          </a:p>
        </p:txBody>
      </p:sp>
      <p:sp>
        <p:nvSpPr>
          <p:cNvPr id="298" name="Google Shape;298;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100">
                <a:solidFill>
                  <a:schemeClr val="dk1"/>
                </a:solidFill>
              </a:rPr>
              <a:t>The Spring Bean lifecycle involves several steps including bean initialization and bean destroy. These steps are managed by the Spring IOC and it lets us perform custom initializing and end up tasks.</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In Spring, if we want to perform some tasks at the time of bean initialization and before destroying the bean object then we can use Spring's predefined interfaces </a:t>
            </a:r>
            <a:r>
              <a:rPr lang="en" sz="1100">
                <a:solidFill>
                  <a:srgbClr val="188038"/>
                </a:solidFill>
                <a:latin typeface="Roboto Mono"/>
                <a:ea typeface="Roboto Mono"/>
                <a:cs typeface="Roboto Mono"/>
                <a:sym typeface="Roboto Mono"/>
              </a:rPr>
              <a:t>InitializingBean</a:t>
            </a:r>
            <a:r>
              <a:rPr lang="en" sz="1100">
                <a:solidFill>
                  <a:schemeClr val="dk1"/>
                </a:solidFill>
              </a:rPr>
              <a:t> and </a:t>
            </a:r>
            <a:r>
              <a:rPr lang="en" sz="1100">
                <a:solidFill>
                  <a:srgbClr val="188038"/>
                </a:solidFill>
                <a:latin typeface="Roboto Mono"/>
                <a:ea typeface="Roboto Mono"/>
                <a:cs typeface="Roboto Mono"/>
                <a:sym typeface="Roboto Mono"/>
              </a:rPr>
              <a:t>DisposableBean</a:t>
            </a:r>
            <a:r>
              <a:rPr lang="en" sz="1100">
                <a:solidFill>
                  <a:schemeClr val="dk1"/>
                </a:solidFill>
              </a:rPr>
              <a:t>. These interfaces provide methods that can be used to perform tasks before and after creating the bean. Java provides annotations too to work with the Bean lifecycle.</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There are two ways to perform these tasks:</a:t>
            </a:r>
            <a:endParaRPr sz="11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Interfaces</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Annotations</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04" name="Google Shape;304;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chemeClr val="dk1"/>
                </a:solidFill>
              </a:rPr>
              <a:t>The Spring </a:t>
            </a:r>
            <a:r>
              <a:rPr lang="en" sz="1600">
                <a:solidFill>
                  <a:schemeClr val="dk1"/>
                </a:solidFill>
                <a:latin typeface="Roboto Mono"/>
                <a:ea typeface="Roboto Mono"/>
                <a:cs typeface="Roboto Mono"/>
                <a:sym typeface="Roboto Mono"/>
              </a:rPr>
              <a:t>InitializingBean</a:t>
            </a:r>
            <a:r>
              <a:rPr lang="en" sz="1600">
                <a:solidFill>
                  <a:schemeClr val="dk1"/>
                </a:solidFill>
              </a:rPr>
              <a:t> interface provides a method </a:t>
            </a:r>
            <a:r>
              <a:rPr lang="en" sz="1600">
                <a:solidFill>
                  <a:schemeClr val="dk1"/>
                </a:solidFill>
                <a:latin typeface="Roboto Mono"/>
                <a:ea typeface="Roboto Mono"/>
                <a:cs typeface="Roboto Mono"/>
                <a:sym typeface="Roboto Mono"/>
              </a:rPr>
              <a:t>afterPropertiesSet()</a:t>
            </a:r>
            <a:r>
              <a:rPr lang="en" sz="1600">
                <a:solidFill>
                  <a:schemeClr val="dk1"/>
                </a:solidFill>
              </a:rPr>
              <a:t> that can be used to perform initializing tasks while the </a:t>
            </a:r>
            <a:r>
              <a:rPr lang="en" sz="1600">
                <a:solidFill>
                  <a:schemeClr val="dk1"/>
                </a:solidFill>
                <a:latin typeface="Roboto Mono"/>
                <a:ea typeface="Roboto Mono"/>
                <a:cs typeface="Roboto Mono"/>
                <a:sym typeface="Roboto Mono"/>
              </a:rPr>
              <a:t>DisposableBean</a:t>
            </a:r>
            <a:r>
              <a:rPr lang="en" sz="1600">
                <a:solidFill>
                  <a:schemeClr val="dk1"/>
                </a:solidFill>
              </a:rPr>
              <a:t> interface provides a method </a:t>
            </a:r>
            <a:r>
              <a:rPr lang="en" sz="1600">
                <a:solidFill>
                  <a:schemeClr val="dk1"/>
                </a:solidFill>
                <a:latin typeface="Roboto Mono"/>
                <a:ea typeface="Roboto Mono"/>
                <a:cs typeface="Roboto Mono"/>
                <a:sym typeface="Roboto Mono"/>
              </a:rPr>
              <a:t>destroy()</a:t>
            </a:r>
            <a:r>
              <a:rPr lang="en" sz="1600">
                <a:solidFill>
                  <a:schemeClr val="dk1"/>
                </a:solidFill>
              </a:rPr>
              <a:t> to perform cleaning resources before destroying bean objects.</a:t>
            </a:r>
            <a:endParaRPr sz="2300">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Bean Lifecycle using Interfaces</a:t>
            </a:r>
            <a:endParaRPr b="1" sz="1700"/>
          </a:p>
          <a:p>
            <a:pPr indent="0" lvl="0" marL="0" rtl="0" algn="l">
              <a:spcBef>
                <a:spcPts val="400"/>
              </a:spcBef>
              <a:spcAft>
                <a:spcPts val="0"/>
              </a:spcAft>
              <a:buNone/>
            </a:pPr>
            <a:r>
              <a:t/>
            </a:r>
            <a:endParaRPr/>
          </a:p>
        </p:txBody>
      </p:sp>
      <p:sp>
        <p:nvSpPr>
          <p:cNvPr id="310" name="Google Shape;310;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Clr>
                <a:schemeClr val="dk1"/>
              </a:buClr>
              <a:buSzPct val="47826"/>
              <a:buFont typeface="Arial"/>
              <a:buNone/>
            </a:pPr>
            <a:r>
              <a:rPr b="1" lang="en" sz="2300"/>
              <a:t>Spring Bean Scope</a:t>
            </a:r>
            <a:endParaRPr b="1" sz="2300"/>
          </a:p>
          <a:p>
            <a:pPr indent="0" lvl="0" marL="0" rtl="0" algn="l">
              <a:spcBef>
                <a:spcPts val="600"/>
              </a:spcBef>
              <a:spcAft>
                <a:spcPts val="0"/>
              </a:spcAft>
              <a:buNone/>
            </a:pPr>
            <a:r>
              <a:t/>
            </a:r>
            <a:endParaRPr/>
          </a:p>
        </p:txBody>
      </p:sp>
      <p:sp>
        <p:nvSpPr>
          <p:cNvPr id="316" name="Google Shape;316;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100">
                <a:solidFill>
                  <a:schemeClr val="dk1"/>
                </a:solidFill>
              </a:rPr>
              <a:t>Bean Scope refers to the lifecycle of a bean, visibility of a bean, how long does the bean live, how many instances are created, how is the bean shared?</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Bean's default scope is a singleton. The spring container will create a single instance of the bean. It is cached in memory. All requests for the bean will return a shared reference of the same bean.</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Spring provides </a:t>
            </a:r>
            <a:r>
              <a:rPr lang="en" sz="1100">
                <a:solidFill>
                  <a:srgbClr val="188038"/>
                </a:solidFill>
                <a:latin typeface="Roboto Mono"/>
                <a:ea typeface="Roboto Mono"/>
                <a:cs typeface="Roboto Mono"/>
                <a:sym typeface="Roboto Mono"/>
              </a:rPr>
              <a:t>@Scope </a:t>
            </a:r>
            <a:r>
              <a:rPr lang="en" sz="1100">
                <a:solidFill>
                  <a:schemeClr val="dk1"/>
                </a:solidFill>
              </a:rPr>
              <a:t>annotation to mark a bean scope.</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22" name="Google Shape;322;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b="1" lang="en" sz="1700">
                <a:solidFill>
                  <a:schemeClr val="dk1"/>
                </a:solidFill>
              </a:rPr>
              <a:t>Spring Bean Scope</a:t>
            </a:r>
            <a:endParaRPr b="1" sz="17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The following are the types of bean scope used in the Spring application.</a:t>
            </a:r>
            <a:endParaRPr sz="1100">
              <a:solidFill>
                <a:schemeClr val="dk1"/>
              </a:solidFill>
            </a:endParaRPr>
          </a:p>
          <a:p>
            <a:pPr indent="0" lvl="0" marL="0" rtl="0" algn="l">
              <a:spcBef>
                <a:spcPts val="1200"/>
              </a:spcBef>
              <a:spcAft>
                <a:spcPts val="1200"/>
              </a:spcAft>
              <a:buNone/>
            </a:pPr>
            <a:r>
              <a:t/>
            </a:r>
            <a:endParaRPr/>
          </a:p>
        </p:txBody>
      </p:sp>
      <p:pic>
        <p:nvPicPr>
          <p:cNvPr id="323" name="Google Shape;323;p58"/>
          <p:cNvPicPr preferRelativeResize="0"/>
          <p:nvPr/>
        </p:nvPicPr>
        <p:blipFill>
          <a:blip r:embed="rId3">
            <a:alphaModFix/>
          </a:blip>
          <a:stretch>
            <a:fillRect/>
          </a:stretch>
        </p:blipFill>
        <p:spPr>
          <a:xfrm>
            <a:off x="391350" y="1983775"/>
            <a:ext cx="7148599" cy="30289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Bean Singleton Scope (Default Scope)</a:t>
            </a:r>
            <a:endParaRPr b="1" sz="1700"/>
          </a:p>
          <a:p>
            <a:pPr indent="0" lvl="0" marL="0" rtl="0" algn="l">
              <a:spcBef>
                <a:spcPts val="400"/>
              </a:spcBef>
              <a:spcAft>
                <a:spcPts val="0"/>
              </a:spcAft>
              <a:buNone/>
            </a:pPr>
            <a:r>
              <a:t/>
            </a:r>
            <a:endParaRPr/>
          </a:p>
        </p:txBody>
      </p:sp>
      <p:sp>
        <p:nvSpPr>
          <p:cNvPr id="329" name="Google Shape;329;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Bean Scope Prototype</a:t>
            </a:r>
            <a:endParaRPr b="1" sz="1700"/>
          </a:p>
          <a:p>
            <a:pPr indent="0" lvl="0" marL="0" rtl="0" algn="l">
              <a:spcBef>
                <a:spcPts val="400"/>
              </a:spcBef>
              <a:spcAft>
                <a:spcPts val="0"/>
              </a:spcAft>
              <a:buNone/>
            </a:pPr>
            <a:r>
              <a:t/>
            </a:r>
            <a:endParaRPr/>
          </a:p>
        </p:txBody>
      </p:sp>
      <p:sp>
        <p:nvSpPr>
          <p:cNvPr id="335" name="Google Shape;335;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is another type of bean scope and in this case, two bean objects of the same class are not equal.</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Clr>
                <a:schemeClr val="dk1"/>
              </a:buClr>
              <a:buSzPct val="47826"/>
              <a:buFont typeface="Arial"/>
              <a:buNone/>
            </a:pPr>
            <a:r>
              <a:rPr b="1" lang="en" sz="2300"/>
              <a:t>Constructor-Based Dependency Injection</a:t>
            </a:r>
            <a:endParaRPr b="1" sz="2300"/>
          </a:p>
          <a:p>
            <a:pPr indent="0" lvl="0" marL="0" rtl="0" algn="l">
              <a:spcBef>
                <a:spcPts val="600"/>
              </a:spcBef>
              <a:spcAft>
                <a:spcPts val="0"/>
              </a:spcAft>
              <a:buNone/>
            </a:pPr>
            <a:r>
              <a:t/>
            </a:r>
            <a:endParaRPr/>
          </a:p>
        </p:txBody>
      </p:sp>
      <p:sp>
        <p:nvSpPr>
          <p:cNvPr id="341" name="Google Shape;341;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solidFill>
                  <a:schemeClr val="dk1"/>
                </a:solidFill>
              </a:rPr>
              <a:t>we are using the constructor-based dependency injection technique to inject values through the constructor but before moving further let's first understand what is Dependency Injection(DI).</a:t>
            </a:r>
            <a:r>
              <a:rPr b="1" lang="en" sz="1700">
                <a:solidFill>
                  <a:schemeClr val="dk1"/>
                </a:solidFill>
              </a:rPr>
              <a:t>Dependency Injection</a:t>
            </a:r>
            <a:r>
              <a:rPr lang="en" sz="1700">
                <a:solidFill>
                  <a:schemeClr val="dk1"/>
                </a:solidFill>
              </a:rPr>
              <a:t> is a technique by which an object defines its dependencies. The IOC container then injects these dependencies during bean creation. This process is fundamentally the inverse and known as Inversion of Control as well. Dependency Injection makes our code loosely coupled. It is classified into two major categories Constructor-based dependency injection and Setter-based dependency injection.</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Enterprise Java Beans</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EJB stand for Enterprise Java Beans. It is a server side software component that summarizes business logic of an application. An EJB container provides the run time environment for web related software elements including computer reliability, Java Servlet Lifecycle (JSL) management, transaction procedure and other web services.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xml based configuration</a:t>
            </a:r>
            <a:endParaRPr/>
          </a:p>
        </p:txBody>
      </p:sp>
      <p:sp>
        <p:nvSpPr>
          <p:cNvPr id="347" name="Google Shape;347;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&lt;bean id="accountant"</a:t>
            </a:r>
            <a:endParaRPr/>
          </a:p>
          <a:p>
            <a:pPr indent="0" lvl="0" marL="0" rtl="0" algn="l">
              <a:spcBef>
                <a:spcPts val="1200"/>
              </a:spcBef>
              <a:spcAft>
                <a:spcPts val="0"/>
              </a:spcAft>
              <a:buNone/>
            </a:pPr>
            <a:r>
              <a:rPr lang="en"/>
              <a:t>		class="com.studytonight.community.Accountant" /&gt;</a:t>
            </a:r>
            <a:endParaRPr/>
          </a:p>
          <a:p>
            <a:pPr indent="0" lvl="0" marL="0" rtl="0" algn="l">
              <a:spcBef>
                <a:spcPts val="1200"/>
              </a:spcBef>
              <a:spcAft>
                <a:spcPts val="0"/>
              </a:spcAft>
              <a:buNone/>
            </a:pPr>
            <a:r>
              <a:rPr lang="en"/>
              <a:t>	&lt;bean id="manager" class="Manager"&gt;//complete path of </a:t>
            </a:r>
            <a:r>
              <a:rPr lang="en"/>
              <a:t>manager</a:t>
            </a:r>
            <a:r>
              <a:rPr lang="en"/>
              <a:t> class</a:t>
            </a:r>
            <a:endParaRPr/>
          </a:p>
          <a:p>
            <a:pPr indent="0" lvl="0" marL="0" rtl="0" algn="l">
              <a:spcBef>
                <a:spcPts val="1200"/>
              </a:spcBef>
              <a:spcAft>
                <a:spcPts val="0"/>
              </a:spcAft>
              <a:buNone/>
            </a:pPr>
            <a:r>
              <a:rPr lang="en"/>
              <a:t>		&lt;constructor-arg&gt;</a:t>
            </a:r>
            <a:endParaRPr/>
          </a:p>
          <a:p>
            <a:pPr indent="0" lvl="0" marL="0" rtl="0" algn="l">
              <a:spcBef>
                <a:spcPts val="1200"/>
              </a:spcBef>
              <a:spcAft>
                <a:spcPts val="0"/>
              </a:spcAft>
              <a:buNone/>
            </a:pPr>
            <a:r>
              <a:rPr lang="en"/>
              <a:t>			&lt;ref bean="accountant" /&gt;</a:t>
            </a:r>
            <a:endParaRPr/>
          </a:p>
          <a:p>
            <a:pPr indent="0" lvl="0" marL="0" rtl="0" algn="l">
              <a:spcBef>
                <a:spcPts val="1200"/>
              </a:spcBef>
              <a:spcAft>
                <a:spcPts val="0"/>
              </a:spcAft>
              <a:buNone/>
            </a:pPr>
            <a:r>
              <a:rPr lang="en"/>
              <a:t>		&lt;/constructor-arg&gt;</a:t>
            </a:r>
            <a:endParaRPr/>
          </a:p>
          <a:p>
            <a:pPr indent="0" lvl="0" marL="0" rtl="0" algn="l">
              <a:spcBef>
                <a:spcPts val="1200"/>
              </a:spcBef>
              <a:spcAft>
                <a:spcPts val="0"/>
              </a:spcAft>
              <a:buClr>
                <a:schemeClr val="dk1"/>
              </a:buClr>
              <a:buSzPts val="1100"/>
              <a:buFont typeface="Arial"/>
              <a:buNone/>
            </a:pPr>
            <a:r>
              <a:rPr lang="en"/>
              <a:t>	&lt;/bean&gt;</a:t>
            </a:r>
            <a:endParaRPr/>
          </a:p>
          <a:p>
            <a:pPr indent="0" lvl="0" marL="0" rtl="0" algn="l">
              <a:spcBef>
                <a:spcPts val="1200"/>
              </a:spcBef>
              <a:spcAft>
                <a:spcPts val="120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Clr>
                <a:schemeClr val="dk1"/>
              </a:buClr>
              <a:buSzPct val="47826"/>
              <a:buFont typeface="Arial"/>
              <a:buNone/>
            </a:pPr>
            <a:r>
              <a:rPr b="1" lang="en" sz="2300"/>
              <a:t>Setter Dependency Injection</a:t>
            </a:r>
            <a:endParaRPr b="1" sz="2300"/>
          </a:p>
          <a:p>
            <a:pPr indent="0" lvl="0" marL="0" rtl="0" algn="l">
              <a:spcBef>
                <a:spcPts val="600"/>
              </a:spcBef>
              <a:spcAft>
                <a:spcPts val="0"/>
              </a:spcAft>
              <a:buNone/>
            </a:pPr>
            <a:r>
              <a:t/>
            </a:r>
            <a:endParaRPr/>
          </a:p>
        </p:txBody>
      </p:sp>
      <p:sp>
        <p:nvSpPr>
          <p:cNvPr id="353" name="Google Shape;353;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XML based configuration</a:t>
            </a:r>
            <a:endParaRPr/>
          </a:p>
        </p:txBody>
      </p:sp>
      <p:sp>
        <p:nvSpPr>
          <p:cNvPr id="359" name="Google Shape;359;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&lt;bean id="accountant"</a:t>
            </a:r>
            <a:endParaRPr/>
          </a:p>
          <a:p>
            <a:pPr indent="0" lvl="0" marL="0" rtl="0" algn="l">
              <a:spcBef>
                <a:spcPts val="1200"/>
              </a:spcBef>
              <a:spcAft>
                <a:spcPts val="0"/>
              </a:spcAft>
              <a:buNone/>
            </a:pPr>
            <a:r>
              <a:rPr lang="en"/>
              <a:t>		class="com.studytonight.community.Accountant" /&gt;</a:t>
            </a:r>
            <a:endParaRPr/>
          </a:p>
          <a:p>
            <a:pPr indent="0" lvl="0" marL="0" rtl="0" algn="l">
              <a:spcBef>
                <a:spcPts val="1200"/>
              </a:spcBef>
              <a:spcAft>
                <a:spcPts val="0"/>
              </a:spcAft>
              <a:buNone/>
            </a:pPr>
            <a:r>
              <a:rPr lang="en"/>
              <a:t>	&lt;bean id="manager" class="com.studytonight.community.Manager"&gt;</a:t>
            </a:r>
            <a:endParaRPr/>
          </a:p>
          <a:p>
            <a:pPr indent="0" lvl="0" marL="0" rtl="0" algn="l">
              <a:spcBef>
                <a:spcPts val="1200"/>
              </a:spcBef>
              <a:spcAft>
                <a:spcPts val="0"/>
              </a:spcAft>
              <a:buNone/>
            </a:pPr>
            <a:r>
              <a:rPr lang="en"/>
              <a:t>		&lt;property name="accountant"&gt;</a:t>
            </a:r>
            <a:endParaRPr/>
          </a:p>
          <a:p>
            <a:pPr indent="0" lvl="0" marL="0" rtl="0" algn="l">
              <a:spcBef>
                <a:spcPts val="1200"/>
              </a:spcBef>
              <a:spcAft>
                <a:spcPts val="0"/>
              </a:spcAft>
              <a:buNone/>
            </a:pPr>
            <a:r>
              <a:rPr lang="en"/>
              <a:t>			&lt;ref bean="accountant" /&gt;</a:t>
            </a:r>
            <a:endParaRPr/>
          </a:p>
          <a:p>
            <a:pPr indent="0" lvl="0" marL="0" rtl="0" algn="l">
              <a:spcBef>
                <a:spcPts val="1200"/>
              </a:spcBef>
              <a:spcAft>
                <a:spcPts val="0"/>
              </a:spcAft>
              <a:buNone/>
            </a:pPr>
            <a:r>
              <a:rPr lang="en"/>
              <a:t>		&lt;/property&gt;</a:t>
            </a:r>
            <a:endParaRPr/>
          </a:p>
          <a:p>
            <a:pPr indent="0" lvl="0" marL="0" rtl="0" algn="l">
              <a:spcBef>
                <a:spcPts val="1200"/>
              </a:spcBef>
              <a:spcAft>
                <a:spcPts val="0"/>
              </a:spcAft>
              <a:buClr>
                <a:schemeClr val="dk1"/>
              </a:buClr>
              <a:buSzPts val="1100"/>
              <a:buFont typeface="Arial"/>
              <a:buNone/>
            </a:pPr>
            <a:r>
              <a:rPr lang="en"/>
              <a:t>	&lt;/bean&gt;</a:t>
            </a:r>
            <a:endParaRPr/>
          </a:p>
          <a:p>
            <a:pPr indent="0" lvl="0" marL="0" rtl="0" algn="l">
              <a:spcBef>
                <a:spcPts val="1200"/>
              </a:spcBef>
              <a:spcAft>
                <a:spcPts val="120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Clr>
                <a:schemeClr val="dk1"/>
              </a:buClr>
              <a:buSzPct val="47826"/>
              <a:buFont typeface="Arial"/>
              <a:buNone/>
            </a:pPr>
            <a:r>
              <a:rPr b="1" lang="en" sz="2300"/>
              <a:t>Spring Autowiring</a:t>
            </a:r>
            <a:endParaRPr b="1" sz="2300"/>
          </a:p>
          <a:p>
            <a:pPr indent="0" lvl="0" marL="0" rtl="0" algn="l">
              <a:spcBef>
                <a:spcPts val="600"/>
              </a:spcBef>
              <a:spcAft>
                <a:spcPts val="0"/>
              </a:spcAft>
              <a:buNone/>
            </a:pPr>
            <a:r>
              <a:t/>
            </a:r>
            <a:endParaRPr/>
          </a:p>
        </p:txBody>
      </p:sp>
      <p:sp>
        <p:nvSpPr>
          <p:cNvPr id="365" name="Google Shape;365;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a:t>Autowiring is a technique used in Spring to enable automatic dependency injection. By using it Spring container can autowire relationships between collaborating beans. It is known as Spring Autowiring.</a:t>
            </a:r>
            <a:endParaRPr/>
          </a:p>
          <a:p>
            <a:pPr indent="0" lvl="0" marL="0" rtl="0" algn="l">
              <a:spcBef>
                <a:spcPts val="1200"/>
              </a:spcBef>
              <a:spcAft>
                <a:spcPts val="0"/>
              </a:spcAft>
              <a:buClr>
                <a:schemeClr val="dk1"/>
              </a:buClr>
              <a:buSzPts val="1100"/>
              <a:buFont typeface="Arial"/>
              <a:buNone/>
            </a:pPr>
            <a:r>
              <a:rPr lang="en"/>
              <a:t>Spring provides @Autowired annotation that enables you to inject the object dependency implicitly. It internally uses setter or constructor injection.</a:t>
            </a:r>
            <a:endParaRPr/>
          </a:p>
          <a:p>
            <a:pPr indent="0" lvl="0" marL="0" rtl="0" algn="l">
              <a:spcBef>
                <a:spcPts val="1200"/>
              </a:spcBef>
              <a:spcAft>
                <a:spcPts val="120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71" name="Google Shape;371;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100">
                <a:solidFill>
                  <a:schemeClr val="dk1"/>
                </a:solidFill>
              </a:rPr>
              <a:t>Note:</a:t>
            </a:r>
            <a:r>
              <a:rPr lang="en" sz="1100">
                <a:solidFill>
                  <a:schemeClr val="dk1"/>
                </a:solidFill>
              </a:rPr>
              <a:t> We can not use @Autowired annotation to inject primitive and string values. It works with reference only.</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Enable AutoWiring in Spring</a:t>
            </a:r>
            <a:endParaRPr b="1" sz="1700"/>
          </a:p>
          <a:p>
            <a:pPr indent="0" lvl="0" marL="0" rtl="0" algn="l">
              <a:spcBef>
                <a:spcPts val="400"/>
              </a:spcBef>
              <a:spcAft>
                <a:spcPts val="0"/>
              </a:spcAft>
              <a:buNone/>
            </a:pPr>
            <a:r>
              <a:t/>
            </a:r>
            <a:endParaRPr/>
          </a:p>
        </p:txBody>
      </p:sp>
      <p:sp>
        <p:nvSpPr>
          <p:cNvPr id="377" name="Google Shape;377;p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a:t>The Spring framework enables automatic dependency injection. In other words, by declaring all the bean dependencies in a Spring configuration file, the Spring container can autowire relationships between collaborating beans. This is called Spring bean autowiring.</a:t>
            </a:r>
            <a:endParaRPr/>
          </a:p>
          <a:p>
            <a:pPr indent="0" lvl="0" marL="0" rtl="0" algn="l">
              <a:spcBef>
                <a:spcPts val="1200"/>
              </a:spcBef>
              <a:spcAft>
                <a:spcPts val="0"/>
              </a:spcAft>
              <a:buClr>
                <a:schemeClr val="dk1"/>
              </a:buClr>
              <a:buSzPts val="1100"/>
              <a:buFont typeface="Arial"/>
              <a:buNone/>
            </a:pPr>
            <a:r>
              <a:rPr lang="en"/>
              <a:t>In a Java-based configuration, we can enable it by using the @componentScan annotation.</a:t>
            </a:r>
            <a:endParaRPr/>
          </a:p>
          <a:p>
            <a:pPr indent="0" lvl="0" marL="0" rtl="0" algn="l">
              <a:spcBef>
                <a:spcPts val="1200"/>
              </a:spcBef>
              <a:spcAft>
                <a:spcPts val="120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83" name="Google Shape;383;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@Configuration</a:t>
            </a:r>
            <a:endParaRPr/>
          </a:p>
          <a:p>
            <a:pPr indent="0" lvl="0" marL="0" rtl="0" algn="l">
              <a:spcBef>
                <a:spcPts val="1200"/>
              </a:spcBef>
              <a:spcAft>
                <a:spcPts val="0"/>
              </a:spcAft>
              <a:buNone/>
            </a:pPr>
            <a:r>
              <a:rPr lang="en"/>
              <a:t>@ComponentScan("com.bacepackage”)</a:t>
            </a:r>
            <a:endParaRPr/>
          </a:p>
          <a:p>
            <a:pPr indent="0" lvl="0" marL="0" rtl="0" algn="l">
              <a:spcBef>
                <a:spcPts val="1200"/>
              </a:spcBef>
              <a:spcAft>
                <a:spcPts val="0"/>
              </a:spcAft>
              <a:buNone/>
            </a:pPr>
            <a:r>
              <a:rPr lang="en"/>
              <a:t>public class AppConfig{</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en"/>
              <a:t>in case of XML configuration, we can use &lt;context:annotation-config&gt; tag inside the applicationcontext file.</a:t>
            </a:r>
            <a:endParaRPr/>
          </a:p>
          <a:p>
            <a:pPr indent="0" lvl="0" marL="0" rtl="0" algn="l">
              <a:spcBef>
                <a:spcPts val="1200"/>
              </a:spcBef>
              <a:spcAft>
                <a:spcPts val="120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89" name="Google Shape;389;p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500">
                <a:solidFill>
                  <a:schemeClr val="dk1"/>
                </a:solidFill>
              </a:rPr>
              <a:t>Autowiring can be used with fields, methods, and constructors as well. Let's see some examples</a:t>
            </a:r>
            <a:endParaRPr sz="1500">
              <a:solidFill>
                <a:schemeClr val="dk1"/>
              </a:solidFill>
            </a:endParaRPr>
          </a:p>
          <a:p>
            <a:pPr indent="0" lvl="0" marL="0" rtl="0" algn="l">
              <a:spcBef>
                <a:spcPts val="1200"/>
              </a:spcBef>
              <a:spcAft>
                <a:spcPts val="0"/>
              </a:spcAft>
              <a:buClr>
                <a:schemeClr val="dk1"/>
              </a:buClr>
              <a:buSzPts val="1100"/>
              <a:buFont typeface="Arial"/>
              <a:buNone/>
            </a:pPr>
            <a:r>
              <a:rPr lang="en" sz="1500">
                <a:solidFill>
                  <a:schemeClr val="dk1"/>
                </a:solidFill>
              </a:rPr>
              <a:t>After enabling annotation injection,</a:t>
            </a:r>
            <a:r>
              <a:rPr b="1" lang="en" sz="1500">
                <a:solidFill>
                  <a:schemeClr val="dk1"/>
                </a:solidFill>
              </a:rPr>
              <a:t> we can use autowiring on properties, setters, and constructors</a:t>
            </a:r>
            <a:r>
              <a:rPr lang="en" sz="1500">
                <a:solidFill>
                  <a:schemeClr val="dk1"/>
                </a:solidFill>
              </a:rPr>
              <a:t>.</a:t>
            </a:r>
            <a:endParaRPr sz="1500">
              <a:solidFill>
                <a:schemeClr val="dk1"/>
              </a:solidFill>
            </a:endParaRPr>
          </a:p>
          <a:p>
            <a:pPr indent="0" lvl="0" marL="0" rtl="0" algn="l">
              <a:spcBef>
                <a:spcPts val="1200"/>
              </a:spcBef>
              <a:spcAft>
                <a:spcPts val="1200"/>
              </a:spcAft>
              <a:buNone/>
            </a:pPr>
            <a:r>
              <a:t/>
            </a:r>
            <a:endParaRPr sz="22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eg-</a:t>
            </a:r>
            <a:r>
              <a:rPr b="1" lang="en" sz="1700"/>
              <a:t>Field Autowiring</a:t>
            </a:r>
            <a:endParaRPr b="1" sz="1700"/>
          </a:p>
          <a:p>
            <a:pPr indent="0" lvl="0" marL="0" rtl="0" algn="l">
              <a:spcBef>
                <a:spcPts val="0"/>
              </a:spcBef>
              <a:spcAft>
                <a:spcPts val="0"/>
              </a:spcAft>
              <a:buNone/>
            </a:pPr>
            <a:r>
              <a:t/>
            </a:r>
            <a:endParaRPr/>
          </a:p>
        </p:txBody>
      </p:sp>
      <p:sp>
        <p:nvSpPr>
          <p:cNvPr id="395" name="Google Shape;395;p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a:t>@Service</a:t>
            </a:r>
            <a:endParaRPr/>
          </a:p>
          <a:p>
            <a:pPr indent="0" lvl="0" marL="0" rtl="0" algn="l">
              <a:spcBef>
                <a:spcPts val="1200"/>
              </a:spcBef>
              <a:spcAft>
                <a:spcPts val="0"/>
              </a:spcAft>
              <a:buNone/>
            </a:pPr>
            <a:r>
              <a:rPr lang="en"/>
              <a:t>@Component</a:t>
            </a:r>
            <a:endParaRPr/>
          </a:p>
          <a:p>
            <a:pPr indent="0" lvl="0" marL="0" rtl="0" algn="l">
              <a:spcBef>
                <a:spcPts val="1200"/>
              </a:spcBef>
              <a:spcAft>
                <a:spcPts val="0"/>
              </a:spcAft>
              <a:buNone/>
            </a:pPr>
            <a:r>
              <a:rPr lang="en"/>
              <a:t>public class UserServices {	 </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	@Autowired</a:t>
            </a:r>
            <a:endParaRPr/>
          </a:p>
          <a:p>
            <a:pPr indent="0" lvl="0" marL="0" rtl="0" algn="l">
              <a:spcBef>
                <a:spcPts val="1200"/>
              </a:spcBef>
              <a:spcAft>
                <a:spcPts val="0"/>
              </a:spcAft>
              <a:buNone/>
            </a:pPr>
            <a:r>
              <a:rPr lang="en"/>
              <a:t>	private SessionFactory sessionFactory;</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	public void setSessionFactory(SessionFactory sessionFactory) {</a:t>
            </a:r>
            <a:endParaRPr/>
          </a:p>
          <a:p>
            <a:pPr indent="0" lvl="0" marL="0" rtl="0" algn="l">
              <a:spcBef>
                <a:spcPts val="1200"/>
              </a:spcBef>
              <a:spcAft>
                <a:spcPts val="0"/>
              </a:spcAft>
              <a:buNone/>
            </a:pPr>
            <a:r>
              <a:rPr lang="en"/>
              <a:t>        this.sessionFactory = sessionFactory;</a:t>
            </a:r>
            <a:endParaRPr/>
          </a:p>
          <a:p>
            <a:pPr indent="0" lvl="0" marL="0" rtl="0" algn="l">
              <a:spcBef>
                <a:spcPts val="1200"/>
              </a:spcBef>
              <a:spcAft>
                <a:spcPts val="0"/>
              </a:spcAft>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1200"/>
              </a:spcAft>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Eg-Method Autowiring</a:t>
            </a:r>
            <a:endParaRPr/>
          </a:p>
        </p:txBody>
      </p:sp>
      <p:sp>
        <p:nvSpPr>
          <p:cNvPr id="401" name="Google Shape;401;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@Component</a:t>
            </a:r>
            <a:endParaRPr/>
          </a:p>
          <a:p>
            <a:pPr indent="0" lvl="0" marL="0" rtl="0" algn="l">
              <a:spcBef>
                <a:spcPts val="1200"/>
              </a:spcBef>
              <a:spcAft>
                <a:spcPts val="0"/>
              </a:spcAft>
              <a:buNone/>
            </a:pPr>
            <a:r>
              <a:rPr lang="en"/>
              <a:t>public class FictionWriter implements Writer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private Award award;</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	@Autowired</a:t>
            </a:r>
            <a:endParaRPr/>
          </a:p>
          <a:p>
            <a:pPr indent="0" lvl="0" marL="0" rtl="0" algn="l">
              <a:spcBef>
                <a:spcPts val="1200"/>
              </a:spcBef>
              <a:spcAft>
                <a:spcPts val="0"/>
              </a:spcAft>
              <a:buNone/>
            </a:pPr>
            <a:r>
              <a:rPr lang="en"/>
              <a:t>	public void awardInstance(Award award) {</a:t>
            </a:r>
            <a:endParaRPr/>
          </a:p>
          <a:p>
            <a:pPr indent="0" lvl="0" marL="0" rtl="0" algn="l">
              <a:spcBef>
                <a:spcPts val="1200"/>
              </a:spcBef>
              <a:spcAft>
                <a:spcPts val="0"/>
              </a:spcAft>
              <a:buNone/>
            </a:pPr>
            <a:r>
              <a:rPr lang="en"/>
              <a:t>		this.award = award;</a:t>
            </a:r>
            <a:endParaRPr/>
          </a:p>
          <a:p>
            <a:pPr indent="0" lvl="0" marL="0" rtl="0" algn="l">
              <a:spcBef>
                <a:spcPts val="1200"/>
              </a:spcBef>
              <a:spcAft>
                <a:spcPts val="0"/>
              </a:spcAft>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It specifies the bean format. It outlines a set of services provided by the container on which the bean runs. For this reason, developers need not to worry about services like security, transaction support, etc. An application server (such as JBoss, WebLogic, etc.) is required to run an EJB application. Although, the Spring framework can be used with any application server. Spring applications are locked into both Spring itself and the specific services you choose to integrate into the Spring framework.</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Eg-</a:t>
            </a:r>
            <a:r>
              <a:rPr b="1" lang="en" sz="1700"/>
              <a:t>Constructor Autowiring</a:t>
            </a:r>
            <a:endParaRPr b="1" sz="1700"/>
          </a:p>
          <a:p>
            <a:pPr indent="0" lvl="0" marL="0" rtl="0" algn="l">
              <a:spcBef>
                <a:spcPts val="0"/>
              </a:spcBef>
              <a:spcAft>
                <a:spcPts val="0"/>
              </a:spcAft>
              <a:buNone/>
            </a:pPr>
            <a:r>
              <a:t/>
            </a:r>
            <a:endParaRPr b="1"/>
          </a:p>
        </p:txBody>
      </p:sp>
      <p:sp>
        <p:nvSpPr>
          <p:cNvPr id="407" name="Google Shape;407;p7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@Component</a:t>
            </a:r>
            <a:endParaRPr/>
          </a:p>
          <a:p>
            <a:pPr indent="0" lvl="0" marL="0" rtl="0" algn="l">
              <a:spcBef>
                <a:spcPts val="1200"/>
              </a:spcBef>
              <a:spcAft>
                <a:spcPts val="0"/>
              </a:spcAft>
              <a:buNone/>
            </a:pPr>
            <a:r>
              <a:rPr lang="en"/>
              <a:t>public class TechnicalWriter implements Writer{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private Award award;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@Autowired</a:t>
            </a:r>
            <a:endParaRPr/>
          </a:p>
          <a:p>
            <a:pPr indent="0" lvl="0" marL="0" rtl="0" algn="l">
              <a:spcBef>
                <a:spcPts val="1200"/>
              </a:spcBef>
              <a:spcAft>
                <a:spcPts val="0"/>
              </a:spcAft>
              <a:buNone/>
            </a:pPr>
            <a:r>
              <a:rPr lang="en"/>
              <a:t>	public TechnicalWriter(@Qualifier("pulitzerAward") Award award) {</a:t>
            </a:r>
            <a:endParaRPr/>
          </a:p>
          <a:p>
            <a:pPr indent="0" lvl="0" marL="0" rtl="0" algn="l">
              <a:spcBef>
                <a:spcPts val="1200"/>
              </a:spcBef>
              <a:spcAft>
                <a:spcPts val="0"/>
              </a:spcAft>
              <a:buNone/>
            </a:pPr>
            <a:r>
              <a:rPr lang="en"/>
              <a:t>		this.award = award;</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120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Clr>
                <a:schemeClr val="dk1"/>
              </a:buClr>
              <a:buSzPct val="47826"/>
              <a:buFont typeface="Arial"/>
              <a:buNone/>
            </a:pPr>
            <a:r>
              <a:rPr b="1" lang="en" sz="2300"/>
              <a:t>@Qualifier Annotation</a:t>
            </a:r>
            <a:endParaRPr b="1" sz="2300"/>
          </a:p>
          <a:p>
            <a:pPr indent="0" lvl="0" marL="0" rtl="0" algn="l">
              <a:spcBef>
                <a:spcPts val="600"/>
              </a:spcBef>
              <a:spcAft>
                <a:spcPts val="0"/>
              </a:spcAft>
              <a:buNone/>
            </a:pPr>
            <a:r>
              <a:t/>
            </a:r>
            <a:endParaRPr/>
          </a:p>
        </p:txBody>
      </p:sp>
      <p:sp>
        <p:nvSpPr>
          <p:cNvPr id="413" name="Google Shape;413;p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100">
                <a:solidFill>
                  <a:schemeClr val="dk1"/>
                </a:solidFill>
              </a:rPr>
              <a:t>The @Qualifier annotation in Spring is used to differentiate a bean among the same type of bean objects.</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If we have more than one bean of the same type and want to wire only one of them then use the </a:t>
            </a:r>
            <a:r>
              <a:rPr b="1" lang="en" sz="1100">
                <a:solidFill>
                  <a:schemeClr val="dk1"/>
                </a:solidFill>
              </a:rPr>
              <a:t>@Qualifier</a:t>
            </a:r>
            <a:r>
              <a:rPr lang="en" sz="1100">
                <a:solidFill>
                  <a:schemeClr val="dk1"/>
                </a:solidFill>
              </a:rPr>
              <a:t> annotation along with </a:t>
            </a:r>
            <a:r>
              <a:rPr b="1" lang="en" sz="1100">
                <a:solidFill>
                  <a:schemeClr val="dk1"/>
                </a:solidFill>
              </a:rPr>
              <a:t>@Autowired</a:t>
            </a:r>
            <a:r>
              <a:rPr lang="en" sz="1100">
                <a:solidFill>
                  <a:schemeClr val="dk1"/>
                </a:solidFill>
              </a:rPr>
              <a:t> to specify which exact bean will be wired.</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If we don't use this annotation in the given project then we get an error like:</a:t>
            </a:r>
            <a:endParaRPr sz="1100">
              <a:solidFill>
                <a:schemeClr val="dk1"/>
              </a:solidFill>
            </a:endParaRPr>
          </a:p>
          <a:p>
            <a:pPr indent="0" lvl="0" marL="0" rtl="0" algn="l">
              <a:spcBef>
                <a:spcPts val="1200"/>
              </a:spcBef>
              <a:spcAft>
                <a:spcPts val="1200"/>
              </a:spcAft>
              <a:buNone/>
            </a:pPr>
            <a:r>
              <a:t/>
            </a:r>
            <a:endParaRPr/>
          </a:p>
        </p:txBody>
      </p:sp>
      <p:pic>
        <p:nvPicPr>
          <p:cNvPr id="414" name="Google Shape;414;p73"/>
          <p:cNvPicPr preferRelativeResize="0"/>
          <p:nvPr/>
        </p:nvPicPr>
        <p:blipFill>
          <a:blip r:embed="rId3">
            <a:alphaModFix/>
          </a:blip>
          <a:stretch>
            <a:fillRect/>
          </a:stretch>
        </p:blipFill>
        <p:spPr>
          <a:xfrm>
            <a:off x="109525" y="2660850"/>
            <a:ext cx="8924925" cy="13716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20" name="Google Shape;420;p7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Spring</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u="sng">
                <a:solidFill>
                  <a:schemeClr val="dk1"/>
                </a:solidFill>
                <a:hlinkClick r:id="rId3">
                  <a:extLst>
                    <a:ext uri="{A12FA001-AC4F-418D-AE19-62706E023703}">
                      <ahyp:hlinkClr val="tx"/>
                    </a:ext>
                  </a:extLst>
                </a:hlinkClick>
              </a:rPr>
              <a:t>Spring</a:t>
            </a:r>
            <a:r>
              <a:rPr lang="en" sz="2000">
                <a:solidFill>
                  <a:schemeClr val="dk1"/>
                </a:solidFill>
              </a:rPr>
              <a:t> is an open-source, lightweight framework. It offers many features such as IOC, transaction management,</a:t>
            </a:r>
            <a:r>
              <a:rPr lang="en" sz="2000">
                <a:solidFill>
                  <a:schemeClr val="dk1"/>
                </a:solidFill>
                <a:uFill>
                  <a:noFill/>
                </a:uFill>
                <a:hlinkClick r:id="rId4">
                  <a:extLst>
                    <a:ext uri="{A12FA001-AC4F-418D-AE19-62706E023703}">
                      <ahyp:hlinkClr val="tx"/>
                    </a:ext>
                  </a:extLst>
                </a:hlinkClick>
              </a:rPr>
              <a:t> </a:t>
            </a:r>
            <a:r>
              <a:rPr lang="en" sz="2000" u="sng">
                <a:solidFill>
                  <a:schemeClr val="dk1"/>
                </a:solidFill>
                <a:hlinkClick r:id="rId5">
                  <a:extLst>
                    <a:ext uri="{A12FA001-AC4F-418D-AE19-62706E023703}">
                      <ahyp:hlinkClr val="tx"/>
                    </a:ext>
                  </a:extLst>
                </a:hlinkClick>
              </a:rPr>
              <a:t>JDBC</a:t>
            </a:r>
            <a:r>
              <a:rPr lang="en" sz="2000">
                <a:solidFill>
                  <a:schemeClr val="dk1"/>
                </a:solidFill>
              </a:rPr>
              <a:t> exception handling, etc. It has a layered architecture that allows us to choose the necessary components while starting development. It also supports other frameworks such as Hibernate, JSF, EJB, etc. Spring framework forces the developers to emphasize the business requirements rather than the architectural details of the application.</a:t>
            </a:r>
            <a:endParaRPr sz="27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design of Spring Framework is such that it sits on the top of the application servers and service libraries. While in EJB 3.0, the framework is integrated into the application servers and the service integration code is encapsulated behind an interface. Thus, it can optimize the performance and developer experience by working at the application server level. For example, they can tie the JPA engine closely to JTA transaction management. Therefore, EJB is not perfect because some features are still missing like an injection of non-managed components like simple POJOs.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difference between both:</a:t>
            </a:r>
            <a:endParaRPr/>
          </a:p>
        </p:txBody>
      </p:sp>
      <p:sp>
        <p:nvSpPr>
          <p:cNvPr id="102" name="Google Shape;10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700">
                <a:solidFill>
                  <a:schemeClr val="dk1"/>
                </a:solidFill>
              </a:rPr>
              <a:t>The key difference between </a:t>
            </a:r>
            <a:r>
              <a:rPr b="1" lang="en" sz="1700">
                <a:solidFill>
                  <a:schemeClr val="dk1"/>
                </a:solidFill>
              </a:rPr>
              <a:t>EJB</a:t>
            </a:r>
            <a:r>
              <a:rPr lang="en" sz="1700">
                <a:solidFill>
                  <a:schemeClr val="dk1"/>
                </a:solidFill>
              </a:rPr>
              <a:t> and </a:t>
            </a:r>
            <a:r>
              <a:rPr b="1" lang="en" sz="1700">
                <a:solidFill>
                  <a:schemeClr val="dk1"/>
                </a:solidFill>
              </a:rPr>
              <a:t>Spring</a:t>
            </a:r>
            <a:r>
              <a:rPr lang="en" sz="1700">
                <a:solidFill>
                  <a:schemeClr val="dk1"/>
                </a:solidFill>
              </a:rPr>
              <a:t> is that EJB is a specification of Java EE while Spring is a framework or an implementation. Another key difference is that Spring does not support propagation of transaction context across remote calls while EJB does the same.</a:t>
            </a:r>
            <a:endParaRPr sz="1700">
              <a:solidFill>
                <a:schemeClr val="dk1"/>
              </a:solidFill>
            </a:endParaRPr>
          </a:p>
          <a:p>
            <a:pPr indent="0" lvl="0" marL="0" rtl="0" algn="l">
              <a:spcBef>
                <a:spcPts val="1200"/>
              </a:spcBef>
              <a:spcAft>
                <a:spcPts val="0"/>
              </a:spcAft>
              <a:buClr>
                <a:schemeClr val="dk1"/>
              </a:buClr>
              <a:buSzPts val="1100"/>
              <a:buFont typeface="Arial"/>
              <a:buNone/>
            </a:pPr>
            <a:r>
              <a:rPr lang="en" sz="1700">
                <a:solidFill>
                  <a:schemeClr val="dk1"/>
                </a:solidFill>
              </a:rPr>
              <a:t>EJB has been specially designed for transactional and component programming. It is used to develop the server-side application. While Spring provides the infrastructure configuration and lets the developer focus on business requirements.</a:t>
            </a:r>
            <a:endParaRPr sz="17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