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Lst>
  <p:sldSz cy="5143500" cx="9144000"/>
  <p:notesSz cx="6858000" cy="9144000"/>
  <p:embeddedFontLst>
    <p:embeddedFont>
      <p:font typeface="Roboto Mono"/>
      <p:regular r:id="rId135"/>
      <p:bold r:id="rId136"/>
      <p:italic r:id="rId137"/>
      <p:boldItalic r:id="rId1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8" Type="http://schemas.openxmlformats.org/officeDocument/2006/relationships/font" Target="fonts/RobotoMono-boldItalic.fntdata"/><Relationship Id="rId137" Type="http://schemas.openxmlformats.org/officeDocument/2006/relationships/font" Target="fonts/RobotoMono-italic.fntdata"/><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font" Target="fonts/RobotoMono-bold.fntdata"/><Relationship Id="rId135" Type="http://schemas.openxmlformats.org/officeDocument/2006/relationships/font" Target="fonts/RobotoMono-regular.fntdata"/><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eaca8803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eaca8803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3c2819a5f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3c2819a5f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3c2819a5f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3c2819a5f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3c2819a5f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3c2819a5f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3c2819a5f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3c2819a5f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3c2819a5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3c2819a5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3c2819a5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3c2819a5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3c2819a5f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3c2819a5f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3c2819a5f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3c2819a5f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3c2819a5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3c2819a5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3c2819a5f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3c2819a5f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eaca8803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eaca8803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3c2819a5f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3c2819a5f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3c2819a5f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3c2819a5f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3c2819a5f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3c2819a5f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3c2819a5f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3c2819a5f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3c2819a5f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3c2819a5f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3c2819a5f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3c2819a5f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3c2819a5f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3c2819a5f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3c2819a5f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23c2819a5f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3c2819a5f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3c2819a5f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3c2819a5f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3c2819a5f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eaca8803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eaca8803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3c2819a5f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3c2819a5f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3c2819a5f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3c2819a5f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3c2819a5f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23c2819a5f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3c2819a5f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3c2819a5f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3c2819a5f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3c2819a5f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3c2819a5f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3c2819a5f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3c2819a5f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3c2819a5f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3c2819a5f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3c2819a5f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3c2819a5f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3c2819a5f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3c2819a5f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3c2819a5f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eaca8803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eaca8803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eaca8803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eaca8803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eaca8803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eaca8803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eaca8803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eaca8803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eaca8803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eaca8803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eaca8803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eaca8803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eaca8803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eaca8803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eaca8803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eaca8803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eaca8803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eaca8803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eaca8803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eaca8803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eaca880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eaca880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eaca880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eaca880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eaca8803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eaca880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eaca8803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eaca8803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eaca8803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eaca8803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eaca8803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eaca8803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eaca8803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eaca8803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eaca8803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eaca8803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eaca8803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eaca8803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eaca8803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eaca8803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eaca8803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eaca8803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eaca8803f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eaca8803f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eaca8803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eaca8803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eaca8803f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1eaca8803f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eaca8803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1eaca8803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eaca8803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1eaca8803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eaca8803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1eaca8803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eaca8803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eaca8803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eaca8803f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eaca8803f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eaca8803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eaca8803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1eaca8803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1eaca8803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eaca8803f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eaca8803f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eaca8803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eaca8803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eaca8803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eaca8803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1eaca8803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1eaca8803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1eaca8803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1eaca8803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eaca8803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eaca8803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eaca8803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eaca8803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eaca8803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eaca8803f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eaca8803f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eaca8803f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eaca8803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eaca8803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eaca8803f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eaca8803f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1eaca8803f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1eaca8803f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eaca8803f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eaca8803f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1eaca8803f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eaca8803f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1eaca8803f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1eaca8803f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1eaca8803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1eaca8803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1eaca8803f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1eaca8803f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1eaca8803f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1eaca8803f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1eaca8803f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1eaca8803f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1eaca8803f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1eaca8803f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eaca8803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eaca8803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1eaca8803f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1eaca8803f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1eaca8803f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1eaca8803f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1eaca8803f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1eaca8803f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1eaca8803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1eaca8803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1eaca8803f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1eaca8803f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1eaca8803f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1eaca8803f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1eaca8803f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1eaca8803f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1eaca8803f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1eaca8803f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eaca8803f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eaca8803f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1eaca8803f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1eaca8803f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eaca8803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eaca8803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1eaca8803f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1eaca8803f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1eaca8803f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1eaca8803f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1eaca8803f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1eaca8803f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1eaca8803f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1eaca8803f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1eaca8803f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1eaca8803f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1eaca8803f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1eaca8803f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1eaca8803f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1eaca8803f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1eaca8803f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1eaca8803f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1eaca8803f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1eaca8803f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1eaca8803f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1eaca8803f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eaca8803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eaca8803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eaca8803f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eaca8803f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1eaca8803f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1eaca8803f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1eaca8803f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1eaca8803f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1eaca8803f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1eaca8803f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1eaca8803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1eaca8803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1eaca8803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1eaca8803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1eaca8803f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1eaca8803f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1eaca8803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1eaca8803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1eaca8803f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1eaca8803f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1eaca8803f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1eaca8803f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eaca8803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eaca8803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1eaca8803f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1eaca8803f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1eaca8803f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1eaca8803f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1eaca8803f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1eaca8803f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1eaca8803f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1eaca8803f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1eaca8803f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1eaca8803f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3c2819a5f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3c2819a5f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3c2819a5f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3c2819a5f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3c2819a5f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3c2819a5f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3c2819a5f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3c2819a5f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3c2819a5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3c2819a5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hyperlink" Target="https://www.digitalocean.com/community/tutorials/jpa-hibernate-annotations#jpa-annotations-for-mapping-java-object-to-database-table" TargetMode="External"/><Relationship Id="rId4" Type="http://schemas.openxmlformats.org/officeDocument/2006/relationships/hyperlink" Target="https://www.digitalocean.com/community/users/table" TargetMode="External"/><Relationship Id="rId5" Type="http://schemas.openxmlformats.org/officeDocument/2006/relationships/hyperlink" Target="https://www.digitalocean.com/community/users/table"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hyperlink" Target="https://www.digitalocean.com/community/users/column" TargetMode="External"/><Relationship Id="rId4" Type="http://schemas.openxmlformats.org/officeDocument/2006/relationships/hyperlink" Target="https://www.digitalocean.com/community/users/column"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hyperlink" Target="https://www.digitalocean.com/community/users/orderby" TargetMode="External"/><Relationship Id="rId4" Type="http://schemas.openxmlformats.org/officeDocument/2006/relationships/hyperlink" Target="https://www.digitalocean.com/community/users/orderb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hyperlink" Target="https://www.digitalocean.com/community/users/transient" TargetMode="External"/><Relationship Id="rId4" Type="http://schemas.openxmlformats.org/officeDocument/2006/relationships/hyperlink" Target="https://www.digitalocean.com/community/users/transient"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hyperlink" Target="https://www.digitalocean.com/community/users/lob" TargetMode="External"/><Relationship Id="rId4" Type="http://schemas.openxmlformats.org/officeDocument/2006/relationships/hyperlink" Target="https://www.digitalocean.com/community/users/lob"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hyperlink" Target="https://www.digitalocean.com/community/tutorials/jpa-hibernate-annotations#hibernate-annotations-for-mapping-between-tables"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hyperlink" Target="https://www.digitalocean.com/community/users/onetoone" TargetMode="External"/><Relationship Id="rId4" Type="http://schemas.openxmlformats.org/officeDocument/2006/relationships/hyperlink" Target="https://www.digitalocean.com/community/users/onetoone" TargetMode="External"/><Relationship Id="rId5" Type="http://schemas.openxmlformats.org/officeDocument/2006/relationships/hyperlink" Target="https://www.digitalocean.com/community/users/primarykeyjoincolumn" TargetMode="External"/><Relationship Id="rId6" Type="http://schemas.openxmlformats.org/officeDocument/2006/relationships/hyperlink" Target="https://www.digitalocean.com/community/users/primarykeyjoincolumn" TargetMode="External"/><Relationship Id="rId7" Type="http://schemas.openxmlformats.org/officeDocument/2006/relationships/hyperlink" Target="https://www.digitalocean.com/community/users/generatedvalue" TargetMode="External"/><Relationship Id="rId8" Type="http://schemas.openxmlformats.org/officeDocument/2006/relationships/hyperlink" Target="https://www.digitalocean.com/community/users/generatedvalue"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hyperlink" Target="https://www.digitalocean.com/community/users/primarykeyjoincolumn" TargetMode="External"/><Relationship Id="rId4" Type="http://schemas.openxmlformats.org/officeDocument/2006/relationships/hyperlink" Target="https://www.digitalocean.com/community/users/joincolumn" TargetMode="External"/><Relationship Id="rId5" Type="http://schemas.openxmlformats.org/officeDocument/2006/relationships/hyperlink" Target="https://www.digitalocean.com/community/users/onetoone" TargetMode="External"/><Relationship Id="rId6" Type="http://schemas.openxmlformats.org/officeDocument/2006/relationships/hyperlink" Target="https://www.digitalocean.com/community/users/onetoone"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hyperlink" Target="https://www.digitalocean.com/community/users/onetoone" TargetMode="External"/><Relationship Id="rId4" Type="http://schemas.openxmlformats.org/officeDocument/2006/relationships/hyperlink" Target="https://www.digitalocean.com/community/users/onetoone" TargetMode="External"/><Relationship Id="rId5" Type="http://schemas.openxmlformats.org/officeDocument/2006/relationships/hyperlink" Target="https://www.digitalocean.com/community/users/joincolumn" TargetMode="External"/><Relationship Id="rId6" Type="http://schemas.openxmlformats.org/officeDocument/2006/relationships/hyperlink" Target="https://www.digitalocean.com/community/users/joincolumn" TargetMode="External"/><Relationship Id="rId7" Type="http://schemas.openxmlformats.org/officeDocument/2006/relationships/hyperlink" Target="https://www.digitalocean.com/community/users/mapsid" TargetMode="External"/><Relationship Id="rId8" Type="http://schemas.openxmlformats.org/officeDocument/2006/relationships/hyperlink" Target="https://www.digitalocean.com/community/users/mapsid"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hyperlink" Target="https://www.digitalocean.com/community/users/manytoone" TargetMode="External"/><Relationship Id="rId4" Type="http://schemas.openxmlformats.org/officeDocument/2006/relationships/hyperlink" Target="https://www.digitalocean.com/community/users/manytoone"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2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hyperlink" Target="https://www.digitalocean.com/community/users/joincolumn" TargetMode="External"/><Relationship Id="rId4" Type="http://schemas.openxmlformats.org/officeDocument/2006/relationships/hyperlink" Target="https://www.digitalocean.com/community/users/joincolumn"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nterviewbit.com/blog/spring-boot-architecture/" TargetMode="External"/><Relationship Id="rId4" Type="http://schemas.openxmlformats.org/officeDocument/2006/relationships/hyperlink" Target="https://www.interviewbit.com/blog/spring-boot-architectur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geeksforgeeks.org/embedding-tomcat-server-in-maven-project/" TargetMode="External"/><Relationship Id="rId4" Type="http://schemas.openxmlformats.org/officeDocument/2006/relationships/hyperlink" Target="https://www.geeksforgeeks.org/embedding-tomcat-server-in-maven-project/" TargetMode="External"/><Relationship Id="rId5" Type="http://schemas.openxmlformats.org/officeDocument/2006/relationships/hyperlink" Target="https://www.geeksforgeeks.org/difference-between-spring-mvc-and-spring-boot/" TargetMode="External"/><Relationship Id="rId6" Type="http://schemas.openxmlformats.org/officeDocument/2006/relationships/hyperlink" Target="https://www.geeksforgeeks.org/difference-between-spring-mvc-and-spring-boo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geeksforgeeks.org/spring-controller-annotation-with-example/" TargetMode="External"/><Relationship Id="rId4" Type="http://schemas.openxmlformats.org/officeDocument/2006/relationships/hyperlink" Target="https://www.geeksforgeeks.org/spring-controller-annotation-with-examp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digitalocean.com/community/tutorials/spring-ioc-bean-example-tutorial" TargetMode="External"/><Relationship Id="rId4" Type="http://schemas.openxmlformats.org/officeDocument/2006/relationships/hyperlink" Target="https://www.digitalocean.com/community/tutorials/spring-ioc-bean-example-tutoria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digitalocean.com/community/tutorials/spring-configuration-annotation#what-if-we-remove-configuration-annotation" TargetMode="External"/><Relationship Id="rId4" Type="http://schemas.openxmlformats.org/officeDocument/2006/relationships/hyperlink" Target="https://www.digitalocean.com/community/users/configuration" TargetMode="External"/><Relationship Id="rId5" Type="http://schemas.openxmlformats.org/officeDocument/2006/relationships/hyperlink" Target="https://www.digitalocean.com/community/users/configuration" TargetMode="External"/><Relationship Id="rId6" Type="http://schemas.openxmlformats.org/officeDocument/2006/relationships/hyperlink" Target="https://www.digitalocean.com/community/users/configurati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ww.digitalocean.com/community/users/configuration" TargetMode="External"/><Relationship Id="rId4" Type="http://schemas.openxmlformats.org/officeDocument/2006/relationships/hyperlink" Target="https://www.digitalocean.com/community/users/configuration" TargetMode="External"/><Relationship Id="rId5" Type="http://schemas.openxmlformats.org/officeDocument/2006/relationships/hyperlink" Target="https://www.digitalocean.com/community/users/autowired" TargetMode="External"/><Relationship Id="rId6" Type="http://schemas.openxmlformats.org/officeDocument/2006/relationships/hyperlink" Target="https://www.digitalocean.com/community/users/autowired"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www.javadevjournal.com/spring-mvc/spring-controllers/" TargetMode="External"/><Relationship Id="rId4" Type="http://schemas.openxmlformats.org/officeDocument/2006/relationships/hyperlink" Target="https://www.javadevjournal.com/spring-mvc/spring-controller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www.javadevjournal.com/spring-mvc/spring-mvc-session-attribute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www.javadevjournal.com/spring/spring-request-response-body/" TargetMode="External"/><Relationship Id="rId4" Type="http://schemas.openxmlformats.org/officeDocument/2006/relationships/hyperlink" Target="https://www.javadevjournal.com/spring/spring-request-response-body/"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www.javadevjournal.com/spring/spring-request-response-body/" TargetMode="External"/><Relationship Id="rId4" Type="http://schemas.openxmlformats.org/officeDocument/2006/relationships/hyperlink" Target="https://www.javadevjournal.com/spring/spring-request-response-body/"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s://www.javadevjournal.com/spring/exception-handling-for-rest-with-sprin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https://www.javadevjournal.com/spring-mvc/spring-mvc-model-attribute-annotation/" TargetMode="External"/><Relationship Id="rId4" Type="http://schemas.openxmlformats.org/officeDocument/2006/relationships/hyperlink" Target="https://www.javadevjournal.com/spring-mvc/spring-mvc-model-attribute-annotation/"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tudytonight.com/maven/pom-in-maven" TargetMode="External"/><Relationship Id="rId4" Type="http://schemas.openxmlformats.org/officeDocument/2006/relationships/hyperlink" Target="https://www.studytonight.com/maven/pom-in-maven"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Spring boot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rPr>
              <a:t>Spring-boot provides starters such as </a:t>
            </a:r>
            <a:r>
              <a:rPr b="1" lang="en" sz="2100">
                <a:solidFill>
                  <a:schemeClr val="dk1"/>
                </a:solidFill>
              </a:rPr>
              <a:t>spring-boot-starter-data-jpa</a:t>
            </a:r>
            <a:r>
              <a:rPr lang="en" sz="2100">
                <a:solidFill>
                  <a:schemeClr val="dk1"/>
                </a:solidFill>
              </a:rPr>
              <a:t> which provides the above mentioned </a:t>
            </a:r>
            <a:r>
              <a:rPr b="1" lang="en" sz="2100">
                <a:solidFill>
                  <a:schemeClr val="dk1"/>
                </a:solidFill>
              </a:rPr>
              <a:t>hibernate dependencies</a:t>
            </a:r>
            <a:r>
              <a:rPr lang="en" sz="2100">
                <a:solidFill>
                  <a:schemeClr val="dk1"/>
                </a:solidFill>
              </a:rPr>
              <a:t> as well as the </a:t>
            </a:r>
            <a:r>
              <a:rPr b="1" lang="en" sz="2100">
                <a:solidFill>
                  <a:schemeClr val="dk1"/>
                </a:solidFill>
              </a:rPr>
              <a:t>spring-data-jpa dependencies</a:t>
            </a:r>
            <a:r>
              <a:rPr lang="en" sz="2100">
                <a:solidFill>
                  <a:schemeClr val="dk1"/>
                </a:solidFill>
              </a:rPr>
              <a:t> when included in the maven project.</a:t>
            </a:r>
            <a:endParaRPr sz="2100">
              <a:solidFill>
                <a:schemeClr val="dk1"/>
              </a:solidFill>
            </a:endParaRPr>
          </a:p>
          <a:p>
            <a:pPr indent="0" lvl="0" marL="0" rtl="0" algn="l">
              <a:spcBef>
                <a:spcPts val="1200"/>
              </a:spcBef>
              <a:spcAft>
                <a:spcPts val="1200"/>
              </a:spcAft>
              <a:buNone/>
            </a:pPr>
            <a:r>
              <a:rPr lang="en" sz="2100">
                <a:solidFill>
                  <a:schemeClr val="dk1"/>
                </a:solidFill>
              </a:rPr>
              <a:t>In short, </a:t>
            </a:r>
            <a:r>
              <a:rPr b="1" lang="en" sz="2100">
                <a:solidFill>
                  <a:schemeClr val="dk1"/>
                </a:solidFill>
              </a:rPr>
              <a:t>starters are the composition of multiple dependencies</a:t>
            </a:r>
            <a:r>
              <a:rPr lang="en" sz="2100">
                <a:solidFill>
                  <a:schemeClr val="dk1"/>
                </a:solidFill>
              </a:rPr>
              <a:t> which are resolved easily and reduces the task of including each dependency manually by specifying their names in your </a:t>
            </a:r>
            <a:r>
              <a:rPr i="1" lang="en" sz="2100">
                <a:solidFill>
                  <a:schemeClr val="dk1"/>
                </a:solidFill>
              </a:rPr>
              <a:t>pom.xml</a:t>
            </a:r>
            <a:r>
              <a:rPr lang="en" sz="2100">
                <a:solidFill>
                  <a:schemeClr val="dk1"/>
                </a:solidFill>
              </a:rPr>
              <a:t> </a:t>
            </a:r>
            <a:endParaRPr sz="21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2. Configuration</a:t>
            </a:r>
            <a:endParaRPr b="1" sz="1700"/>
          </a:p>
          <a:p>
            <a:pPr indent="0" lvl="0" marL="0" rtl="0" algn="l">
              <a:spcBef>
                <a:spcPts val="400"/>
              </a:spcBef>
              <a:spcAft>
                <a:spcPts val="0"/>
              </a:spcAft>
              <a:buNone/>
            </a:pPr>
            <a:r>
              <a:t/>
            </a:r>
            <a:endParaRPr/>
          </a:p>
        </p:txBody>
      </p:sp>
      <p:sp>
        <p:nvSpPr>
          <p:cNvPr id="650" name="Google Shape;650;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358"/>
              <a:buFont typeface="Arial"/>
              <a:buNone/>
            </a:pPr>
            <a:r>
              <a:rPr lang="en" sz="1085"/>
              <a:t>server.port=8082</a:t>
            </a:r>
            <a:endParaRPr sz="1085"/>
          </a:p>
          <a:p>
            <a:pPr indent="0" lvl="0" marL="0" rtl="0" algn="l">
              <a:lnSpc>
                <a:spcPct val="95000"/>
              </a:lnSpc>
              <a:spcBef>
                <a:spcPts val="1200"/>
              </a:spcBef>
              <a:spcAft>
                <a:spcPts val="0"/>
              </a:spcAft>
              <a:buClr>
                <a:schemeClr val="dk1"/>
              </a:buClr>
              <a:buSzPts val="358"/>
              <a:buFont typeface="Arial"/>
              <a:buNone/>
            </a:pPr>
            <a:r>
              <a:t/>
            </a:r>
            <a:endParaRPr sz="1085"/>
          </a:p>
          <a:p>
            <a:pPr indent="0" lvl="0" marL="0" rtl="0" algn="l">
              <a:lnSpc>
                <a:spcPct val="95000"/>
              </a:lnSpc>
              <a:spcBef>
                <a:spcPts val="1200"/>
              </a:spcBef>
              <a:spcAft>
                <a:spcPts val="0"/>
              </a:spcAft>
              <a:buClr>
                <a:schemeClr val="dk1"/>
              </a:buClr>
              <a:buSzPts val="358"/>
              <a:buFont typeface="Arial"/>
              <a:buNone/>
            </a:pPr>
            <a:r>
              <a:rPr lang="en" sz="1085"/>
              <a:t>#db configuration</a:t>
            </a:r>
            <a:endParaRPr sz="1085"/>
          </a:p>
          <a:p>
            <a:pPr indent="0" lvl="0" marL="0" rtl="0" algn="l">
              <a:lnSpc>
                <a:spcPct val="95000"/>
              </a:lnSpc>
              <a:spcBef>
                <a:spcPts val="1200"/>
              </a:spcBef>
              <a:spcAft>
                <a:spcPts val="0"/>
              </a:spcAft>
              <a:buClr>
                <a:schemeClr val="dk1"/>
              </a:buClr>
              <a:buSzPts val="358"/>
              <a:buFont typeface="Arial"/>
              <a:buNone/>
            </a:pPr>
            <a:r>
              <a:rPr lang="en" sz="1085"/>
              <a:t>spring.datasource.url=jdbc:mysql://localhost:3345/new_course</a:t>
            </a:r>
            <a:endParaRPr sz="1085"/>
          </a:p>
          <a:p>
            <a:pPr indent="0" lvl="0" marL="0" rtl="0" algn="l">
              <a:lnSpc>
                <a:spcPct val="95000"/>
              </a:lnSpc>
              <a:spcBef>
                <a:spcPts val="1200"/>
              </a:spcBef>
              <a:spcAft>
                <a:spcPts val="0"/>
              </a:spcAft>
              <a:buClr>
                <a:schemeClr val="dk1"/>
              </a:buClr>
              <a:buSzPts val="358"/>
              <a:buFont typeface="Arial"/>
              <a:buNone/>
            </a:pPr>
            <a:r>
              <a:rPr lang="en" sz="1085"/>
              <a:t>spring.datasource.username=root</a:t>
            </a:r>
            <a:endParaRPr sz="1085"/>
          </a:p>
          <a:p>
            <a:pPr indent="0" lvl="0" marL="0" rtl="0" algn="l">
              <a:lnSpc>
                <a:spcPct val="95000"/>
              </a:lnSpc>
              <a:spcBef>
                <a:spcPts val="1200"/>
              </a:spcBef>
              <a:spcAft>
                <a:spcPts val="0"/>
              </a:spcAft>
              <a:buClr>
                <a:schemeClr val="dk1"/>
              </a:buClr>
              <a:buSzPts val="358"/>
              <a:buFont typeface="Arial"/>
              <a:buNone/>
            </a:pPr>
            <a:r>
              <a:rPr lang="en" sz="1085"/>
              <a:t>spring.datasource.password=12345</a:t>
            </a:r>
            <a:endParaRPr sz="1085"/>
          </a:p>
          <a:p>
            <a:pPr indent="0" lvl="0" marL="0" rtl="0" algn="l">
              <a:lnSpc>
                <a:spcPct val="95000"/>
              </a:lnSpc>
              <a:spcBef>
                <a:spcPts val="1200"/>
              </a:spcBef>
              <a:spcAft>
                <a:spcPts val="0"/>
              </a:spcAft>
              <a:buClr>
                <a:schemeClr val="dk1"/>
              </a:buClr>
              <a:buSzPts val="358"/>
              <a:buFont typeface="Arial"/>
              <a:buNone/>
            </a:pPr>
            <a:r>
              <a:rPr lang="en" sz="1085"/>
              <a:t>spring.datasource.driver-class-name=com.mysql.cj.jdbc.Driver</a:t>
            </a:r>
            <a:endParaRPr sz="1085"/>
          </a:p>
          <a:p>
            <a:pPr indent="0" lvl="0" marL="0" rtl="0" algn="l">
              <a:lnSpc>
                <a:spcPct val="95000"/>
              </a:lnSpc>
              <a:spcBef>
                <a:spcPts val="1200"/>
              </a:spcBef>
              <a:spcAft>
                <a:spcPts val="0"/>
              </a:spcAft>
              <a:buClr>
                <a:schemeClr val="dk1"/>
              </a:buClr>
              <a:buSzPts val="358"/>
              <a:buFont typeface="Arial"/>
              <a:buNone/>
            </a:pPr>
            <a:r>
              <a:t/>
            </a:r>
            <a:endParaRPr sz="1085"/>
          </a:p>
          <a:p>
            <a:pPr indent="0" lvl="0" marL="0" rtl="0" algn="l">
              <a:lnSpc>
                <a:spcPct val="95000"/>
              </a:lnSpc>
              <a:spcBef>
                <a:spcPts val="1200"/>
              </a:spcBef>
              <a:spcAft>
                <a:spcPts val="0"/>
              </a:spcAft>
              <a:buClr>
                <a:schemeClr val="dk1"/>
              </a:buClr>
              <a:buSzPts val="358"/>
              <a:buFont typeface="Arial"/>
              <a:buNone/>
            </a:pPr>
            <a:r>
              <a:rPr lang="en" sz="1085"/>
              <a:t>spring.jpa.properties.hibernate.dialect=org.hibernate.dialect.MySQL8Dialect</a:t>
            </a:r>
            <a:endParaRPr sz="1085"/>
          </a:p>
          <a:p>
            <a:pPr indent="0" lvl="0" marL="0" rtl="0" algn="l">
              <a:lnSpc>
                <a:spcPct val="95000"/>
              </a:lnSpc>
              <a:spcBef>
                <a:spcPts val="1200"/>
              </a:spcBef>
              <a:spcAft>
                <a:spcPts val="0"/>
              </a:spcAft>
              <a:buClr>
                <a:schemeClr val="dk1"/>
              </a:buClr>
              <a:buSzPts val="358"/>
              <a:buFont typeface="Arial"/>
              <a:buNone/>
            </a:pPr>
            <a:r>
              <a:rPr lang="en" sz="1085"/>
              <a:t>#create,update,create-drop,validate</a:t>
            </a:r>
            <a:endParaRPr sz="1085"/>
          </a:p>
          <a:p>
            <a:pPr indent="0" lvl="0" marL="0" rtl="0" algn="l">
              <a:lnSpc>
                <a:spcPct val="95000"/>
              </a:lnSpc>
              <a:spcBef>
                <a:spcPts val="1200"/>
              </a:spcBef>
              <a:spcAft>
                <a:spcPts val="0"/>
              </a:spcAft>
              <a:buClr>
                <a:schemeClr val="dk1"/>
              </a:buClr>
              <a:buSzPts val="358"/>
              <a:buFont typeface="Arial"/>
              <a:buNone/>
            </a:pPr>
            <a:r>
              <a:rPr lang="en" sz="1085"/>
              <a:t>spring.jpa.hibernate.ddl-auto=update</a:t>
            </a:r>
            <a:endParaRPr sz="1085"/>
          </a:p>
          <a:p>
            <a:pPr indent="0" lvl="0" marL="0" rtl="0" algn="l">
              <a:lnSpc>
                <a:spcPct val="95000"/>
              </a:lnSpc>
              <a:spcBef>
                <a:spcPts val="1200"/>
              </a:spcBef>
              <a:spcAft>
                <a:spcPts val="0"/>
              </a:spcAft>
              <a:buClr>
                <a:schemeClr val="dk1"/>
              </a:buClr>
              <a:buSzPts val="358"/>
              <a:buFont typeface="Arial"/>
              <a:buNone/>
            </a:pPr>
            <a:r>
              <a:t/>
            </a:r>
            <a:endParaRPr sz="1085"/>
          </a:p>
          <a:p>
            <a:pPr indent="0" lvl="0" marL="0" rtl="0" algn="l">
              <a:lnSpc>
                <a:spcPct val="95000"/>
              </a:lnSpc>
              <a:spcBef>
                <a:spcPts val="1200"/>
              </a:spcBef>
              <a:spcAft>
                <a:spcPts val="0"/>
              </a:spcAft>
              <a:buClr>
                <a:schemeClr val="dk1"/>
              </a:buClr>
              <a:buSzPts val="358"/>
              <a:buFont typeface="Arial"/>
              <a:buNone/>
            </a:pPr>
            <a:r>
              <a:t/>
            </a:r>
            <a:endParaRPr sz="1085"/>
          </a:p>
          <a:p>
            <a:pPr indent="0" lvl="0" marL="0" rtl="0" algn="l">
              <a:lnSpc>
                <a:spcPct val="95000"/>
              </a:lnSpc>
              <a:spcBef>
                <a:spcPts val="1200"/>
              </a:spcBef>
              <a:spcAft>
                <a:spcPts val="1200"/>
              </a:spcAft>
              <a:buSzPts val="358"/>
              <a:buNone/>
            </a:pPr>
            <a:r>
              <a:t/>
            </a:r>
            <a:endParaRPr sz="1085"/>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56" name="Google Shape;656;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#only for the local/ dev server to show the SQL queries on console.</a:t>
            </a:r>
            <a:endParaRPr/>
          </a:p>
          <a:p>
            <a:pPr indent="0" lvl="0" marL="0" rtl="0" algn="l">
              <a:spcBef>
                <a:spcPts val="1200"/>
              </a:spcBef>
              <a:spcAft>
                <a:spcPts val="0"/>
              </a:spcAft>
              <a:buClr>
                <a:schemeClr val="dk1"/>
              </a:buClr>
              <a:buSzPts val="1100"/>
              <a:buFont typeface="Arial"/>
              <a:buNone/>
            </a:pPr>
            <a:r>
              <a:rPr lang="en"/>
              <a:t>spring.jpa.show-sql=true</a:t>
            </a:r>
            <a:endParaRPr/>
          </a:p>
          <a:p>
            <a:pPr indent="0" lvl="0" marL="0" rtl="0" algn="l">
              <a:spcBef>
                <a:spcPts val="1200"/>
              </a:spcBef>
              <a:spcAft>
                <a:spcPts val="120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Create a repository interface and extend it to the </a:t>
            </a:r>
            <a:r>
              <a:rPr b="1" i="1" lang="en" sz="1700"/>
              <a:t>JpaRepository</a:t>
            </a:r>
            <a:r>
              <a:rPr b="1" lang="en" sz="1700"/>
              <a:t> interface</a:t>
            </a:r>
            <a:endParaRPr b="1" sz="1700"/>
          </a:p>
          <a:p>
            <a:pPr indent="0" lvl="0" marL="0" rtl="0" algn="l">
              <a:spcBef>
                <a:spcPts val="400"/>
              </a:spcBef>
              <a:spcAft>
                <a:spcPts val="0"/>
              </a:spcAft>
              <a:buNone/>
            </a:pPr>
            <a:r>
              <a:t/>
            </a:r>
            <a:endParaRPr/>
          </a:p>
        </p:txBody>
      </p:sp>
      <p:sp>
        <p:nvSpPr>
          <p:cNvPr id="662" name="Google Shape;662;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00">
                <a:solidFill>
                  <a:srgbClr val="D73A49"/>
                </a:solidFill>
                <a:latin typeface="Courier New"/>
                <a:ea typeface="Courier New"/>
                <a:cs typeface="Courier New"/>
                <a:sym typeface="Courier New"/>
              </a:rPr>
              <a:t>import</a:t>
            </a:r>
            <a:r>
              <a:rPr lang="en" sz="1000">
                <a:solidFill>
                  <a:srgbClr val="333333"/>
                </a:solidFill>
                <a:latin typeface="Courier New"/>
                <a:ea typeface="Courier New"/>
                <a:cs typeface="Courier New"/>
                <a:sym typeface="Courier New"/>
              </a:rPr>
              <a:t> java.util.List;</a:t>
            </a:r>
            <a:endParaRPr sz="1000">
              <a:solidFill>
                <a:srgbClr val="333333"/>
              </a:solidFill>
              <a:latin typeface="Courier New"/>
              <a:ea typeface="Courier New"/>
              <a:cs typeface="Courier New"/>
              <a:sym typeface="Courier New"/>
            </a:endParaRPr>
          </a:p>
          <a:p>
            <a:pPr indent="0" lvl="0" marL="0" rtl="0" algn="l">
              <a:spcBef>
                <a:spcPts val="1200"/>
              </a:spcBef>
              <a:spcAft>
                <a:spcPts val="0"/>
              </a:spcAft>
              <a:buNone/>
            </a:pPr>
            <a:r>
              <a:t/>
            </a:r>
            <a:endParaRPr sz="10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000">
                <a:solidFill>
                  <a:srgbClr val="D73A49"/>
                </a:solidFill>
                <a:latin typeface="Courier New"/>
                <a:ea typeface="Courier New"/>
                <a:cs typeface="Courier New"/>
                <a:sym typeface="Courier New"/>
              </a:rPr>
              <a:t>import</a:t>
            </a:r>
            <a:r>
              <a:rPr lang="en" sz="1000">
                <a:solidFill>
                  <a:srgbClr val="333333"/>
                </a:solidFill>
                <a:latin typeface="Courier New"/>
                <a:ea typeface="Courier New"/>
                <a:cs typeface="Courier New"/>
                <a:sym typeface="Courier New"/>
              </a:rPr>
              <a:t> net.javaguides.springdatajpacourse.entity.Product;</a:t>
            </a:r>
            <a:endParaRPr sz="10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000">
                <a:solidFill>
                  <a:srgbClr val="D73A49"/>
                </a:solidFill>
                <a:latin typeface="Courier New"/>
                <a:ea typeface="Courier New"/>
                <a:cs typeface="Courier New"/>
                <a:sym typeface="Courier New"/>
              </a:rPr>
              <a:t>import</a:t>
            </a:r>
            <a:r>
              <a:rPr lang="en" sz="1000">
                <a:solidFill>
                  <a:srgbClr val="333333"/>
                </a:solidFill>
                <a:latin typeface="Courier New"/>
                <a:ea typeface="Courier New"/>
                <a:cs typeface="Courier New"/>
                <a:sym typeface="Courier New"/>
              </a:rPr>
              <a:t> org.springframework.data.jpa.repository.JpaRepository;</a:t>
            </a:r>
            <a:endParaRPr sz="1000">
              <a:solidFill>
                <a:srgbClr val="333333"/>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0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000">
                <a:solidFill>
                  <a:srgbClr val="333333"/>
                </a:solidFill>
                <a:latin typeface="Courier New"/>
                <a:ea typeface="Courier New"/>
                <a:cs typeface="Courier New"/>
                <a:sym typeface="Courier New"/>
              </a:rPr>
              <a:t>@Repository</a:t>
            </a:r>
            <a:endParaRPr sz="10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interface</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ProductRepository</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extends</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JpaRepository</a:t>
            </a:r>
            <a:r>
              <a:rPr lang="en" sz="1000">
                <a:solidFill>
                  <a:srgbClr val="333333"/>
                </a:solidFill>
                <a:latin typeface="Courier New"/>
                <a:ea typeface="Courier New"/>
                <a:cs typeface="Courier New"/>
                <a:sym typeface="Courier New"/>
              </a:rPr>
              <a:t>&lt;</a:t>
            </a:r>
            <a:r>
              <a:rPr lang="en" sz="1000">
                <a:solidFill>
                  <a:srgbClr val="6F42C1"/>
                </a:solidFill>
                <a:latin typeface="Courier New"/>
                <a:ea typeface="Courier New"/>
                <a:cs typeface="Courier New"/>
                <a:sym typeface="Courier New"/>
              </a:rPr>
              <a:t>Product</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Long</a:t>
            </a:r>
            <a:r>
              <a:rPr lang="en" sz="1000">
                <a:solidFill>
                  <a:srgbClr val="333333"/>
                </a:solidFill>
                <a:latin typeface="Courier New"/>
                <a:ea typeface="Courier New"/>
                <a:cs typeface="Courier New"/>
                <a:sym typeface="Courier New"/>
              </a:rPr>
              <a:t>&gt; {</a:t>
            </a:r>
            <a:endParaRPr sz="1000">
              <a:solidFill>
                <a:srgbClr val="333333"/>
              </a:solidFill>
              <a:latin typeface="Courier New"/>
              <a:ea typeface="Courier New"/>
              <a:cs typeface="Courier New"/>
              <a:sym typeface="Courier New"/>
            </a:endParaRPr>
          </a:p>
          <a:p>
            <a:pPr indent="0" lvl="0" marL="0" rtl="0" algn="l">
              <a:spcBef>
                <a:spcPts val="1200"/>
              </a:spcBef>
              <a:spcAft>
                <a:spcPts val="0"/>
              </a:spcAft>
              <a:buNone/>
            </a:pPr>
            <a:r>
              <a:t/>
            </a:r>
            <a:endParaRPr sz="1000">
              <a:solidFill>
                <a:srgbClr val="333333"/>
              </a:solidFill>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spcBef>
                <a:spcPts val="1200"/>
              </a:spcBef>
              <a:spcAft>
                <a:spcPts val="1200"/>
              </a:spcAft>
              <a:buNone/>
            </a:pPr>
            <a:r>
              <a:t/>
            </a:r>
            <a:endParaRPr b="1" sz="1700">
              <a:solidFill>
                <a:schemeClr val="dk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8" name="Google Shape;668;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700">
                <a:solidFill>
                  <a:schemeClr val="dk1"/>
                </a:solidFill>
              </a:rPr>
              <a:t>We can add custom query methods to the created repository interface (if we need them)</a:t>
            </a:r>
            <a:endParaRPr b="1" sz="1700">
              <a:solidFill>
                <a:schemeClr val="dk1"/>
              </a:solidFill>
            </a:endParaRPr>
          </a:p>
          <a:p>
            <a:pPr indent="0" lvl="0" marL="0" rtl="0" algn="l">
              <a:spcBef>
                <a:spcPts val="1200"/>
              </a:spcBef>
              <a:spcAft>
                <a:spcPts val="0"/>
              </a:spcAft>
              <a:buNone/>
            </a:pPr>
            <a:r>
              <a:rPr lang="en" sz="1000">
                <a:solidFill>
                  <a:srgbClr val="D73A49"/>
                </a:solidFill>
                <a:latin typeface="Courier New"/>
                <a:ea typeface="Courier New"/>
                <a:cs typeface="Courier New"/>
                <a:sym typeface="Courier New"/>
              </a:rPr>
              <a:t>import</a:t>
            </a:r>
            <a:r>
              <a:rPr lang="en" sz="1000">
                <a:solidFill>
                  <a:srgbClr val="333333"/>
                </a:solidFill>
                <a:latin typeface="Courier New"/>
                <a:ea typeface="Courier New"/>
                <a:cs typeface="Courier New"/>
                <a:sym typeface="Courier New"/>
              </a:rPr>
              <a:t> com.springboot.crud.example.entity.Product;</a:t>
            </a:r>
            <a:endParaRPr sz="10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000">
                <a:solidFill>
                  <a:srgbClr val="D73A49"/>
                </a:solidFill>
                <a:latin typeface="Courier New"/>
                <a:ea typeface="Courier New"/>
                <a:cs typeface="Courier New"/>
                <a:sym typeface="Courier New"/>
              </a:rPr>
              <a:t>import</a:t>
            </a:r>
            <a:r>
              <a:rPr lang="en" sz="1000">
                <a:solidFill>
                  <a:srgbClr val="333333"/>
                </a:solidFill>
                <a:latin typeface="Courier New"/>
                <a:ea typeface="Courier New"/>
                <a:cs typeface="Courier New"/>
                <a:sym typeface="Courier New"/>
              </a:rPr>
              <a:t> org.springframework.data.jpa.repository.JpaRepository;</a:t>
            </a:r>
            <a:endParaRPr sz="1000">
              <a:solidFill>
                <a:srgbClr val="333333"/>
              </a:solidFill>
              <a:latin typeface="Courier New"/>
              <a:ea typeface="Courier New"/>
              <a:cs typeface="Courier New"/>
              <a:sym typeface="Courier New"/>
            </a:endParaRPr>
          </a:p>
          <a:p>
            <a:pPr indent="0" lvl="0" marL="0" rtl="0" algn="l">
              <a:spcBef>
                <a:spcPts val="1200"/>
              </a:spcBef>
              <a:spcAft>
                <a:spcPts val="0"/>
              </a:spcAft>
              <a:buNone/>
            </a:pPr>
            <a:r>
              <a:t/>
            </a:r>
            <a:endParaRPr sz="10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interface</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ProductRepository</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extends</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JpaRepository</a:t>
            </a:r>
            <a:r>
              <a:rPr lang="en" sz="1000">
                <a:solidFill>
                  <a:srgbClr val="333333"/>
                </a:solidFill>
                <a:latin typeface="Courier New"/>
                <a:ea typeface="Courier New"/>
                <a:cs typeface="Courier New"/>
                <a:sym typeface="Courier New"/>
              </a:rPr>
              <a:t>&lt;</a:t>
            </a:r>
            <a:r>
              <a:rPr lang="en" sz="1000">
                <a:solidFill>
                  <a:srgbClr val="6F42C1"/>
                </a:solidFill>
                <a:latin typeface="Courier New"/>
                <a:ea typeface="Courier New"/>
                <a:cs typeface="Courier New"/>
                <a:sym typeface="Courier New"/>
              </a:rPr>
              <a:t>Product</a:t>
            </a:r>
            <a:r>
              <a:rPr lang="en" sz="1000">
                <a:solidFill>
                  <a:srgbClr val="333333"/>
                </a:solidFill>
                <a:latin typeface="Courier New"/>
                <a:ea typeface="Courier New"/>
                <a:cs typeface="Courier New"/>
                <a:sym typeface="Courier New"/>
              </a:rPr>
              <a:t>,</a:t>
            </a:r>
            <a:r>
              <a:rPr lang="en" sz="1000">
                <a:solidFill>
                  <a:srgbClr val="6F42C1"/>
                </a:solidFill>
                <a:latin typeface="Courier New"/>
                <a:ea typeface="Courier New"/>
                <a:cs typeface="Courier New"/>
                <a:sym typeface="Courier New"/>
              </a:rPr>
              <a:t>Integer</a:t>
            </a:r>
            <a:r>
              <a:rPr lang="en" sz="1000">
                <a:solidFill>
                  <a:srgbClr val="333333"/>
                </a:solidFill>
                <a:latin typeface="Courier New"/>
                <a:ea typeface="Courier New"/>
                <a:cs typeface="Courier New"/>
                <a:sym typeface="Courier New"/>
              </a:rPr>
              <a:t>&gt; {</a:t>
            </a:r>
            <a:endParaRPr sz="1000">
              <a:solidFill>
                <a:srgbClr val="333333"/>
              </a:solidFill>
              <a:latin typeface="Courier New"/>
              <a:ea typeface="Courier New"/>
              <a:cs typeface="Courier New"/>
              <a:sym typeface="Courier New"/>
            </a:endParaRPr>
          </a:p>
          <a:p>
            <a:pPr indent="0" lvl="0" marL="0" rtl="0" algn="l">
              <a:spcBef>
                <a:spcPts val="1200"/>
              </a:spcBef>
              <a:spcAft>
                <a:spcPts val="0"/>
              </a:spcAft>
              <a:buNone/>
            </a:pPr>
            <a:r>
              <a:rPr lang="en" sz="1000">
                <a:solidFill>
                  <a:srgbClr val="333333"/>
                </a:solidFill>
                <a:latin typeface="Courier New"/>
                <a:ea typeface="Courier New"/>
                <a:cs typeface="Courier New"/>
                <a:sym typeface="Courier New"/>
              </a:rPr>
              <a:t>    Product </a:t>
            </a:r>
            <a:r>
              <a:rPr lang="en" sz="1000">
                <a:solidFill>
                  <a:srgbClr val="6F42C1"/>
                </a:solidFill>
                <a:latin typeface="Courier New"/>
                <a:ea typeface="Courier New"/>
                <a:cs typeface="Courier New"/>
                <a:sym typeface="Courier New"/>
              </a:rPr>
              <a:t>findByName</a:t>
            </a:r>
            <a:r>
              <a:rPr lang="en" sz="1000">
                <a:solidFill>
                  <a:srgbClr val="333333"/>
                </a:solidFill>
                <a:latin typeface="Courier New"/>
                <a:ea typeface="Courier New"/>
                <a:cs typeface="Courier New"/>
                <a:sym typeface="Courier New"/>
              </a:rPr>
              <a:t>(String name);</a:t>
            </a:r>
            <a:endParaRPr sz="1000">
              <a:solidFill>
                <a:srgbClr val="333333"/>
              </a:solidFill>
              <a:latin typeface="Courier New"/>
              <a:ea typeface="Courier New"/>
              <a:cs typeface="Courier New"/>
              <a:sym typeface="Courier New"/>
            </a:endParaRPr>
          </a:p>
          <a:p>
            <a:pPr indent="0" lvl="0" marL="0" marR="152400" rtl="0" algn="l">
              <a:lnSpc>
                <a:spcPct val="145000"/>
              </a:lnSpc>
              <a:spcBef>
                <a:spcPts val="1200"/>
              </a:spcBef>
              <a:spcAft>
                <a:spcPts val="0"/>
              </a:spcAft>
              <a:buClr>
                <a:schemeClr val="dk1"/>
              </a:buClr>
              <a:buSzPts val="1100"/>
              <a:buFont typeface="Arial"/>
              <a:buNone/>
            </a:pP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spcBef>
                <a:spcPts val="1200"/>
              </a:spcBef>
              <a:spcAft>
                <a:spcPts val="1200"/>
              </a:spcAft>
              <a:buNone/>
            </a:pPr>
            <a:r>
              <a:rPr lang="en" sz="1200">
                <a:solidFill>
                  <a:schemeClr val="dk1"/>
                </a:solidFill>
                <a:highlight>
                  <a:srgbClr val="FFFFFF"/>
                </a:highlight>
              </a:rPr>
              <a:t>Spring Data JPA query methods are the most powerful methods, we can create query methods to select the records from the database without writing SQL queries. Behind the scenes, Spring Data JPA will create SQL queries based on the query method and execute the query for us.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16"/>
          <p:cNvSpPr txBox="1"/>
          <p:nvPr>
            <p:ph type="title"/>
          </p:nvPr>
        </p:nvSpPr>
        <p:spPr>
          <a:xfrm>
            <a:off x="354050" y="1291700"/>
            <a:ext cx="8520600" cy="2395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Inject the repository interface to another component and use the implementation that is provided automatically by Spring Data JPA</a:t>
            </a:r>
            <a:endParaRPr b="1" sz="1700"/>
          </a:p>
          <a:p>
            <a:pPr indent="0" lvl="0" marL="0" rtl="0" algn="l">
              <a:spcBef>
                <a:spcPts val="400"/>
              </a:spcBef>
              <a:spcAft>
                <a:spcPts val="0"/>
              </a:spcAft>
              <a:buNone/>
            </a:pPr>
            <a:r>
              <a:t/>
            </a:r>
            <a:endParaRPr/>
          </a:p>
          <a:p>
            <a:pPr indent="0" lvl="0" marL="0" rtl="0" algn="l">
              <a:spcBef>
                <a:spcPts val="0"/>
              </a:spcBef>
              <a:spcAft>
                <a:spcPts val="0"/>
              </a:spcAft>
              <a:buNone/>
            </a:pPr>
            <a:r>
              <a:rPr lang="en"/>
              <a:t>Note-We have to </a:t>
            </a:r>
            <a:r>
              <a:rPr lang="en"/>
              <a:t>annotate</a:t>
            </a:r>
            <a:r>
              <a:rPr lang="en"/>
              <a:t> our entity class with @Entity then only table will be created in your database</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 sz="1300" u="sng">
                <a:hlinkClick r:id="rId3"/>
              </a:rPr>
              <a:t>JPA Annotations for mapping java object to database table</a:t>
            </a:r>
            <a:endParaRPr b="1" sz="1300" u="sng"/>
          </a:p>
          <a:p>
            <a:pPr indent="0" lvl="0" marL="0" rtl="0" algn="l">
              <a:spcBef>
                <a:spcPts val="400"/>
              </a:spcBef>
              <a:spcAft>
                <a:spcPts val="0"/>
              </a:spcAft>
              <a:buNone/>
            </a:pPr>
            <a:r>
              <a:t/>
            </a:r>
            <a:endParaRPr/>
          </a:p>
        </p:txBody>
      </p:sp>
      <p:sp>
        <p:nvSpPr>
          <p:cNvPr id="679" name="Google Shape;679;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r>
              <a:rPr lang="en" sz="1100">
                <a:solidFill>
                  <a:srgbClr val="188038"/>
                </a:solidFill>
                <a:latin typeface="Roboto Mono"/>
                <a:ea typeface="Roboto Mono"/>
                <a:cs typeface="Roboto Mono"/>
                <a:sym typeface="Roboto Mono"/>
              </a:rPr>
              <a:t>@Table</a:t>
            </a:r>
            <a:r>
              <a:rPr lang="en" sz="1100">
                <a:solidFill>
                  <a:schemeClr val="dk1"/>
                </a:solidFill>
              </a:rPr>
              <a:t>: It specifies the table in the database with which this entity is mapped. In the example below the data will be stores in the “employee” table. Name attribute of</a:t>
            </a:r>
            <a:r>
              <a:rPr lang="en" sz="1100">
                <a:solidFill>
                  <a:schemeClr val="dk1"/>
                </a:solidFill>
                <a:uFill>
                  <a:noFill/>
                </a:uFill>
                <a:hlinkClick r:id="rId4">
                  <a:extLst>
                    <a:ext uri="{A12FA001-AC4F-418D-AE19-62706E023703}">
                      <ahyp:hlinkClr val="tx"/>
                    </a:ext>
                  </a:extLst>
                </a:hlinkClick>
              </a:rPr>
              <a:t> </a:t>
            </a:r>
            <a:r>
              <a:rPr lang="en" sz="1100" u="sng">
                <a:solidFill>
                  <a:schemeClr val="hlink"/>
                </a:solidFill>
                <a:hlinkClick r:id="rId5"/>
              </a:rPr>
              <a:t>@Table</a:t>
            </a:r>
            <a:r>
              <a:rPr lang="en" sz="1100">
                <a:solidFill>
                  <a:schemeClr val="dk1"/>
                </a:solidFill>
              </a:rPr>
              <a:t> annotation is used to specify the table name.</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@Entity</a:t>
            </a:r>
            <a:endParaRPr sz="1100">
              <a:solidFill>
                <a:schemeClr val="dk1"/>
              </a:solidFill>
            </a:endParaRPr>
          </a:p>
          <a:p>
            <a:pPr indent="0" lvl="0" marL="0" rtl="0" algn="l">
              <a:spcBef>
                <a:spcPts val="1200"/>
              </a:spcBef>
              <a:spcAft>
                <a:spcPts val="0"/>
              </a:spcAft>
              <a:buNone/>
            </a:pPr>
            <a:r>
              <a:rPr lang="en" sz="1100">
                <a:solidFill>
                  <a:schemeClr val="dk1"/>
                </a:solidFill>
              </a:rPr>
              <a:t>@Table(name = "employee")</a:t>
            </a:r>
            <a:endParaRPr sz="1100">
              <a:solidFill>
                <a:schemeClr val="dk1"/>
              </a:solidFill>
            </a:endParaRPr>
          </a:p>
          <a:p>
            <a:pPr indent="0" lvl="0" marL="0" rtl="0" algn="l">
              <a:spcBef>
                <a:spcPts val="1200"/>
              </a:spcBef>
              <a:spcAft>
                <a:spcPts val="0"/>
              </a:spcAft>
              <a:buNone/>
            </a:pPr>
            <a:r>
              <a:rPr lang="en" sz="1100">
                <a:solidFill>
                  <a:schemeClr val="dk1"/>
                </a:solidFill>
              </a:rPr>
              <a:t>public class Employee implements Serializable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5" name="Google Shape;685;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000"/>
              <a:t>2. </a:t>
            </a:r>
            <a:r>
              <a:rPr lang="en" sz="1300">
                <a:solidFill>
                  <a:srgbClr val="188038"/>
                </a:solidFill>
                <a:latin typeface="Roboto Mono"/>
                <a:ea typeface="Roboto Mono"/>
                <a:cs typeface="Roboto Mono"/>
                <a:sym typeface="Roboto Mono"/>
              </a:rPr>
              <a:t>@Column</a:t>
            </a:r>
            <a:r>
              <a:rPr lang="en" sz="1300">
                <a:solidFill>
                  <a:schemeClr val="dk1"/>
                </a:solidFill>
              </a:rPr>
              <a:t>: Specify the column mapping using</a:t>
            </a:r>
            <a:r>
              <a:rPr lang="en" sz="1300">
                <a:solidFill>
                  <a:schemeClr val="dk1"/>
                </a:solidFill>
                <a:uFill>
                  <a:noFill/>
                </a:uFill>
                <a:hlinkClick r:id="rId3">
                  <a:extLst>
                    <a:ext uri="{A12FA001-AC4F-418D-AE19-62706E023703}">
                      <ahyp:hlinkClr val="tx"/>
                    </a:ext>
                  </a:extLst>
                </a:hlinkClick>
              </a:rPr>
              <a:t> </a:t>
            </a:r>
            <a:r>
              <a:rPr lang="en" sz="1300" u="sng">
                <a:solidFill>
                  <a:schemeClr val="hlink"/>
                </a:solidFill>
                <a:hlinkClick r:id="rId4"/>
              </a:rPr>
              <a:t>@Column</a:t>
            </a:r>
            <a:r>
              <a:rPr lang="en" sz="1300">
                <a:solidFill>
                  <a:schemeClr val="dk1"/>
                </a:solidFill>
              </a:rPr>
              <a:t> annotation. Name attribute of this annotation is used for specifying the table’s column name.</a:t>
            </a:r>
            <a:endParaRPr sz="1300">
              <a:solidFill>
                <a:schemeClr val="dk1"/>
              </a:solidFill>
            </a:endParaRPr>
          </a:p>
          <a:p>
            <a:pPr indent="0" lvl="0" marL="0" rtl="0" algn="l">
              <a:lnSpc>
                <a:spcPct val="105000"/>
              </a:lnSpc>
              <a:spcBef>
                <a:spcPts val="1200"/>
              </a:spcBef>
              <a:spcAft>
                <a:spcPts val="0"/>
              </a:spcAft>
              <a:buNone/>
            </a:pPr>
            <a:r>
              <a:rPr lang="en" sz="1300">
                <a:solidFill>
                  <a:schemeClr val="dk1"/>
                </a:solidFill>
              </a:rPr>
              <a:t>@Entity</a:t>
            </a:r>
            <a:endParaRPr sz="1300">
              <a:solidFill>
                <a:schemeClr val="dk1"/>
              </a:solidFill>
            </a:endParaRPr>
          </a:p>
          <a:p>
            <a:pPr indent="0" lvl="0" marL="0" rtl="0" algn="l">
              <a:lnSpc>
                <a:spcPct val="105000"/>
              </a:lnSpc>
              <a:spcBef>
                <a:spcPts val="1200"/>
              </a:spcBef>
              <a:spcAft>
                <a:spcPts val="0"/>
              </a:spcAft>
              <a:buNone/>
            </a:pPr>
            <a:r>
              <a:rPr lang="en" sz="1300">
                <a:solidFill>
                  <a:schemeClr val="dk1"/>
                </a:solidFill>
              </a:rPr>
              <a:t>@Table(name = "employee")</a:t>
            </a:r>
            <a:endParaRPr sz="1300">
              <a:solidFill>
                <a:schemeClr val="dk1"/>
              </a:solidFill>
            </a:endParaRPr>
          </a:p>
          <a:p>
            <a:pPr indent="0" lvl="0" marL="0" rtl="0" algn="l">
              <a:lnSpc>
                <a:spcPct val="105000"/>
              </a:lnSpc>
              <a:spcBef>
                <a:spcPts val="1200"/>
              </a:spcBef>
              <a:spcAft>
                <a:spcPts val="0"/>
              </a:spcAft>
              <a:buNone/>
            </a:pPr>
            <a:r>
              <a:rPr lang="en" sz="1300">
                <a:solidFill>
                  <a:schemeClr val="dk1"/>
                </a:solidFill>
              </a:rPr>
              <a:t>public class Employee implements Serializable {</a:t>
            </a:r>
            <a:endParaRPr sz="1300">
              <a:solidFill>
                <a:schemeClr val="dk1"/>
              </a:solidFill>
            </a:endParaRPr>
          </a:p>
          <a:p>
            <a:pPr indent="0" lvl="0" marL="0" rtl="0" algn="l">
              <a:lnSpc>
                <a:spcPct val="105000"/>
              </a:lnSpc>
              <a:spcBef>
                <a:spcPts val="1200"/>
              </a:spcBef>
              <a:spcAft>
                <a:spcPts val="0"/>
              </a:spcAft>
              <a:buNone/>
            </a:pPr>
            <a:r>
              <a:rPr lang="en" sz="1300">
                <a:solidFill>
                  <a:schemeClr val="dk1"/>
                </a:solidFill>
              </a:rPr>
              <a:t> </a:t>
            </a:r>
            <a:endParaRPr sz="1300">
              <a:solidFill>
                <a:schemeClr val="dk1"/>
              </a:solidFill>
            </a:endParaRPr>
          </a:p>
          <a:p>
            <a:pPr indent="0" lvl="0" marL="0" rtl="0" algn="l">
              <a:lnSpc>
                <a:spcPct val="105000"/>
              </a:lnSpc>
              <a:spcBef>
                <a:spcPts val="1200"/>
              </a:spcBef>
              <a:spcAft>
                <a:spcPts val="0"/>
              </a:spcAft>
              <a:buNone/>
            </a:pPr>
            <a:r>
              <a:rPr lang="en" sz="1300">
                <a:solidFill>
                  <a:schemeClr val="dk1"/>
                </a:solidFill>
              </a:rPr>
              <a:t>  @Column(name = "employee_name")</a:t>
            </a:r>
            <a:endParaRPr sz="1300">
              <a:solidFill>
                <a:schemeClr val="dk1"/>
              </a:solidFill>
            </a:endParaRPr>
          </a:p>
          <a:p>
            <a:pPr indent="0" lvl="0" marL="0" rtl="0" algn="l">
              <a:lnSpc>
                <a:spcPct val="105000"/>
              </a:lnSpc>
              <a:spcBef>
                <a:spcPts val="1200"/>
              </a:spcBef>
              <a:spcAft>
                <a:spcPts val="0"/>
              </a:spcAft>
              <a:buNone/>
            </a:pPr>
            <a:r>
              <a:rPr lang="en" sz="1300">
                <a:solidFill>
                  <a:schemeClr val="dk1"/>
                </a:solidFill>
              </a:rPr>
              <a:t>  private String employeeName;</a:t>
            </a:r>
            <a:endParaRPr sz="13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lang="en" sz="1300">
                <a:solidFill>
                  <a:schemeClr val="dk1"/>
                </a:solidFill>
              </a:rPr>
              <a:t>}</a:t>
            </a:r>
            <a:endParaRPr sz="1300">
              <a:solidFill>
                <a:schemeClr val="dk1"/>
              </a:solidFill>
            </a:endParaRPr>
          </a:p>
          <a:p>
            <a:pPr indent="0" lvl="0" marL="0" rtl="0" algn="l">
              <a:lnSpc>
                <a:spcPct val="105000"/>
              </a:lnSpc>
              <a:spcBef>
                <a:spcPts val="1200"/>
              </a:spcBef>
              <a:spcAft>
                <a:spcPts val="1200"/>
              </a:spcAft>
              <a:buNone/>
            </a:pPr>
            <a:r>
              <a:t/>
            </a:r>
            <a:endParaRPr sz="1100">
              <a:solidFill>
                <a:schemeClr val="dk1"/>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1" name="Google Shape;691;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t>3. </a:t>
            </a:r>
            <a:r>
              <a:rPr lang="en" sz="1400">
                <a:solidFill>
                  <a:srgbClr val="188038"/>
                </a:solidFill>
                <a:latin typeface="Roboto Mono"/>
                <a:ea typeface="Roboto Mono"/>
                <a:cs typeface="Roboto Mono"/>
                <a:sym typeface="Roboto Mono"/>
              </a:rPr>
              <a:t>@Id</a:t>
            </a:r>
            <a:r>
              <a:rPr lang="en" sz="1400">
                <a:solidFill>
                  <a:schemeClr val="dk1"/>
                </a:solidFill>
              </a:rPr>
              <a:t>: This annotation specifies the primary key of the entity.</a:t>
            </a:r>
            <a:endParaRPr sz="1400">
              <a:solidFill>
                <a:schemeClr val="dk1"/>
              </a:solidFill>
            </a:endParaRPr>
          </a:p>
          <a:p>
            <a:pPr indent="0" lvl="0" marL="0" rtl="0" algn="l">
              <a:spcBef>
                <a:spcPts val="1200"/>
              </a:spcBef>
              <a:spcAft>
                <a:spcPts val="0"/>
              </a:spcAft>
              <a:buNone/>
            </a:pPr>
            <a:r>
              <a:rPr lang="en" sz="1400">
                <a:solidFill>
                  <a:schemeClr val="dk1"/>
                </a:solidFill>
              </a:rPr>
              <a:t>@Entity</a:t>
            </a:r>
            <a:endParaRPr sz="1400">
              <a:solidFill>
                <a:schemeClr val="dk1"/>
              </a:solidFill>
            </a:endParaRPr>
          </a:p>
          <a:p>
            <a:pPr indent="0" lvl="0" marL="0" rtl="0" algn="l">
              <a:spcBef>
                <a:spcPts val="1200"/>
              </a:spcBef>
              <a:spcAft>
                <a:spcPts val="0"/>
              </a:spcAft>
              <a:buNone/>
            </a:pPr>
            <a:r>
              <a:rPr lang="en" sz="1400">
                <a:solidFill>
                  <a:schemeClr val="dk1"/>
                </a:solidFill>
              </a:rPr>
              <a:t>@Table(name = "employee")</a:t>
            </a:r>
            <a:endParaRPr sz="1400">
              <a:solidFill>
                <a:schemeClr val="dk1"/>
              </a:solidFill>
            </a:endParaRPr>
          </a:p>
          <a:p>
            <a:pPr indent="0" lvl="0" marL="0" rtl="0" algn="l">
              <a:spcBef>
                <a:spcPts val="1200"/>
              </a:spcBef>
              <a:spcAft>
                <a:spcPts val="0"/>
              </a:spcAft>
              <a:buNone/>
            </a:pPr>
            <a:r>
              <a:rPr lang="en" sz="1400">
                <a:solidFill>
                  <a:schemeClr val="dk1"/>
                </a:solidFill>
              </a:rPr>
              <a:t>public class Employee implements Serializable { </a:t>
            </a:r>
            <a:endParaRPr sz="1400">
              <a:solidFill>
                <a:schemeClr val="dk1"/>
              </a:solidFill>
            </a:endParaRPr>
          </a:p>
          <a:p>
            <a:pPr indent="0" lvl="0" marL="0" rtl="0" algn="l">
              <a:spcBef>
                <a:spcPts val="1200"/>
              </a:spcBef>
              <a:spcAft>
                <a:spcPts val="0"/>
              </a:spcAft>
              <a:buNone/>
            </a:pPr>
            <a:r>
              <a:rPr lang="en" sz="1400">
                <a:solidFill>
                  <a:schemeClr val="dk1"/>
                </a:solidFill>
              </a:rPr>
              <a:t>  @Id</a:t>
            </a:r>
            <a:endParaRPr sz="1400">
              <a:solidFill>
                <a:schemeClr val="dk1"/>
              </a:solidFill>
            </a:endParaRPr>
          </a:p>
          <a:p>
            <a:pPr indent="0" lvl="0" marL="0" rtl="0" algn="l">
              <a:spcBef>
                <a:spcPts val="1200"/>
              </a:spcBef>
              <a:spcAft>
                <a:spcPts val="0"/>
              </a:spcAft>
              <a:buNone/>
            </a:pPr>
            <a:r>
              <a:rPr lang="en" sz="1400">
                <a:solidFill>
                  <a:schemeClr val="dk1"/>
                </a:solidFill>
              </a:rPr>
              <a:t>  @Column(name = "id")</a:t>
            </a:r>
            <a:endParaRPr sz="1400">
              <a:solidFill>
                <a:schemeClr val="dk1"/>
              </a:solidFill>
            </a:endParaRPr>
          </a:p>
          <a:p>
            <a:pPr indent="0" lvl="0" marL="0" rtl="0" algn="l">
              <a:spcBef>
                <a:spcPts val="1200"/>
              </a:spcBef>
              <a:spcAft>
                <a:spcPts val="0"/>
              </a:spcAft>
              <a:buNone/>
            </a:pPr>
            <a:r>
              <a:rPr lang="en" sz="1400">
                <a:solidFill>
                  <a:schemeClr val="dk1"/>
                </a:solidFill>
              </a:rPr>
              <a:t>  private int id;</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a:t>
            </a:r>
            <a:endParaRPr sz="14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7" name="Google Shape;697;p120"/>
          <p:cNvSpPr txBox="1"/>
          <p:nvPr>
            <p:ph idx="1" type="body"/>
          </p:nvPr>
        </p:nvSpPr>
        <p:spPr>
          <a:xfrm>
            <a:off x="311700" y="1152475"/>
            <a:ext cx="8520600" cy="3741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 sz="1570"/>
              <a:t>4. </a:t>
            </a:r>
            <a:r>
              <a:rPr lang="en" sz="1237">
                <a:solidFill>
                  <a:srgbClr val="188038"/>
                </a:solidFill>
                <a:latin typeface="Roboto Mono"/>
                <a:ea typeface="Roboto Mono"/>
                <a:cs typeface="Roboto Mono"/>
                <a:sym typeface="Roboto Mono"/>
              </a:rPr>
              <a:t>@GeneratedValue</a:t>
            </a:r>
            <a:r>
              <a:rPr lang="en" sz="1237">
                <a:solidFill>
                  <a:schemeClr val="dk1"/>
                </a:solidFill>
              </a:rPr>
              <a:t>: This annotation specifies the generation strategies for the values of primary keys.</a:t>
            </a:r>
            <a:endParaRPr sz="1237">
              <a:solidFill>
                <a:schemeClr val="dk1"/>
              </a:solidFill>
            </a:endParaRPr>
          </a:p>
          <a:p>
            <a:pPr indent="0" lvl="0" marL="0" rtl="0" algn="l">
              <a:lnSpc>
                <a:spcPct val="105000"/>
              </a:lnSpc>
              <a:spcBef>
                <a:spcPts val="1200"/>
              </a:spcBef>
              <a:spcAft>
                <a:spcPts val="0"/>
              </a:spcAft>
              <a:buSzPts val="523"/>
              <a:buNone/>
            </a:pPr>
            <a:r>
              <a:rPr lang="en" sz="1237">
                <a:solidFill>
                  <a:schemeClr val="dk1"/>
                </a:solidFill>
              </a:rPr>
              <a:t>@Entity</a:t>
            </a:r>
            <a:endParaRPr sz="1237">
              <a:solidFill>
                <a:schemeClr val="dk1"/>
              </a:solidFill>
            </a:endParaRPr>
          </a:p>
          <a:p>
            <a:pPr indent="0" lvl="0" marL="0" rtl="0" algn="l">
              <a:lnSpc>
                <a:spcPct val="105000"/>
              </a:lnSpc>
              <a:spcBef>
                <a:spcPts val="1200"/>
              </a:spcBef>
              <a:spcAft>
                <a:spcPts val="0"/>
              </a:spcAft>
              <a:buSzPts val="523"/>
              <a:buNone/>
            </a:pPr>
            <a:r>
              <a:rPr lang="en" sz="1237">
                <a:solidFill>
                  <a:schemeClr val="dk1"/>
                </a:solidFill>
              </a:rPr>
              <a:t>@Table(name = "employee")</a:t>
            </a:r>
            <a:endParaRPr sz="1237">
              <a:solidFill>
                <a:schemeClr val="dk1"/>
              </a:solidFill>
            </a:endParaRPr>
          </a:p>
          <a:p>
            <a:pPr indent="0" lvl="0" marL="0" rtl="0" algn="l">
              <a:lnSpc>
                <a:spcPct val="105000"/>
              </a:lnSpc>
              <a:spcBef>
                <a:spcPts val="1200"/>
              </a:spcBef>
              <a:spcAft>
                <a:spcPts val="0"/>
              </a:spcAft>
              <a:buSzPts val="523"/>
              <a:buNone/>
            </a:pPr>
            <a:r>
              <a:rPr lang="en" sz="1237">
                <a:solidFill>
                  <a:schemeClr val="dk1"/>
                </a:solidFill>
              </a:rPr>
              <a:t>public class Employee implements Serializable {</a:t>
            </a:r>
            <a:endParaRPr sz="1237">
              <a:solidFill>
                <a:schemeClr val="dk1"/>
              </a:solidFill>
            </a:endParaRPr>
          </a:p>
          <a:p>
            <a:pPr indent="0" lvl="0" marL="0" rtl="0" algn="l">
              <a:lnSpc>
                <a:spcPct val="105000"/>
              </a:lnSpc>
              <a:spcBef>
                <a:spcPts val="1200"/>
              </a:spcBef>
              <a:spcAft>
                <a:spcPts val="0"/>
              </a:spcAft>
              <a:buSzPts val="523"/>
              <a:buNone/>
            </a:pPr>
            <a:r>
              <a:rPr lang="en" sz="1237">
                <a:solidFill>
                  <a:schemeClr val="dk1"/>
                </a:solidFill>
              </a:rPr>
              <a:t>  </a:t>
            </a:r>
            <a:endParaRPr sz="1237">
              <a:solidFill>
                <a:schemeClr val="dk1"/>
              </a:solidFill>
            </a:endParaRPr>
          </a:p>
          <a:p>
            <a:pPr indent="0" lvl="0" marL="0" rtl="0" algn="l">
              <a:lnSpc>
                <a:spcPct val="105000"/>
              </a:lnSpc>
              <a:spcBef>
                <a:spcPts val="1200"/>
              </a:spcBef>
              <a:spcAft>
                <a:spcPts val="0"/>
              </a:spcAft>
              <a:buSzPts val="523"/>
              <a:buNone/>
            </a:pPr>
            <a:r>
              <a:rPr lang="en" sz="1237">
                <a:solidFill>
                  <a:schemeClr val="dk1"/>
                </a:solidFill>
              </a:rPr>
              <a:t>  @Id</a:t>
            </a:r>
            <a:endParaRPr sz="1237">
              <a:solidFill>
                <a:schemeClr val="dk1"/>
              </a:solidFill>
            </a:endParaRPr>
          </a:p>
          <a:p>
            <a:pPr indent="0" lvl="0" marL="0" rtl="0" algn="l">
              <a:lnSpc>
                <a:spcPct val="105000"/>
              </a:lnSpc>
              <a:spcBef>
                <a:spcPts val="1200"/>
              </a:spcBef>
              <a:spcAft>
                <a:spcPts val="0"/>
              </a:spcAft>
              <a:buSzPts val="523"/>
              <a:buNone/>
            </a:pPr>
            <a:r>
              <a:rPr lang="en" sz="1237">
                <a:solidFill>
                  <a:schemeClr val="dk1"/>
                </a:solidFill>
              </a:rPr>
              <a:t>  @Column(name = "id")</a:t>
            </a:r>
            <a:endParaRPr sz="1237">
              <a:solidFill>
                <a:schemeClr val="dk1"/>
              </a:solidFill>
            </a:endParaRPr>
          </a:p>
          <a:p>
            <a:pPr indent="0" lvl="0" marL="0" rtl="0" algn="l">
              <a:lnSpc>
                <a:spcPct val="105000"/>
              </a:lnSpc>
              <a:spcBef>
                <a:spcPts val="1200"/>
              </a:spcBef>
              <a:spcAft>
                <a:spcPts val="0"/>
              </a:spcAft>
              <a:buSzPts val="523"/>
              <a:buNone/>
            </a:pPr>
            <a:r>
              <a:rPr lang="en" sz="1237">
                <a:solidFill>
                  <a:schemeClr val="dk1"/>
                </a:solidFill>
              </a:rPr>
              <a:t>  @GeneratedValue(strategy=SEQUENCE, generator="ID_SEQ")</a:t>
            </a:r>
            <a:endParaRPr sz="1237">
              <a:solidFill>
                <a:schemeClr val="dk1"/>
              </a:solidFill>
            </a:endParaRPr>
          </a:p>
          <a:p>
            <a:pPr indent="0" lvl="0" marL="0" rtl="0" algn="l">
              <a:lnSpc>
                <a:spcPct val="105000"/>
              </a:lnSpc>
              <a:spcBef>
                <a:spcPts val="1200"/>
              </a:spcBef>
              <a:spcAft>
                <a:spcPts val="0"/>
              </a:spcAft>
              <a:buSzPts val="523"/>
              <a:buNone/>
            </a:pPr>
            <a:r>
              <a:rPr lang="en" sz="1237">
                <a:solidFill>
                  <a:schemeClr val="dk1"/>
                </a:solidFill>
              </a:rPr>
              <a:t>  private int id;</a:t>
            </a:r>
            <a:endParaRPr sz="1237">
              <a:solidFill>
                <a:schemeClr val="dk1"/>
              </a:solidFill>
            </a:endParaRPr>
          </a:p>
          <a:p>
            <a:pPr indent="0" lvl="0" marL="0" rtl="0" algn="l">
              <a:lnSpc>
                <a:spcPct val="105000"/>
              </a:lnSpc>
              <a:spcBef>
                <a:spcPts val="1200"/>
              </a:spcBef>
              <a:spcAft>
                <a:spcPts val="0"/>
              </a:spcAft>
              <a:buClr>
                <a:schemeClr val="dk1"/>
              </a:buClr>
              <a:buSzPts val="523"/>
              <a:buFont typeface="Arial"/>
              <a:buNone/>
            </a:pPr>
            <a:r>
              <a:rPr lang="en" sz="1237">
                <a:solidFill>
                  <a:schemeClr val="dk1"/>
                </a:solidFill>
              </a:rPr>
              <a:t>}</a:t>
            </a:r>
            <a:endParaRPr sz="1237">
              <a:solidFill>
                <a:schemeClr val="dk1"/>
              </a:solidFill>
            </a:endParaRPr>
          </a:p>
          <a:p>
            <a:pPr indent="0" lvl="0" marL="0" rtl="0" algn="l">
              <a:lnSpc>
                <a:spcPct val="105000"/>
              </a:lnSpc>
              <a:spcBef>
                <a:spcPts val="1200"/>
              </a:spcBef>
              <a:spcAft>
                <a:spcPts val="1200"/>
              </a:spcAft>
              <a:buSzPts val="523"/>
              <a:buNone/>
            </a:pPr>
            <a:r>
              <a:t/>
            </a:r>
            <a:endParaRPr sz="622">
              <a:solidFill>
                <a:schemeClr val="dk1"/>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3" name="Google Shape;703;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5. </a:t>
            </a:r>
            <a:r>
              <a:rPr lang="en" sz="1500">
                <a:solidFill>
                  <a:srgbClr val="188038"/>
                </a:solidFill>
                <a:latin typeface="Roboto Mono"/>
                <a:ea typeface="Roboto Mono"/>
                <a:cs typeface="Roboto Mono"/>
                <a:sym typeface="Roboto Mono"/>
              </a:rPr>
              <a:t>@OrderBy</a:t>
            </a:r>
            <a:r>
              <a:rPr lang="en" sz="1500">
                <a:solidFill>
                  <a:schemeClr val="dk1"/>
                </a:solidFill>
              </a:rPr>
              <a:t>: Sort your data using</a:t>
            </a:r>
            <a:r>
              <a:rPr lang="en" sz="1500">
                <a:solidFill>
                  <a:schemeClr val="dk1"/>
                </a:solidFill>
                <a:uFill>
                  <a:noFill/>
                </a:uFill>
                <a:hlinkClick r:id="rId3">
                  <a:extLst>
                    <a:ext uri="{A12FA001-AC4F-418D-AE19-62706E023703}">
                      <ahyp:hlinkClr val="tx"/>
                    </a:ext>
                  </a:extLst>
                </a:hlinkClick>
              </a:rPr>
              <a:t> </a:t>
            </a:r>
            <a:r>
              <a:rPr lang="en" sz="1500" u="sng">
                <a:solidFill>
                  <a:schemeClr val="hlink"/>
                </a:solidFill>
                <a:hlinkClick r:id="rId4"/>
              </a:rPr>
              <a:t>@OrderBy</a:t>
            </a:r>
            <a:r>
              <a:rPr lang="en" sz="1500">
                <a:solidFill>
                  <a:schemeClr val="dk1"/>
                </a:solidFill>
              </a:rPr>
              <a:t> annotation. In example below, it will sort all employees_address by their id in ascending order.</a:t>
            </a:r>
            <a:endParaRPr sz="1500">
              <a:solidFill>
                <a:schemeClr val="dk1"/>
              </a:solidFill>
            </a:endParaRPr>
          </a:p>
          <a:p>
            <a:pPr indent="0" lvl="0" marL="0" rtl="0" algn="l">
              <a:spcBef>
                <a:spcPts val="1200"/>
              </a:spcBef>
              <a:spcAft>
                <a:spcPts val="0"/>
              </a:spcAft>
              <a:buNone/>
            </a:pPr>
            <a:r>
              <a:rPr lang="en" sz="1500">
                <a:solidFill>
                  <a:schemeClr val="dk1"/>
                </a:solidFill>
              </a:rPr>
              <a:t>@OrderBy("id asc")</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private Set employee_address;</a:t>
            </a:r>
            <a:endParaRPr sz="15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&lt;dependency&gt;</a:t>
            </a:r>
            <a:endParaRPr/>
          </a:p>
          <a:p>
            <a:pPr indent="0" lvl="0" marL="0" rtl="0" algn="l">
              <a:spcBef>
                <a:spcPts val="1200"/>
              </a:spcBef>
              <a:spcAft>
                <a:spcPts val="0"/>
              </a:spcAft>
              <a:buNone/>
            </a:pPr>
            <a:r>
              <a:rPr lang="en"/>
              <a:t>    &lt;groupId&gt;org.springframework.boot&lt;/groupId&gt;</a:t>
            </a:r>
            <a:endParaRPr/>
          </a:p>
          <a:p>
            <a:pPr indent="0" lvl="0" marL="0" rtl="0" algn="l">
              <a:spcBef>
                <a:spcPts val="1200"/>
              </a:spcBef>
              <a:spcAft>
                <a:spcPts val="0"/>
              </a:spcAft>
              <a:buNone/>
            </a:pPr>
            <a:r>
              <a:rPr lang="en"/>
              <a:t>    &lt;artifactId&gt;spring-boot-starter-data-jpa&lt;/artifactId&gt;</a:t>
            </a:r>
            <a:endParaRPr/>
          </a:p>
          <a:p>
            <a:pPr indent="0" lvl="0" marL="0" rtl="0" algn="l">
              <a:spcBef>
                <a:spcPts val="1200"/>
              </a:spcBef>
              <a:spcAft>
                <a:spcPts val="0"/>
              </a:spcAft>
              <a:buClr>
                <a:schemeClr val="dk1"/>
              </a:buClr>
              <a:buSzPts val="1100"/>
              <a:buFont typeface="Arial"/>
              <a:buNone/>
            </a:pPr>
            <a:r>
              <a:rPr lang="en"/>
              <a:t>&lt;/dependency&gt;</a:t>
            </a:r>
            <a:endParaRPr/>
          </a:p>
          <a:p>
            <a:pPr indent="0" lvl="0" marL="0" rtl="0" algn="l">
              <a:spcBef>
                <a:spcPts val="1200"/>
              </a:spcBef>
              <a:spcAft>
                <a:spcPts val="120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9" name="Google Shape;709;p1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6. </a:t>
            </a:r>
            <a:r>
              <a:rPr lang="en" sz="1500">
                <a:solidFill>
                  <a:srgbClr val="188038"/>
                </a:solidFill>
                <a:latin typeface="Roboto Mono"/>
                <a:ea typeface="Roboto Mono"/>
                <a:cs typeface="Roboto Mono"/>
                <a:sym typeface="Roboto Mono"/>
              </a:rPr>
              <a:t>@Transient</a:t>
            </a:r>
            <a:r>
              <a:rPr lang="en" sz="1500">
                <a:solidFill>
                  <a:schemeClr val="dk1"/>
                </a:solidFill>
              </a:rPr>
              <a:t>: Every non static and non-transient property of an entity is considered persistent, unless you annotate it as</a:t>
            </a:r>
            <a:r>
              <a:rPr lang="en" sz="1500">
                <a:solidFill>
                  <a:schemeClr val="dk1"/>
                </a:solidFill>
                <a:uFill>
                  <a:noFill/>
                </a:uFill>
                <a:hlinkClick r:id="rId3">
                  <a:extLst>
                    <a:ext uri="{A12FA001-AC4F-418D-AE19-62706E023703}">
                      <ahyp:hlinkClr val="tx"/>
                    </a:ext>
                  </a:extLst>
                </a:hlinkClick>
              </a:rPr>
              <a:t> </a:t>
            </a:r>
            <a:r>
              <a:rPr lang="en" sz="1500" u="sng">
                <a:solidFill>
                  <a:schemeClr val="hlink"/>
                </a:solidFill>
                <a:hlinkClick r:id="rId4"/>
              </a:rPr>
              <a:t>@Transient</a:t>
            </a:r>
            <a:r>
              <a:rPr lang="en" sz="1500">
                <a:solidFill>
                  <a:schemeClr val="dk1"/>
                </a:solidFill>
              </a:rPr>
              <a:t>.</a:t>
            </a:r>
            <a:endParaRPr sz="1500">
              <a:solidFill>
                <a:schemeClr val="dk1"/>
              </a:solidFill>
            </a:endParaRPr>
          </a:p>
          <a:p>
            <a:pPr indent="0" lvl="0" marL="0" rtl="0" algn="l">
              <a:spcBef>
                <a:spcPts val="1200"/>
              </a:spcBef>
              <a:spcAft>
                <a:spcPts val="0"/>
              </a:spcAft>
              <a:buNone/>
            </a:pPr>
            <a:r>
              <a:rPr lang="en" sz="1500">
                <a:solidFill>
                  <a:schemeClr val="dk1"/>
                </a:solidFill>
              </a:rPr>
              <a:t>@Transient</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Private int employeePhone;</a:t>
            </a:r>
            <a:endParaRPr sz="15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5" name="Google Shape;715;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7. </a:t>
            </a:r>
            <a:r>
              <a:rPr lang="en" sz="1700">
                <a:solidFill>
                  <a:srgbClr val="188038"/>
                </a:solidFill>
                <a:latin typeface="Roboto Mono"/>
                <a:ea typeface="Roboto Mono"/>
                <a:cs typeface="Roboto Mono"/>
                <a:sym typeface="Roboto Mono"/>
              </a:rPr>
              <a:t>@Lob</a:t>
            </a:r>
            <a:r>
              <a:rPr lang="en" sz="1700">
                <a:solidFill>
                  <a:schemeClr val="dk1"/>
                </a:solidFill>
              </a:rPr>
              <a:t>: Large objects are declared with</a:t>
            </a:r>
            <a:r>
              <a:rPr lang="en" sz="1700">
                <a:solidFill>
                  <a:schemeClr val="dk1"/>
                </a:solidFill>
                <a:uFill>
                  <a:noFill/>
                </a:uFill>
                <a:hlinkClick r:id="rId3">
                  <a:extLst>
                    <a:ext uri="{A12FA001-AC4F-418D-AE19-62706E023703}">
                      <ahyp:hlinkClr val="tx"/>
                    </a:ext>
                  </a:extLst>
                </a:hlinkClick>
              </a:rPr>
              <a:t> </a:t>
            </a:r>
            <a:r>
              <a:rPr lang="en" sz="1700" u="sng">
                <a:solidFill>
                  <a:schemeClr val="hlink"/>
                </a:solidFill>
                <a:hlinkClick r:id="rId4"/>
              </a:rPr>
              <a:t>@Lob</a:t>
            </a:r>
            <a:r>
              <a:rPr lang="en" sz="1700">
                <a:solidFill>
                  <a:schemeClr val="dk1"/>
                </a:solidFill>
              </a:rPr>
              <a:t>.</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rPr lang="en" sz="1700">
                <a:solidFill>
                  <a:schemeClr val="dk1"/>
                </a:solidFill>
              </a:rPr>
              <a:t>@Lob</a:t>
            </a:r>
            <a:endParaRPr sz="1700">
              <a:solidFill>
                <a:schemeClr val="dk1"/>
              </a:solidFill>
            </a:endParaRPr>
          </a:p>
          <a:p>
            <a:pPr indent="0" lvl="0" marL="0" rtl="0" algn="l">
              <a:spcBef>
                <a:spcPts val="1200"/>
              </a:spcBef>
              <a:spcAft>
                <a:spcPts val="0"/>
              </a:spcAft>
              <a:buNone/>
            </a:pPr>
            <a:r>
              <a:rPr lang="en" sz="1700">
                <a:solidFill>
                  <a:schemeClr val="dk1"/>
                </a:solidFill>
              </a:rPr>
              <a:t>public String getEmployeeAddress() {</a:t>
            </a:r>
            <a:endParaRPr sz="1700">
              <a:solidFill>
                <a:schemeClr val="dk1"/>
              </a:solidFill>
            </a:endParaRPr>
          </a:p>
          <a:p>
            <a:pPr indent="0" lvl="0" marL="0" rtl="0" algn="l">
              <a:spcBef>
                <a:spcPts val="1200"/>
              </a:spcBef>
              <a:spcAft>
                <a:spcPts val="0"/>
              </a:spcAft>
              <a:buNone/>
            </a:pPr>
            <a:r>
              <a:rPr lang="en" sz="1700">
                <a:solidFill>
                  <a:schemeClr val="dk1"/>
                </a:solidFill>
              </a:rPr>
              <a:t>    return employeeAddress;</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a:t>
            </a:r>
            <a:endParaRPr sz="17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24"/>
          <p:cNvSpPr txBox="1"/>
          <p:nvPr>
            <p:ph type="title"/>
          </p:nvPr>
        </p:nvSpPr>
        <p:spPr>
          <a:xfrm>
            <a:off x="311700" y="4556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870" u="sng">
                <a:solidFill>
                  <a:schemeClr val="hlink"/>
                </a:solidFill>
                <a:hlinkClick r:id="rId3"/>
              </a:rPr>
              <a:t>Hibernate Annotations for Mapping between tables</a:t>
            </a:r>
            <a:endParaRPr b="1" sz="1870" u="sng">
              <a:solidFill>
                <a:schemeClr val="hlink"/>
              </a:solidFill>
            </a:endParaRPr>
          </a:p>
          <a:p>
            <a:pPr indent="0" lvl="0" marL="0" rtl="0" algn="l">
              <a:spcBef>
                <a:spcPts val="400"/>
              </a:spcBef>
              <a:spcAft>
                <a:spcPts val="0"/>
              </a:spcAft>
              <a:buSzPts val="990"/>
              <a:buNone/>
            </a:pPr>
            <a:r>
              <a:t/>
            </a:r>
            <a:endParaRPr sz="3220"/>
          </a:p>
        </p:txBody>
      </p:sp>
      <p:sp>
        <p:nvSpPr>
          <p:cNvPr id="721" name="Google Shape;721;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We have another set of annotations that are used to specify the association mapping between different tables and entities. </a:t>
            </a:r>
            <a:endParaRPr/>
          </a:p>
          <a:p>
            <a:pPr indent="0" lvl="0" marL="0" rtl="0" algn="l">
              <a:spcBef>
                <a:spcPts val="1200"/>
              </a:spcBef>
              <a:spcAft>
                <a:spcPts val="12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727" name="Google Shape;727;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800"/>
              </a:spcBef>
              <a:spcAft>
                <a:spcPts val="0"/>
              </a:spcAft>
              <a:buClr>
                <a:schemeClr val="dk1"/>
              </a:buClr>
              <a:buSzPts val="1800"/>
              <a:buChar char="●"/>
            </a:pPr>
            <a:r>
              <a:rPr lang="en">
                <a:solidFill>
                  <a:schemeClr val="dk1"/>
                </a:solidFill>
              </a:rPr>
              <a:t>Tables ‘employee’ and ‘employeeDetail’ have one-to-one association and they share the same primary key.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Tables ‘communication’ and ‘communicationDetail’ are linked by a foreign key. It is also a one to one association.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Tables ‘communication’ and ‘employee’ are linked using a foreign key in many-to-one association with communication being the owner.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Tables ‘employee’ and ‘employeeStatus’ are linked through a foreign key in many-to-one association with employee being the owner.</a:t>
            </a:r>
            <a:endParaRPr>
              <a:solidFill>
                <a:schemeClr val="dk1"/>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26"/>
          <p:cNvSpPr txBox="1"/>
          <p:nvPr>
            <p:ph idx="1" type="body"/>
          </p:nvPr>
        </p:nvSpPr>
        <p:spPr>
          <a:xfrm>
            <a:off x="248200" y="1047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50"/>
              <a:t>@Entity</a:t>
            </a:r>
            <a:endParaRPr sz="1450"/>
          </a:p>
          <a:p>
            <a:pPr indent="0" lvl="0" marL="0" rtl="0" algn="l">
              <a:lnSpc>
                <a:spcPct val="95000"/>
              </a:lnSpc>
              <a:spcBef>
                <a:spcPts val="1200"/>
              </a:spcBef>
              <a:spcAft>
                <a:spcPts val="0"/>
              </a:spcAft>
              <a:buSzPts val="275"/>
              <a:buNone/>
            </a:pPr>
            <a:r>
              <a:rPr lang="en" sz="1450"/>
              <a:t>@Table(name = "employee")</a:t>
            </a:r>
            <a:endParaRPr sz="1450"/>
          </a:p>
          <a:p>
            <a:pPr indent="0" lvl="0" marL="0" rtl="0" algn="l">
              <a:lnSpc>
                <a:spcPct val="95000"/>
              </a:lnSpc>
              <a:spcBef>
                <a:spcPts val="1200"/>
              </a:spcBef>
              <a:spcAft>
                <a:spcPts val="0"/>
              </a:spcAft>
              <a:buSzPts val="275"/>
              <a:buNone/>
            </a:pPr>
            <a:r>
              <a:rPr lang="en" sz="1450"/>
              <a:t>public class Employee implements Serializable {</a:t>
            </a:r>
            <a:endParaRPr sz="1450"/>
          </a:p>
          <a:p>
            <a:pPr indent="0" lvl="0" marL="0" rtl="0" algn="l">
              <a:lnSpc>
                <a:spcPct val="95000"/>
              </a:lnSpc>
              <a:spcBef>
                <a:spcPts val="1200"/>
              </a:spcBef>
              <a:spcAft>
                <a:spcPts val="0"/>
              </a:spcAft>
              <a:buSzPts val="275"/>
              <a:buNone/>
            </a:pPr>
            <a:r>
              <a:rPr lang="en" sz="1450"/>
              <a:t>  @Id</a:t>
            </a:r>
            <a:endParaRPr sz="1450"/>
          </a:p>
          <a:p>
            <a:pPr indent="0" lvl="0" marL="0" rtl="0" algn="l">
              <a:lnSpc>
                <a:spcPct val="95000"/>
              </a:lnSpc>
              <a:spcBef>
                <a:spcPts val="1200"/>
              </a:spcBef>
              <a:spcAft>
                <a:spcPts val="0"/>
              </a:spcAft>
              <a:buSzPts val="275"/>
              <a:buNone/>
            </a:pPr>
            <a:r>
              <a:rPr lang="en" sz="1450"/>
              <a:t>  @Column(name = "id")</a:t>
            </a:r>
            <a:endParaRPr sz="1450"/>
          </a:p>
          <a:p>
            <a:pPr indent="0" lvl="0" marL="0" rtl="0" algn="l">
              <a:lnSpc>
                <a:spcPct val="95000"/>
              </a:lnSpc>
              <a:spcBef>
                <a:spcPts val="1200"/>
              </a:spcBef>
              <a:spcAft>
                <a:spcPts val="0"/>
              </a:spcAft>
              <a:buSzPts val="275"/>
              <a:buNone/>
            </a:pPr>
            <a:r>
              <a:rPr lang="en" sz="1450"/>
              <a:t>  @GeneratedValue</a:t>
            </a:r>
            <a:endParaRPr sz="1450"/>
          </a:p>
          <a:p>
            <a:pPr indent="0" lvl="0" marL="0" rtl="0" algn="l">
              <a:lnSpc>
                <a:spcPct val="95000"/>
              </a:lnSpc>
              <a:spcBef>
                <a:spcPts val="1200"/>
              </a:spcBef>
              <a:spcAft>
                <a:spcPts val="0"/>
              </a:spcAft>
              <a:buSzPts val="275"/>
              <a:buNone/>
            </a:pPr>
            <a:r>
              <a:rPr lang="en" sz="1450"/>
              <a:t>  private int id;</a:t>
            </a:r>
            <a:endParaRPr sz="1450"/>
          </a:p>
          <a:p>
            <a:pPr indent="0" lvl="0" marL="0" rtl="0" algn="l">
              <a:lnSpc>
                <a:spcPct val="95000"/>
              </a:lnSpc>
              <a:spcBef>
                <a:spcPts val="1200"/>
              </a:spcBef>
              <a:spcAft>
                <a:spcPts val="0"/>
              </a:spcAft>
              <a:buSzPts val="275"/>
              <a:buNone/>
            </a:pPr>
            <a:r>
              <a:rPr lang="en" sz="1450"/>
              <a:t>  @OneToOne(cascade = CascadeType.MERGE)</a:t>
            </a:r>
            <a:endParaRPr sz="1450"/>
          </a:p>
          <a:p>
            <a:pPr indent="0" lvl="0" marL="0" rtl="0" algn="l">
              <a:lnSpc>
                <a:spcPct val="95000"/>
              </a:lnSpc>
              <a:spcBef>
                <a:spcPts val="1200"/>
              </a:spcBef>
              <a:spcAft>
                <a:spcPts val="0"/>
              </a:spcAft>
              <a:buSzPts val="275"/>
              <a:buNone/>
            </a:pPr>
            <a:r>
              <a:rPr lang="en" sz="1450"/>
              <a:t>  @PrimaryKeyJoinColumn</a:t>
            </a:r>
            <a:endParaRPr sz="1450"/>
          </a:p>
          <a:p>
            <a:pPr indent="0" lvl="0" marL="0" rtl="0" algn="l">
              <a:lnSpc>
                <a:spcPct val="95000"/>
              </a:lnSpc>
              <a:spcBef>
                <a:spcPts val="1200"/>
              </a:spcBef>
              <a:spcAft>
                <a:spcPts val="0"/>
              </a:spcAft>
              <a:buSzPts val="275"/>
              <a:buNone/>
            </a:pPr>
            <a:r>
              <a:rPr lang="en" sz="1450"/>
              <a:t>  private EmployeeDetail employeeDetail;</a:t>
            </a:r>
            <a:endParaRPr sz="1450"/>
          </a:p>
          <a:p>
            <a:pPr indent="0" lvl="0" marL="0" rtl="0" algn="l">
              <a:lnSpc>
                <a:spcPct val="95000"/>
              </a:lnSpc>
              <a:spcBef>
                <a:spcPts val="1200"/>
              </a:spcBef>
              <a:spcAft>
                <a:spcPts val="0"/>
              </a:spcAft>
              <a:buSzPts val="275"/>
              <a:buNone/>
            </a:pPr>
            <a:r>
              <a:rPr lang="en" sz="1450"/>
              <a:t>}</a:t>
            </a:r>
            <a:endParaRPr sz="1450"/>
          </a:p>
          <a:p>
            <a:pPr indent="0" lvl="0" marL="0" rtl="0" algn="l">
              <a:lnSpc>
                <a:spcPct val="95000"/>
              </a:lnSpc>
              <a:spcBef>
                <a:spcPts val="1200"/>
              </a:spcBef>
              <a:spcAft>
                <a:spcPts val="0"/>
              </a:spcAft>
              <a:buSzPts val="275"/>
              <a:buNone/>
            </a:pPr>
            <a:r>
              <a:rPr lang="en" sz="1450"/>
              <a:t>@Entity</a:t>
            </a:r>
            <a:endParaRPr sz="1450"/>
          </a:p>
          <a:p>
            <a:pPr indent="0" lvl="0" marL="0" rtl="0" algn="l">
              <a:lnSpc>
                <a:spcPct val="95000"/>
              </a:lnSpc>
              <a:spcBef>
                <a:spcPts val="1200"/>
              </a:spcBef>
              <a:spcAft>
                <a:spcPts val="0"/>
              </a:spcAft>
              <a:buSzPts val="275"/>
              <a:buNone/>
            </a:pPr>
            <a:r>
              <a:rPr lang="en" sz="1450"/>
              <a:t>@Table(name = "employeeDetail")</a:t>
            </a:r>
            <a:endParaRPr sz="1450"/>
          </a:p>
          <a:p>
            <a:pPr indent="0" lvl="0" marL="0" rtl="0" algn="l">
              <a:lnSpc>
                <a:spcPct val="95000"/>
              </a:lnSpc>
              <a:spcBef>
                <a:spcPts val="1200"/>
              </a:spcBef>
              <a:spcAft>
                <a:spcPts val="0"/>
              </a:spcAft>
              <a:buSzPts val="275"/>
              <a:buNone/>
            </a:pPr>
            <a:r>
              <a:rPr lang="en" sz="1450"/>
              <a:t>public class EmployeeDetail implements Serializable {</a:t>
            </a:r>
            <a:endParaRPr sz="1450"/>
          </a:p>
          <a:p>
            <a:pPr indent="0" lvl="0" marL="0" rtl="0" algn="l">
              <a:lnSpc>
                <a:spcPct val="95000"/>
              </a:lnSpc>
              <a:spcBef>
                <a:spcPts val="1200"/>
              </a:spcBef>
              <a:spcAft>
                <a:spcPts val="0"/>
              </a:spcAft>
              <a:buSzPts val="275"/>
              <a:buNone/>
            </a:pPr>
            <a:r>
              <a:rPr lang="en" sz="1450"/>
              <a:t>  @Id</a:t>
            </a:r>
            <a:endParaRPr sz="1450"/>
          </a:p>
          <a:p>
            <a:pPr indent="0" lvl="0" marL="0" rtl="0" algn="l">
              <a:lnSpc>
                <a:spcPct val="95000"/>
              </a:lnSpc>
              <a:spcBef>
                <a:spcPts val="1200"/>
              </a:spcBef>
              <a:spcAft>
                <a:spcPts val="0"/>
              </a:spcAft>
              <a:buSzPts val="275"/>
              <a:buNone/>
            </a:pPr>
            <a:r>
              <a:rPr lang="en" sz="1450"/>
              <a:t>  @Column(name = "id")</a:t>
            </a:r>
            <a:endParaRPr sz="1450"/>
          </a:p>
          <a:p>
            <a:pPr indent="0" lvl="0" marL="0" rtl="0" algn="l">
              <a:lnSpc>
                <a:spcPct val="95000"/>
              </a:lnSpc>
              <a:spcBef>
                <a:spcPts val="1200"/>
              </a:spcBef>
              <a:spcAft>
                <a:spcPts val="0"/>
              </a:spcAft>
              <a:buSzPts val="275"/>
              <a:buNone/>
            </a:pPr>
            <a:r>
              <a:rPr lang="en" sz="1450"/>
              <a:t>  private int id;</a:t>
            </a:r>
            <a:endParaRPr sz="1450"/>
          </a:p>
          <a:p>
            <a:pPr indent="0" lvl="0" marL="0" rtl="0" algn="l">
              <a:lnSpc>
                <a:spcPct val="95000"/>
              </a:lnSpc>
              <a:spcBef>
                <a:spcPts val="1200"/>
              </a:spcBef>
              <a:spcAft>
                <a:spcPts val="0"/>
              </a:spcAft>
              <a:buClr>
                <a:schemeClr val="dk1"/>
              </a:buClr>
              <a:buSzPts val="275"/>
              <a:buFont typeface="Arial"/>
              <a:buNone/>
            </a:pPr>
            <a:r>
              <a:rPr lang="en" sz="1450"/>
              <a:t>}</a:t>
            </a:r>
            <a:endParaRPr sz="1450"/>
          </a:p>
          <a:p>
            <a:pPr indent="0" lvl="0" marL="0" rtl="0" algn="l">
              <a:lnSpc>
                <a:spcPct val="95000"/>
              </a:lnSpc>
              <a:spcBef>
                <a:spcPts val="1200"/>
              </a:spcBef>
              <a:spcAft>
                <a:spcPts val="1200"/>
              </a:spcAft>
              <a:buSzPts val="275"/>
              <a:buNone/>
            </a:pPr>
            <a:r>
              <a:t/>
            </a:r>
            <a:endParaRPr sz="145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8" name="Google Shape;738;p1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188038"/>
                </a:solidFill>
                <a:latin typeface="Roboto Mono"/>
                <a:ea typeface="Roboto Mono"/>
                <a:cs typeface="Roboto Mono"/>
                <a:sym typeface="Roboto Mono"/>
              </a:rPr>
              <a:t>@OneToOne</a:t>
            </a:r>
            <a:r>
              <a:rPr lang="en" sz="1700">
                <a:solidFill>
                  <a:schemeClr val="dk1"/>
                </a:solidFill>
              </a:rPr>
              <a:t> Employee and EmployeeDetail entities share the same primary key and we can associate them using</a:t>
            </a:r>
            <a:r>
              <a:rPr lang="en" sz="1700">
                <a:solidFill>
                  <a:schemeClr val="dk1"/>
                </a:solidFill>
                <a:uFill>
                  <a:noFill/>
                </a:uFill>
                <a:hlinkClick r:id="rId3">
                  <a:extLst>
                    <a:ext uri="{A12FA001-AC4F-418D-AE19-62706E023703}">
                      <ahyp:hlinkClr val="tx"/>
                    </a:ext>
                  </a:extLst>
                </a:hlinkClick>
              </a:rPr>
              <a:t> </a:t>
            </a:r>
            <a:r>
              <a:rPr lang="en" sz="1700" u="sng">
                <a:solidFill>
                  <a:schemeClr val="hlink"/>
                </a:solidFill>
                <a:hlinkClick r:id="rId4"/>
              </a:rPr>
              <a:t>@OneToOne</a:t>
            </a:r>
            <a:r>
              <a:rPr lang="en" sz="1700">
                <a:solidFill>
                  <a:schemeClr val="dk1"/>
                </a:solidFill>
              </a:rPr>
              <a:t> and</a:t>
            </a:r>
            <a:r>
              <a:rPr lang="en" sz="1700">
                <a:solidFill>
                  <a:schemeClr val="dk1"/>
                </a:solidFill>
                <a:uFill>
                  <a:noFill/>
                </a:uFill>
                <a:hlinkClick r:id="rId5">
                  <a:extLst>
                    <a:ext uri="{A12FA001-AC4F-418D-AE19-62706E023703}">
                      <ahyp:hlinkClr val="tx"/>
                    </a:ext>
                  </a:extLst>
                </a:hlinkClick>
              </a:rPr>
              <a:t> </a:t>
            </a:r>
            <a:r>
              <a:rPr lang="en" sz="1700" u="sng">
                <a:solidFill>
                  <a:schemeClr val="hlink"/>
                </a:solidFill>
                <a:hlinkClick r:id="rId6"/>
              </a:rPr>
              <a:t>@PrimaryKeyJoinColumn</a:t>
            </a:r>
            <a:r>
              <a:rPr lang="en" sz="1700">
                <a:solidFill>
                  <a:schemeClr val="dk1"/>
                </a:solidFill>
              </a:rPr>
              <a:t>. In this case the id property of EmployeeDetail is not annotated with</a:t>
            </a:r>
            <a:r>
              <a:rPr lang="en" sz="1700">
                <a:solidFill>
                  <a:schemeClr val="dk1"/>
                </a:solidFill>
                <a:uFill>
                  <a:noFill/>
                </a:uFill>
                <a:hlinkClick r:id="rId7">
                  <a:extLst>
                    <a:ext uri="{A12FA001-AC4F-418D-AE19-62706E023703}">
                      <ahyp:hlinkClr val="tx"/>
                    </a:ext>
                  </a:extLst>
                </a:hlinkClick>
              </a:rPr>
              <a:t> </a:t>
            </a:r>
            <a:r>
              <a:rPr lang="en" sz="1700" u="sng">
                <a:solidFill>
                  <a:schemeClr val="hlink"/>
                </a:solidFill>
                <a:hlinkClick r:id="rId8"/>
              </a:rPr>
              <a:t>@GeneratedValue</a:t>
            </a:r>
            <a:r>
              <a:rPr lang="en" sz="1700">
                <a:solidFill>
                  <a:schemeClr val="dk1"/>
                </a:solidFill>
              </a:rPr>
              <a:t>. The id value of Employee will be used for used for id of EmployeeDetail.</a:t>
            </a:r>
            <a:endParaRPr sz="24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4" name="Google Shape;744;p1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chemeClr val="dk1"/>
                </a:solidFill>
              </a:rPr>
              <a:t>Points to note:</a:t>
            </a:r>
            <a:endParaRPr>
              <a:solidFill>
                <a:schemeClr val="dk1"/>
              </a:solidFill>
            </a:endParaRPr>
          </a:p>
          <a:p>
            <a:pPr indent="-342900" lvl="0" marL="457200" rtl="0" algn="l">
              <a:spcBef>
                <a:spcPts val="1200"/>
              </a:spcBef>
              <a:spcAft>
                <a:spcPts val="0"/>
              </a:spcAft>
              <a:buClr>
                <a:schemeClr val="dk1"/>
              </a:buClr>
              <a:buSzPts val="1800"/>
              <a:buChar char="●"/>
            </a:pPr>
            <a:r>
              <a:rPr lang="en" u="sng">
                <a:solidFill>
                  <a:schemeClr val="hlink"/>
                </a:solidFill>
                <a:hlinkClick r:id="rId3"/>
              </a:rPr>
              <a:t>@PrimaryKeyJoinColumn</a:t>
            </a:r>
            <a:r>
              <a:rPr lang="en">
                <a:solidFill>
                  <a:schemeClr val="dk1"/>
                </a:solidFill>
              </a:rPr>
              <a:t> should be used for associated entities sharing the same primary key.</a:t>
            </a:r>
            <a:endParaRPr>
              <a:solidFill>
                <a:schemeClr val="dk1"/>
              </a:solidFill>
            </a:endParaRPr>
          </a:p>
          <a:p>
            <a:pPr indent="-342900" lvl="0" marL="457200" rtl="0" algn="l">
              <a:spcBef>
                <a:spcPts val="0"/>
              </a:spcBef>
              <a:spcAft>
                <a:spcPts val="0"/>
              </a:spcAft>
              <a:buClr>
                <a:schemeClr val="dk1"/>
              </a:buClr>
              <a:buSzPts val="1800"/>
              <a:buChar char="●"/>
            </a:pPr>
            <a:r>
              <a:rPr lang="en" u="sng">
                <a:solidFill>
                  <a:schemeClr val="hlink"/>
                </a:solidFill>
                <a:hlinkClick r:id="rId4"/>
              </a:rPr>
              <a:t>@JoinColumn</a:t>
            </a:r>
            <a:r>
              <a:rPr lang="en">
                <a:solidFill>
                  <a:schemeClr val="dk1"/>
                </a:solidFill>
              </a:rPr>
              <a:t> &amp;</a:t>
            </a:r>
            <a:r>
              <a:rPr lang="en">
                <a:solidFill>
                  <a:schemeClr val="dk1"/>
                </a:solidFill>
                <a:uFill>
                  <a:noFill/>
                </a:uFill>
                <a:hlinkClick r:id="rId5">
                  <a:extLst>
                    <a:ext uri="{A12FA001-AC4F-418D-AE19-62706E023703}">
                      <ahyp:hlinkClr val="tx"/>
                    </a:ext>
                  </a:extLst>
                </a:hlinkClick>
              </a:rPr>
              <a:t> </a:t>
            </a:r>
            <a:r>
              <a:rPr lang="en" u="sng">
                <a:solidFill>
                  <a:schemeClr val="hlink"/>
                </a:solidFill>
                <a:hlinkClick r:id="rId6"/>
              </a:rPr>
              <a:t>@OneToOne</a:t>
            </a:r>
            <a:r>
              <a:rPr lang="en">
                <a:solidFill>
                  <a:schemeClr val="dk1"/>
                </a:solidFill>
              </a:rPr>
              <a:t> should be mappedBy attribute when foreign key is held by one of the entities.</a:t>
            </a:r>
            <a:endParaRPr>
              <a:solidFill>
                <a:schemeClr val="dk1"/>
              </a:solidFill>
            </a:endParaRPr>
          </a:p>
          <a:p>
            <a:pPr indent="0" lvl="0" marL="0" rtl="0" algn="l">
              <a:spcBef>
                <a:spcPts val="1200"/>
              </a:spcBef>
              <a:spcAft>
                <a:spcPts val="1200"/>
              </a:spcAft>
              <a:buNone/>
            </a:pPr>
            <a:r>
              <a:t/>
            </a:r>
            <a:endParaRPr sz="25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9"/>
          <p:cNvSpPr txBox="1"/>
          <p:nvPr>
            <p:ph idx="1" type="body"/>
          </p:nvPr>
        </p:nvSpPr>
        <p:spPr>
          <a:xfrm>
            <a:off x="311700" y="136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050"/>
              <a:t>@Entity</a:t>
            </a:r>
            <a:endParaRPr sz="1050"/>
          </a:p>
          <a:p>
            <a:pPr indent="0" lvl="0" marL="0" rtl="0" algn="l">
              <a:lnSpc>
                <a:spcPct val="95000"/>
              </a:lnSpc>
              <a:spcBef>
                <a:spcPts val="1200"/>
              </a:spcBef>
              <a:spcAft>
                <a:spcPts val="0"/>
              </a:spcAft>
              <a:buSzPts val="275"/>
              <a:buNone/>
            </a:pPr>
            <a:r>
              <a:rPr lang="en" sz="1050"/>
              <a:t>@Table(name = "communicationDetail")</a:t>
            </a:r>
            <a:endParaRPr sz="1050"/>
          </a:p>
          <a:p>
            <a:pPr indent="0" lvl="0" marL="0" rtl="0" algn="l">
              <a:lnSpc>
                <a:spcPct val="95000"/>
              </a:lnSpc>
              <a:spcBef>
                <a:spcPts val="1200"/>
              </a:spcBef>
              <a:spcAft>
                <a:spcPts val="0"/>
              </a:spcAft>
              <a:buSzPts val="275"/>
              <a:buNone/>
            </a:pPr>
            <a:r>
              <a:rPr lang="en" sz="1050"/>
              <a:t>public class CommunicationDetail implements Serializable {</a:t>
            </a:r>
            <a:endParaRPr sz="1050"/>
          </a:p>
          <a:p>
            <a:pPr indent="0" lvl="0" marL="0" rtl="0" algn="l">
              <a:lnSpc>
                <a:spcPct val="95000"/>
              </a:lnSpc>
              <a:spcBef>
                <a:spcPts val="1200"/>
              </a:spcBef>
              <a:spcAft>
                <a:spcPts val="0"/>
              </a:spcAft>
              <a:buSzPts val="275"/>
              <a:buNone/>
            </a:pPr>
            <a:r>
              <a:rPr lang="en" sz="1050"/>
              <a:t>  @Id</a:t>
            </a:r>
            <a:endParaRPr sz="1050"/>
          </a:p>
          <a:p>
            <a:pPr indent="0" lvl="0" marL="0" rtl="0" algn="l">
              <a:lnSpc>
                <a:spcPct val="95000"/>
              </a:lnSpc>
              <a:spcBef>
                <a:spcPts val="1200"/>
              </a:spcBef>
              <a:spcAft>
                <a:spcPts val="0"/>
              </a:spcAft>
              <a:buSzPts val="275"/>
              <a:buNone/>
            </a:pPr>
            <a:r>
              <a:rPr lang="en" sz="1050"/>
              <a:t>  @Column(name = "id")</a:t>
            </a:r>
            <a:endParaRPr sz="1050"/>
          </a:p>
          <a:p>
            <a:pPr indent="0" lvl="0" marL="0" rtl="0" algn="l">
              <a:lnSpc>
                <a:spcPct val="95000"/>
              </a:lnSpc>
              <a:spcBef>
                <a:spcPts val="1200"/>
              </a:spcBef>
              <a:spcAft>
                <a:spcPts val="0"/>
              </a:spcAft>
              <a:buSzPts val="275"/>
              <a:buNone/>
            </a:pPr>
            <a:r>
              <a:rPr lang="en" sz="1050"/>
              <a:t>  @GeneratedValue</a:t>
            </a:r>
            <a:endParaRPr sz="1050"/>
          </a:p>
          <a:p>
            <a:pPr indent="0" lvl="0" marL="0" rtl="0" algn="l">
              <a:lnSpc>
                <a:spcPct val="95000"/>
              </a:lnSpc>
              <a:spcBef>
                <a:spcPts val="1200"/>
              </a:spcBef>
              <a:spcAft>
                <a:spcPts val="0"/>
              </a:spcAft>
              <a:buSzPts val="275"/>
              <a:buNone/>
            </a:pPr>
            <a:r>
              <a:rPr lang="en" sz="1050"/>
              <a:t>  private int id;</a:t>
            </a:r>
            <a:endParaRPr sz="1050"/>
          </a:p>
          <a:p>
            <a:pPr indent="0" lvl="0" marL="0" rtl="0" algn="l">
              <a:lnSpc>
                <a:spcPct val="95000"/>
              </a:lnSpc>
              <a:spcBef>
                <a:spcPts val="1200"/>
              </a:spcBef>
              <a:spcAft>
                <a:spcPts val="0"/>
              </a:spcAft>
              <a:buSzPts val="275"/>
              <a:buNone/>
            </a:pPr>
            <a:r>
              <a:rPr lang="en" sz="1050"/>
              <a:t>  @OneToOne</a:t>
            </a:r>
            <a:endParaRPr sz="1050"/>
          </a:p>
          <a:p>
            <a:pPr indent="0" lvl="0" marL="0" rtl="0" algn="l">
              <a:lnSpc>
                <a:spcPct val="95000"/>
              </a:lnSpc>
              <a:spcBef>
                <a:spcPts val="1200"/>
              </a:spcBef>
              <a:spcAft>
                <a:spcPts val="0"/>
              </a:spcAft>
              <a:buSzPts val="275"/>
              <a:buNone/>
            </a:pPr>
            <a:r>
              <a:rPr lang="en" sz="1050"/>
              <a:t>  @MapsId</a:t>
            </a:r>
            <a:endParaRPr sz="1050"/>
          </a:p>
          <a:p>
            <a:pPr indent="0" lvl="0" marL="0" rtl="0" algn="l">
              <a:lnSpc>
                <a:spcPct val="95000"/>
              </a:lnSpc>
              <a:spcBef>
                <a:spcPts val="1200"/>
              </a:spcBef>
              <a:spcAft>
                <a:spcPts val="0"/>
              </a:spcAft>
              <a:buSzPts val="275"/>
              <a:buNone/>
            </a:pPr>
            <a:r>
              <a:rPr lang="en" sz="1050"/>
              <a:t>  @JoinColumn(name = "communicationId")</a:t>
            </a:r>
            <a:endParaRPr sz="1050"/>
          </a:p>
          <a:p>
            <a:pPr indent="0" lvl="0" marL="0" rtl="0" algn="l">
              <a:lnSpc>
                <a:spcPct val="95000"/>
              </a:lnSpc>
              <a:spcBef>
                <a:spcPts val="1200"/>
              </a:spcBef>
              <a:spcAft>
                <a:spcPts val="0"/>
              </a:spcAft>
              <a:buSzPts val="275"/>
              <a:buNone/>
            </a:pPr>
            <a:r>
              <a:rPr lang="en" sz="1050"/>
              <a:t>  private Communication communication;</a:t>
            </a:r>
            <a:endParaRPr sz="1050"/>
          </a:p>
          <a:p>
            <a:pPr indent="0" lvl="0" marL="0" rtl="0" algn="l">
              <a:lnSpc>
                <a:spcPct val="95000"/>
              </a:lnSpc>
              <a:spcBef>
                <a:spcPts val="1200"/>
              </a:spcBef>
              <a:spcAft>
                <a:spcPts val="0"/>
              </a:spcAft>
              <a:buSzPts val="275"/>
              <a:buNone/>
            </a:pPr>
            <a:r>
              <a:rPr lang="en" sz="1050"/>
              <a:t>}</a:t>
            </a:r>
            <a:endParaRPr sz="1050"/>
          </a:p>
          <a:p>
            <a:pPr indent="0" lvl="0" marL="0" rtl="0" algn="l">
              <a:lnSpc>
                <a:spcPct val="95000"/>
              </a:lnSpc>
              <a:spcBef>
                <a:spcPts val="1200"/>
              </a:spcBef>
              <a:spcAft>
                <a:spcPts val="0"/>
              </a:spcAft>
              <a:buSzPts val="275"/>
              <a:buNone/>
            </a:pPr>
            <a:r>
              <a:rPr lang="en" sz="1050"/>
              <a:t>@Entity</a:t>
            </a:r>
            <a:endParaRPr sz="1050"/>
          </a:p>
          <a:p>
            <a:pPr indent="0" lvl="0" marL="0" rtl="0" algn="l">
              <a:lnSpc>
                <a:spcPct val="95000"/>
              </a:lnSpc>
              <a:spcBef>
                <a:spcPts val="1200"/>
              </a:spcBef>
              <a:spcAft>
                <a:spcPts val="0"/>
              </a:spcAft>
              <a:buSzPts val="275"/>
              <a:buNone/>
            </a:pPr>
            <a:r>
              <a:rPr lang="en" sz="1050"/>
              <a:t>@Table(name = "communication")</a:t>
            </a:r>
            <a:endParaRPr sz="1050"/>
          </a:p>
          <a:p>
            <a:pPr indent="0" lvl="0" marL="0" rtl="0" algn="l">
              <a:lnSpc>
                <a:spcPct val="95000"/>
              </a:lnSpc>
              <a:spcBef>
                <a:spcPts val="1200"/>
              </a:spcBef>
              <a:spcAft>
                <a:spcPts val="0"/>
              </a:spcAft>
              <a:buSzPts val="275"/>
              <a:buNone/>
            </a:pPr>
            <a:r>
              <a:rPr lang="en" sz="1050"/>
              <a:t>public class Communication implements Serializable {</a:t>
            </a:r>
            <a:endParaRPr sz="1050"/>
          </a:p>
          <a:p>
            <a:pPr indent="0" lvl="0" marL="0" rtl="0" algn="l">
              <a:lnSpc>
                <a:spcPct val="95000"/>
              </a:lnSpc>
              <a:spcBef>
                <a:spcPts val="1200"/>
              </a:spcBef>
              <a:spcAft>
                <a:spcPts val="0"/>
              </a:spcAft>
              <a:buSzPts val="275"/>
              <a:buNone/>
            </a:pPr>
            <a:r>
              <a:rPr lang="en" sz="1050"/>
              <a:t>  @Id</a:t>
            </a:r>
            <a:endParaRPr sz="1050"/>
          </a:p>
          <a:p>
            <a:pPr indent="0" lvl="0" marL="0" rtl="0" algn="l">
              <a:lnSpc>
                <a:spcPct val="95000"/>
              </a:lnSpc>
              <a:spcBef>
                <a:spcPts val="1200"/>
              </a:spcBef>
              <a:spcAft>
                <a:spcPts val="0"/>
              </a:spcAft>
              <a:buSzPts val="275"/>
              <a:buNone/>
            </a:pPr>
            <a:r>
              <a:rPr lang="en" sz="1050"/>
              <a:t>  @Column(name = "ID")</a:t>
            </a:r>
            <a:endParaRPr sz="1050"/>
          </a:p>
          <a:p>
            <a:pPr indent="0" lvl="0" marL="0" rtl="0" algn="l">
              <a:lnSpc>
                <a:spcPct val="95000"/>
              </a:lnSpc>
              <a:spcBef>
                <a:spcPts val="1200"/>
              </a:spcBef>
              <a:spcAft>
                <a:spcPts val="0"/>
              </a:spcAft>
              <a:buSzPts val="275"/>
              <a:buNone/>
            </a:pPr>
            <a:r>
              <a:rPr lang="en" sz="1050"/>
              <a:t>  @GeneratedValue</a:t>
            </a:r>
            <a:endParaRPr sz="1050"/>
          </a:p>
          <a:p>
            <a:pPr indent="0" lvl="0" marL="0" rtl="0" algn="l">
              <a:lnSpc>
                <a:spcPct val="95000"/>
              </a:lnSpc>
              <a:spcBef>
                <a:spcPts val="1200"/>
              </a:spcBef>
              <a:spcAft>
                <a:spcPts val="0"/>
              </a:spcAft>
              <a:buSzPts val="275"/>
              <a:buNone/>
            </a:pPr>
            <a:r>
              <a:rPr lang="en" sz="1050"/>
              <a:t>  private Integer id;</a:t>
            </a:r>
            <a:endParaRPr sz="1050"/>
          </a:p>
          <a:p>
            <a:pPr indent="0" lvl="0" marL="0" rtl="0" algn="l">
              <a:lnSpc>
                <a:spcPct val="95000"/>
              </a:lnSpc>
              <a:spcBef>
                <a:spcPts val="1200"/>
              </a:spcBef>
              <a:spcAft>
                <a:spcPts val="0"/>
              </a:spcAft>
              <a:buSzPts val="275"/>
              <a:buNone/>
            </a:pPr>
            <a:r>
              <a:rPr lang="en" sz="1050"/>
              <a:t>  @OneToOne(mappedBy = "communication", cascade = CascadeType.ALL)</a:t>
            </a:r>
            <a:endParaRPr sz="1050"/>
          </a:p>
          <a:p>
            <a:pPr indent="0" lvl="0" marL="0" rtl="0" algn="l">
              <a:lnSpc>
                <a:spcPct val="95000"/>
              </a:lnSpc>
              <a:spcBef>
                <a:spcPts val="1200"/>
              </a:spcBef>
              <a:spcAft>
                <a:spcPts val="0"/>
              </a:spcAft>
              <a:buSzPts val="275"/>
              <a:buNone/>
            </a:pPr>
            <a:r>
              <a:rPr lang="en" sz="1050"/>
              <a:t>  private CommunicationDetail communicationDetail;</a:t>
            </a:r>
            <a:endParaRPr sz="1050"/>
          </a:p>
          <a:p>
            <a:pPr indent="0" lvl="0" marL="0" rtl="0" algn="l">
              <a:lnSpc>
                <a:spcPct val="95000"/>
              </a:lnSpc>
              <a:spcBef>
                <a:spcPts val="1200"/>
              </a:spcBef>
              <a:spcAft>
                <a:spcPts val="0"/>
              </a:spcAft>
              <a:buClr>
                <a:schemeClr val="dk1"/>
              </a:buClr>
              <a:buSzPts val="275"/>
              <a:buFont typeface="Arial"/>
              <a:buNone/>
            </a:pPr>
            <a:r>
              <a:rPr lang="en" sz="1050"/>
              <a:t>}</a:t>
            </a:r>
            <a:endParaRPr sz="1050"/>
          </a:p>
          <a:p>
            <a:pPr indent="0" lvl="0" marL="0" rtl="0" algn="l">
              <a:lnSpc>
                <a:spcPct val="95000"/>
              </a:lnSpc>
              <a:spcBef>
                <a:spcPts val="1200"/>
              </a:spcBef>
              <a:spcAft>
                <a:spcPts val="1200"/>
              </a:spcAft>
              <a:buSzPts val="275"/>
              <a:buNone/>
            </a:pPr>
            <a:r>
              <a:t/>
            </a:r>
            <a:endParaRPr sz="105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5" name="Google Shape;755;p1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Communication and CommunicationDetail are linked through a foreign key, so</a:t>
            </a:r>
            <a:r>
              <a:rPr lang="en" sz="1700">
                <a:solidFill>
                  <a:schemeClr val="dk1"/>
                </a:solidFill>
                <a:uFill>
                  <a:noFill/>
                </a:uFill>
                <a:hlinkClick r:id="rId3">
                  <a:extLst>
                    <a:ext uri="{A12FA001-AC4F-418D-AE19-62706E023703}">
                      <ahyp:hlinkClr val="tx"/>
                    </a:ext>
                  </a:extLst>
                </a:hlinkClick>
              </a:rPr>
              <a:t> </a:t>
            </a:r>
            <a:r>
              <a:rPr lang="en" sz="1700" u="sng">
                <a:solidFill>
                  <a:schemeClr val="hlink"/>
                </a:solidFill>
                <a:hlinkClick r:id="rId4"/>
              </a:rPr>
              <a:t>@OneToOne</a:t>
            </a:r>
            <a:r>
              <a:rPr lang="en" sz="1700">
                <a:solidFill>
                  <a:schemeClr val="dk1"/>
                </a:solidFill>
              </a:rPr>
              <a:t> and</a:t>
            </a:r>
            <a:r>
              <a:rPr lang="en" sz="1700">
                <a:solidFill>
                  <a:schemeClr val="dk1"/>
                </a:solidFill>
                <a:uFill>
                  <a:noFill/>
                </a:uFill>
                <a:hlinkClick r:id="rId5">
                  <a:extLst>
                    <a:ext uri="{A12FA001-AC4F-418D-AE19-62706E023703}">
                      <ahyp:hlinkClr val="tx"/>
                    </a:ext>
                  </a:extLst>
                </a:hlinkClick>
              </a:rPr>
              <a:t> </a:t>
            </a:r>
            <a:r>
              <a:rPr lang="en" sz="1700" u="sng">
                <a:solidFill>
                  <a:schemeClr val="hlink"/>
                </a:solidFill>
                <a:hlinkClick r:id="rId6"/>
              </a:rPr>
              <a:t>@JoinColumn</a:t>
            </a:r>
            <a:r>
              <a:rPr lang="en" sz="1700">
                <a:solidFill>
                  <a:schemeClr val="dk1"/>
                </a:solidFill>
              </a:rPr>
              <a:t> annotations can be used.The id genereated for Communication will be mapped to ‘communication_id’ column of CommunicationDetail table.</a:t>
            </a:r>
            <a:r>
              <a:rPr lang="en" sz="1700">
                <a:solidFill>
                  <a:schemeClr val="dk1"/>
                </a:solidFill>
                <a:uFill>
                  <a:noFill/>
                </a:uFill>
                <a:hlinkClick r:id="rId7">
                  <a:extLst>
                    <a:ext uri="{A12FA001-AC4F-418D-AE19-62706E023703}">
                      <ahyp:hlinkClr val="tx"/>
                    </a:ext>
                  </a:extLst>
                </a:hlinkClick>
              </a:rPr>
              <a:t> </a:t>
            </a:r>
            <a:r>
              <a:rPr lang="en" sz="1700" u="sng">
                <a:solidFill>
                  <a:schemeClr val="hlink"/>
                </a:solidFill>
                <a:hlinkClick r:id="rId8"/>
              </a:rPr>
              <a:t>@MapsId</a:t>
            </a:r>
            <a:r>
              <a:rPr lang="en" sz="1700">
                <a:solidFill>
                  <a:schemeClr val="dk1"/>
                </a:solidFill>
              </a:rPr>
              <a:t> is used for the same.</a:t>
            </a:r>
            <a:endParaRPr sz="24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1" name="Google Shape;761;p1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@Entity</a:t>
            </a:r>
            <a:endParaRPr/>
          </a:p>
          <a:p>
            <a:pPr indent="0" lvl="0" marL="0" rtl="0" algn="l">
              <a:spcBef>
                <a:spcPts val="1200"/>
              </a:spcBef>
              <a:spcAft>
                <a:spcPts val="0"/>
              </a:spcAft>
              <a:buNone/>
            </a:pPr>
            <a:r>
              <a:rPr lang="en"/>
              <a:t>@Table(name = "employee")</a:t>
            </a:r>
            <a:endParaRPr/>
          </a:p>
          <a:p>
            <a:pPr indent="0" lvl="0" marL="0" rtl="0" algn="l">
              <a:spcBef>
                <a:spcPts val="1200"/>
              </a:spcBef>
              <a:spcAft>
                <a:spcPts val="0"/>
              </a:spcAft>
              <a:buNone/>
            </a:pPr>
            <a:r>
              <a:rPr lang="en"/>
              <a:t>public class Employee implements Serializable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@ManyToOne</a:t>
            </a:r>
            <a:endParaRPr/>
          </a:p>
          <a:p>
            <a:pPr indent="0" lvl="0" marL="0" rtl="0" algn="l">
              <a:spcBef>
                <a:spcPts val="1200"/>
              </a:spcBef>
              <a:spcAft>
                <a:spcPts val="0"/>
              </a:spcAft>
              <a:buNone/>
            </a:pPr>
            <a:r>
              <a:rPr lang="en"/>
              <a:t>  @JoinColumn(name = "statusId")</a:t>
            </a:r>
            <a:endParaRPr/>
          </a:p>
          <a:p>
            <a:pPr indent="0" lvl="0" marL="0" rtl="0" algn="l">
              <a:spcBef>
                <a:spcPts val="1200"/>
              </a:spcBef>
              <a:spcAft>
                <a:spcPts val="0"/>
              </a:spcAft>
              <a:buNone/>
            </a:pPr>
            <a:r>
              <a:rPr lang="en"/>
              <a:t>  private EmployeeStatus status;</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What is application.properties?</a:t>
            </a:r>
            <a:endParaRPr b="1" sz="1700"/>
          </a:p>
          <a:p>
            <a:pPr indent="0" lvl="0" marL="0" rtl="0" algn="l">
              <a:spcBef>
                <a:spcPts val="400"/>
              </a:spcBef>
              <a:spcAft>
                <a:spcPts val="0"/>
              </a:spcAft>
              <a:buNone/>
            </a:pPr>
            <a:r>
              <a:t/>
            </a:r>
            <a:endParaRPr/>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chemeClr val="dk1"/>
                </a:solidFill>
              </a:rPr>
              <a:t>This file helps us in managing the configuration of the application using simple properties. Depending on the configuration provided, spring-boot auto-configures some beans (Objects which are directly managed by spring and are initialized at the time of application launch).</a:t>
            </a:r>
            <a:endParaRPr>
              <a:solidFill>
                <a:schemeClr val="dk1"/>
              </a:solidFill>
            </a:endParaRPr>
          </a:p>
          <a:p>
            <a:pPr indent="0" lvl="0" marL="0" rtl="0" algn="l">
              <a:spcBef>
                <a:spcPts val="1200"/>
              </a:spcBef>
              <a:spcAft>
                <a:spcPts val="1200"/>
              </a:spcAft>
              <a:buNone/>
            </a:pPr>
            <a:r>
              <a:rPr lang="en">
                <a:solidFill>
                  <a:schemeClr val="dk1"/>
                </a:solidFill>
              </a:rPr>
              <a:t>It also helps in enabling other configuration which is provided by the user. For example, the </a:t>
            </a:r>
            <a:r>
              <a:rPr b="1" lang="en">
                <a:solidFill>
                  <a:schemeClr val="dk1"/>
                </a:solidFill>
              </a:rPr>
              <a:t>default port for embedded tomcat is 8080</a:t>
            </a:r>
            <a:r>
              <a:rPr lang="en">
                <a:solidFill>
                  <a:schemeClr val="dk1"/>
                </a:solidFill>
              </a:rPr>
              <a:t> which can be changed by the property </a:t>
            </a:r>
            <a:r>
              <a:rPr b="1" lang="en">
                <a:solidFill>
                  <a:schemeClr val="dk1"/>
                </a:solidFill>
              </a:rPr>
              <a:t>server.port</a:t>
            </a:r>
            <a:r>
              <a:rPr lang="en">
                <a:solidFill>
                  <a:schemeClr val="dk1"/>
                </a:solidFill>
              </a:rPr>
              <a:t> mentioned in the </a:t>
            </a:r>
            <a:r>
              <a:rPr b="1" lang="en">
                <a:solidFill>
                  <a:schemeClr val="dk1"/>
                </a:solidFill>
              </a:rPr>
              <a:t>application.properties file</a:t>
            </a:r>
            <a:r>
              <a:rPr lang="en">
                <a:solidFill>
                  <a:schemeClr val="dk1"/>
                </a:solidFill>
              </a:rPr>
              <a:t>.</a:t>
            </a:r>
            <a:endParaRPr sz="250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7" name="Google Shape;767;p1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188038"/>
                </a:solidFill>
                <a:latin typeface="Roboto Mono"/>
                <a:ea typeface="Roboto Mono"/>
                <a:cs typeface="Roboto Mono"/>
                <a:sym typeface="Roboto Mono"/>
              </a:rPr>
              <a:t>@ManyToOne</a:t>
            </a:r>
            <a:r>
              <a:rPr lang="en" sz="1700">
                <a:solidFill>
                  <a:schemeClr val="dk1"/>
                </a:solidFill>
              </a:rPr>
              <a:t> Many employees can share the same status. So, employee to employeeStatus is a many to one relation.</a:t>
            </a:r>
            <a:r>
              <a:rPr lang="en" sz="1700">
                <a:solidFill>
                  <a:schemeClr val="dk1"/>
                </a:solidFill>
                <a:uFill>
                  <a:noFill/>
                </a:uFill>
                <a:hlinkClick r:id="rId3">
                  <a:extLst>
                    <a:ext uri="{A12FA001-AC4F-418D-AE19-62706E023703}">
                      <ahyp:hlinkClr val="tx"/>
                    </a:ext>
                  </a:extLst>
                </a:hlinkClick>
              </a:rPr>
              <a:t> </a:t>
            </a:r>
            <a:r>
              <a:rPr lang="en" sz="1700" u="sng">
                <a:solidFill>
                  <a:schemeClr val="hlink"/>
                </a:solidFill>
                <a:hlinkClick r:id="rId4"/>
              </a:rPr>
              <a:t>@ManyToOne</a:t>
            </a:r>
            <a:r>
              <a:rPr lang="en" sz="1700">
                <a:solidFill>
                  <a:schemeClr val="dk1"/>
                </a:solidFill>
              </a:rPr>
              <a:t> annotation can be used for the same.</a:t>
            </a:r>
            <a:endParaRPr sz="24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3" name="Google Shape;773;p1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@Entity</a:t>
            </a:r>
            <a:endParaRPr/>
          </a:p>
          <a:p>
            <a:pPr indent="0" lvl="0" marL="0" rtl="0" algn="l">
              <a:spcBef>
                <a:spcPts val="1200"/>
              </a:spcBef>
              <a:spcAft>
                <a:spcPts val="0"/>
              </a:spcAft>
              <a:buNone/>
            </a:pPr>
            <a:r>
              <a:rPr lang="en"/>
              <a:t>@Table(name = "employee")</a:t>
            </a:r>
            <a:endParaRPr/>
          </a:p>
          <a:p>
            <a:pPr indent="0" lvl="0" marL="0" rtl="0" algn="l">
              <a:spcBef>
                <a:spcPts val="1200"/>
              </a:spcBef>
              <a:spcAft>
                <a:spcPts val="0"/>
              </a:spcAft>
              <a:buNone/>
            </a:pPr>
            <a:r>
              <a:rPr lang="en"/>
              <a:t>public class Employee implements Serializable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@OneToMany(mappedBy = "employee", fetch = FetchType.EAGER)</a:t>
            </a:r>
            <a:endParaRPr/>
          </a:p>
          <a:p>
            <a:pPr indent="0" lvl="0" marL="0" rtl="0" algn="l">
              <a:spcBef>
                <a:spcPts val="1200"/>
              </a:spcBef>
              <a:spcAft>
                <a:spcPts val="0"/>
              </a:spcAft>
              <a:buNone/>
            </a:pPr>
            <a:r>
              <a:rPr lang="en"/>
              <a:t>  @OrderBy("firstName asc")</a:t>
            </a:r>
            <a:endParaRPr/>
          </a:p>
          <a:p>
            <a:pPr indent="0" lvl="0" marL="0" rtl="0" algn="l">
              <a:spcBef>
                <a:spcPts val="1200"/>
              </a:spcBef>
              <a:spcAft>
                <a:spcPts val="0"/>
              </a:spcAft>
              <a:buNone/>
            </a:pPr>
            <a:r>
              <a:rPr lang="en"/>
              <a:t>  private Set communications;</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9" name="Google Shape;779;p1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188038"/>
                </a:solidFill>
                <a:latin typeface="Roboto Mono"/>
                <a:ea typeface="Roboto Mono"/>
                <a:cs typeface="Roboto Mono"/>
                <a:sym typeface="Roboto Mono"/>
              </a:rPr>
              <a:t>@OneToMany</a:t>
            </a:r>
            <a:r>
              <a:rPr lang="en" sz="1900">
                <a:solidFill>
                  <a:schemeClr val="dk1"/>
                </a:solidFill>
              </a:rPr>
              <a:t> Employee to Communication will be a one-to-many relationship. The owner of this relationship is Communication so, we will use ‘mappedBy’ attribute in Employee to make it bi-directional relationship.</a:t>
            </a:r>
            <a:endParaRPr sz="260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Fetch Type?</a:t>
            </a:r>
            <a:endParaRPr/>
          </a:p>
        </p:txBody>
      </p:sp>
      <p:sp>
        <p:nvSpPr>
          <p:cNvPr id="785" name="Google Shape;785;p1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The fetch type essentially decides whether or not to load all of the relationships of a particular object/table as soon as the object/table is initially fetched.</a:t>
            </a:r>
            <a:endParaRPr sz="2200"/>
          </a:p>
          <a:p>
            <a:pPr indent="0" lvl="0" marL="0" rtl="0" algn="l">
              <a:spcBef>
                <a:spcPts val="1200"/>
              </a:spcBef>
              <a:spcAft>
                <a:spcPts val="0"/>
              </a:spcAft>
              <a:buClr>
                <a:schemeClr val="dk1"/>
              </a:buClr>
              <a:buSzPts val="1100"/>
              <a:buFont typeface="Arial"/>
              <a:buNone/>
            </a:pPr>
            <a:r>
              <a:rPr lang="en" sz="1500">
                <a:solidFill>
                  <a:schemeClr val="dk1"/>
                </a:solidFill>
              </a:rPr>
              <a:t>The </a:t>
            </a:r>
            <a:r>
              <a:rPr i="1" lang="en" sz="1500">
                <a:solidFill>
                  <a:schemeClr val="dk1"/>
                </a:solidFill>
              </a:rPr>
              <a:t>FetchType.EAGER</a:t>
            </a:r>
            <a:r>
              <a:rPr lang="en" sz="1500">
                <a:solidFill>
                  <a:schemeClr val="dk1"/>
                </a:solidFill>
              </a:rPr>
              <a:t> tells Hibernate to get all elements of a relationship when selecting the root entity.</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The </a:t>
            </a:r>
            <a:r>
              <a:rPr i="1" lang="en" sz="1500">
                <a:solidFill>
                  <a:schemeClr val="dk1"/>
                </a:solidFill>
              </a:rPr>
              <a:t>FetchType.LAZY</a:t>
            </a:r>
            <a:r>
              <a:rPr lang="en" sz="1500">
                <a:solidFill>
                  <a:schemeClr val="dk1"/>
                </a:solidFill>
              </a:rPr>
              <a:t> tells Hibernate to only fetch the related entities from the database when you use the relationship. This is a good idea in general because there’s no reason to select entities you don’t need for your uses case.</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1" name="Google Shape;791;p1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2" name="Google Shape;792;p136"/>
          <p:cNvPicPr preferRelativeResize="0"/>
          <p:nvPr/>
        </p:nvPicPr>
        <p:blipFill>
          <a:blip r:embed="rId3">
            <a:alphaModFix/>
          </a:blip>
          <a:stretch>
            <a:fillRect/>
          </a:stretch>
        </p:blipFill>
        <p:spPr>
          <a:xfrm>
            <a:off x="737650" y="275700"/>
            <a:ext cx="7663325" cy="415237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8" name="Google Shape;798;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en" sz="1185"/>
              <a:t>@Entity</a:t>
            </a:r>
            <a:endParaRPr sz="1185"/>
          </a:p>
          <a:p>
            <a:pPr indent="0" lvl="0" marL="0" rtl="0" algn="l">
              <a:lnSpc>
                <a:spcPct val="95000"/>
              </a:lnSpc>
              <a:spcBef>
                <a:spcPts val="1200"/>
              </a:spcBef>
              <a:spcAft>
                <a:spcPts val="0"/>
              </a:spcAft>
              <a:buSzPts val="358"/>
              <a:buNone/>
            </a:pPr>
            <a:r>
              <a:rPr lang="en" sz="1185"/>
              <a:t>@Table(name = "employee")</a:t>
            </a:r>
            <a:endParaRPr sz="1185"/>
          </a:p>
          <a:p>
            <a:pPr indent="0" lvl="0" marL="0" rtl="0" algn="l">
              <a:lnSpc>
                <a:spcPct val="95000"/>
              </a:lnSpc>
              <a:spcBef>
                <a:spcPts val="1200"/>
              </a:spcBef>
              <a:spcAft>
                <a:spcPts val="0"/>
              </a:spcAft>
              <a:buSzPts val="358"/>
              <a:buNone/>
            </a:pPr>
            <a:r>
              <a:rPr lang="en" sz="1185"/>
              <a:t>public class Employee implements Serializable {</a:t>
            </a:r>
            <a:endParaRPr sz="1185"/>
          </a:p>
          <a:p>
            <a:pPr indent="0" lvl="0" marL="0" rtl="0" algn="l">
              <a:lnSpc>
                <a:spcPct val="95000"/>
              </a:lnSpc>
              <a:spcBef>
                <a:spcPts val="1200"/>
              </a:spcBef>
              <a:spcAft>
                <a:spcPts val="0"/>
              </a:spcAft>
              <a:buSzPts val="358"/>
              <a:buNone/>
            </a:pPr>
            <a:r>
              <a:rPr lang="en" sz="1185"/>
              <a:t>   </a:t>
            </a:r>
            <a:endParaRPr sz="1185"/>
          </a:p>
          <a:p>
            <a:pPr indent="0" lvl="0" marL="0" rtl="0" algn="l">
              <a:lnSpc>
                <a:spcPct val="95000"/>
              </a:lnSpc>
              <a:spcBef>
                <a:spcPts val="1200"/>
              </a:spcBef>
              <a:spcAft>
                <a:spcPts val="0"/>
              </a:spcAft>
              <a:buSzPts val="358"/>
              <a:buNone/>
            </a:pPr>
            <a:r>
              <a:rPr lang="en" sz="1185"/>
              <a:t>  @Id</a:t>
            </a:r>
            <a:endParaRPr sz="1185"/>
          </a:p>
          <a:p>
            <a:pPr indent="0" lvl="0" marL="0" rtl="0" algn="l">
              <a:lnSpc>
                <a:spcPct val="95000"/>
              </a:lnSpc>
              <a:spcBef>
                <a:spcPts val="1200"/>
              </a:spcBef>
              <a:spcAft>
                <a:spcPts val="0"/>
              </a:spcAft>
              <a:buSzPts val="358"/>
              <a:buNone/>
            </a:pPr>
            <a:r>
              <a:rPr lang="en" sz="1185"/>
              <a:t>  @Column(name = "id")</a:t>
            </a:r>
            <a:endParaRPr sz="1185"/>
          </a:p>
          <a:p>
            <a:pPr indent="0" lvl="0" marL="0" rtl="0" algn="l">
              <a:lnSpc>
                <a:spcPct val="95000"/>
              </a:lnSpc>
              <a:spcBef>
                <a:spcPts val="1200"/>
              </a:spcBef>
              <a:spcAft>
                <a:spcPts val="0"/>
              </a:spcAft>
              <a:buSzPts val="358"/>
              <a:buNone/>
            </a:pPr>
            <a:r>
              <a:rPr lang="en" sz="1185"/>
              <a:t>  @GeneratedValue</a:t>
            </a:r>
            <a:endParaRPr sz="1185"/>
          </a:p>
          <a:p>
            <a:pPr indent="0" lvl="0" marL="0" rtl="0" algn="l">
              <a:lnSpc>
                <a:spcPct val="95000"/>
              </a:lnSpc>
              <a:spcBef>
                <a:spcPts val="1200"/>
              </a:spcBef>
              <a:spcAft>
                <a:spcPts val="0"/>
              </a:spcAft>
              <a:buSzPts val="358"/>
              <a:buNone/>
            </a:pPr>
            <a:r>
              <a:rPr lang="en" sz="1185"/>
              <a:t>  private int id;</a:t>
            </a:r>
            <a:endParaRPr sz="1185"/>
          </a:p>
          <a:p>
            <a:pPr indent="0" lvl="0" marL="0" rtl="0" algn="l">
              <a:lnSpc>
                <a:spcPct val="95000"/>
              </a:lnSpc>
              <a:spcBef>
                <a:spcPts val="1200"/>
              </a:spcBef>
              <a:spcAft>
                <a:spcPts val="0"/>
              </a:spcAft>
              <a:buSzPts val="358"/>
              <a:buNone/>
            </a:pPr>
            <a:r>
              <a:rPr lang="en" sz="1185"/>
              <a:t>   </a:t>
            </a:r>
            <a:endParaRPr sz="1185"/>
          </a:p>
          <a:p>
            <a:pPr indent="0" lvl="0" marL="0" rtl="0" algn="l">
              <a:lnSpc>
                <a:spcPct val="95000"/>
              </a:lnSpc>
              <a:spcBef>
                <a:spcPts val="1200"/>
              </a:spcBef>
              <a:spcAft>
                <a:spcPts val="0"/>
              </a:spcAft>
              <a:buSzPts val="358"/>
              <a:buNone/>
            </a:pPr>
            <a:r>
              <a:rPr lang="en" sz="1185"/>
              <a:t>  @OneToOne(cascade = CascadeType.MERGE)</a:t>
            </a:r>
            <a:endParaRPr sz="1185"/>
          </a:p>
          <a:p>
            <a:pPr indent="0" lvl="0" marL="0" rtl="0" algn="l">
              <a:lnSpc>
                <a:spcPct val="95000"/>
              </a:lnSpc>
              <a:spcBef>
                <a:spcPts val="1200"/>
              </a:spcBef>
              <a:spcAft>
                <a:spcPts val="0"/>
              </a:spcAft>
              <a:buSzPts val="358"/>
              <a:buNone/>
            </a:pPr>
            <a:r>
              <a:rPr lang="en" sz="1185"/>
              <a:t>  @PrimaryKeyJoinColumn</a:t>
            </a:r>
            <a:endParaRPr sz="1185"/>
          </a:p>
          <a:p>
            <a:pPr indent="0" lvl="0" marL="0" rtl="0" algn="l">
              <a:lnSpc>
                <a:spcPct val="95000"/>
              </a:lnSpc>
              <a:spcBef>
                <a:spcPts val="1200"/>
              </a:spcBef>
              <a:spcAft>
                <a:spcPts val="0"/>
              </a:spcAft>
              <a:buSzPts val="358"/>
              <a:buNone/>
            </a:pPr>
            <a:r>
              <a:rPr lang="en" sz="1185"/>
              <a:t>  private EmployeeDetail employeeDetail;</a:t>
            </a:r>
            <a:endParaRPr sz="1185"/>
          </a:p>
          <a:p>
            <a:pPr indent="0" lvl="0" marL="0" rtl="0" algn="l">
              <a:lnSpc>
                <a:spcPct val="95000"/>
              </a:lnSpc>
              <a:spcBef>
                <a:spcPts val="1200"/>
              </a:spcBef>
              <a:spcAft>
                <a:spcPts val="0"/>
              </a:spcAft>
              <a:buClr>
                <a:schemeClr val="dk1"/>
              </a:buClr>
              <a:buSzPts val="358"/>
              <a:buFont typeface="Arial"/>
              <a:buNone/>
            </a:pPr>
            <a:r>
              <a:rPr lang="en" sz="1185"/>
              <a:t>}</a:t>
            </a:r>
            <a:endParaRPr sz="1185"/>
          </a:p>
          <a:p>
            <a:pPr indent="0" lvl="0" marL="0" rtl="0" algn="l">
              <a:lnSpc>
                <a:spcPct val="95000"/>
              </a:lnSpc>
              <a:spcBef>
                <a:spcPts val="1200"/>
              </a:spcBef>
              <a:spcAft>
                <a:spcPts val="1200"/>
              </a:spcAft>
              <a:buSzPts val="358"/>
              <a:buNone/>
            </a:pPr>
            <a:r>
              <a:t/>
            </a:r>
            <a:endParaRPr sz="1185"/>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4" name="Google Shape;804;p1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188038"/>
                </a:solidFill>
                <a:latin typeface="Roboto Mono"/>
                <a:ea typeface="Roboto Mono"/>
                <a:cs typeface="Roboto Mono"/>
                <a:sym typeface="Roboto Mono"/>
              </a:rPr>
              <a:t>@PrimaryKeyJoinColumn</a:t>
            </a:r>
            <a:r>
              <a:rPr lang="en">
                <a:solidFill>
                  <a:schemeClr val="dk1"/>
                </a:solidFill>
              </a:rPr>
              <a:t> This annotation is used to associate entities sharing the same primary key.</a:t>
            </a:r>
            <a:endParaRPr sz="250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0" name="Google Shape;810;p1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@ManyToOne</a:t>
            </a:r>
            <a:endParaRPr/>
          </a:p>
          <a:p>
            <a:pPr indent="0" lvl="0" marL="0" rtl="0" algn="l">
              <a:spcBef>
                <a:spcPts val="1200"/>
              </a:spcBef>
              <a:spcAft>
                <a:spcPts val="0"/>
              </a:spcAft>
              <a:buNone/>
            </a:pPr>
            <a:r>
              <a:rPr lang="en"/>
              <a:t>@JoinColumn(name = "statusId")</a:t>
            </a:r>
            <a:endParaRPr/>
          </a:p>
          <a:p>
            <a:pPr indent="0" lvl="0" marL="0" rtl="0" algn="l">
              <a:spcBef>
                <a:spcPts val="1200"/>
              </a:spcBef>
              <a:spcAft>
                <a:spcPts val="0"/>
              </a:spcAft>
              <a:buClr>
                <a:schemeClr val="dk1"/>
              </a:buClr>
              <a:buSzPts val="1100"/>
              <a:buFont typeface="Arial"/>
              <a:buNone/>
            </a:pPr>
            <a:r>
              <a:rPr lang="en"/>
              <a:t>private EmployeeStatus status;</a:t>
            </a:r>
            <a:endParaRPr/>
          </a:p>
          <a:p>
            <a:pPr indent="0" lvl="0" marL="0" rtl="0" algn="l">
              <a:spcBef>
                <a:spcPts val="1200"/>
              </a:spcBef>
              <a:spcAft>
                <a:spcPts val="1200"/>
              </a:spcAft>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6" name="Google Shape;816;p1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188038"/>
                </a:solidFill>
                <a:latin typeface="Roboto Mono"/>
                <a:ea typeface="Roboto Mono"/>
                <a:cs typeface="Roboto Mono"/>
                <a:sym typeface="Roboto Mono"/>
              </a:rPr>
              <a:t>@JoinColumn</a:t>
            </a:r>
            <a:r>
              <a:rPr lang="en">
                <a:solidFill>
                  <a:schemeClr val="dk1"/>
                </a:solidFill>
                <a:uFill>
                  <a:noFill/>
                </a:uFill>
                <a:hlinkClick r:id="rId3">
                  <a:extLst>
                    <a:ext uri="{A12FA001-AC4F-418D-AE19-62706E023703}">
                      <ahyp:hlinkClr val="tx"/>
                    </a:ext>
                  </a:extLst>
                </a:hlinkClick>
              </a:rPr>
              <a:t> </a:t>
            </a:r>
            <a:r>
              <a:rPr lang="en" u="sng">
                <a:solidFill>
                  <a:schemeClr val="hlink"/>
                </a:solidFill>
                <a:hlinkClick r:id="rId4"/>
              </a:rPr>
              <a:t>@JoinColumn</a:t>
            </a:r>
            <a:r>
              <a:rPr lang="en">
                <a:solidFill>
                  <a:schemeClr val="dk1"/>
                </a:solidFill>
              </a:rPr>
              <a:t> annotation is used for one-to-one or many-to-one associations when foreign key is held by one of the entities.</a:t>
            </a:r>
            <a:endParaRPr sz="2500"/>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2" name="Google Shape;822;p1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server.port=9000</a:t>
            </a:r>
            <a:endParaRPr/>
          </a:p>
          <a:p>
            <a:pPr indent="0" lvl="0" marL="0" rtl="0" algn="l">
              <a:spcBef>
                <a:spcPts val="1200"/>
              </a:spcBef>
              <a:spcAft>
                <a:spcPts val="0"/>
              </a:spcAft>
              <a:buNone/>
            </a:pPr>
            <a:r>
              <a:rPr lang="en"/>
              <a:t>Default is</a:t>
            </a:r>
            <a:endParaRPr/>
          </a:p>
          <a:p>
            <a:pPr indent="0" lvl="0" marL="0" rtl="0" algn="l">
              <a:spcBef>
                <a:spcPts val="1200"/>
              </a:spcBef>
              <a:spcAft>
                <a:spcPts val="0"/>
              </a:spcAft>
              <a:buClr>
                <a:schemeClr val="dk1"/>
              </a:buClr>
              <a:buSzPts val="1100"/>
              <a:buFont typeface="Arial"/>
              <a:buNone/>
            </a:pPr>
            <a:r>
              <a:rPr lang="en"/>
              <a:t>server.port=8080</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What is Auto-Configuration?</a:t>
            </a:r>
            <a:endParaRPr b="1" sz="1700"/>
          </a:p>
          <a:p>
            <a:pPr indent="0" lvl="0" marL="0" rtl="0" algn="l">
              <a:spcBef>
                <a:spcPts val="400"/>
              </a:spcBef>
              <a:spcAft>
                <a:spcPts val="0"/>
              </a:spcAft>
              <a:buNone/>
            </a:pPr>
            <a:r>
              <a:t/>
            </a:r>
            <a:endParaRPr/>
          </a:p>
        </p:txBody>
      </p:sp>
      <p:sp>
        <p:nvSpPr>
          <p:cNvPr id="129" name="Google Shape;12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It is enabled after scanning the classpath. Annotations such as </a:t>
            </a:r>
            <a:r>
              <a:rPr lang="en">
                <a:solidFill>
                  <a:srgbClr val="188038"/>
                </a:solidFill>
                <a:latin typeface="Roboto Mono"/>
                <a:ea typeface="Roboto Mono"/>
                <a:cs typeface="Roboto Mono"/>
                <a:sym typeface="Roboto Mono"/>
              </a:rPr>
              <a:t>@EnableAutoConfiguration</a:t>
            </a:r>
            <a:r>
              <a:rPr lang="en">
                <a:solidFill>
                  <a:schemeClr val="dk1"/>
                </a:solidFill>
              </a:rPr>
              <a:t> is responsible for auto-configuring. For example, when the project is provided with dependencies such as </a:t>
            </a:r>
            <a:r>
              <a:rPr b="1" lang="en">
                <a:solidFill>
                  <a:schemeClr val="dk1"/>
                </a:solidFill>
              </a:rPr>
              <a:t>spring-boot-starter-data-jpa</a:t>
            </a:r>
            <a:r>
              <a:rPr lang="en">
                <a:solidFill>
                  <a:schemeClr val="dk1"/>
                </a:solidFill>
              </a:rPr>
              <a:t>, spring-boot expects the database details such as username, password, url without which the application fails to launch as the spring-boot scans the </a:t>
            </a:r>
            <a:r>
              <a:rPr i="1" lang="en">
                <a:solidFill>
                  <a:schemeClr val="dk1"/>
                </a:solidFill>
              </a:rPr>
              <a:t>spring-boot-starter-data-jpa</a:t>
            </a:r>
            <a:r>
              <a:rPr lang="en">
                <a:solidFill>
                  <a:schemeClr val="dk1"/>
                </a:solidFill>
              </a:rPr>
              <a:t> dependencies in classpath and assumes that the project will be using a database. Remember, we have added the H2 dependency in the project setup (spring boot auto-configures the database properties for H2).</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What are Beans?</a:t>
            </a:r>
            <a:endParaRPr b="1" sz="1700"/>
          </a:p>
          <a:p>
            <a:pPr indent="0" lvl="0" marL="0" rtl="0" algn="l">
              <a:spcBef>
                <a:spcPts val="400"/>
              </a:spcBef>
              <a:spcAft>
                <a:spcPts val="0"/>
              </a:spcAft>
              <a:buNone/>
            </a:pPr>
            <a:r>
              <a:t/>
            </a:r>
            <a:endParaRPr/>
          </a:p>
        </p:txBody>
      </p:sp>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AutoNum type="arabicPeriod"/>
            </a:pPr>
            <a:r>
              <a:rPr lang="en">
                <a:solidFill>
                  <a:schemeClr val="dk1"/>
                </a:solidFill>
              </a:rPr>
              <a:t>These are the objects that form the backbone of the spring application. Some beans are created by spring itself at the time of launch, based on auto-configuration.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 programmer may also define his/her own beans using the annotation </a:t>
            </a:r>
            <a:r>
              <a:rPr lang="en">
                <a:solidFill>
                  <a:srgbClr val="188038"/>
                </a:solidFill>
                <a:latin typeface="Roboto Mono"/>
                <a:ea typeface="Roboto Mono"/>
                <a:cs typeface="Roboto Mono"/>
                <a:sym typeface="Roboto Mono"/>
              </a:rPr>
              <a:t>@Bean</a:t>
            </a:r>
            <a:r>
              <a:rPr lang="en">
                <a:solidFill>
                  <a:schemeClr val="dk1"/>
                </a:solidFill>
              </a:rPr>
              <a:t> which will be discussed further.</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These beans may be used for autowiring when required. </a:t>
            </a:r>
            <a:r>
              <a:rPr b="1" lang="en">
                <a:solidFill>
                  <a:schemeClr val="dk1"/>
                </a:solidFill>
              </a:rPr>
              <a:t>Autowiring</a:t>
            </a:r>
            <a:r>
              <a:rPr lang="en">
                <a:solidFill>
                  <a:schemeClr val="dk1"/>
                </a:solidFill>
              </a:rPr>
              <a:t> is nothing but injecting the beans into other java class files which is done by spring itself.</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150"/>
              <a:t>class Teacher {</a:t>
            </a:r>
            <a:endParaRPr sz="1150"/>
          </a:p>
          <a:p>
            <a:pPr indent="0" lvl="0" marL="0" rtl="0" algn="l">
              <a:lnSpc>
                <a:spcPct val="95000"/>
              </a:lnSpc>
              <a:spcBef>
                <a:spcPts val="1200"/>
              </a:spcBef>
              <a:spcAft>
                <a:spcPts val="0"/>
              </a:spcAft>
              <a:buClr>
                <a:schemeClr val="dk1"/>
              </a:buClr>
              <a:buSzPts val="275"/>
              <a:buFont typeface="Arial"/>
              <a:buNone/>
            </a:pPr>
            <a:r>
              <a:rPr lang="en" sz="1150"/>
              <a:t>   private String name;</a:t>
            </a:r>
            <a:endParaRPr sz="1150"/>
          </a:p>
          <a:p>
            <a:pPr indent="0" lvl="0" marL="0" rtl="0" algn="l">
              <a:lnSpc>
                <a:spcPct val="95000"/>
              </a:lnSpc>
              <a:spcBef>
                <a:spcPts val="1200"/>
              </a:spcBef>
              <a:spcAft>
                <a:spcPts val="0"/>
              </a:spcAft>
              <a:buClr>
                <a:schemeClr val="dk1"/>
              </a:buClr>
              <a:buSzPts val="275"/>
              <a:buFont typeface="Arial"/>
              <a:buNone/>
            </a:pPr>
            <a:r>
              <a:rPr lang="en" sz="1150"/>
              <a:t>   private String subject;</a:t>
            </a:r>
            <a:endParaRPr sz="1150"/>
          </a:p>
          <a:p>
            <a:pPr indent="0" lvl="0" marL="0" rtl="0" algn="l">
              <a:lnSpc>
                <a:spcPct val="95000"/>
              </a:lnSpc>
              <a:spcBef>
                <a:spcPts val="1200"/>
              </a:spcBef>
              <a:spcAft>
                <a:spcPts val="0"/>
              </a:spcAft>
              <a:buClr>
                <a:schemeClr val="dk1"/>
              </a:buClr>
              <a:buSzPts val="275"/>
              <a:buFont typeface="Arial"/>
              <a:buNone/>
            </a:pPr>
            <a:r>
              <a:rPr lang="en" sz="1150"/>
              <a:t>   //setter and getter methods</a:t>
            </a:r>
            <a:endParaRPr sz="1150"/>
          </a:p>
          <a:p>
            <a:pPr indent="0" lvl="0" marL="0" rtl="0" algn="l">
              <a:lnSpc>
                <a:spcPct val="95000"/>
              </a:lnSpc>
              <a:spcBef>
                <a:spcPts val="1200"/>
              </a:spcBef>
              <a:spcAft>
                <a:spcPts val="0"/>
              </a:spcAft>
              <a:buClr>
                <a:schemeClr val="dk1"/>
              </a:buClr>
              <a:buSzPts val="275"/>
              <a:buFont typeface="Arial"/>
              <a:buNone/>
            </a:pPr>
            <a:r>
              <a:rPr lang="en" sz="1150"/>
              <a:t>}</a:t>
            </a:r>
            <a:endParaRPr sz="1150"/>
          </a:p>
          <a:p>
            <a:pPr indent="0" lvl="0" marL="0" rtl="0" algn="l">
              <a:lnSpc>
                <a:spcPct val="95000"/>
              </a:lnSpc>
              <a:spcBef>
                <a:spcPts val="1200"/>
              </a:spcBef>
              <a:spcAft>
                <a:spcPts val="0"/>
              </a:spcAft>
              <a:buClr>
                <a:schemeClr val="dk1"/>
              </a:buClr>
              <a:buSzPts val="275"/>
              <a:buFont typeface="Arial"/>
              <a:buNone/>
            </a:pPr>
            <a:r>
              <a:rPr lang="en" sz="1150"/>
              <a:t>class Student {</a:t>
            </a:r>
            <a:endParaRPr sz="1150"/>
          </a:p>
          <a:p>
            <a:pPr indent="0" lvl="0" marL="0" rtl="0" algn="l">
              <a:lnSpc>
                <a:spcPct val="95000"/>
              </a:lnSpc>
              <a:spcBef>
                <a:spcPts val="1200"/>
              </a:spcBef>
              <a:spcAft>
                <a:spcPts val="0"/>
              </a:spcAft>
              <a:buClr>
                <a:schemeClr val="dk1"/>
              </a:buClr>
              <a:buSzPts val="275"/>
              <a:buFont typeface="Arial"/>
              <a:buNone/>
            </a:pPr>
            <a:r>
              <a:rPr lang="en" sz="1150"/>
              <a:t>   private String name;</a:t>
            </a:r>
            <a:endParaRPr sz="1150"/>
          </a:p>
          <a:p>
            <a:pPr indent="0" lvl="0" marL="0" rtl="0" algn="l">
              <a:lnSpc>
                <a:spcPct val="95000"/>
              </a:lnSpc>
              <a:spcBef>
                <a:spcPts val="1200"/>
              </a:spcBef>
              <a:spcAft>
                <a:spcPts val="0"/>
              </a:spcAft>
              <a:buClr>
                <a:schemeClr val="dk1"/>
              </a:buClr>
              <a:buSzPts val="275"/>
              <a:buFont typeface="Arial"/>
              <a:buNone/>
            </a:pPr>
            <a:r>
              <a:rPr lang="en" sz="1150"/>
              <a:t>   private int age;</a:t>
            </a:r>
            <a:endParaRPr sz="1150"/>
          </a:p>
          <a:p>
            <a:pPr indent="0" lvl="0" marL="0" rtl="0" algn="l">
              <a:lnSpc>
                <a:spcPct val="95000"/>
              </a:lnSpc>
              <a:spcBef>
                <a:spcPts val="1200"/>
              </a:spcBef>
              <a:spcAft>
                <a:spcPts val="0"/>
              </a:spcAft>
              <a:buClr>
                <a:schemeClr val="dk1"/>
              </a:buClr>
              <a:buSzPts val="275"/>
              <a:buFont typeface="Arial"/>
              <a:buNone/>
            </a:pPr>
            <a:r>
              <a:rPr lang="en" sz="1150"/>
              <a:t>   private Teacher teacher = new Teacher();</a:t>
            </a:r>
            <a:endParaRPr sz="1150"/>
          </a:p>
          <a:p>
            <a:pPr indent="0" lvl="0" marL="0" rtl="0" algn="l">
              <a:lnSpc>
                <a:spcPct val="95000"/>
              </a:lnSpc>
              <a:spcBef>
                <a:spcPts val="1200"/>
              </a:spcBef>
              <a:spcAft>
                <a:spcPts val="0"/>
              </a:spcAft>
              <a:buClr>
                <a:schemeClr val="dk1"/>
              </a:buClr>
              <a:buSzPts val="275"/>
              <a:buFont typeface="Arial"/>
              <a:buNone/>
            </a:pPr>
            <a:r>
              <a:rPr lang="en" sz="1150"/>
              <a:t>   //setter and getter methods</a:t>
            </a:r>
            <a:endParaRPr sz="1150"/>
          </a:p>
          <a:p>
            <a:pPr indent="0" lvl="0" marL="0" rtl="0" algn="l">
              <a:lnSpc>
                <a:spcPct val="95000"/>
              </a:lnSpc>
              <a:spcBef>
                <a:spcPts val="1200"/>
              </a:spcBef>
              <a:spcAft>
                <a:spcPts val="1200"/>
              </a:spcAft>
              <a:buSzPts val="275"/>
              <a:buNone/>
            </a:pPr>
            <a:r>
              <a:rPr lang="en" sz="1150"/>
              <a:t>}</a:t>
            </a:r>
            <a:endParaRPr sz="11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To autowire the </a:t>
            </a:r>
            <a:r>
              <a:rPr b="1" lang="en">
                <a:solidFill>
                  <a:schemeClr val="dk1"/>
                </a:solidFill>
              </a:rPr>
              <a:t>Teacher bean</a:t>
            </a:r>
            <a:r>
              <a:rPr lang="en">
                <a:solidFill>
                  <a:schemeClr val="dk1"/>
                </a:solidFill>
              </a:rPr>
              <a:t>, we need to create a bean of Teacher class (which will be managed by spring).</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3028"/>
              <a:t>@Configuration</a:t>
            </a:r>
            <a:endParaRPr sz="3028"/>
          </a:p>
          <a:p>
            <a:pPr indent="0" lvl="0" marL="0" rtl="0" algn="l">
              <a:spcBef>
                <a:spcPts val="1200"/>
              </a:spcBef>
              <a:spcAft>
                <a:spcPts val="0"/>
              </a:spcAft>
              <a:buNone/>
            </a:pPr>
            <a:r>
              <a:rPr lang="en" sz="3028"/>
              <a:t>class BeanList{</a:t>
            </a:r>
            <a:endParaRPr sz="3028"/>
          </a:p>
          <a:p>
            <a:pPr indent="0" lvl="0" marL="0" rtl="0" algn="l">
              <a:spcBef>
                <a:spcPts val="1200"/>
              </a:spcBef>
              <a:spcAft>
                <a:spcPts val="0"/>
              </a:spcAft>
              <a:buNone/>
            </a:pPr>
            <a:r>
              <a:rPr lang="en" sz="3028"/>
              <a:t>    @Bean</a:t>
            </a:r>
            <a:endParaRPr sz="3028"/>
          </a:p>
          <a:p>
            <a:pPr indent="0" lvl="0" marL="0" rtl="0" algn="l">
              <a:spcBef>
                <a:spcPts val="1200"/>
              </a:spcBef>
              <a:spcAft>
                <a:spcPts val="0"/>
              </a:spcAft>
              <a:buNone/>
            </a:pPr>
            <a:r>
              <a:rPr lang="en" sz="3028"/>
              <a:t>    public Teacher teacherBean(){</a:t>
            </a:r>
            <a:endParaRPr sz="3028"/>
          </a:p>
          <a:p>
            <a:pPr indent="0" lvl="0" marL="0" rtl="0" algn="l">
              <a:spcBef>
                <a:spcPts val="1200"/>
              </a:spcBef>
              <a:spcAft>
                <a:spcPts val="0"/>
              </a:spcAft>
              <a:buNone/>
            </a:pPr>
            <a:r>
              <a:rPr lang="en" sz="3028"/>
              <a:t>         Teacher teacher = new Teacher();</a:t>
            </a:r>
            <a:endParaRPr sz="3028"/>
          </a:p>
          <a:p>
            <a:pPr indent="0" lvl="0" marL="0" rtl="0" algn="l">
              <a:spcBef>
                <a:spcPts val="1200"/>
              </a:spcBef>
              <a:spcAft>
                <a:spcPts val="0"/>
              </a:spcAft>
              <a:buNone/>
            </a:pPr>
            <a:r>
              <a:rPr lang="en" sz="3028"/>
              <a:t>         return teacher;</a:t>
            </a:r>
            <a:endParaRPr sz="3028"/>
          </a:p>
          <a:p>
            <a:pPr indent="0" lvl="0" marL="0" rtl="0" algn="l">
              <a:spcBef>
                <a:spcPts val="1200"/>
              </a:spcBef>
              <a:spcAft>
                <a:spcPts val="0"/>
              </a:spcAft>
              <a:buNone/>
            </a:pPr>
            <a:r>
              <a:rPr lang="en" sz="3028"/>
              <a:t>    }</a:t>
            </a:r>
            <a:endParaRPr sz="3028"/>
          </a:p>
          <a:p>
            <a:pPr indent="0" lvl="0" marL="0" rtl="0" algn="l">
              <a:spcBef>
                <a:spcPts val="1200"/>
              </a:spcBef>
              <a:spcAft>
                <a:spcPts val="0"/>
              </a:spcAft>
              <a:buNone/>
            </a:pPr>
            <a:r>
              <a:rPr lang="en" sz="3028"/>
              <a:t>}</a:t>
            </a:r>
            <a:endParaRPr sz="3028"/>
          </a:p>
          <a:p>
            <a:pPr indent="0" lvl="0" marL="0" rtl="0" algn="l">
              <a:spcBef>
                <a:spcPts val="1200"/>
              </a:spcBef>
              <a:spcAft>
                <a:spcPts val="0"/>
              </a:spcAft>
              <a:buClr>
                <a:schemeClr val="dk1"/>
              </a:buClr>
              <a:buSzPct val="28321"/>
              <a:buFont typeface="Arial"/>
              <a:buNone/>
            </a:pPr>
            <a:r>
              <a:rPr lang="en" sz="3883">
                <a:solidFill>
                  <a:schemeClr val="dk1"/>
                </a:solidFill>
              </a:rPr>
              <a:t>The above class is annotated with </a:t>
            </a:r>
            <a:r>
              <a:rPr lang="en" sz="3883">
                <a:solidFill>
                  <a:srgbClr val="188038"/>
                </a:solidFill>
                <a:latin typeface="Roboto Mono"/>
                <a:ea typeface="Roboto Mono"/>
                <a:cs typeface="Roboto Mono"/>
                <a:sym typeface="Roboto Mono"/>
              </a:rPr>
              <a:t>@Configuration</a:t>
            </a:r>
            <a:r>
              <a:rPr lang="en" sz="3883">
                <a:solidFill>
                  <a:schemeClr val="dk1"/>
                </a:solidFill>
              </a:rPr>
              <a:t> so that the spring boot looks for any configuration inside the class. The bean created will be managed by spring and it is injected when autowiring is required in Student class.</a:t>
            </a:r>
            <a:endParaRPr sz="4583"/>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class Student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private String name;</a:t>
            </a:r>
            <a:endParaRPr/>
          </a:p>
          <a:p>
            <a:pPr indent="0" lvl="0" marL="0" rtl="0" algn="l">
              <a:spcBef>
                <a:spcPts val="1200"/>
              </a:spcBef>
              <a:spcAft>
                <a:spcPts val="0"/>
              </a:spcAft>
              <a:buClr>
                <a:schemeClr val="dk1"/>
              </a:buClr>
              <a:buSzPct val="61111"/>
              <a:buFont typeface="Arial"/>
              <a:buNone/>
            </a:pPr>
            <a:r>
              <a:rPr lang="en"/>
              <a:t>	private int age;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@Autowired</a:t>
            </a:r>
            <a:endParaRPr/>
          </a:p>
          <a:p>
            <a:pPr indent="0" lvl="0" marL="0" rtl="0" algn="l">
              <a:spcBef>
                <a:spcPts val="1200"/>
              </a:spcBef>
              <a:spcAft>
                <a:spcPts val="0"/>
              </a:spcAft>
              <a:buClr>
                <a:schemeClr val="dk1"/>
              </a:buClr>
              <a:buSzPct val="61111"/>
              <a:buFont typeface="Arial"/>
              <a:buNone/>
            </a:pPr>
            <a:r>
              <a:rPr lang="en"/>
              <a:t>	private Teacher teacher;   //Instance will be autowired by spring</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700">
                <a:solidFill>
                  <a:schemeClr val="dk1"/>
                </a:solidFill>
              </a:rPr>
              <a:t>Spring Boot makes it easy to create stand-alone, production-grade Spring based Applications. It’s a Java-based framework used to create a microservice ( microservice is defined as the small services that work together. The microservice defines an approach to the architecture that divides an application into a pool of loosely coupled services that implement business requirements).</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Now let’s understand the definition of</a:t>
            </a:r>
            <a:r>
              <a:rPr lang="en" sz="1700">
                <a:solidFill>
                  <a:schemeClr val="dk1"/>
                </a:solidFill>
                <a:uFill>
                  <a:noFill/>
                </a:uFill>
                <a:hlinkClick r:id="rId3">
                  <a:extLst>
                    <a:ext uri="{A12FA001-AC4F-418D-AE19-62706E023703}">
                      <ahyp:hlinkClr val="tx"/>
                    </a:ext>
                  </a:extLst>
                </a:hlinkClick>
              </a:rPr>
              <a:t> </a:t>
            </a:r>
            <a:r>
              <a:rPr b="1" lang="en" sz="1700" u="sng">
                <a:solidFill>
                  <a:schemeClr val="dk1"/>
                </a:solidFill>
                <a:hlinkClick r:id="rId4">
                  <a:extLst>
                    <a:ext uri="{A12FA001-AC4F-418D-AE19-62706E023703}">
                      <ahyp:hlinkClr val="tx"/>
                    </a:ext>
                  </a:extLst>
                </a:hlinkClick>
              </a:rPr>
              <a:t>Spring Boot</a:t>
            </a:r>
            <a:r>
              <a:rPr lang="en" sz="1700">
                <a:solidFill>
                  <a:schemeClr val="dk1"/>
                </a:solidFill>
              </a:rPr>
              <a:t> in simple words Spring Boot word is made up of 2 words Spring and Boot the first part of spring represents spring framework (The framework that let you write enterprise java applications) now second part boot that is bootstrap so combining both words Spring Boot means something that lets you bootstrap a spring application from the scratch.</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Conditional Auto-Configuration:</a:t>
            </a:r>
            <a:endParaRPr b="1" sz="1700"/>
          </a:p>
          <a:p>
            <a:pPr indent="0" lvl="0" marL="0" rtl="0" algn="l">
              <a:spcBef>
                <a:spcPts val="400"/>
              </a:spcBef>
              <a:spcAft>
                <a:spcPts val="0"/>
              </a:spcAft>
              <a:buNone/>
            </a:pPr>
            <a:r>
              <a:t/>
            </a:r>
            <a:endParaRPr/>
          </a:p>
        </p:txBody>
      </p:sp>
      <p:sp>
        <p:nvSpPr>
          <p:cNvPr id="165" name="Google Shape;16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some cases, we can restrict the auto-configuration by using annotations. Let us assume that, we need to create a bean of Student but we need to create the bean of Teacher class first, so, create the Student bean if Teacher bean is available. Let us implement this using annotations.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@Bean</a:t>
            </a:r>
            <a:endParaRPr/>
          </a:p>
          <a:p>
            <a:pPr indent="0" lvl="0" marL="0" rtl="0" algn="l">
              <a:spcBef>
                <a:spcPts val="1200"/>
              </a:spcBef>
              <a:spcAft>
                <a:spcPts val="0"/>
              </a:spcAft>
              <a:buNone/>
            </a:pPr>
            <a:r>
              <a:rPr lang="en"/>
              <a:t>@ConditionalOnBean(Teacher.class)</a:t>
            </a:r>
            <a:endParaRPr/>
          </a:p>
          <a:p>
            <a:pPr indent="0" lvl="0" marL="0" rtl="0" algn="l">
              <a:spcBef>
                <a:spcPts val="1200"/>
              </a:spcBef>
              <a:spcAft>
                <a:spcPts val="0"/>
              </a:spcAft>
              <a:buNone/>
            </a:pPr>
            <a:r>
              <a:rPr lang="en"/>
              <a:t>public Student studentBean() {</a:t>
            </a:r>
            <a:endParaRPr/>
          </a:p>
          <a:p>
            <a:pPr indent="0" lvl="0" marL="0" rtl="0" algn="l">
              <a:spcBef>
                <a:spcPts val="1200"/>
              </a:spcBef>
              <a:spcAft>
                <a:spcPts val="0"/>
              </a:spcAft>
              <a:buNone/>
            </a:pPr>
            <a:r>
              <a:rPr lang="en"/>
              <a:t>    Student student = new Student();</a:t>
            </a:r>
            <a:endParaRPr/>
          </a:p>
          <a:p>
            <a:pPr indent="0" lvl="0" marL="0" rtl="0" algn="l">
              <a:spcBef>
                <a:spcPts val="1200"/>
              </a:spcBef>
              <a:spcAft>
                <a:spcPts val="0"/>
              </a:spcAft>
              <a:buNone/>
            </a:pPr>
            <a:r>
              <a:rPr lang="en"/>
              <a:t>    return student;</a:t>
            </a:r>
            <a:endParaRPr/>
          </a:p>
          <a:p>
            <a:pPr indent="0" lvl="0" marL="0" rtl="0" algn="l">
              <a:spcBef>
                <a:spcPts val="1200"/>
              </a:spcBef>
              <a:spcAft>
                <a:spcPts val="0"/>
              </a:spcAft>
              <a:buNone/>
            </a:pPr>
            <a:r>
              <a:rPr lang="en"/>
              <a:t>}</a:t>
            </a:r>
            <a:endParaRPr/>
          </a:p>
          <a:p>
            <a:pPr indent="0" lvl="0" marL="0" rtl="0" algn="l">
              <a:spcBef>
                <a:spcPts val="1200"/>
              </a:spcBef>
              <a:spcAft>
                <a:spcPts val="0"/>
              </a:spcAft>
              <a:buClr>
                <a:schemeClr val="dk1"/>
              </a:buClr>
              <a:buSzPct val="77671"/>
              <a:buFont typeface="Arial"/>
              <a:buNone/>
            </a:pPr>
            <a:r>
              <a:rPr lang="en" sz="1416">
                <a:solidFill>
                  <a:schemeClr val="dk1"/>
                </a:solidFill>
              </a:rPr>
              <a:t>The above code snippet creates the </a:t>
            </a:r>
            <a:r>
              <a:rPr b="1" lang="en" sz="1416">
                <a:solidFill>
                  <a:schemeClr val="dk1"/>
                </a:solidFill>
              </a:rPr>
              <a:t>studentBean</a:t>
            </a:r>
            <a:r>
              <a:rPr lang="en" sz="1416">
                <a:solidFill>
                  <a:schemeClr val="dk1"/>
                </a:solidFill>
              </a:rPr>
              <a:t> only when the </a:t>
            </a:r>
            <a:r>
              <a:rPr b="1" lang="en" sz="1416">
                <a:solidFill>
                  <a:schemeClr val="dk1"/>
                </a:solidFill>
              </a:rPr>
              <a:t>teacherBean</a:t>
            </a:r>
            <a:r>
              <a:rPr lang="en" sz="1416">
                <a:solidFill>
                  <a:schemeClr val="dk1"/>
                </a:solidFill>
              </a:rPr>
              <a:t> is available. Similarly, </a:t>
            </a:r>
            <a:r>
              <a:rPr lang="en" sz="1416">
                <a:solidFill>
                  <a:srgbClr val="188038"/>
                </a:solidFill>
                <a:latin typeface="Roboto Mono"/>
                <a:ea typeface="Roboto Mono"/>
                <a:cs typeface="Roboto Mono"/>
                <a:sym typeface="Roboto Mono"/>
              </a:rPr>
              <a:t>@ConditionalOnMissingBean</a:t>
            </a:r>
            <a:r>
              <a:rPr lang="en" sz="1416">
                <a:solidFill>
                  <a:schemeClr val="dk1"/>
                </a:solidFill>
              </a:rPr>
              <a:t> can be used to create a bean when one bean is missing.</a:t>
            </a:r>
            <a:endParaRPr sz="2116"/>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Spring Boot – Annotations</a:t>
            </a:r>
            <a:endParaRPr b="1" sz="2300"/>
          </a:p>
          <a:p>
            <a:pPr indent="0" lvl="0" marL="0" rtl="0" algn="l">
              <a:spcBef>
                <a:spcPts val="600"/>
              </a:spcBef>
              <a:spcAft>
                <a:spcPts val="0"/>
              </a:spcAft>
              <a:buNone/>
            </a:pPr>
            <a:r>
              <a:t/>
            </a:r>
            <a:endParaRPr/>
          </a:p>
        </p:txBody>
      </p:sp>
      <p:sp>
        <p:nvSpPr>
          <p:cNvPr id="177" name="Google Shape;17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2400"/>
              </a:spcBef>
              <a:spcAft>
                <a:spcPts val="0"/>
              </a:spcAft>
              <a:buClr>
                <a:schemeClr val="dk1"/>
              </a:buClr>
              <a:buSzPts val="1100"/>
              <a:buFont typeface="Arial"/>
              <a:buNone/>
            </a:pPr>
            <a:r>
              <a:rPr b="1" lang="en" sz="2300">
                <a:solidFill>
                  <a:schemeClr val="dk1"/>
                </a:solidFill>
              </a:rPr>
              <a:t>1. @SpringBootApplication-</a:t>
            </a:r>
            <a:r>
              <a:rPr lang="en" sz="1500">
                <a:solidFill>
                  <a:schemeClr val="dk1"/>
                </a:solidFill>
              </a:rPr>
              <a:t>This annotation is used to mark the main class of a Spring Boot application. It encapsulates </a:t>
            </a:r>
            <a:r>
              <a:rPr b="1" lang="en" sz="1500">
                <a:solidFill>
                  <a:schemeClr val="dk1"/>
                </a:solidFill>
              </a:rPr>
              <a:t>@SpringBootConfiguration</a:t>
            </a:r>
            <a:r>
              <a:rPr lang="en" sz="1500">
                <a:solidFill>
                  <a:schemeClr val="dk1"/>
                </a:solidFill>
              </a:rPr>
              <a:t>, </a:t>
            </a:r>
            <a:r>
              <a:rPr b="1" lang="en" sz="1500">
                <a:solidFill>
                  <a:schemeClr val="dk1"/>
                </a:solidFill>
              </a:rPr>
              <a:t>@EnableAutoConfiguration</a:t>
            </a:r>
            <a:r>
              <a:rPr lang="en" sz="1500">
                <a:solidFill>
                  <a:schemeClr val="dk1"/>
                </a:solidFill>
              </a:rPr>
              <a:t>, and </a:t>
            </a:r>
            <a:r>
              <a:rPr b="1" lang="en" sz="1500">
                <a:solidFill>
                  <a:schemeClr val="dk1"/>
                </a:solidFill>
              </a:rPr>
              <a:t>@ComponentScan</a:t>
            </a:r>
            <a:r>
              <a:rPr lang="en" sz="1500">
                <a:solidFill>
                  <a:schemeClr val="dk1"/>
                </a:solidFill>
              </a:rPr>
              <a:t> annotations with their default attributes.</a:t>
            </a:r>
            <a:endParaRPr b="1" sz="2700">
              <a:solidFill>
                <a:schemeClr val="dk1"/>
              </a:solidFill>
            </a:endParaRPr>
          </a:p>
          <a:p>
            <a:pPr indent="0" lvl="0" marL="0" rtl="0" algn="l">
              <a:spcBef>
                <a:spcPts val="600"/>
              </a:spcBef>
              <a:spcAft>
                <a:spcPts val="1200"/>
              </a:spcAft>
              <a:buNone/>
            </a:pPr>
            <a:r>
              <a:t/>
            </a:r>
            <a:endParaRPr sz="2200"/>
          </a:p>
        </p:txBody>
      </p:sp>
      <p:pic>
        <p:nvPicPr>
          <p:cNvPr id="178" name="Google Shape;178;p34"/>
          <p:cNvPicPr preferRelativeResize="0"/>
          <p:nvPr/>
        </p:nvPicPr>
        <p:blipFill>
          <a:blip r:embed="rId3">
            <a:alphaModFix/>
          </a:blip>
          <a:stretch>
            <a:fillRect/>
          </a:stretch>
        </p:blipFill>
        <p:spPr>
          <a:xfrm>
            <a:off x="1654700" y="2247900"/>
            <a:ext cx="5635750" cy="2741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6507"/>
              <a:t>@SpringBootApplication</a:t>
            </a:r>
            <a:endParaRPr sz="6507"/>
          </a:p>
          <a:p>
            <a:pPr indent="0" lvl="0" marL="0" rtl="0" algn="l">
              <a:spcBef>
                <a:spcPts val="1200"/>
              </a:spcBef>
              <a:spcAft>
                <a:spcPts val="0"/>
              </a:spcAft>
              <a:buClr>
                <a:schemeClr val="dk1"/>
              </a:buClr>
              <a:buSzPts val="275"/>
              <a:buFont typeface="Arial"/>
              <a:buNone/>
            </a:pPr>
            <a:r>
              <a:rPr lang="en" sz="6507"/>
              <a:t>// Class</a:t>
            </a:r>
            <a:endParaRPr sz="6507"/>
          </a:p>
          <a:p>
            <a:pPr indent="0" lvl="0" marL="0" rtl="0" algn="l">
              <a:spcBef>
                <a:spcPts val="1200"/>
              </a:spcBef>
              <a:spcAft>
                <a:spcPts val="0"/>
              </a:spcAft>
              <a:buClr>
                <a:schemeClr val="dk1"/>
              </a:buClr>
              <a:buSzPts val="275"/>
              <a:buFont typeface="Arial"/>
              <a:buNone/>
            </a:pPr>
            <a:r>
              <a:rPr lang="en" sz="6507"/>
              <a:t>public class DemoApplication {</a:t>
            </a:r>
            <a:endParaRPr sz="6507"/>
          </a:p>
          <a:p>
            <a:pPr indent="0" lvl="0" marL="0" rtl="0" algn="l">
              <a:spcBef>
                <a:spcPts val="1200"/>
              </a:spcBef>
              <a:spcAft>
                <a:spcPts val="0"/>
              </a:spcAft>
              <a:buClr>
                <a:schemeClr val="dk1"/>
              </a:buClr>
              <a:buSzPts val="275"/>
              <a:buFont typeface="Arial"/>
              <a:buNone/>
            </a:pPr>
            <a:r>
              <a:rPr lang="en" sz="6507"/>
              <a:t>    // Main driver method</a:t>
            </a:r>
            <a:endParaRPr sz="6507"/>
          </a:p>
          <a:p>
            <a:pPr indent="0" lvl="0" marL="0" rtl="0" algn="l">
              <a:spcBef>
                <a:spcPts val="1200"/>
              </a:spcBef>
              <a:spcAft>
                <a:spcPts val="0"/>
              </a:spcAft>
              <a:buClr>
                <a:schemeClr val="dk1"/>
              </a:buClr>
              <a:buSzPts val="275"/>
              <a:buFont typeface="Arial"/>
              <a:buNone/>
            </a:pPr>
            <a:r>
              <a:rPr lang="en" sz="6507"/>
              <a:t>    public static void main(String[] args)</a:t>
            </a:r>
            <a:endParaRPr sz="6507"/>
          </a:p>
          <a:p>
            <a:pPr indent="0" lvl="0" marL="0" rtl="0" algn="l">
              <a:spcBef>
                <a:spcPts val="1200"/>
              </a:spcBef>
              <a:spcAft>
                <a:spcPts val="0"/>
              </a:spcAft>
              <a:buClr>
                <a:schemeClr val="dk1"/>
              </a:buClr>
              <a:buSzPts val="275"/>
              <a:buFont typeface="Arial"/>
              <a:buNone/>
            </a:pPr>
            <a:r>
              <a:rPr lang="en" sz="6507"/>
              <a:t>    {</a:t>
            </a:r>
            <a:endParaRPr sz="6507"/>
          </a:p>
          <a:p>
            <a:pPr indent="0" lvl="0" marL="0" rtl="0" algn="l">
              <a:spcBef>
                <a:spcPts val="1200"/>
              </a:spcBef>
              <a:spcAft>
                <a:spcPts val="0"/>
              </a:spcAft>
              <a:buClr>
                <a:schemeClr val="dk1"/>
              </a:buClr>
              <a:buSzPts val="275"/>
              <a:buFont typeface="Arial"/>
              <a:buNone/>
            </a:pPr>
            <a:r>
              <a:rPr lang="en" sz="6507"/>
              <a:t>   	 SpringApplication.run(DemoApplication.class, args);</a:t>
            </a:r>
            <a:endParaRPr sz="6507"/>
          </a:p>
          <a:p>
            <a:pPr indent="0" lvl="0" marL="0" rtl="0" algn="l">
              <a:spcBef>
                <a:spcPts val="1200"/>
              </a:spcBef>
              <a:spcAft>
                <a:spcPts val="0"/>
              </a:spcAft>
              <a:buClr>
                <a:schemeClr val="dk1"/>
              </a:buClr>
              <a:buSzPts val="275"/>
              <a:buFont typeface="Arial"/>
              <a:buNone/>
            </a:pPr>
            <a:r>
              <a:rPr lang="en" sz="6507"/>
              <a:t>    }</a:t>
            </a:r>
            <a:endParaRPr sz="6507"/>
          </a:p>
          <a:p>
            <a:pPr indent="0" lvl="0" marL="0" rtl="0" algn="l">
              <a:spcBef>
                <a:spcPts val="1200"/>
              </a:spcBef>
              <a:spcAft>
                <a:spcPts val="0"/>
              </a:spcAft>
              <a:buClr>
                <a:schemeClr val="dk1"/>
              </a:buClr>
              <a:buSzPts val="275"/>
              <a:buFont typeface="Arial"/>
              <a:buNone/>
            </a:pPr>
            <a:r>
              <a:rPr lang="en" sz="6507"/>
              <a:t>}</a:t>
            </a:r>
            <a:endParaRPr sz="6507"/>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rPr>
              <a:t>2. @SpringBootConfiguration Annotation</a:t>
            </a:r>
            <a:endParaRPr b="1" sz="1700">
              <a:solidFill>
                <a:schemeClr val="dk1"/>
              </a:solidFill>
            </a:endParaRPr>
          </a:p>
          <a:p>
            <a:pPr indent="0" lvl="0" marL="0" rtl="0" algn="l">
              <a:spcBef>
                <a:spcPts val="1200"/>
              </a:spcBef>
              <a:spcAft>
                <a:spcPts val="1200"/>
              </a:spcAft>
              <a:buNone/>
            </a:pPr>
            <a:r>
              <a:rPr lang="en" sz="1700">
                <a:solidFill>
                  <a:schemeClr val="dk1"/>
                </a:solidFill>
              </a:rPr>
              <a:t>It is a class-level annotation that is part of the Spring Boot framework. It implies that a class provides Spring Boot application configuration. It can be used as an alternative to Spring’s standard </a:t>
            </a:r>
            <a:r>
              <a:rPr b="1" lang="en" sz="1700">
                <a:solidFill>
                  <a:schemeClr val="dk1"/>
                </a:solidFill>
              </a:rPr>
              <a:t>@Configuration</a:t>
            </a:r>
            <a:r>
              <a:rPr lang="en" sz="1700">
                <a:solidFill>
                  <a:schemeClr val="dk1"/>
                </a:solidFill>
              </a:rPr>
              <a:t> annotation so that configuration can be found automatically. Most Spring Boot Applications use @SpringBootConfiguration via @SpringBootApplication. If an application uses @SpringBootApplication, it is already using @SpringBootConfiguration.</a:t>
            </a:r>
            <a:endParaRPr b="1" sz="17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4907"/>
              <a:t>@SpringBootConfiguration</a:t>
            </a:r>
            <a:endParaRPr sz="4907"/>
          </a:p>
          <a:p>
            <a:pPr indent="0" lvl="0" marL="0" rtl="0" algn="l">
              <a:spcBef>
                <a:spcPts val="1200"/>
              </a:spcBef>
              <a:spcAft>
                <a:spcPts val="0"/>
              </a:spcAft>
              <a:buClr>
                <a:schemeClr val="dk1"/>
              </a:buClr>
              <a:buSzPts val="275"/>
              <a:buFont typeface="Arial"/>
              <a:buNone/>
            </a:pPr>
            <a:r>
              <a:rPr lang="en" sz="4907"/>
              <a:t>public class Application {</a:t>
            </a:r>
            <a:endParaRPr sz="4907"/>
          </a:p>
          <a:p>
            <a:pPr indent="0" lvl="0" marL="0" rtl="0" algn="l">
              <a:spcBef>
                <a:spcPts val="1200"/>
              </a:spcBef>
              <a:spcAft>
                <a:spcPts val="0"/>
              </a:spcAft>
              <a:buClr>
                <a:schemeClr val="dk1"/>
              </a:buClr>
              <a:buSzPts val="275"/>
              <a:buFont typeface="Arial"/>
              <a:buNone/>
            </a:pPr>
            <a:r>
              <a:rPr lang="en" sz="4907"/>
              <a:t>    public static void main(String[] args) {</a:t>
            </a:r>
            <a:endParaRPr sz="4907"/>
          </a:p>
          <a:p>
            <a:pPr indent="0" lvl="0" marL="0" rtl="0" algn="l">
              <a:spcBef>
                <a:spcPts val="1200"/>
              </a:spcBef>
              <a:spcAft>
                <a:spcPts val="0"/>
              </a:spcAft>
              <a:buClr>
                <a:schemeClr val="dk1"/>
              </a:buClr>
              <a:buSzPts val="275"/>
              <a:buFont typeface="Arial"/>
              <a:buNone/>
            </a:pPr>
            <a:r>
              <a:rPr lang="en" sz="4907"/>
              <a:t>   	 SpringApplication.run(Application.class, args);</a:t>
            </a:r>
            <a:endParaRPr sz="4907"/>
          </a:p>
          <a:p>
            <a:pPr indent="0" lvl="0" marL="0" rtl="0" algn="l">
              <a:spcBef>
                <a:spcPts val="1200"/>
              </a:spcBef>
              <a:spcAft>
                <a:spcPts val="0"/>
              </a:spcAft>
              <a:buClr>
                <a:schemeClr val="dk1"/>
              </a:buClr>
              <a:buSzPts val="275"/>
              <a:buFont typeface="Arial"/>
              <a:buNone/>
            </a:pPr>
            <a:r>
              <a:rPr lang="en" sz="4907"/>
              <a:t>    }</a:t>
            </a:r>
            <a:endParaRPr sz="4907"/>
          </a:p>
          <a:p>
            <a:pPr indent="0" lvl="0" marL="0" rtl="0" algn="l">
              <a:spcBef>
                <a:spcPts val="1200"/>
              </a:spcBef>
              <a:spcAft>
                <a:spcPts val="0"/>
              </a:spcAft>
              <a:buClr>
                <a:schemeClr val="dk1"/>
              </a:buClr>
              <a:buSzPts val="275"/>
              <a:buFont typeface="Arial"/>
              <a:buNone/>
            </a:pPr>
            <a:r>
              <a:rPr lang="en" sz="4907"/>
              <a:t>    @Bean</a:t>
            </a:r>
            <a:endParaRPr sz="4907"/>
          </a:p>
          <a:p>
            <a:pPr indent="0" lvl="0" marL="0" rtl="0" algn="l">
              <a:spcBef>
                <a:spcPts val="1200"/>
              </a:spcBef>
              <a:spcAft>
                <a:spcPts val="0"/>
              </a:spcAft>
              <a:buClr>
                <a:schemeClr val="dk1"/>
              </a:buClr>
              <a:buSzPts val="275"/>
              <a:buFont typeface="Arial"/>
              <a:buNone/>
            </a:pPr>
            <a:r>
              <a:rPr lang="en" sz="4907"/>
              <a:t>    public StudentService studentService() {</a:t>
            </a:r>
            <a:endParaRPr sz="4907"/>
          </a:p>
          <a:p>
            <a:pPr indent="0" lvl="0" marL="0" rtl="0" algn="l">
              <a:spcBef>
                <a:spcPts val="1200"/>
              </a:spcBef>
              <a:spcAft>
                <a:spcPts val="0"/>
              </a:spcAft>
              <a:buClr>
                <a:schemeClr val="dk1"/>
              </a:buClr>
              <a:buSzPts val="275"/>
              <a:buFont typeface="Arial"/>
              <a:buNone/>
            </a:pPr>
            <a:r>
              <a:rPr lang="en" sz="4907"/>
              <a:t>   	 return new StudentServiceImpl();</a:t>
            </a:r>
            <a:endParaRPr sz="4907"/>
          </a:p>
          <a:p>
            <a:pPr indent="0" lvl="0" marL="0" rtl="0" algn="l">
              <a:spcBef>
                <a:spcPts val="1200"/>
              </a:spcBef>
              <a:spcAft>
                <a:spcPts val="0"/>
              </a:spcAft>
              <a:buNone/>
            </a:pPr>
            <a:r>
              <a:rPr lang="en" sz="4907"/>
              <a:t>    }</a:t>
            </a:r>
            <a:endParaRPr sz="4907"/>
          </a:p>
          <a:p>
            <a:pPr indent="0" lvl="0" marL="0" rtl="0" algn="l">
              <a:spcBef>
                <a:spcPts val="1200"/>
              </a:spcBef>
              <a:spcAft>
                <a:spcPts val="0"/>
              </a:spcAft>
              <a:buClr>
                <a:schemeClr val="dk1"/>
              </a:buClr>
              <a:buSzPts val="275"/>
              <a:buFont typeface="Arial"/>
              <a:buNone/>
            </a:pPr>
            <a:r>
              <a:rPr lang="en" sz="4907"/>
              <a:t>}</a:t>
            </a:r>
            <a:endParaRPr sz="4907"/>
          </a:p>
          <a:p>
            <a:pPr indent="0" lvl="0" marL="0" rtl="0" algn="l">
              <a:spcBef>
                <a:spcPts val="1200"/>
              </a:spcBef>
              <a:spcAft>
                <a:spcPts val="0"/>
              </a:spcAft>
              <a:buClr>
                <a:schemeClr val="dk1"/>
              </a:buClr>
              <a:buSzPct val="32352"/>
              <a:buFont typeface="Arial"/>
              <a:buNone/>
            </a:pPr>
            <a:r>
              <a:t/>
            </a:r>
            <a:endParaRPr sz="3400"/>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3. @EnableAutoConfiguration Annotation</a:t>
            </a:r>
            <a:endParaRPr b="1" sz="1500">
              <a:solidFill>
                <a:schemeClr val="dk1"/>
              </a:solidFill>
            </a:endParaRPr>
          </a:p>
          <a:p>
            <a:pPr indent="0" lvl="0" marL="0" rtl="0" algn="l">
              <a:spcBef>
                <a:spcPts val="1200"/>
              </a:spcBef>
              <a:spcAft>
                <a:spcPts val="1200"/>
              </a:spcAft>
              <a:buNone/>
            </a:pPr>
            <a:r>
              <a:rPr lang="en" sz="1500">
                <a:solidFill>
                  <a:schemeClr val="dk1"/>
                </a:solidFill>
              </a:rPr>
              <a:t>This annotation auto-configures the beans that are present in the classpath. It simplifies the developer’s work by assuming the required beans from the classpath and configure it to run the application. This annotation is part of the spring boot framework. For example, when we illustrate the </a:t>
            </a:r>
            <a:r>
              <a:rPr b="1" lang="en" sz="1500">
                <a:solidFill>
                  <a:schemeClr val="dk1"/>
                </a:solidFill>
              </a:rPr>
              <a:t>spring-boot-starter-web</a:t>
            </a:r>
            <a:r>
              <a:rPr lang="en" sz="1500">
                <a:solidFill>
                  <a:schemeClr val="dk1"/>
                </a:solidFill>
              </a:rPr>
              <a:t> dependency in the classpath, Spring boot auto-configures</a:t>
            </a:r>
            <a:r>
              <a:rPr lang="en" sz="1500">
                <a:solidFill>
                  <a:schemeClr val="dk1"/>
                </a:solidFill>
                <a:uFill>
                  <a:noFill/>
                </a:uFill>
                <a:hlinkClick r:id="rId3">
                  <a:extLst>
                    <a:ext uri="{A12FA001-AC4F-418D-AE19-62706E023703}">
                      <ahyp:hlinkClr val="tx"/>
                    </a:ext>
                  </a:extLst>
                </a:hlinkClick>
              </a:rPr>
              <a:t> </a:t>
            </a:r>
            <a:r>
              <a:rPr lang="en" sz="1500" u="sng">
                <a:solidFill>
                  <a:schemeClr val="hlink"/>
                </a:solidFill>
                <a:hlinkClick r:id="rId4"/>
              </a:rPr>
              <a:t>Tomcat</a:t>
            </a:r>
            <a:r>
              <a:rPr lang="en" sz="1500">
                <a:solidFill>
                  <a:schemeClr val="dk1"/>
                </a:solidFill>
              </a:rPr>
              <a:t>, and</a:t>
            </a:r>
            <a:r>
              <a:rPr lang="en" sz="1500">
                <a:solidFill>
                  <a:schemeClr val="dk1"/>
                </a:solidFill>
                <a:uFill>
                  <a:noFill/>
                </a:uFill>
                <a:hlinkClick r:id="rId5">
                  <a:extLst>
                    <a:ext uri="{A12FA001-AC4F-418D-AE19-62706E023703}">
                      <ahyp:hlinkClr val="tx"/>
                    </a:ext>
                  </a:extLst>
                </a:hlinkClick>
              </a:rPr>
              <a:t> </a:t>
            </a:r>
            <a:r>
              <a:rPr lang="en" sz="1500" u="sng">
                <a:solidFill>
                  <a:schemeClr val="hlink"/>
                </a:solidFill>
                <a:hlinkClick r:id="rId6"/>
              </a:rPr>
              <a:t>Spring MVC</a:t>
            </a:r>
            <a:r>
              <a:rPr lang="en" sz="1500">
                <a:solidFill>
                  <a:schemeClr val="dk1"/>
                </a:solidFill>
              </a:rPr>
              <a:t>. The package of the class declaring the @EnableAutoConfiguration annotation is considered as the default. Therefore, we need to apply the @EnableAutoConfiguration annotation in the root package so that every sub-packages and class can be examined.</a:t>
            </a:r>
            <a:endParaRPr b="1" sz="15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8" name="Google Shape;20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highlight>
                  <a:srgbClr val="F6F8FA"/>
                </a:highlight>
                <a:latin typeface="Courier New"/>
                <a:ea typeface="Courier New"/>
                <a:cs typeface="Courier New"/>
                <a:sym typeface="Courier New"/>
              </a:rPr>
              <a:t>&lt;</a:t>
            </a:r>
            <a:r>
              <a:rPr lang="en" sz="1400">
                <a:solidFill>
                  <a:srgbClr val="22863A"/>
                </a:solidFill>
                <a:highlight>
                  <a:srgbClr val="F6F8FA"/>
                </a:highlight>
                <a:latin typeface="Courier New"/>
                <a:ea typeface="Courier New"/>
                <a:cs typeface="Courier New"/>
                <a:sym typeface="Courier New"/>
              </a:rPr>
              <a:t>dependency</a:t>
            </a:r>
            <a:r>
              <a:rPr lang="en" sz="1400">
                <a:solidFill>
                  <a:schemeClr val="dk1"/>
                </a:solidFill>
                <a:highlight>
                  <a:srgbClr val="F6F8FA"/>
                </a:highlight>
                <a:latin typeface="Courier New"/>
                <a:ea typeface="Courier New"/>
                <a:cs typeface="Courier New"/>
                <a:sym typeface="Courier New"/>
              </a:rPr>
              <a:t>&gt;</a:t>
            </a:r>
            <a:endParaRPr sz="1400">
              <a:solidFill>
                <a:schemeClr val="dk1"/>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400">
                <a:solidFill>
                  <a:schemeClr val="dk1"/>
                </a:solidFill>
                <a:highlight>
                  <a:srgbClr val="F6F8FA"/>
                </a:highlight>
                <a:latin typeface="Courier New"/>
                <a:ea typeface="Courier New"/>
                <a:cs typeface="Courier New"/>
                <a:sym typeface="Courier New"/>
              </a:rPr>
              <a:t>    &lt;</a:t>
            </a:r>
            <a:r>
              <a:rPr lang="en" sz="1400">
                <a:solidFill>
                  <a:srgbClr val="22863A"/>
                </a:solidFill>
                <a:highlight>
                  <a:srgbClr val="F6F8FA"/>
                </a:highlight>
                <a:latin typeface="Courier New"/>
                <a:ea typeface="Courier New"/>
                <a:cs typeface="Courier New"/>
                <a:sym typeface="Courier New"/>
              </a:rPr>
              <a:t>groupId</a:t>
            </a:r>
            <a:r>
              <a:rPr lang="en" sz="1400">
                <a:solidFill>
                  <a:schemeClr val="dk1"/>
                </a:solidFill>
                <a:highlight>
                  <a:srgbClr val="F6F8FA"/>
                </a:highlight>
                <a:latin typeface="Courier New"/>
                <a:ea typeface="Courier New"/>
                <a:cs typeface="Courier New"/>
                <a:sym typeface="Courier New"/>
              </a:rPr>
              <a:t>&gt;org.springframework.boot&lt;/</a:t>
            </a:r>
            <a:r>
              <a:rPr lang="en" sz="1400">
                <a:solidFill>
                  <a:srgbClr val="22863A"/>
                </a:solidFill>
                <a:highlight>
                  <a:srgbClr val="F6F8FA"/>
                </a:highlight>
                <a:latin typeface="Courier New"/>
                <a:ea typeface="Courier New"/>
                <a:cs typeface="Courier New"/>
                <a:sym typeface="Courier New"/>
              </a:rPr>
              <a:t>groupId</a:t>
            </a:r>
            <a:r>
              <a:rPr lang="en" sz="1400">
                <a:solidFill>
                  <a:schemeClr val="dk1"/>
                </a:solidFill>
                <a:highlight>
                  <a:srgbClr val="F6F8FA"/>
                </a:highlight>
                <a:latin typeface="Courier New"/>
                <a:ea typeface="Courier New"/>
                <a:cs typeface="Courier New"/>
                <a:sym typeface="Courier New"/>
              </a:rPr>
              <a:t>&gt;</a:t>
            </a:r>
            <a:endParaRPr sz="1400">
              <a:solidFill>
                <a:schemeClr val="dk1"/>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400">
                <a:solidFill>
                  <a:schemeClr val="dk1"/>
                </a:solidFill>
                <a:highlight>
                  <a:srgbClr val="F6F8FA"/>
                </a:highlight>
                <a:latin typeface="Courier New"/>
                <a:ea typeface="Courier New"/>
                <a:cs typeface="Courier New"/>
                <a:sym typeface="Courier New"/>
              </a:rPr>
              <a:t>    &lt;</a:t>
            </a:r>
            <a:r>
              <a:rPr lang="en" sz="1400">
                <a:solidFill>
                  <a:srgbClr val="22863A"/>
                </a:solidFill>
                <a:highlight>
                  <a:srgbClr val="F6F8FA"/>
                </a:highlight>
                <a:latin typeface="Courier New"/>
                <a:ea typeface="Courier New"/>
                <a:cs typeface="Courier New"/>
                <a:sym typeface="Courier New"/>
              </a:rPr>
              <a:t>artifactId</a:t>
            </a:r>
            <a:r>
              <a:rPr lang="en" sz="1400">
                <a:solidFill>
                  <a:schemeClr val="dk1"/>
                </a:solidFill>
                <a:highlight>
                  <a:srgbClr val="F6F8FA"/>
                </a:highlight>
                <a:latin typeface="Courier New"/>
                <a:ea typeface="Courier New"/>
                <a:cs typeface="Courier New"/>
                <a:sym typeface="Courier New"/>
              </a:rPr>
              <a:t>&gt;spring-boot-starter-web&lt;/</a:t>
            </a:r>
            <a:r>
              <a:rPr lang="en" sz="1400">
                <a:solidFill>
                  <a:srgbClr val="22863A"/>
                </a:solidFill>
                <a:highlight>
                  <a:srgbClr val="F6F8FA"/>
                </a:highlight>
                <a:latin typeface="Courier New"/>
                <a:ea typeface="Courier New"/>
                <a:cs typeface="Courier New"/>
                <a:sym typeface="Courier New"/>
              </a:rPr>
              <a:t>artifactId</a:t>
            </a:r>
            <a:r>
              <a:rPr lang="en" sz="1400">
                <a:solidFill>
                  <a:schemeClr val="dk1"/>
                </a:solidFill>
                <a:highlight>
                  <a:srgbClr val="F6F8FA"/>
                </a:highlight>
                <a:latin typeface="Courier New"/>
                <a:ea typeface="Courier New"/>
                <a:cs typeface="Courier New"/>
                <a:sym typeface="Courier New"/>
              </a:rPr>
              <a:t>&gt;</a:t>
            </a:r>
            <a:endParaRPr sz="1400">
              <a:solidFill>
                <a:schemeClr val="dk1"/>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en" sz="1400">
                <a:solidFill>
                  <a:schemeClr val="dk1"/>
                </a:solidFill>
                <a:highlight>
                  <a:srgbClr val="F6F8FA"/>
                </a:highlight>
                <a:latin typeface="Courier New"/>
                <a:ea typeface="Courier New"/>
                <a:cs typeface="Courier New"/>
                <a:sym typeface="Courier New"/>
              </a:rPr>
              <a:t>&lt;/</a:t>
            </a:r>
            <a:r>
              <a:rPr lang="en" sz="1400">
                <a:solidFill>
                  <a:srgbClr val="22863A"/>
                </a:solidFill>
                <a:highlight>
                  <a:srgbClr val="F6F8FA"/>
                </a:highlight>
                <a:latin typeface="Courier New"/>
                <a:ea typeface="Courier New"/>
                <a:cs typeface="Courier New"/>
                <a:sym typeface="Courier New"/>
              </a:rPr>
              <a:t>dependency</a:t>
            </a:r>
            <a:r>
              <a:rPr lang="en" sz="1400">
                <a:solidFill>
                  <a:schemeClr val="dk1"/>
                </a:solidFill>
                <a:highlight>
                  <a:srgbClr val="F6F8FA"/>
                </a:highlight>
                <a:latin typeface="Courier New"/>
                <a:ea typeface="Courier New"/>
                <a:cs typeface="Courier New"/>
                <a:sym typeface="Courier New"/>
              </a:rPr>
              <a:t>&gt;</a:t>
            </a:r>
            <a:endParaRPr sz="1400">
              <a:solidFill>
                <a:schemeClr val="dk1"/>
              </a:solidFill>
              <a:highlight>
                <a:srgbClr val="F6F8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4" name="Google Shape;21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@Configuration</a:t>
            </a:r>
            <a:endParaRPr/>
          </a:p>
          <a:p>
            <a:pPr indent="0" lvl="0" marL="0" rtl="0" algn="l">
              <a:spcBef>
                <a:spcPts val="1200"/>
              </a:spcBef>
              <a:spcAft>
                <a:spcPts val="0"/>
              </a:spcAft>
              <a:buClr>
                <a:schemeClr val="dk1"/>
              </a:buClr>
              <a:buSzPct val="61111"/>
              <a:buFont typeface="Arial"/>
              <a:buNone/>
            </a:pPr>
            <a:r>
              <a:rPr lang="en"/>
              <a:t>@EnableAutoConfiguration</a:t>
            </a:r>
            <a:endParaRPr/>
          </a:p>
          <a:p>
            <a:pPr indent="0" lvl="0" marL="0" rtl="0" algn="l">
              <a:spcBef>
                <a:spcPts val="1200"/>
              </a:spcBef>
              <a:spcAft>
                <a:spcPts val="0"/>
              </a:spcAft>
              <a:buClr>
                <a:schemeClr val="dk1"/>
              </a:buClr>
              <a:buSzPct val="61111"/>
              <a:buFont typeface="Arial"/>
              <a:buNone/>
            </a:pPr>
            <a:r>
              <a:rPr lang="en"/>
              <a:t>public class Application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SpringApplication.run(Application.class,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4. @ComponentScan Annotation</a:t>
            </a:r>
            <a:endParaRPr b="1" sz="1400">
              <a:solidFill>
                <a:schemeClr val="dk1"/>
              </a:solidFill>
            </a:endParaRPr>
          </a:p>
          <a:p>
            <a:pPr indent="0" lvl="0" marL="0" rtl="0" algn="l">
              <a:spcBef>
                <a:spcPts val="1200"/>
              </a:spcBef>
              <a:spcAft>
                <a:spcPts val="1200"/>
              </a:spcAft>
              <a:buNone/>
            </a:pPr>
            <a:r>
              <a:rPr lang="en" sz="1400">
                <a:solidFill>
                  <a:schemeClr val="dk1"/>
                </a:solidFill>
              </a:rPr>
              <a:t>@ComponentScan tells Spring in which packages you have annotated classes that should be managed by Spring. So, for example, if you have a class annotated with</a:t>
            </a:r>
            <a:r>
              <a:rPr lang="en" sz="1400">
                <a:solidFill>
                  <a:schemeClr val="dk1"/>
                </a:solidFill>
                <a:uFill>
                  <a:noFill/>
                </a:uFill>
                <a:hlinkClick r:id="rId3">
                  <a:extLst>
                    <a:ext uri="{A12FA001-AC4F-418D-AE19-62706E023703}">
                      <ahyp:hlinkClr val="tx"/>
                    </a:ext>
                  </a:extLst>
                </a:hlinkClick>
              </a:rPr>
              <a:t> </a:t>
            </a:r>
            <a:r>
              <a:rPr lang="en" sz="1400" u="sng">
                <a:solidFill>
                  <a:schemeClr val="hlink"/>
                </a:solidFill>
                <a:hlinkClick r:id="rId4"/>
              </a:rPr>
              <a:t>@Controller</a:t>
            </a:r>
            <a:r>
              <a:rPr lang="en" sz="1400">
                <a:solidFill>
                  <a:schemeClr val="dk1"/>
                </a:solidFill>
              </a:rPr>
              <a:t> which is in a package that is not scanned by Spring, you will not be able to use it as a Spring controller. So we can say @ComponentScan enables Spring to scan for things like configurations, controllers, services, and other components that are defined. Generally, @ComponentScan annotation is used with @Configuration annotation to specify the package for Spring to scan for components.</a:t>
            </a:r>
            <a:endParaRPr b="1"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AutoNum type="arabicPeriod"/>
            </a:pPr>
            <a:r>
              <a:rPr lang="en" sz="1500">
                <a:solidFill>
                  <a:schemeClr val="dk1"/>
                </a:solidFill>
              </a:rPr>
              <a:t>The primary advantage of spring-boot is enabling </a:t>
            </a:r>
            <a:r>
              <a:rPr b="1" lang="en" sz="1500">
                <a:solidFill>
                  <a:schemeClr val="dk1"/>
                </a:solidFill>
              </a:rPr>
              <a:t>auto-configuration for the project</a:t>
            </a:r>
            <a:r>
              <a:rPr lang="en" sz="1500">
                <a:solidFill>
                  <a:schemeClr val="dk1"/>
                </a:solidFill>
              </a:rPr>
              <a:t>. This reduces the burden on programmers and saves a lot of time.</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It makes </a:t>
            </a:r>
            <a:r>
              <a:rPr b="1" lang="en" sz="1500">
                <a:solidFill>
                  <a:schemeClr val="dk1"/>
                </a:solidFill>
              </a:rPr>
              <a:t>use of annotations</a:t>
            </a:r>
            <a:r>
              <a:rPr lang="en" sz="1500">
                <a:solidFill>
                  <a:schemeClr val="dk1"/>
                </a:solidFill>
              </a:rPr>
              <a:t> which are very simple and replace the typical XML based configuration setup in spring MVC.</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Provides an </a:t>
            </a:r>
            <a:r>
              <a:rPr b="1" lang="en" sz="1500">
                <a:solidFill>
                  <a:schemeClr val="dk1"/>
                </a:solidFill>
              </a:rPr>
              <a:t>embedded servlet container</a:t>
            </a:r>
            <a:r>
              <a:rPr lang="en" sz="1500">
                <a:solidFill>
                  <a:schemeClr val="dk1"/>
                </a:solidFill>
              </a:rPr>
              <a:t> and helps in easily bootstrapping (quick run) the application that is production-ready.</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It enables </a:t>
            </a:r>
            <a:r>
              <a:rPr b="1" lang="en" sz="1500">
                <a:solidFill>
                  <a:schemeClr val="dk1"/>
                </a:solidFill>
              </a:rPr>
              <a:t>creation of fat Jar</a:t>
            </a:r>
            <a:r>
              <a:rPr lang="en" sz="1500">
                <a:solidFill>
                  <a:schemeClr val="dk1"/>
                </a:solidFill>
              </a:rPr>
              <a:t> for spring applications which has all the dependencies present in it and hence you can directly run it.</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Microservices architecture can be built effectively with the spring-boot framework and it also provides concepts such as </a:t>
            </a:r>
            <a:r>
              <a:rPr b="1" lang="en" sz="1500">
                <a:solidFill>
                  <a:schemeClr val="dk1"/>
                </a:solidFill>
              </a:rPr>
              <a:t>spring-boot-starter for the dependency management</a:t>
            </a:r>
            <a:r>
              <a:rPr lang="en" sz="1500">
                <a:solidFill>
                  <a:schemeClr val="dk1"/>
                </a:solidFill>
              </a:rPr>
              <a:t>.</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rPr>
              <a:t>5.@Configuration</a:t>
            </a:r>
            <a:endParaRPr b="1" sz="1700">
              <a:solidFill>
                <a:schemeClr val="dk1"/>
              </a:solidFill>
            </a:endParaRPr>
          </a:p>
          <a:p>
            <a:pPr indent="0" lvl="0" marL="0" rtl="0" algn="l">
              <a:spcBef>
                <a:spcPts val="1200"/>
              </a:spcBef>
              <a:spcAft>
                <a:spcPts val="1200"/>
              </a:spcAft>
              <a:buNone/>
            </a:pPr>
            <a:r>
              <a:rPr lang="en" sz="1100">
                <a:solidFill>
                  <a:schemeClr val="dk1"/>
                </a:solidFill>
              </a:rPr>
              <a:t>This annotation marks a class as a Configuration class for Java-based configuration.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 simple java bean class.</a:t>
            </a:r>
            <a:endParaRPr/>
          </a:p>
          <a:p>
            <a:pPr indent="0" lvl="0" marL="0" rtl="0" algn="l">
              <a:spcBef>
                <a:spcPts val="1200"/>
              </a:spcBef>
              <a:spcAft>
                <a:spcPts val="0"/>
              </a:spcAft>
              <a:buNone/>
            </a:pPr>
            <a:r>
              <a:rPr lang="en"/>
              <a:t>public class MyBean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public MyBean() {</a:t>
            </a:r>
            <a:endParaRPr/>
          </a:p>
          <a:p>
            <a:pPr indent="0" lvl="0" marL="0" rtl="0" algn="l">
              <a:spcBef>
                <a:spcPts val="1200"/>
              </a:spcBef>
              <a:spcAft>
                <a:spcPts val="0"/>
              </a:spcAft>
              <a:buNone/>
            </a:pPr>
            <a:r>
              <a:rPr lang="en"/>
              <a:t>		System.out.println("MyBean instance created");</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 it’s dependencies to the maven project.</a:t>
            </a:r>
            <a:endParaRPr/>
          </a:p>
          <a:p>
            <a:pPr indent="0" lvl="0" marL="0" rtl="0" algn="l">
              <a:spcBef>
                <a:spcPts val="1200"/>
              </a:spcBef>
              <a:spcAft>
                <a:spcPts val="0"/>
              </a:spcAft>
              <a:buNone/>
            </a:pPr>
            <a:r>
              <a:rPr lang="en"/>
              <a:t>&lt;dependency&gt;</a:t>
            </a:r>
            <a:endParaRPr/>
          </a:p>
          <a:p>
            <a:pPr indent="0" lvl="0" marL="0" rtl="0" algn="l">
              <a:spcBef>
                <a:spcPts val="1200"/>
              </a:spcBef>
              <a:spcAft>
                <a:spcPts val="0"/>
              </a:spcAft>
              <a:buNone/>
            </a:pPr>
            <a:r>
              <a:rPr lang="en"/>
              <a:t>		&lt;groupId&gt;org.springframework&lt;/groupId&gt;</a:t>
            </a:r>
            <a:endParaRPr/>
          </a:p>
          <a:p>
            <a:pPr indent="0" lvl="0" marL="0" rtl="0" algn="l">
              <a:spcBef>
                <a:spcPts val="1200"/>
              </a:spcBef>
              <a:spcAft>
                <a:spcPts val="0"/>
              </a:spcAft>
              <a:buNone/>
            </a:pPr>
            <a:r>
              <a:rPr lang="en"/>
              <a:t>		&lt;artifactId&gt;spring-context&lt;/artifactId&gt;</a:t>
            </a:r>
            <a:endParaRPr/>
          </a:p>
          <a:p>
            <a:pPr indent="0" lvl="0" marL="0" rtl="0" algn="l">
              <a:spcBef>
                <a:spcPts val="1200"/>
              </a:spcBef>
              <a:spcAft>
                <a:spcPts val="0"/>
              </a:spcAft>
              <a:buNone/>
            </a:pPr>
            <a:r>
              <a:rPr lang="en"/>
              <a:t>		&lt;version&gt;5.0.6.RELEASE&lt;/version&gt;</a:t>
            </a:r>
            <a:endParaRPr/>
          </a:p>
          <a:p>
            <a:pPr indent="0" lvl="0" marL="0" rtl="0" algn="l">
              <a:spcBef>
                <a:spcPts val="1200"/>
              </a:spcBef>
              <a:spcAft>
                <a:spcPts val="0"/>
              </a:spcAft>
              <a:buClr>
                <a:schemeClr val="dk1"/>
              </a:buClr>
              <a:buSzPts val="1100"/>
              <a:buFont typeface="Arial"/>
              <a:buNone/>
            </a:pPr>
            <a:r>
              <a:rPr lang="en"/>
              <a:t>&lt;/dependency&gt;</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idx="1" type="body"/>
          </p:nvPr>
        </p:nvSpPr>
        <p:spPr>
          <a:xfrm>
            <a:off x="311700" y="356450"/>
            <a:ext cx="8520600" cy="4212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729"/>
              <a:t>Create Spring Configuration class</a:t>
            </a:r>
            <a:endParaRPr sz="1729"/>
          </a:p>
          <a:p>
            <a:pPr indent="0" lvl="0" marL="0" rtl="0" algn="l">
              <a:lnSpc>
                <a:spcPct val="95000"/>
              </a:lnSpc>
              <a:spcBef>
                <a:spcPts val="1200"/>
              </a:spcBef>
              <a:spcAft>
                <a:spcPts val="0"/>
              </a:spcAft>
              <a:buSzPts val="935"/>
              <a:buNone/>
            </a:pPr>
            <a:r>
              <a:rPr lang="en" sz="1729"/>
              <a:t>@Configuration</a:t>
            </a:r>
            <a:endParaRPr sz="1729"/>
          </a:p>
          <a:p>
            <a:pPr indent="0" lvl="0" marL="0" rtl="0" algn="l">
              <a:lnSpc>
                <a:spcPct val="95000"/>
              </a:lnSpc>
              <a:spcBef>
                <a:spcPts val="1200"/>
              </a:spcBef>
              <a:spcAft>
                <a:spcPts val="0"/>
              </a:spcAft>
              <a:buSzPts val="935"/>
              <a:buNone/>
            </a:pPr>
            <a:r>
              <a:rPr lang="en" sz="1729"/>
              <a:t>public class MyConfiguration {</a:t>
            </a:r>
            <a:endParaRPr sz="1729"/>
          </a:p>
          <a:p>
            <a:pPr indent="0" lvl="0" marL="0" rtl="0" algn="l">
              <a:lnSpc>
                <a:spcPct val="95000"/>
              </a:lnSpc>
              <a:spcBef>
                <a:spcPts val="1200"/>
              </a:spcBef>
              <a:spcAft>
                <a:spcPts val="0"/>
              </a:spcAft>
              <a:buSzPts val="935"/>
              <a:buNone/>
            </a:pPr>
            <a:r>
              <a:t/>
            </a:r>
            <a:endParaRPr sz="1729"/>
          </a:p>
          <a:p>
            <a:pPr indent="0" lvl="0" marL="0" rtl="0" algn="l">
              <a:lnSpc>
                <a:spcPct val="95000"/>
              </a:lnSpc>
              <a:spcBef>
                <a:spcPts val="1200"/>
              </a:spcBef>
              <a:spcAft>
                <a:spcPts val="0"/>
              </a:spcAft>
              <a:buSzPts val="935"/>
              <a:buNone/>
            </a:pPr>
            <a:r>
              <a:rPr lang="en" sz="1729"/>
              <a:t>    @Bean</a:t>
            </a:r>
            <a:endParaRPr sz="1729"/>
          </a:p>
          <a:p>
            <a:pPr indent="0" lvl="0" marL="0" rtl="0" algn="l">
              <a:lnSpc>
                <a:spcPct val="95000"/>
              </a:lnSpc>
              <a:spcBef>
                <a:spcPts val="1200"/>
              </a:spcBef>
              <a:spcAft>
                <a:spcPts val="0"/>
              </a:spcAft>
              <a:buSzPts val="935"/>
              <a:buNone/>
            </a:pPr>
            <a:r>
              <a:rPr lang="en" sz="1729"/>
              <a:t>    public MyBean myBean() {</a:t>
            </a:r>
            <a:endParaRPr sz="1729"/>
          </a:p>
          <a:p>
            <a:pPr indent="0" lvl="0" marL="0" rtl="0" algn="l">
              <a:lnSpc>
                <a:spcPct val="95000"/>
              </a:lnSpc>
              <a:spcBef>
                <a:spcPts val="1200"/>
              </a:spcBef>
              <a:spcAft>
                <a:spcPts val="0"/>
              </a:spcAft>
              <a:buSzPts val="935"/>
              <a:buNone/>
            </a:pPr>
            <a:r>
              <a:rPr lang="en" sz="1729"/>
              <a:t>		return new MyBean();</a:t>
            </a:r>
            <a:endParaRPr sz="1729"/>
          </a:p>
          <a:p>
            <a:pPr indent="0" lvl="0" marL="0" rtl="0" algn="l">
              <a:lnSpc>
                <a:spcPct val="95000"/>
              </a:lnSpc>
              <a:spcBef>
                <a:spcPts val="1200"/>
              </a:spcBef>
              <a:spcAft>
                <a:spcPts val="0"/>
              </a:spcAft>
              <a:buSzPts val="935"/>
              <a:buNone/>
            </a:pPr>
            <a:r>
              <a:rPr lang="en" sz="1729"/>
              <a:t>	}</a:t>
            </a:r>
            <a:endParaRPr sz="1729"/>
          </a:p>
          <a:p>
            <a:pPr indent="0" lvl="0" marL="0" rtl="0" algn="l">
              <a:lnSpc>
                <a:spcPct val="95000"/>
              </a:lnSpc>
              <a:spcBef>
                <a:spcPts val="1200"/>
              </a:spcBef>
              <a:spcAft>
                <a:spcPts val="0"/>
              </a:spcAft>
              <a:buSzPts val="935"/>
              <a:buNone/>
            </a:pPr>
            <a:r>
              <a:rPr lang="en" sz="1729"/>
              <a:t>	</a:t>
            </a:r>
            <a:endParaRPr sz="1729"/>
          </a:p>
          <a:p>
            <a:pPr indent="0" lvl="0" marL="0" rtl="0" algn="l">
              <a:lnSpc>
                <a:spcPct val="95000"/>
              </a:lnSpc>
              <a:spcBef>
                <a:spcPts val="1200"/>
              </a:spcBef>
              <a:spcAft>
                <a:spcPts val="0"/>
              </a:spcAft>
              <a:buClr>
                <a:schemeClr val="dk1"/>
              </a:buClr>
              <a:buSzPts val="935"/>
              <a:buFont typeface="Arial"/>
              <a:buNone/>
            </a:pPr>
            <a:r>
              <a:rPr lang="en" sz="1729"/>
              <a:t>}</a:t>
            </a:r>
            <a:endParaRPr sz="1729"/>
          </a:p>
          <a:p>
            <a:pPr indent="0" lvl="0" marL="0" rtl="0" algn="l">
              <a:lnSpc>
                <a:spcPct val="95000"/>
              </a:lnSpc>
              <a:spcBef>
                <a:spcPts val="1200"/>
              </a:spcBef>
              <a:spcAft>
                <a:spcPts val="1200"/>
              </a:spcAft>
              <a:buSzPts val="935"/>
              <a:buNone/>
            </a:pPr>
            <a:r>
              <a:t/>
            </a:r>
            <a:endParaRPr sz="1729"/>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6"/>
          <p:cNvSpPr txBox="1"/>
          <p:nvPr>
            <p:ph idx="1" type="body"/>
          </p:nvPr>
        </p:nvSpPr>
        <p:spPr>
          <a:xfrm>
            <a:off x="311700" y="337100"/>
            <a:ext cx="8520600" cy="4231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261"/>
              <a:t>write a simple class and configure our simple Spring configuration class</a:t>
            </a:r>
            <a:endParaRPr sz="4261"/>
          </a:p>
          <a:p>
            <a:pPr indent="0" lvl="0" marL="0" rtl="0" algn="l">
              <a:spcBef>
                <a:spcPts val="1200"/>
              </a:spcBef>
              <a:spcAft>
                <a:spcPts val="0"/>
              </a:spcAft>
              <a:buNone/>
            </a:pPr>
            <a:r>
              <a:rPr lang="en" sz="4107"/>
              <a:t>public class MySpringApp {</a:t>
            </a:r>
            <a:endParaRPr sz="4107"/>
          </a:p>
          <a:p>
            <a:pPr indent="0" lvl="0" marL="0" rtl="0" algn="l">
              <a:spcBef>
                <a:spcPts val="1200"/>
              </a:spcBef>
              <a:spcAft>
                <a:spcPts val="0"/>
              </a:spcAft>
              <a:buNone/>
            </a:pPr>
            <a:r>
              <a:t/>
            </a:r>
            <a:endParaRPr sz="4107"/>
          </a:p>
          <a:p>
            <a:pPr indent="0" lvl="0" marL="0" rtl="0" algn="l">
              <a:spcBef>
                <a:spcPts val="1200"/>
              </a:spcBef>
              <a:spcAft>
                <a:spcPts val="0"/>
              </a:spcAft>
              <a:buNone/>
            </a:pPr>
            <a:r>
              <a:rPr lang="en" sz="4107"/>
              <a:t>	public static void main(String[] args) {</a:t>
            </a:r>
            <a:endParaRPr sz="4107"/>
          </a:p>
          <a:p>
            <a:pPr indent="0" lvl="0" marL="0" rtl="0" algn="l">
              <a:spcBef>
                <a:spcPts val="1200"/>
              </a:spcBef>
              <a:spcAft>
                <a:spcPts val="0"/>
              </a:spcAft>
              <a:buNone/>
            </a:pPr>
            <a:r>
              <a:rPr lang="en" sz="4107"/>
              <a:t>		AnnotationConfigApplicationContext ctx = new AnnotationConfigApplicationContext();</a:t>
            </a:r>
            <a:endParaRPr sz="4107"/>
          </a:p>
          <a:p>
            <a:pPr indent="0" lvl="0" marL="0" rtl="0" algn="l">
              <a:spcBef>
                <a:spcPts val="1200"/>
              </a:spcBef>
              <a:spcAft>
                <a:spcPts val="0"/>
              </a:spcAft>
              <a:buNone/>
            </a:pPr>
            <a:r>
              <a:rPr lang="en" sz="4107"/>
              <a:t>		ctx.register(MyConfiguration.class);</a:t>
            </a:r>
            <a:endParaRPr sz="4107"/>
          </a:p>
          <a:p>
            <a:pPr indent="0" lvl="0" marL="0" rtl="0" algn="l">
              <a:spcBef>
                <a:spcPts val="1200"/>
              </a:spcBef>
              <a:spcAft>
                <a:spcPts val="0"/>
              </a:spcAft>
              <a:buNone/>
            </a:pPr>
            <a:r>
              <a:rPr lang="en" sz="4107"/>
              <a:t>		ctx.refresh();</a:t>
            </a:r>
            <a:endParaRPr sz="4107"/>
          </a:p>
          <a:p>
            <a:pPr indent="0" lvl="0" marL="0" rtl="0" algn="l">
              <a:spcBef>
                <a:spcPts val="1200"/>
              </a:spcBef>
              <a:spcAft>
                <a:spcPts val="0"/>
              </a:spcAft>
              <a:buNone/>
            </a:pPr>
            <a:r>
              <a:t/>
            </a:r>
            <a:endParaRPr sz="4107"/>
          </a:p>
          <a:p>
            <a:pPr indent="0" lvl="0" marL="0" rtl="0" algn="l">
              <a:spcBef>
                <a:spcPts val="1200"/>
              </a:spcBef>
              <a:spcAft>
                <a:spcPts val="0"/>
              </a:spcAft>
              <a:buNone/>
            </a:pPr>
            <a:r>
              <a:rPr lang="en" sz="4107"/>
              <a:t>		// MyBean mb1 = ctx.getBean(MyBean.class);</a:t>
            </a:r>
            <a:endParaRPr sz="4107"/>
          </a:p>
          <a:p>
            <a:pPr indent="0" lvl="0" marL="0" rtl="0" algn="l">
              <a:spcBef>
                <a:spcPts val="1200"/>
              </a:spcBef>
              <a:spcAft>
                <a:spcPts val="0"/>
              </a:spcAft>
              <a:buNone/>
            </a:pPr>
            <a:r>
              <a:t/>
            </a:r>
            <a:endParaRPr sz="4107"/>
          </a:p>
          <a:p>
            <a:pPr indent="0" lvl="0" marL="0" rtl="0" algn="l">
              <a:spcBef>
                <a:spcPts val="1200"/>
              </a:spcBef>
              <a:spcAft>
                <a:spcPts val="0"/>
              </a:spcAft>
              <a:buNone/>
            </a:pPr>
            <a:r>
              <a:rPr lang="en" sz="4107"/>
              <a:t>		// MyBean mb2 = ctx.getBean(MyBean.class);</a:t>
            </a:r>
            <a:endParaRPr sz="4107"/>
          </a:p>
          <a:p>
            <a:pPr indent="0" lvl="0" marL="0" rtl="0" algn="l">
              <a:spcBef>
                <a:spcPts val="1200"/>
              </a:spcBef>
              <a:spcAft>
                <a:spcPts val="0"/>
              </a:spcAft>
              <a:buNone/>
            </a:pPr>
            <a:r>
              <a:t/>
            </a:r>
            <a:endParaRPr sz="4107"/>
          </a:p>
          <a:p>
            <a:pPr indent="0" lvl="0" marL="0" rtl="0" algn="l">
              <a:spcBef>
                <a:spcPts val="1200"/>
              </a:spcBef>
              <a:spcAft>
                <a:spcPts val="0"/>
              </a:spcAft>
              <a:buNone/>
            </a:pPr>
            <a:r>
              <a:rPr lang="en" sz="4107"/>
              <a:t>		ctx.close();</a:t>
            </a:r>
            <a:endParaRPr sz="4107"/>
          </a:p>
          <a:p>
            <a:pPr indent="0" lvl="0" marL="0" rtl="0" algn="l">
              <a:spcBef>
                <a:spcPts val="1200"/>
              </a:spcBef>
              <a:spcAft>
                <a:spcPts val="0"/>
              </a:spcAft>
              <a:buNone/>
            </a:pPr>
            <a:r>
              <a:rPr lang="en" sz="4107"/>
              <a:t>	}</a:t>
            </a:r>
            <a:endParaRPr sz="4107"/>
          </a:p>
          <a:p>
            <a:pPr indent="0" lvl="0" marL="0" rtl="0" algn="l">
              <a:spcBef>
                <a:spcPts val="1200"/>
              </a:spcBef>
              <a:spcAft>
                <a:spcPts val="0"/>
              </a:spcAft>
              <a:buNone/>
            </a:pPr>
            <a:r>
              <a:t/>
            </a:r>
            <a:endParaRPr sz="4107"/>
          </a:p>
          <a:p>
            <a:pPr indent="0" lvl="0" marL="0" rtl="0" algn="l">
              <a:spcBef>
                <a:spcPts val="1200"/>
              </a:spcBef>
              <a:spcAft>
                <a:spcPts val="0"/>
              </a:spcAft>
              <a:buClr>
                <a:schemeClr val="dk1"/>
              </a:buClr>
              <a:buSzPct val="26779"/>
              <a:buFont typeface="Arial"/>
              <a:buNone/>
            </a:pPr>
            <a:r>
              <a:rPr lang="en" sz="4107"/>
              <a:t>}</a:t>
            </a:r>
            <a:endParaRPr sz="4107"/>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4" name="Google Shape;25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chemeClr val="dk1"/>
                </a:solidFill>
              </a:rPr>
              <a:t>Note that Spring loads beans into it’s context before we have even requested it. This is to make sure all the beans are properly configured and application fail-fast if something goes wrong. Also </a:t>
            </a:r>
            <a:r>
              <a:rPr lang="en" sz="2000">
                <a:solidFill>
                  <a:srgbClr val="188038"/>
                </a:solidFill>
                <a:latin typeface="Roboto Mono"/>
                <a:ea typeface="Roboto Mono"/>
                <a:cs typeface="Roboto Mono"/>
                <a:sym typeface="Roboto Mono"/>
              </a:rPr>
              <a:t>ctx.refresh()</a:t>
            </a:r>
            <a:r>
              <a:rPr lang="en" sz="2000">
                <a:solidFill>
                  <a:schemeClr val="dk1"/>
                </a:solidFill>
              </a:rPr>
              <a:t> must be called, otherwise we will get following error when we will try to get any bean from the context.</a:t>
            </a:r>
            <a:endParaRPr sz="2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0" name="Google Shape;26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Note </a:t>
            </a:r>
            <a:r>
              <a:rPr lang="en" sz="1900">
                <a:solidFill>
                  <a:schemeClr val="dk1"/>
                </a:solidFill>
              </a:rPr>
              <a:t>that MyBean is not calling the constructor of MyBean. It’s because the default scope of</a:t>
            </a:r>
            <a:r>
              <a:rPr lang="en" sz="1900">
                <a:solidFill>
                  <a:schemeClr val="dk1"/>
                </a:solidFill>
                <a:uFill>
                  <a:noFill/>
                </a:uFill>
                <a:hlinkClick r:id="rId3">
                  <a:extLst>
                    <a:ext uri="{A12FA001-AC4F-418D-AE19-62706E023703}">
                      <ahyp:hlinkClr val="tx"/>
                    </a:ext>
                  </a:extLst>
                </a:hlinkClick>
              </a:rPr>
              <a:t> </a:t>
            </a:r>
            <a:r>
              <a:rPr lang="en" sz="1900" u="sng">
                <a:solidFill>
                  <a:schemeClr val="hlink"/>
                </a:solidFill>
                <a:hlinkClick r:id="rId4"/>
              </a:rPr>
              <a:t>spring beans</a:t>
            </a:r>
            <a:r>
              <a:rPr lang="en" sz="1900">
                <a:solidFill>
                  <a:schemeClr val="dk1"/>
                </a:solidFill>
              </a:rPr>
              <a:t> is Singleton. We can change it using </a:t>
            </a:r>
            <a:r>
              <a:rPr lang="en" sz="1900">
                <a:solidFill>
                  <a:srgbClr val="188038"/>
                </a:solidFill>
                <a:latin typeface="Roboto Mono"/>
                <a:ea typeface="Roboto Mono"/>
                <a:cs typeface="Roboto Mono"/>
                <a:sym typeface="Roboto Mono"/>
              </a:rPr>
              <a:t>@Scope</a:t>
            </a:r>
            <a:r>
              <a:rPr lang="en" sz="1900">
                <a:solidFill>
                  <a:schemeClr val="dk1"/>
                </a:solidFill>
              </a:rPr>
              <a:t> annotation.</a:t>
            </a:r>
            <a:endParaRPr sz="2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uFill>
                  <a:noFill/>
                </a:uFill>
                <a:hlinkClick r:id="rId3"/>
              </a:rPr>
              <a:t>What if we remove</a:t>
            </a:r>
            <a:r>
              <a:rPr b="1" lang="en" sz="1700">
                <a:uFill>
                  <a:noFill/>
                </a:uFill>
                <a:hlinkClick r:id="rId4"/>
              </a:rPr>
              <a:t> @Configuration</a:t>
            </a:r>
            <a:r>
              <a:rPr b="1" lang="en" sz="1700"/>
              <a:t> annotation?</a:t>
            </a:r>
            <a:endParaRPr b="1" sz="1700"/>
          </a:p>
          <a:p>
            <a:pPr indent="0" lvl="0" marL="0" rtl="0" algn="l">
              <a:spcBef>
                <a:spcPts val="400"/>
              </a:spcBef>
              <a:spcAft>
                <a:spcPts val="0"/>
              </a:spcAft>
              <a:buNone/>
            </a:pPr>
            <a:r>
              <a:t/>
            </a:r>
            <a:endParaRPr/>
          </a:p>
        </p:txBody>
      </p:sp>
      <p:sp>
        <p:nvSpPr>
          <p:cNvPr id="266" name="Google Shape;26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What will happen if we remove the</a:t>
            </a:r>
            <a:r>
              <a:rPr lang="en">
                <a:solidFill>
                  <a:schemeClr val="dk1"/>
                </a:solidFill>
                <a:uFill>
                  <a:noFill/>
                </a:uFill>
                <a:hlinkClick r:id="rId5">
                  <a:extLst>
                    <a:ext uri="{A12FA001-AC4F-418D-AE19-62706E023703}">
                      <ahyp:hlinkClr val="tx"/>
                    </a:ext>
                  </a:extLst>
                </a:hlinkClick>
              </a:rPr>
              <a:t> </a:t>
            </a:r>
            <a:r>
              <a:rPr lang="en" u="sng">
                <a:solidFill>
                  <a:schemeClr val="hlink"/>
                </a:solidFill>
                <a:hlinkClick r:id="rId6"/>
              </a:rPr>
              <a:t>@Configuration</a:t>
            </a:r>
            <a:r>
              <a:rPr lang="en">
                <a:solidFill>
                  <a:schemeClr val="dk1"/>
                </a:solidFill>
              </a:rPr>
              <a:t> annotation from MyConfiguration class. You will notice that it still works as expected and spring beans are registered and retrieved as singleton classes. But in this case, if we make a call to </a:t>
            </a:r>
            <a:r>
              <a:rPr lang="en">
                <a:solidFill>
                  <a:srgbClr val="188038"/>
                </a:solidFill>
                <a:latin typeface="Roboto Mono"/>
                <a:ea typeface="Roboto Mono"/>
                <a:cs typeface="Roboto Mono"/>
                <a:sym typeface="Roboto Mono"/>
              </a:rPr>
              <a:t>myBean()</a:t>
            </a:r>
            <a:r>
              <a:rPr lang="en">
                <a:solidFill>
                  <a:schemeClr val="dk1"/>
                </a:solidFill>
              </a:rPr>
              <a:t> method then it will be a plain java method call and we will get a new instance of MyBean and it won’t remain singleton. </a:t>
            </a:r>
            <a:endParaRPr sz="2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2" name="Google Shape;27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let’s define another bean that will be using MyBean instance</a:t>
            </a:r>
            <a:endParaRPr/>
          </a:p>
          <a:p>
            <a:pPr indent="0" lvl="0" marL="0" rtl="0" algn="l">
              <a:spcBef>
                <a:spcPts val="1200"/>
              </a:spcBef>
              <a:spcAft>
                <a:spcPts val="0"/>
              </a:spcAft>
              <a:buNone/>
            </a:pPr>
            <a:r>
              <a:rPr lang="en"/>
              <a:t>public class MyBeanConsumer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public MyBeanConsumer(MyBean myBean) {</a:t>
            </a:r>
            <a:endParaRPr/>
          </a:p>
          <a:p>
            <a:pPr indent="0" lvl="0" marL="0" rtl="0" algn="l">
              <a:spcBef>
                <a:spcPts val="1200"/>
              </a:spcBef>
              <a:spcAft>
                <a:spcPts val="0"/>
              </a:spcAft>
              <a:buNone/>
            </a:pPr>
            <a:r>
              <a:rPr lang="en"/>
              <a:t>		System.out.println("MyBeanConsumer created");</a:t>
            </a:r>
            <a:endParaRPr/>
          </a:p>
          <a:p>
            <a:pPr indent="0" lvl="0" marL="0" rtl="0" algn="l">
              <a:spcBef>
                <a:spcPts val="1200"/>
              </a:spcBef>
              <a:spcAft>
                <a:spcPts val="0"/>
              </a:spcAft>
              <a:buNone/>
            </a:pPr>
            <a:r>
              <a:rPr lang="en"/>
              <a:t>		System.out.println("myBean hashcode = "+myBean.hashCode());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1"/>
          <p:cNvSpPr txBox="1"/>
          <p:nvPr>
            <p:ph idx="1" type="body"/>
          </p:nvPr>
        </p:nvSpPr>
        <p:spPr>
          <a:xfrm>
            <a:off x="311700" y="300575"/>
            <a:ext cx="8520600" cy="4268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4200"/>
              <a:t>Our updated Spring Configuration class is:</a:t>
            </a:r>
            <a:endParaRPr sz="4200"/>
          </a:p>
          <a:p>
            <a:pPr indent="0" lvl="0" marL="0" rtl="0" algn="l">
              <a:spcBef>
                <a:spcPts val="1200"/>
              </a:spcBef>
              <a:spcAft>
                <a:spcPts val="0"/>
              </a:spcAft>
              <a:buNone/>
            </a:pPr>
            <a:r>
              <a:rPr lang="en" sz="4200"/>
              <a:t>//@Configuration</a:t>
            </a:r>
            <a:endParaRPr sz="4200"/>
          </a:p>
          <a:p>
            <a:pPr indent="0" lvl="0" marL="0" rtl="0" algn="l">
              <a:spcBef>
                <a:spcPts val="1200"/>
              </a:spcBef>
              <a:spcAft>
                <a:spcPts val="0"/>
              </a:spcAft>
              <a:buNone/>
            </a:pPr>
            <a:r>
              <a:rPr lang="en" sz="4200"/>
              <a:t>public class MyConfiguration {</a:t>
            </a:r>
            <a:endParaRPr sz="4200"/>
          </a:p>
          <a:p>
            <a:pPr indent="0" lvl="0" marL="0" rtl="0" algn="l">
              <a:spcBef>
                <a:spcPts val="1200"/>
              </a:spcBef>
              <a:spcAft>
                <a:spcPts val="0"/>
              </a:spcAft>
              <a:buNone/>
            </a:pPr>
            <a:r>
              <a:rPr lang="en" sz="4200"/>
              <a:t>	@Bean</a:t>
            </a:r>
            <a:endParaRPr sz="4200"/>
          </a:p>
          <a:p>
            <a:pPr indent="0" lvl="0" marL="0" rtl="0" algn="l">
              <a:spcBef>
                <a:spcPts val="1200"/>
              </a:spcBef>
              <a:spcAft>
                <a:spcPts val="0"/>
              </a:spcAft>
              <a:buNone/>
            </a:pPr>
            <a:r>
              <a:rPr lang="en" sz="4200"/>
              <a:t>    public MyBean myBean() {</a:t>
            </a:r>
            <a:endParaRPr sz="4200"/>
          </a:p>
          <a:p>
            <a:pPr indent="0" lvl="0" marL="0" rtl="0" algn="l">
              <a:spcBef>
                <a:spcPts val="1200"/>
              </a:spcBef>
              <a:spcAft>
                <a:spcPts val="0"/>
              </a:spcAft>
              <a:buNone/>
            </a:pPr>
            <a:r>
              <a:rPr lang="en" sz="4200"/>
              <a:t>		return new MyBean();</a:t>
            </a:r>
            <a:endParaRPr sz="4200"/>
          </a:p>
          <a:p>
            <a:pPr indent="0" lvl="0" marL="0" rtl="0" algn="l">
              <a:spcBef>
                <a:spcPts val="1200"/>
              </a:spcBef>
              <a:spcAft>
                <a:spcPts val="0"/>
              </a:spcAft>
              <a:buNone/>
            </a:pPr>
            <a:r>
              <a:rPr lang="en" sz="4200"/>
              <a:t>	}</a:t>
            </a:r>
            <a:endParaRPr sz="4200"/>
          </a:p>
          <a:p>
            <a:pPr indent="0" lvl="0" marL="0" rtl="0" algn="l">
              <a:spcBef>
                <a:spcPts val="1200"/>
              </a:spcBef>
              <a:spcAft>
                <a:spcPts val="0"/>
              </a:spcAft>
              <a:buNone/>
            </a:pPr>
            <a:r>
              <a:rPr lang="en" sz="4200"/>
              <a:t>	@Bean</a:t>
            </a:r>
            <a:endParaRPr sz="4200"/>
          </a:p>
          <a:p>
            <a:pPr indent="0" lvl="0" marL="0" rtl="0" algn="l">
              <a:spcBef>
                <a:spcPts val="1200"/>
              </a:spcBef>
              <a:spcAft>
                <a:spcPts val="0"/>
              </a:spcAft>
              <a:buNone/>
            </a:pPr>
            <a:r>
              <a:rPr lang="en" sz="4200"/>
              <a:t>    public MyBeanConsumer myBeanConsumer() {</a:t>
            </a:r>
            <a:endParaRPr sz="4200"/>
          </a:p>
          <a:p>
            <a:pPr indent="0" lvl="0" marL="0" rtl="0" algn="l">
              <a:spcBef>
                <a:spcPts val="1200"/>
              </a:spcBef>
              <a:spcAft>
                <a:spcPts val="0"/>
              </a:spcAft>
              <a:buNone/>
            </a:pPr>
            <a:r>
              <a:rPr lang="en" sz="4200"/>
              <a:t>		return new MyBeanConsumer(myBean());</a:t>
            </a:r>
            <a:endParaRPr sz="4200"/>
          </a:p>
          <a:p>
            <a:pPr indent="0" lvl="0" marL="0" rtl="0" algn="l">
              <a:spcBef>
                <a:spcPts val="1200"/>
              </a:spcBef>
              <a:spcAft>
                <a:spcPts val="0"/>
              </a:spcAft>
              <a:buNone/>
            </a:pPr>
            <a:r>
              <a:rPr lang="en" sz="4200"/>
              <a:t>	}</a:t>
            </a:r>
            <a:endParaRPr sz="4200"/>
          </a:p>
          <a:p>
            <a:pPr indent="0" lvl="0" marL="0" rtl="0" algn="l">
              <a:spcBef>
                <a:spcPts val="1200"/>
              </a:spcBef>
              <a:spcAft>
                <a:spcPts val="0"/>
              </a:spcAft>
              <a:buClr>
                <a:schemeClr val="dk1"/>
              </a:buClr>
              <a:buSzPct val="26190"/>
              <a:buFont typeface="Arial"/>
              <a:buNone/>
            </a:pPr>
            <a:r>
              <a:rPr lang="en" sz="4200"/>
              <a:t>}</a:t>
            </a:r>
            <a:endParaRPr sz="42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631292" y="0"/>
            <a:ext cx="4569065" cy="51434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3" name="Google Shape;28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running it you will see MyBean is not singleton anymore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9" name="Google Shape;28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So it’s better to use </a:t>
            </a:r>
            <a:r>
              <a:rPr lang="en" sz="1700">
                <a:solidFill>
                  <a:srgbClr val="188038"/>
                </a:solidFill>
                <a:latin typeface="Roboto Mono"/>
                <a:ea typeface="Roboto Mono"/>
                <a:cs typeface="Roboto Mono"/>
                <a:sym typeface="Roboto Mono"/>
              </a:rPr>
              <a:t>@Configuration</a:t>
            </a:r>
            <a:r>
              <a:rPr lang="en" sz="1700">
                <a:solidFill>
                  <a:schemeClr val="dk1"/>
                </a:solidFill>
              </a:rPr>
              <a:t> annotation with configuration classes to make sure our spring container is behaving like the way we want it to. If you don’t want to use</a:t>
            </a:r>
            <a:r>
              <a:rPr lang="en" sz="1700">
                <a:solidFill>
                  <a:schemeClr val="dk1"/>
                </a:solidFill>
                <a:uFill>
                  <a:noFill/>
                </a:uFill>
                <a:hlinkClick r:id="rId3">
                  <a:extLst>
                    <a:ext uri="{A12FA001-AC4F-418D-AE19-62706E023703}">
                      <ahyp:hlinkClr val="tx"/>
                    </a:ext>
                  </a:extLst>
                </a:hlinkClick>
              </a:rPr>
              <a:t> </a:t>
            </a:r>
            <a:r>
              <a:rPr lang="en" sz="1700" u="sng">
                <a:solidFill>
                  <a:schemeClr val="hlink"/>
                </a:solidFill>
                <a:hlinkClick r:id="rId4"/>
              </a:rPr>
              <a:t>@Configuration</a:t>
            </a:r>
            <a:r>
              <a:rPr lang="en" sz="1700">
                <a:solidFill>
                  <a:schemeClr val="dk1"/>
                </a:solidFill>
              </a:rPr>
              <a:t> annotation for some weird reasons, we can still create our configuration class by not calling the </a:t>
            </a:r>
            <a:r>
              <a:rPr lang="en" sz="1700">
                <a:solidFill>
                  <a:srgbClr val="188038"/>
                </a:solidFill>
                <a:latin typeface="Roboto Mono"/>
                <a:ea typeface="Roboto Mono"/>
                <a:cs typeface="Roboto Mono"/>
                <a:sym typeface="Roboto Mono"/>
              </a:rPr>
              <a:t>myBean()</a:t>
            </a:r>
            <a:r>
              <a:rPr lang="en" sz="1700">
                <a:solidFill>
                  <a:schemeClr val="dk1"/>
                </a:solidFill>
              </a:rPr>
              <a:t> method and rather using an instance variable of MyBean configured through</a:t>
            </a:r>
            <a:r>
              <a:rPr lang="en" sz="1700">
                <a:solidFill>
                  <a:schemeClr val="dk1"/>
                </a:solidFill>
                <a:uFill>
                  <a:noFill/>
                </a:uFill>
                <a:hlinkClick r:id="rId5">
                  <a:extLst>
                    <a:ext uri="{A12FA001-AC4F-418D-AE19-62706E023703}">
                      <ahyp:hlinkClr val="tx"/>
                    </a:ext>
                  </a:extLst>
                </a:hlinkClick>
              </a:rPr>
              <a:t> </a:t>
            </a:r>
            <a:r>
              <a:rPr lang="en" sz="1700" u="sng">
                <a:solidFill>
                  <a:schemeClr val="hlink"/>
                </a:solidFill>
                <a:hlinkClick r:id="rId6"/>
              </a:rPr>
              <a:t>@Autowired</a:t>
            </a:r>
            <a:r>
              <a:rPr lang="en" sz="1700">
                <a:solidFill>
                  <a:schemeClr val="dk1"/>
                </a:solidFill>
              </a:rPr>
              <a:t> annotation. Something like below code will work as well.</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4"/>
          <p:cNvSpPr txBox="1"/>
          <p:nvPr>
            <p:ph idx="1" type="body"/>
          </p:nvPr>
        </p:nvSpPr>
        <p:spPr>
          <a:xfrm>
            <a:off x="311700" y="162975"/>
            <a:ext cx="8520600" cy="4405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200"/>
              <a:t>//@Configuration</a:t>
            </a:r>
            <a:endParaRPr sz="4200"/>
          </a:p>
          <a:p>
            <a:pPr indent="0" lvl="0" marL="0" rtl="0" algn="l">
              <a:spcBef>
                <a:spcPts val="1200"/>
              </a:spcBef>
              <a:spcAft>
                <a:spcPts val="0"/>
              </a:spcAft>
              <a:buNone/>
            </a:pPr>
            <a:r>
              <a:rPr lang="en" sz="4200"/>
              <a:t>public class MyConfiguration {</a:t>
            </a:r>
            <a:endParaRPr sz="4200"/>
          </a:p>
          <a:p>
            <a:pPr indent="0" lvl="0" marL="0" rtl="0" algn="l">
              <a:spcBef>
                <a:spcPts val="1200"/>
              </a:spcBef>
              <a:spcAft>
                <a:spcPts val="0"/>
              </a:spcAft>
              <a:buNone/>
            </a:pPr>
            <a:r>
              <a:rPr lang="en" sz="4200"/>
              <a:t>	@Autowired</a:t>
            </a:r>
            <a:endParaRPr sz="4200"/>
          </a:p>
          <a:p>
            <a:pPr indent="0" lvl="0" marL="0" rtl="0" algn="l">
              <a:spcBef>
                <a:spcPts val="1200"/>
              </a:spcBef>
              <a:spcAft>
                <a:spcPts val="0"/>
              </a:spcAft>
              <a:buNone/>
            </a:pPr>
            <a:r>
              <a:rPr lang="en" sz="4200"/>
              <a:t>	MyBean myBean;</a:t>
            </a:r>
            <a:endParaRPr sz="4200"/>
          </a:p>
          <a:p>
            <a:pPr indent="0" lvl="0" marL="0" rtl="0" algn="l">
              <a:spcBef>
                <a:spcPts val="1200"/>
              </a:spcBef>
              <a:spcAft>
                <a:spcPts val="0"/>
              </a:spcAft>
              <a:buNone/>
            </a:pPr>
            <a:r>
              <a:rPr lang="en" sz="4200"/>
              <a:t>	@Bean</a:t>
            </a:r>
            <a:endParaRPr sz="4200"/>
          </a:p>
          <a:p>
            <a:pPr indent="0" lvl="0" marL="0" rtl="0" algn="l">
              <a:spcBef>
                <a:spcPts val="1200"/>
              </a:spcBef>
              <a:spcAft>
                <a:spcPts val="0"/>
              </a:spcAft>
              <a:buNone/>
            </a:pPr>
            <a:r>
              <a:rPr lang="en" sz="4200"/>
              <a:t>    public MyBean myBean() {</a:t>
            </a:r>
            <a:endParaRPr sz="4200"/>
          </a:p>
          <a:p>
            <a:pPr indent="0" lvl="0" marL="0" rtl="0" algn="l">
              <a:spcBef>
                <a:spcPts val="1200"/>
              </a:spcBef>
              <a:spcAft>
                <a:spcPts val="0"/>
              </a:spcAft>
              <a:buNone/>
            </a:pPr>
            <a:r>
              <a:rPr lang="en" sz="4200"/>
              <a:t>		return new MyBean();</a:t>
            </a:r>
            <a:endParaRPr sz="4200"/>
          </a:p>
          <a:p>
            <a:pPr indent="0" lvl="0" marL="0" rtl="0" algn="l">
              <a:spcBef>
                <a:spcPts val="1200"/>
              </a:spcBef>
              <a:spcAft>
                <a:spcPts val="0"/>
              </a:spcAft>
              <a:buNone/>
            </a:pPr>
            <a:r>
              <a:rPr lang="en" sz="4200"/>
              <a:t>	}</a:t>
            </a:r>
            <a:endParaRPr sz="4200"/>
          </a:p>
          <a:p>
            <a:pPr indent="0" lvl="0" marL="0" rtl="0" algn="l">
              <a:spcBef>
                <a:spcPts val="1200"/>
              </a:spcBef>
              <a:spcAft>
                <a:spcPts val="0"/>
              </a:spcAft>
              <a:buNone/>
            </a:pPr>
            <a:r>
              <a:rPr lang="en" sz="4200"/>
              <a:t>	@Bean</a:t>
            </a:r>
            <a:endParaRPr sz="4200"/>
          </a:p>
          <a:p>
            <a:pPr indent="0" lvl="0" marL="0" rtl="0" algn="l">
              <a:spcBef>
                <a:spcPts val="1200"/>
              </a:spcBef>
              <a:spcAft>
                <a:spcPts val="0"/>
              </a:spcAft>
              <a:buNone/>
            </a:pPr>
            <a:r>
              <a:rPr lang="en" sz="4200"/>
              <a:t>    public MyBeanConsumer myBeanConsumer() {</a:t>
            </a:r>
            <a:endParaRPr sz="4200"/>
          </a:p>
          <a:p>
            <a:pPr indent="0" lvl="0" marL="0" rtl="0" algn="l">
              <a:spcBef>
                <a:spcPts val="1200"/>
              </a:spcBef>
              <a:spcAft>
                <a:spcPts val="0"/>
              </a:spcAft>
              <a:buNone/>
            </a:pPr>
            <a:r>
              <a:rPr lang="en" sz="4200"/>
              <a:t>		return new MyBeanConsumer(myBean);</a:t>
            </a:r>
            <a:endParaRPr sz="4200"/>
          </a:p>
          <a:p>
            <a:pPr indent="0" lvl="0" marL="0" rtl="0" algn="l">
              <a:spcBef>
                <a:spcPts val="1200"/>
              </a:spcBef>
              <a:spcAft>
                <a:spcPts val="0"/>
              </a:spcAft>
              <a:buNone/>
            </a:pPr>
            <a:r>
              <a:rPr lang="en" sz="4200"/>
              <a:t>	}</a:t>
            </a:r>
            <a:endParaRPr sz="4200"/>
          </a:p>
          <a:p>
            <a:pPr indent="0" lvl="0" marL="0" rtl="0" algn="l">
              <a:spcBef>
                <a:spcPts val="1200"/>
              </a:spcBef>
              <a:spcAft>
                <a:spcPts val="0"/>
              </a:spcAft>
              <a:buClr>
                <a:schemeClr val="dk1"/>
              </a:buClr>
              <a:buSzPct val="26190"/>
              <a:buFont typeface="Arial"/>
              <a:buNone/>
            </a:pPr>
            <a:r>
              <a:rPr lang="en" sz="4200"/>
              <a:t>}</a:t>
            </a:r>
            <a:endParaRPr sz="4200"/>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600"/>
              </a:spcAft>
              <a:buClr>
                <a:schemeClr val="dk1"/>
              </a:buClr>
              <a:buSzPts val="1100"/>
              <a:buFont typeface="Arial"/>
              <a:buNone/>
            </a:pPr>
            <a:r>
              <a:rPr b="1" lang="en" sz="2300"/>
              <a:t>Creating a Rest Application with Spring Boot</a:t>
            </a:r>
            <a:endParaRPr b="1" sz="2300"/>
          </a:p>
        </p:txBody>
      </p:sp>
      <p:sp>
        <p:nvSpPr>
          <p:cNvPr id="300" name="Google Shape;300;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2000">
                <a:solidFill>
                  <a:schemeClr val="dk1"/>
                </a:solidFill>
              </a:rPr>
              <a:t>What is a REST API?</a:t>
            </a:r>
            <a:endParaRPr b="1" sz="2000">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REST </a:t>
            </a:r>
            <a:r>
              <a:rPr lang="en">
                <a:solidFill>
                  <a:schemeClr val="dk1"/>
                </a:solidFill>
              </a:rPr>
              <a:t>stands for </a:t>
            </a:r>
            <a:r>
              <a:rPr b="1" lang="en">
                <a:solidFill>
                  <a:schemeClr val="dk1"/>
                </a:solidFill>
              </a:rPr>
              <a:t>REpresentational State Transfer</a:t>
            </a:r>
            <a:r>
              <a:rPr lang="en">
                <a:solidFill>
                  <a:schemeClr val="dk1"/>
                </a:solidFill>
              </a:rPr>
              <a:t> which is an architectural style which makes the effective use of </a:t>
            </a:r>
            <a:r>
              <a:rPr b="1" lang="en">
                <a:solidFill>
                  <a:schemeClr val="dk1"/>
                </a:solidFill>
              </a:rPr>
              <a:t>http </a:t>
            </a:r>
            <a:r>
              <a:rPr lang="en">
                <a:solidFill>
                  <a:schemeClr val="dk1"/>
                </a:solidFill>
              </a:rPr>
              <a:t>protocol.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 transfer takes place mainly in two formats (</a:t>
            </a:r>
            <a:r>
              <a:rPr b="1" lang="en">
                <a:solidFill>
                  <a:schemeClr val="dk1"/>
                </a:solidFill>
              </a:rPr>
              <a:t>JSON</a:t>
            </a:r>
            <a:r>
              <a:rPr lang="en">
                <a:solidFill>
                  <a:schemeClr val="dk1"/>
                </a:solidFill>
              </a:rPr>
              <a:t>/</a:t>
            </a:r>
            <a:r>
              <a:rPr b="1" lang="en">
                <a:solidFill>
                  <a:schemeClr val="dk1"/>
                </a:solidFill>
              </a:rPr>
              <a:t>XML</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JSON (</a:t>
            </a:r>
            <a:r>
              <a:rPr b="1" lang="en">
                <a:solidFill>
                  <a:schemeClr val="dk1"/>
                </a:solidFill>
              </a:rPr>
              <a:t>Javascript Object Notation</a:t>
            </a:r>
            <a:r>
              <a:rPr lang="en">
                <a:solidFill>
                  <a:schemeClr val="dk1"/>
                </a:solidFill>
              </a:rPr>
              <a:t>) follows the pattern of </a:t>
            </a:r>
            <a:r>
              <a:rPr b="1" lang="en">
                <a:solidFill>
                  <a:schemeClr val="dk1"/>
                </a:solidFill>
              </a:rPr>
              <a:t>key:value pair</a:t>
            </a:r>
            <a:r>
              <a:rPr lang="en">
                <a:solidFill>
                  <a:schemeClr val="dk1"/>
                </a:solidFill>
              </a:rPr>
              <a:t> whereas XML (</a:t>
            </a:r>
            <a:r>
              <a:rPr b="1" lang="en">
                <a:solidFill>
                  <a:schemeClr val="dk1"/>
                </a:solidFill>
              </a:rPr>
              <a:t>eXtensible Markup Language</a:t>
            </a:r>
            <a:r>
              <a:rPr lang="en">
                <a:solidFill>
                  <a:schemeClr val="dk1"/>
                </a:solidFill>
              </a:rPr>
              <a:t>) follows the root and branch (tags) pattern.</a:t>
            </a:r>
            <a:endParaRPr>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6" name="Google Shape;30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1200"/>
              </a:spcBef>
              <a:spcAft>
                <a:spcPts val="0"/>
              </a:spcAft>
              <a:buClr>
                <a:schemeClr val="dk1"/>
              </a:buClr>
              <a:buSzPts val="1900"/>
              <a:buChar char="●"/>
            </a:pPr>
            <a:r>
              <a:rPr lang="en" sz="1900">
                <a:solidFill>
                  <a:schemeClr val="dk1"/>
                </a:solidFill>
              </a:rPr>
              <a:t>Every Application deals with data, it may be the User profile, User orders, Product information (for an e-commerce application) etc. So, there is a repository of data which needs to be handled effectively.</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Applications need some input which can be processed to generate the output. The output needs to be returned to the client who requested for the data.</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Web service is nothing but a service delivered over the web. REST helps in building web services which are called as RESTful web services. The below figure displays the JSON and XML structures respectively.</a:t>
            </a:r>
            <a:endParaRPr sz="2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3057"/>
              <a:buFont typeface="Arial"/>
              <a:buNone/>
            </a:pPr>
            <a:r>
              <a:rPr b="1" lang="en" sz="1744"/>
              <a:t>Development of REST API:</a:t>
            </a:r>
            <a:endParaRPr b="1" sz="1744"/>
          </a:p>
          <a:p>
            <a:pPr indent="0" lvl="0" marL="0" rtl="0" algn="l">
              <a:spcBef>
                <a:spcPts val="400"/>
              </a:spcBef>
              <a:spcAft>
                <a:spcPts val="0"/>
              </a:spcAft>
              <a:buNone/>
            </a:pPr>
            <a:r>
              <a:t/>
            </a:r>
            <a:endParaRPr/>
          </a:p>
        </p:txBody>
      </p:sp>
      <p:sp>
        <p:nvSpPr>
          <p:cNvPr id="312" name="Google Shape;312;p57"/>
          <p:cNvSpPr txBox="1"/>
          <p:nvPr>
            <p:ph idx="1" type="body"/>
          </p:nvPr>
        </p:nvSpPr>
        <p:spPr>
          <a:xfrm>
            <a:off x="311700" y="112072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700">
                <a:solidFill>
                  <a:schemeClr val="dk1"/>
                </a:solidFill>
              </a:rPr>
              <a:t>All the REST end-points will be scanned using the annotation </a:t>
            </a:r>
            <a:r>
              <a:rPr lang="en" sz="1700">
                <a:solidFill>
                  <a:srgbClr val="188038"/>
                </a:solidFill>
                <a:latin typeface="Roboto Mono"/>
                <a:ea typeface="Roboto Mono"/>
                <a:cs typeface="Roboto Mono"/>
                <a:sym typeface="Roboto Mono"/>
              </a:rPr>
              <a:t>@RestController</a:t>
            </a:r>
            <a:r>
              <a:rPr lang="en" sz="1700">
                <a:solidFill>
                  <a:schemeClr val="dk1"/>
                </a:solidFill>
              </a:rPr>
              <a:t>.</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It is required to mark your end-points with the type of request they can handle (GET, POST, DELETE, etc).</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8" name="Google Shape;318;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9" name="Google Shape;319;p58"/>
          <p:cNvPicPr preferRelativeResize="0"/>
          <p:nvPr/>
        </p:nvPicPr>
        <p:blipFill>
          <a:blip r:embed="rId3">
            <a:alphaModFix/>
          </a:blip>
          <a:stretch>
            <a:fillRect/>
          </a:stretch>
        </p:blipFill>
        <p:spPr>
          <a:xfrm>
            <a:off x="191570" y="0"/>
            <a:ext cx="9032110" cy="5143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5" name="Google Shape;32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6" name="Google Shape;326;p59"/>
          <p:cNvPicPr preferRelativeResize="0"/>
          <p:nvPr/>
        </p:nvPicPr>
        <p:blipFill>
          <a:blip r:embed="rId3">
            <a:alphaModFix/>
          </a:blip>
          <a:stretch>
            <a:fillRect/>
          </a:stretch>
        </p:blipFill>
        <p:spPr>
          <a:xfrm>
            <a:off x="55229" y="0"/>
            <a:ext cx="9033542" cy="5143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 MVC</a:t>
            </a:r>
            <a:endParaRPr/>
          </a:p>
        </p:txBody>
      </p:sp>
      <p:sp>
        <p:nvSpPr>
          <p:cNvPr id="332" name="Google Shape;332;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It is a well-known and widely used framework for developing web applications with loosely coupled and well organised layering of presentation, persistence and controller layer. With a layered flexible architecture of Spring MVC, it becomes very convenient for developers to isolate the bricks and pieces and combine them together in the form of a professional web application. A web application developed following MVC standard is easier to scale, update and manage as a loosely coupled layered web application is much easier to modify to introduce any changes at a certain layer.</a:t>
            </a:r>
            <a:endParaRPr sz="25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Spring MVC request flow is depicted in the diagram below:</a:t>
            </a:r>
            <a:endParaRPr b="1" sz="1700"/>
          </a:p>
          <a:p>
            <a:pPr indent="0" lvl="0" marL="0" rtl="0" algn="l">
              <a:spcBef>
                <a:spcPts val="400"/>
              </a:spcBef>
              <a:spcAft>
                <a:spcPts val="0"/>
              </a:spcAft>
              <a:buNone/>
            </a:pPr>
            <a:r>
              <a:t/>
            </a:r>
            <a:endParaRPr/>
          </a:p>
        </p:txBody>
      </p:sp>
      <p:sp>
        <p:nvSpPr>
          <p:cNvPr id="338" name="Google Shape;338;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9" name="Google Shape;339;p61"/>
          <p:cNvPicPr preferRelativeResize="0"/>
          <p:nvPr/>
        </p:nvPicPr>
        <p:blipFill>
          <a:blip r:embed="rId3">
            <a:alphaModFix/>
          </a:blip>
          <a:stretch>
            <a:fillRect/>
          </a:stretch>
        </p:blipFill>
        <p:spPr>
          <a:xfrm>
            <a:off x="779375" y="972662"/>
            <a:ext cx="7585251" cy="377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2507481" y="0"/>
            <a:ext cx="4129037" cy="51434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Explanation of Spring MVC Request Flow</a:t>
            </a:r>
            <a:endParaRPr b="1" sz="1700"/>
          </a:p>
          <a:p>
            <a:pPr indent="0" lvl="0" marL="0" rtl="0" algn="l">
              <a:spcBef>
                <a:spcPts val="400"/>
              </a:spcBef>
              <a:spcAft>
                <a:spcPts val="0"/>
              </a:spcAft>
              <a:buNone/>
            </a:pPr>
            <a:r>
              <a:t/>
            </a:r>
            <a:endParaRPr/>
          </a:p>
        </p:txBody>
      </p:sp>
      <p:sp>
        <p:nvSpPr>
          <p:cNvPr id="345" name="Google Shape;345;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AutoNum type="arabicPeriod"/>
            </a:pPr>
            <a:r>
              <a:rPr lang="en" sz="1400">
                <a:solidFill>
                  <a:schemeClr val="dk1"/>
                </a:solidFill>
              </a:rPr>
              <a:t>Client requests for a page by specifying the Web URL for the page.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Client request is intercepted by the </a:t>
            </a:r>
            <a:r>
              <a:rPr b="1" lang="en" sz="1400">
                <a:solidFill>
                  <a:schemeClr val="dk1"/>
                </a:solidFill>
              </a:rPr>
              <a:t>Dispatcher Servlet</a:t>
            </a:r>
            <a:r>
              <a:rPr lang="en" sz="1400">
                <a:solidFill>
                  <a:schemeClr val="dk1"/>
                </a:solidFill>
              </a:rPr>
              <a:t> also known as </a:t>
            </a:r>
            <a:r>
              <a:rPr b="1" lang="en" sz="1400">
                <a:solidFill>
                  <a:schemeClr val="dk1"/>
                </a:solidFill>
              </a:rPr>
              <a:t>Front Controller</a:t>
            </a:r>
            <a:r>
              <a:rPr lang="en" sz="1400">
                <a:solidFill>
                  <a:schemeClr val="dk1"/>
                </a:solidFill>
              </a:rPr>
              <a:t>. Dispatcher Servlet is a servlet specified in </a:t>
            </a:r>
            <a:r>
              <a:rPr b="1" lang="en" sz="1400">
                <a:solidFill>
                  <a:schemeClr val="dk1"/>
                </a:solidFill>
              </a:rPr>
              <a:t>Web.XML</a:t>
            </a:r>
            <a:r>
              <a:rPr lang="en" sz="1400">
                <a:solidFill>
                  <a:schemeClr val="dk1"/>
                </a:solidFill>
              </a:rPr>
              <a:t> file (for XML Based configurations) or in the Web Configuration class (for java based configurations).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Dispatcher Servlet uses </a:t>
            </a:r>
            <a:r>
              <a:rPr b="1" lang="en" sz="1400">
                <a:solidFill>
                  <a:schemeClr val="dk1"/>
                </a:solidFill>
              </a:rPr>
              <a:t>URL Mapping Handler</a:t>
            </a:r>
            <a:r>
              <a:rPr lang="en" sz="1400">
                <a:solidFill>
                  <a:schemeClr val="dk1"/>
                </a:solidFill>
              </a:rPr>
              <a:t> to find out the relevant controller class to which request should be passed for subsequent processing. For example, If you have a Controller defined for all requests by specifying “/” in the URL, all requests will be entertained by that controller.</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Once Dispatcher Servlet has identified the Controller to be considered, it passes the client request to the </a:t>
            </a:r>
            <a:r>
              <a:rPr b="1" lang="en" sz="1400">
                <a:solidFill>
                  <a:schemeClr val="dk1"/>
                </a:solidFill>
              </a:rPr>
              <a:t>controller</a:t>
            </a:r>
            <a:r>
              <a:rPr lang="en" sz="1400">
                <a:solidFill>
                  <a:schemeClr val="dk1"/>
                </a:solidFill>
              </a:rPr>
              <a:t>.</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The controller class is the main class controlling the business logic flow once request has been dispatched it it by dispatcher servlet. This class will implement the methods for different type of http requests (e.g. GET, POST) and all logic to call Service layer methods will reside in this controller class.</a:t>
            </a:r>
            <a:endParaRPr sz="1400">
              <a:solidFill>
                <a:schemeClr val="dk1"/>
              </a:solidFill>
            </a:endParaRPr>
          </a:p>
          <a:p>
            <a:pPr indent="0" lvl="0" marL="0" rtl="0" algn="l">
              <a:spcBef>
                <a:spcPts val="1200"/>
              </a:spcBef>
              <a:spcAft>
                <a:spcPts val="1200"/>
              </a:spcAft>
              <a:buNone/>
            </a:pPr>
            <a:r>
              <a:t/>
            </a:r>
            <a:endParaRPr sz="21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1" name="Google Shape;351;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controller class will also be responsible for returning the </a:t>
            </a:r>
            <a:r>
              <a:rPr b="1" lang="en">
                <a:solidFill>
                  <a:schemeClr val="dk1"/>
                </a:solidFill>
              </a:rPr>
              <a:t>ModelAndView</a:t>
            </a:r>
            <a:r>
              <a:rPr lang="en">
                <a:solidFill>
                  <a:schemeClr val="dk1"/>
                </a:solidFill>
              </a:rPr>
              <a:t> object back to the dispatcher servlet after getting all business logic executed and any data returned from DAO layer. ModelAndView object returned by the controller back to the controller specified both view and model objects.</a:t>
            </a:r>
            <a:endParaRPr>
              <a:solidFill>
                <a:schemeClr val="dk1"/>
              </a:solidFill>
            </a:endParaRPr>
          </a:p>
          <a:p>
            <a:pPr indent="0" lvl="0" marL="0" rtl="0" algn="l">
              <a:spcBef>
                <a:spcPts val="1200"/>
              </a:spcBef>
              <a:spcAft>
                <a:spcPts val="1200"/>
              </a:spcAft>
              <a:buNone/>
            </a:pPr>
            <a:r>
              <a:rPr lang="en">
                <a:solidFill>
                  <a:schemeClr val="dk1"/>
                </a:solidFill>
              </a:rPr>
              <a:t>Controller class is annotated by </a:t>
            </a:r>
            <a:r>
              <a:rPr i="1" lang="en">
                <a:solidFill>
                  <a:schemeClr val="dk1"/>
                </a:solidFill>
              </a:rPr>
              <a:t>@Controller</a:t>
            </a:r>
            <a:r>
              <a:rPr lang="en">
                <a:solidFill>
                  <a:schemeClr val="dk1"/>
                </a:solidFill>
              </a:rPr>
              <a:t> annotation.</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7" name="Google Shape;357;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chemeClr val="dk1"/>
              </a:buClr>
              <a:buSzPts val="1100"/>
              <a:buAutoNum type="arabicPeriod" startAt="8"/>
            </a:pPr>
            <a:r>
              <a:rPr lang="en"/>
              <a:t>After receiving ModelAndView object from the controller, Dispatcher Servlet now sends model object to view resolver to get the name of the view which needs to be rendered.</a:t>
            </a:r>
            <a:endParaRPr/>
          </a:p>
          <a:p>
            <a:pPr indent="-298450" lvl="0" marL="457200" rtl="0" algn="l">
              <a:spcBef>
                <a:spcPts val="0"/>
              </a:spcBef>
              <a:spcAft>
                <a:spcPts val="0"/>
              </a:spcAft>
              <a:buClr>
                <a:schemeClr val="dk1"/>
              </a:buClr>
              <a:buSzPts val="1100"/>
              <a:buAutoNum type="arabicPeriod" startAt="8"/>
            </a:pPr>
            <a:r>
              <a:rPr lang="en"/>
              <a:t>Once the view to be rendered has been identified, Dispatcher Servlet passes model object to the view. Model object contains the data which needs to be displayed in the view. View will be rendered with the model data. Views can be designed in any front-end technology.</a:t>
            </a:r>
            <a:endParaRPr/>
          </a:p>
          <a:p>
            <a:pPr indent="-298450" lvl="0" marL="457200" rtl="0" algn="l">
              <a:spcBef>
                <a:spcPts val="0"/>
              </a:spcBef>
              <a:spcAft>
                <a:spcPts val="0"/>
              </a:spcAft>
              <a:buClr>
                <a:schemeClr val="dk1"/>
              </a:buClr>
              <a:buSzPts val="1100"/>
              <a:buAutoNum type="arabicPeriod" startAt="8"/>
            </a:pPr>
            <a:r>
              <a:rPr lang="en"/>
              <a:t>This view is returned to the client and client can see the view and associated data on his browser.</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3" name="Google Shape;363;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900">
                <a:solidFill>
                  <a:schemeClr val="dk1"/>
                </a:solidFill>
              </a:rPr>
              <a:t>Features</a:t>
            </a:r>
            <a:endParaRPr b="1" sz="19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Clear separation of roles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Reusable business code, no need for duplication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Powerful and straightforward configuration of both framework and application classes as JavaBeans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Customizable binding and validation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Adaptability, non-intrusiveness, and flexibility</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990"/>
              <a:buFont typeface="Arial"/>
              <a:buNone/>
            </a:pPr>
            <a:r>
              <a:rPr b="1" lang="en" sz="2029"/>
              <a:t>1. @Controller Annotation</a:t>
            </a:r>
            <a:endParaRPr b="1" sz="2029"/>
          </a:p>
          <a:p>
            <a:pPr indent="0" lvl="0" marL="0" rtl="0" algn="l">
              <a:spcBef>
                <a:spcPts val="400"/>
              </a:spcBef>
              <a:spcAft>
                <a:spcPts val="0"/>
              </a:spcAft>
              <a:buSzPts val="990"/>
              <a:buNone/>
            </a:pPr>
            <a:r>
              <a:t/>
            </a:r>
            <a:endParaRPr sz="2520"/>
          </a:p>
        </p:txBody>
      </p:sp>
      <p:sp>
        <p:nvSpPr>
          <p:cNvPr id="369" name="Google Shape;369;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chemeClr val="dk1"/>
                </a:solidFill>
              </a:rPr>
              <a:t>This annotation serves as a specialization of </a:t>
            </a:r>
            <a:r>
              <a:rPr i="1" lang="en" sz="1900">
                <a:solidFill>
                  <a:schemeClr val="dk1"/>
                </a:solidFill>
              </a:rPr>
              <a:t>@Component</a:t>
            </a:r>
            <a:r>
              <a:rPr lang="en" sz="1900">
                <a:solidFill>
                  <a:schemeClr val="dk1"/>
                </a:solidFill>
              </a:rPr>
              <a:t>, allowing for implementation classes autodetected through classpath scanning.</a:t>
            </a:r>
            <a:r>
              <a:rPr i="1" lang="en" sz="1900">
                <a:solidFill>
                  <a:schemeClr val="dk1"/>
                </a:solidFill>
              </a:rPr>
              <a:t>@Controller annotation</a:t>
            </a:r>
            <a:r>
              <a:rPr lang="en" sz="1900">
                <a:solidFill>
                  <a:schemeClr val="dk1"/>
                </a:solidFill>
              </a:rPr>
              <a:t> tells the Spring IOC container to treat this class as</a:t>
            </a:r>
            <a:r>
              <a:rPr lang="en" sz="1900">
                <a:solidFill>
                  <a:schemeClr val="dk1"/>
                </a:solidFill>
                <a:uFill>
                  <a:noFill/>
                </a:uFill>
                <a:hlinkClick r:id="rId3">
                  <a:extLst>
                    <a:ext uri="{A12FA001-AC4F-418D-AE19-62706E023703}">
                      <ahyp:hlinkClr val="tx"/>
                    </a:ext>
                  </a:extLst>
                </a:hlinkClick>
              </a:rPr>
              <a:t> </a:t>
            </a:r>
            <a:r>
              <a:rPr lang="en" sz="1900" u="sng">
                <a:solidFill>
                  <a:schemeClr val="hlink"/>
                </a:solidFill>
                <a:hlinkClick r:id="rId4"/>
              </a:rPr>
              <a:t>Spring MVC controller</a:t>
            </a:r>
            <a:r>
              <a:rPr lang="en" sz="1900">
                <a:solidFill>
                  <a:schemeClr val="dk1"/>
                </a:solidFill>
              </a:rPr>
              <a:t>.</a:t>
            </a:r>
            <a:endParaRPr sz="2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5" name="Google Shape;375;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@Controller</a:t>
            </a:r>
            <a:endParaRPr/>
          </a:p>
          <a:p>
            <a:pPr indent="0" lvl="0" marL="0" rtl="0" algn="l">
              <a:spcBef>
                <a:spcPts val="1200"/>
              </a:spcBef>
              <a:spcAft>
                <a:spcPts val="0"/>
              </a:spcAft>
              <a:buNone/>
            </a:pPr>
            <a:r>
              <a:rPr lang="en"/>
              <a:t>public class SpringMVCController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//HTTP Mappings</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2. @RestController Annotation</a:t>
            </a:r>
            <a:endParaRPr b="1" sz="1700"/>
          </a:p>
          <a:p>
            <a:pPr indent="0" lvl="0" marL="0" rtl="0" algn="l">
              <a:spcBef>
                <a:spcPts val="400"/>
              </a:spcBef>
              <a:spcAft>
                <a:spcPts val="0"/>
              </a:spcAft>
              <a:buNone/>
            </a:pPr>
            <a:r>
              <a:t/>
            </a:r>
            <a:endParaRPr/>
          </a:p>
        </p:txBody>
      </p:sp>
      <p:sp>
        <p:nvSpPr>
          <p:cNvPr id="381" name="Google Shape;381;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en" sz="1040">
                <a:solidFill>
                  <a:schemeClr val="dk1"/>
                </a:solidFill>
              </a:rPr>
              <a:t>A convenience annotation that is itself annotated with </a:t>
            </a:r>
            <a:r>
              <a:rPr i="1" lang="en" sz="1040">
                <a:solidFill>
                  <a:schemeClr val="dk1"/>
                </a:solidFill>
              </a:rPr>
              <a:t>@Controller</a:t>
            </a:r>
            <a:r>
              <a:rPr lang="en" sz="1040">
                <a:solidFill>
                  <a:schemeClr val="dk1"/>
                </a:solidFill>
              </a:rPr>
              <a:t> and </a:t>
            </a:r>
            <a:r>
              <a:rPr i="1" lang="en" sz="1040">
                <a:solidFill>
                  <a:schemeClr val="dk1"/>
                </a:solidFill>
              </a:rPr>
              <a:t>@ResponseBody</a:t>
            </a:r>
            <a:r>
              <a:rPr lang="en" sz="1040">
                <a:solidFill>
                  <a:schemeClr val="dk1"/>
                </a:solidFill>
              </a:rPr>
              <a:t>.</a:t>
            </a:r>
            <a:endParaRPr sz="1040">
              <a:solidFill>
                <a:schemeClr val="dk1"/>
              </a:solidFill>
            </a:endParaRPr>
          </a:p>
          <a:p>
            <a:pPr indent="0" lvl="0" marL="0" rtl="0" algn="l">
              <a:lnSpc>
                <a:spcPct val="105000"/>
              </a:lnSpc>
              <a:spcBef>
                <a:spcPts val="1200"/>
              </a:spcBef>
              <a:spcAft>
                <a:spcPts val="0"/>
              </a:spcAft>
              <a:buSzPts val="440"/>
              <a:buNone/>
            </a:pPr>
            <a:r>
              <a:rPr lang="en" sz="1040">
                <a:solidFill>
                  <a:schemeClr val="dk1"/>
                </a:solidFill>
              </a:rPr>
              <a:t>@RestController</a:t>
            </a:r>
            <a:endParaRPr sz="1040">
              <a:solidFill>
                <a:schemeClr val="dk1"/>
              </a:solidFill>
            </a:endParaRPr>
          </a:p>
          <a:p>
            <a:pPr indent="0" lvl="0" marL="0" rtl="0" algn="l">
              <a:lnSpc>
                <a:spcPct val="105000"/>
              </a:lnSpc>
              <a:spcBef>
                <a:spcPts val="1200"/>
              </a:spcBef>
              <a:spcAft>
                <a:spcPts val="0"/>
              </a:spcAft>
              <a:buSzPts val="440"/>
              <a:buNone/>
            </a:pPr>
            <a:r>
              <a:rPr lang="en" sz="1040">
                <a:solidFill>
                  <a:schemeClr val="dk1"/>
                </a:solidFill>
              </a:rPr>
              <a:t>public class FilterExampleController {</a:t>
            </a:r>
            <a:endParaRPr sz="1040">
              <a:solidFill>
                <a:schemeClr val="dk1"/>
              </a:solidFill>
            </a:endParaRPr>
          </a:p>
          <a:p>
            <a:pPr indent="0" lvl="0" marL="0" rtl="0" algn="l">
              <a:lnSpc>
                <a:spcPct val="105000"/>
              </a:lnSpc>
              <a:spcBef>
                <a:spcPts val="1200"/>
              </a:spcBef>
              <a:spcAft>
                <a:spcPts val="0"/>
              </a:spcAft>
              <a:buSzPts val="440"/>
              <a:buNone/>
            </a:pPr>
            <a:r>
              <a:rPr lang="en" sz="1040">
                <a:solidFill>
                  <a:schemeClr val="dk1"/>
                </a:solidFill>
              </a:rPr>
              <a:t> @GetMapping</a:t>
            </a:r>
            <a:endParaRPr sz="1040">
              <a:solidFill>
                <a:schemeClr val="dk1"/>
              </a:solidFill>
            </a:endParaRPr>
          </a:p>
          <a:p>
            <a:pPr indent="0" lvl="0" marL="0" rtl="0" algn="l">
              <a:lnSpc>
                <a:spcPct val="105000"/>
              </a:lnSpc>
              <a:spcBef>
                <a:spcPts val="1200"/>
              </a:spcBef>
              <a:spcAft>
                <a:spcPts val="0"/>
              </a:spcAft>
              <a:buSzPts val="440"/>
              <a:buNone/>
            </a:pPr>
            <a:r>
              <a:rPr lang="en" sz="1040">
                <a:solidFill>
                  <a:schemeClr val="dk1"/>
                </a:solidFill>
              </a:rPr>
              <a:t> public String greeting() {</a:t>
            </a:r>
            <a:endParaRPr sz="1040">
              <a:solidFill>
                <a:schemeClr val="dk1"/>
              </a:solidFill>
            </a:endParaRPr>
          </a:p>
          <a:p>
            <a:pPr indent="0" lvl="0" marL="0" rtl="0" algn="l">
              <a:lnSpc>
                <a:spcPct val="105000"/>
              </a:lnSpc>
              <a:spcBef>
                <a:spcPts val="1200"/>
              </a:spcBef>
              <a:spcAft>
                <a:spcPts val="0"/>
              </a:spcAft>
              <a:buSzPts val="440"/>
              <a:buNone/>
            </a:pPr>
            <a:r>
              <a:rPr lang="en" sz="1040">
                <a:solidFill>
                  <a:schemeClr val="dk1"/>
                </a:solidFill>
              </a:rPr>
              <a:t>  return "Hello World";</a:t>
            </a:r>
            <a:endParaRPr sz="1040">
              <a:solidFill>
                <a:schemeClr val="dk1"/>
              </a:solidFill>
            </a:endParaRPr>
          </a:p>
          <a:p>
            <a:pPr indent="0" lvl="0" marL="0" rtl="0" algn="l">
              <a:lnSpc>
                <a:spcPct val="105000"/>
              </a:lnSpc>
              <a:spcBef>
                <a:spcPts val="1200"/>
              </a:spcBef>
              <a:spcAft>
                <a:spcPts val="0"/>
              </a:spcAft>
              <a:buSzPts val="440"/>
              <a:buNone/>
            </a:pPr>
            <a:r>
              <a:rPr lang="en" sz="1040">
                <a:solidFill>
                  <a:schemeClr val="dk1"/>
                </a:solidFill>
              </a:rPr>
              <a:t> }</a:t>
            </a:r>
            <a:endParaRPr sz="1040">
              <a:solidFill>
                <a:schemeClr val="dk1"/>
              </a:solidFill>
            </a:endParaRPr>
          </a:p>
          <a:p>
            <a:pPr indent="0" lvl="0" marL="0" rtl="0" algn="l">
              <a:lnSpc>
                <a:spcPct val="105000"/>
              </a:lnSpc>
              <a:spcBef>
                <a:spcPts val="1200"/>
              </a:spcBef>
              <a:spcAft>
                <a:spcPts val="0"/>
              </a:spcAft>
              <a:buSzPts val="440"/>
              <a:buNone/>
            </a:pPr>
            <a:r>
              <a:rPr lang="en" sz="1040">
                <a:solidFill>
                  <a:schemeClr val="dk1"/>
                </a:solidFill>
              </a:rPr>
              <a:t> @GetMapping(value = "/greeting")</a:t>
            </a:r>
            <a:endParaRPr sz="1040">
              <a:solidFill>
                <a:schemeClr val="dk1"/>
              </a:solidFill>
            </a:endParaRPr>
          </a:p>
          <a:p>
            <a:pPr indent="0" lvl="0" marL="0" rtl="0" algn="l">
              <a:lnSpc>
                <a:spcPct val="105000"/>
              </a:lnSpc>
              <a:spcBef>
                <a:spcPts val="1200"/>
              </a:spcBef>
              <a:spcAft>
                <a:spcPts val="0"/>
              </a:spcAft>
              <a:buSzPts val="440"/>
              <a:buNone/>
            </a:pPr>
            <a:r>
              <a:rPr lang="en" sz="1040">
                <a:solidFill>
                  <a:schemeClr val="dk1"/>
                </a:solidFill>
              </a:rPr>
              <a:t> public String customGreetings() {</a:t>
            </a:r>
            <a:endParaRPr sz="1040">
              <a:solidFill>
                <a:schemeClr val="dk1"/>
              </a:solidFill>
            </a:endParaRPr>
          </a:p>
          <a:p>
            <a:pPr indent="0" lvl="0" marL="0" rtl="0" algn="l">
              <a:lnSpc>
                <a:spcPct val="105000"/>
              </a:lnSpc>
              <a:spcBef>
                <a:spcPts val="1200"/>
              </a:spcBef>
              <a:spcAft>
                <a:spcPts val="0"/>
              </a:spcAft>
              <a:buSzPts val="440"/>
              <a:buNone/>
            </a:pPr>
            <a:r>
              <a:rPr lang="en" sz="1040">
                <a:solidFill>
                  <a:schemeClr val="dk1"/>
                </a:solidFill>
              </a:rPr>
              <a:t>  return "Hello From Custom Greetings";</a:t>
            </a:r>
            <a:endParaRPr sz="1040">
              <a:solidFill>
                <a:schemeClr val="dk1"/>
              </a:solidFill>
            </a:endParaRPr>
          </a:p>
          <a:p>
            <a:pPr indent="0" lvl="0" marL="0" rtl="0" algn="l">
              <a:lnSpc>
                <a:spcPct val="105000"/>
              </a:lnSpc>
              <a:spcBef>
                <a:spcPts val="1200"/>
              </a:spcBef>
              <a:spcAft>
                <a:spcPts val="0"/>
              </a:spcAft>
              <a:buSzPts val="440"/>
              <a:buNone/>
            </a:pPr>
            <a:r>
              <a:rPr lang="en" sz="1040">
                <a:solidFill>
                  <a:schemeClr val="dk1"/>
                </a:solidFill>
              </a:rPr>
              <a:t> }</a:t>
            </a:r>
            <a:endParaRPr sz="1040">
              <a:solidFill>
                <a:schemeClr val="dk1"/>
              </a:solidFill>
            </a:endParaRPr>
          </a:p>
          <a:p>
            <a:pPr indent="0" lvl="0" marL="0" rtl="0" algn="l">
              <a:lnSpc>
                <a:spcPct val="105000"/>
              </a:lnSpc>
              <a:spcBef>
                <a:spcPts val="1200"/>
              </a:spcBef>
              <a:spcAft>
                <a:spcPts val="0"/>
              </a:spcAft>
              <a:buClr>
                <a:schemeClr val="dk1"/>
              </a:buClr>
              <a:buSzPts val="440"/>
              <a:buFont typeface="Arial"/>
              <a:buNone/>
            </a:pPr>
            <a:r>
              <a:rPr lang="en" sz="1040">
                <a:solidFill>
                  <a:schemeClr val="dk1"/>
                </a:solidFill>
              </a:rPr>
              <a:t>}</a:t>
            </a:r>
            <a:endParaRPr sz="1040">
              <a:solidFill>
                <a:schemeClr val="dk1"/>
              </a:solidFill>
            </a:endParaRPr>
          </a:p>
          <a:p>
            <a:pPr indent="0" lvl="0" marL="0" rtl="0" algn="l">
              <a:lnSpc>
                <a:spcPct val="105000"/>
              </a:lnSpc>
              <a:spcBef>
                <a:spcPts val="1200"/>
              </a:spcBef>
              <a:spcAft>
                <a:spcPts val="1200"/>
              </a:spcAft>
              <a:buSzPts val="440"/>
              <a:buNone/>
            </a:pPr>
            <a:r>
              <a:t/>
            </a:r>
            <a:endParaRPr sz="104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3. @RequestMapping</a:t>
            </a:r>
            <a:endParaRPr b="1" sz="1700"/>
          </a:p>
          <a:p>
            <a:pPr indent="0" lvl="0" marL="0" rtl="0" algn="l">
              <a:spcBef>
                <a:spcPts val="400"/>
              </a:spcBef>
              <a:spcAft>
                <a:spcPts val="0"/>
              </a:spcAft>
              <a:buNone/>
            </a:pPr>
            <a:r>
              <a:t/>
            </a:r>
            <a:endParaRPr/>
          </a:p>
        </p:txBody>
      </p:sp>
      <p:sp>
        <p:nvSpPr>
          <p:cNvPr id="387" name="Google Shape;387;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 sz="1500">
                <a:solidFill>
                  <a:schemeClr val="dk1"/>
                </a:solidFill>
              </a:rPr>
              <a:t>Annotation for mapping web requests methods in the </a:t>
            </a:r>
            <a:r>
              <a:rPr i="1" lang="en" sz="1500">
                <a:solidFill>
                  <a:schemeClr val="dk1"/>
                </a:solidFill>
              </a:rPr>
              <a:t>Spring MVC Controller</a:t>
            </a:r>
            <a:r>
              <a:rPr lang="en" sz="1500">
                <a:solidFill>
                  <a:schemeClr val="dk1"/>
                </a:solidFill>
              </a:rPr>
              <a:t>. Both </a:t>
            </a:r>
            <a:r>
              <a:rPr i="1" lang="en" sz="1500">
                <a:solidFill>
                  <a:schemeClr val="dk1"/>
                </a:solidFill>
              </a:rPr>
              <a:t>Spring MVC and Spring WebFlux</a:t>
            </a:r>
            <a:r>
              <a:rPr lang="en" sz="1500">
                <a:solidFill>
                  <a:schemeClr val="dk1"/>
                </a:solidFill>
              </a:rPr>
              <a:t> support this annotation.</a:t>
            </a:r>
            <a:r>
              <a:rPr i="1" lang="en" sz="1500">
                <a:solidFill>
                  <a:schemeClr val="dk1"/>
                </a:solidFill>
              </a:rPr>
              <a:t>@RequestMapping</a:t>
            </a:r>
            <a:r>
              <a:rPr lang="en" sz="1500">
                <a:solidFill>
                  <a:schemeClr val="dk1"/>
                </a:solidFill>
              </a:rPr>
              <a:t> annotation provides several options to customize its behavior.</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Consumes – The consumable media types of the mapped request, narrowing the primary mapping. (e.g. </a:t>
            </a:r>
            <a:r>
              <a:rPr lang="en" sz="1500">
                <a:solidFill>
                  <a:srgbClr val="188038"/>
                </a:solidFill>
                <a:latin typeface="Roboto Mono"/>
                <a:ea typeface="Roboto Mono"/>
                <a:cs typeface="Roboto Mono"/>
                <a:sym typeface="Roboto Mono"/>
              </a:rPr>
              <a:t>@RequestMapping(value = {"application/json", "application/xml"}</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method – The HTTP request methods to map (e.g. </a:t>
            </a:r>
            <a:r>
              <a:rPr lang="en" sz="1500">
                <a:solidFill>
                  <a:srgbClr val="188038"/>
                </a:solidFill>
                <a:latin typeface="Roboto Mono"/>
                <a:ea typeface="Roboto Mono"/>
                <a:cs typeface="Roboto Mono"/>
                <a:sym typeface="Roboto Mono"/>
              </a:rPr>
              <a:t>method = {RequestMethod.GET,RequestMethod.POST}).</a:t>
            </a:r>
            <a:endParaRPr sz="1500">
              <a:solidFill>
                <a:srgbClr val="188038"/>
              </a:solidFill>
              <a:latin typeface="Roboto Mono"/>
              <a:ea typeface="Roboto Mono"/>
              <a:cs typeface="Roboto Mono"/>
              <a:sym typeface="Roboto Mono"/>
            </a:endParaRPr>
          </a:p>
          <a:p>
            <a:pPr indent="-323850" lvl="0" marL="457200" rtl="0" algn="l">
              <a:spcBef>
                <a:spcPts val="0"/>
              </a:spcBef>
              <a:spcAft>
                <a:spcPts val="0"/>
              </a:spcAft>
              <a:buClr>
                <a:schemeClr val="dk1"/>
              </a:buClr>
              <a:buSzPts val="1500"/>
              <a:buChar char="●"/>
            </a:pPr>
            <a:r>
              <a:rPr lang="en" sz="1500">
                <a:solidFill>
                  <a:schemeClr val="dk1"/>
                </a:solidFill>
              </a:rPr>
              <a:t>header – The headers of the mapped request.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name – the name of the mapping.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value – The primary mapping expressed by this annotation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produces – The producible media types of the mapped request.</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0"/>
          <p:cNvSpPr txBox="1"/>
          <p:nvPr>
            <p:ph idx="1" type="body"/>
          </p:nvPr>
        </p:nvSpPr>
        <p:spPr>
          <a:xfrm>
            <a:off x="311700" y="3675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en" sz="1285"/>
              <a:t>@Controller</a:t>
            </a:r>
            <a:endParaRPr sz="1285"/>
          </a:p>
          <a:p>
            <a:pPr indent="0" lvl="0" marL="0" rtl="0" algn="l">
              <a:lnSpc>
                <a:spcPct val="95000"/>
              </a:lnSpc>
              <a:spcBef>
                <a:spcPts val="1200"/>
              </a:spcBef>
              <a:spcAft>
                <a:spcPts val="0"/>
              </a:spcAft>
              <a:buSzPts val="358"/>
              <a:buNone/>
            </a:pPr>
            <a:r>
              <a:rPr lang="en" sz="1285"/>
              <a:t>public class SpringMVCController {</a:t>
            </a:r>
            <a:endParaRPr sz="1285"/>
          </a:p>
          <a:p>
            <a:pPr indent="0" lvl="0" marL="0" rtl="0" algn="l">
              <a:lnSpc>
                <a:spcPct val="95000"/>
              </a:lnSpc>
              <a:spcBef>
                <a:spcPts val="1200"/>
              </a:spcBef>
              <a:spcAft>
                <a:spcPts val="0"/>
              </a:spcAft>
              <a:buSzPts val="358"/>
              <a:buNone/>
            </a:pPr>
            <a:r>
              <a:rPr lang="en" sz="1285"/>
              <a:t> @RequestMapping(value = {</a:t>
            </a:r>
            <a:endParaRPr sz="1285"/>
          </a:p>
          <a:p>
            <a:pPr indent="0" lvl="0" marL="0" rtl="0" algn="l">
              <a:lnSpc>
                <a:spcPct val="95000"/>
              </a:lnSpc>
              <a:spcBef>
                <a:spcPts val="1200"/>
              </a:spcBef>
              <a:spcAft>
                <a:spcPts val="0"/>
              </a:spcAft>
              <a:buSzPts val="358"/>
              <a:buNone/>
            </a:pPr>
            <a:r>
              <a:rPr lang="en" sz="1285"/>
              <a:t>  "/greetings",</a:t>
            </a:r>
            <a:endParaRPr sz="1285"/>
          </a:p>
          <a:p>
            <a:pPr indent="0" lvl="0" marL="0" rtl="0" algn="l">
              <a:lnSpc>
                <a:spcPct val="95000"/>
              </a:lnSpc>
              <a:spcBef>
                <a:spcPts val="1200"/>
              </a:spcBef>
              <a:spcAft>
                <a:spcPts val="0"/>
              </a:spcAft>
              <a:buSzPts val="358"/>
              <a:buNone/>
            </a:pPr>
            <a:r>
              <a:rPr lang="en" sz="1285"/>
              <a:t>  "/hello-world"}, method = {RequestMethod.GET,RequestMethod.POST}, </a:t>
            </a:r>
            <a:endParaRPr sz="1285"/>
          </a:p>
          <a:p>
            <a:pPr indent="0" lvl="0" marL="0" rtl="0" algn="l">
              <a:lnSpc>
                <a:spcPct val="95000"/>
              </a:lnSpc>
              <a:spcBef>
                <a:spcPts val="1200"/>
              </a:spcBef>
              <a:spcAft>
                <a:spcPts val="0"/>
              </a:spcAft>
              <a:buSzPts val="358"/>
              <a:buNone/>
            </a:pPr>
            <a:r>
              <a:rPr lang="en" sz="1285"/>
              <a:t>   consumes = {"application/json","application/xml"}, </a:t>
            </a:r>
            <a:endParaRPr sz="1285"/>
          </a:p>
          <a:p>
            <a:pPr indent="0" lvl="0" marL="0" rtl="0" algn="l">
              <a:lnSpc>
                <a:spcPct val="95000"/>
              </a:lnSpc>
              <a:spcBef>
                <a:spcPts val="1200"/>
              </a:spcBef>
              <a:spcAft>
                <a:spcPts val="0"/>
              </a:spcAft>
              <a:buSzPts val="358"/>
              <a:buNone/>
            </a:pPr>
            <a:r>
              <a:rPr lang="en" sz="1285"/>
              <a:t>   produces = { "application/json"},headers = {"application/json"</a:t>
            </a:r>
            <a:endParaRPr sz="1285"/>
          </a:p>
          <a:p>
            <a:pPr indent="0" lvl="0" marL="0" rtl="0" algn="l">
              <a:lnSpc>
                <a:spcPct val="95000"/>
              </a:lnSpc>
              <a:spcBef>
                <a:spcPts val="1200"/>
              </a:spcBef>
              <a:spcAft>
                <a:spcPts val="0"/>
              </a:spcAft>
              <a:buSzPts val="358"/>
              <a:buNone/>
            </a:pPr>
            <a:r>
              <a:rPr lang="en" sz="1285"/>
              <a:t>  })</a:t>
            </a:r>
            <a:endParaRPr sz="1285"/>
          </a:p>
          <a:p>
            <a:pPr indent="0" lvl="0" marL="0" rtl="0" algn="l">
              <a:lnSpc>
                <a:spcPct val="95000"/>
              </a:lnSpc>
              <a:spcBef>
                <a:spcPts val="1200"/>
              </a:spcBef>
              <a:spcAft>
                <a:spcPts val="0"/>
              </a:spcAft>
              <a:buSzPts val="358"/>
              <a:buNone/>
            </a:pPr>
            <a:r>
              <a:rPr lang="en" sz="1285"/>
              <a:t> public String hellpWorld() {</a:t>
            </a:r>
            <a:endParaRPr sz="1285"/>
          </a:p>
          <a:p>
            <a:pPr indent="0" lvl="0" marL="0" rtl="0" algn="l">
              <a:lnSpc>
                <a:spcPct val="95000"/>
              </a:lnSpc>
              <a:spcBef>
                <a:spcPts val="1200"/>
              </a:spcBef>
              <a:spcAft>
                <a:spcPts val="0"/>
              </a:spcAft>
              <a:buSzPts val="358"/>
              <a:buNone/>
            </a:pPr>
            <a:r>
              <a:rPr lang="en" sz="1285"/>
              <a:t>  return "Hello";</a:t>
            </a:r>
            <a:endParaRPr sz="1285"/>
          </a:p>
          <a:p>
            <a:pPr indent="0" lvl="0" marL="0" rtl="0" algn="l">
              <a:lnSpc>
                <a:spcPct val="95000"/>
              </a:lnSpc>
              <a:spcBef>
                <a:spcPts val="1200"/>
              </a:spcBef>
              <a:spcAft>
                <a:spcPts val="0"/>
              </a:spcAft>
              <a:buSzPts val="358"/>
              <a:buNone/>
            </a:pPr>
            <a:r>
              <a:rPr lang="en" sz="1285"/>
              <a:t> }</a:t>
            </a:r>
            <a:endParaRPr sz="1285"/>
          </a:p>
          <a:p>
            <a:pPr indent="0" lvl="0" marL="0" rtl="0" algn="l">
              <a:lnSpc>
                <a:spcPct val="95000"/>
              </a:lnSpc>
              <a:spcBef>
                <a:spcPts val="1200"/>
              </a:spcBef>
              <a:spcAft>
                <a:spcPts val="0"/>
              </a:spcAft>
              <a:buClr>
                <a:schemeClr val="dk1"/>
              </a:buClr>
              <a:buSzPts val="358"/>
              <a:buFont typeface="Arial"/>
              <a:buNone/>
            </a:pPr>
            <a:r>
              <a:rPr lang="en" sz="1285"/>
              <a:t>}</a:t>
            </a:r>
            <a:endParaRPr sz="1285"/>
          </a:p>
          <a:p>
            <a:pPr indent="0" lvl="0" marL="0" rtl="0" algn="l">
              <a:lnSpc>
                <a:spcPct val="95000"/>
              </a:lnSpc>
              <a:spcBef>
                <a:spcPts val="1200"/>
              </a:spcBef>
              <a:spcAft>
                <a:spcPts val="1200"/>
              </a:spcAft>
              <a:buSzPts val="358"/>
              <a:buNone/>
            </a:pPr>
            <a:r>
              <a:t/>
            </a:r>
            <a:endParaRPr sz="1285"/>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8" name="Google Shape;398;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Note: This annotation can be used both at the class and at the method level </a:t>
            </a:r>
            <a:endParaRPr/>
          </a:p>
          <a:p>
            <a:pPr indent="0" lvl="0" marL="0" rtl="0" algn="l">
              <a:spcBef>
                <a:spcPts val="1200"/>
              </a:spcBef>
              <a:spcAft>
                <a:spcPts val="0"/>
              </a:spcAft>
              <a:buNone/>
            </a:pPr>
            <a:r>
              <a:rPr lang="en"/>
              <a:t>@Controller</a:t>
            </a:r>
            <a:endParaRPr/>
          </a:p>
          <a:p>
            <a:pPr indent="0" lvl="0" marL="0" rtl="0" algn="l">
              <a:spcBef>
                <a:spcPts val="1200"/>
              </a:spcBef>
              <a:spcAft>
                <a:spcPts val="0"/>
              </a:spcAft>
              <a:buNone/>
            </a:pPr>
            <a:r>
              <a:rPr lang="en"/>
              <a:t>@RequestMapping(value = {</a:t>
            </a:r>
            <a:endParaRPr/>
          </a:p>
          <a:p>
            <a:pPr indent="0" lvl="0" marL="0" rtl="0" algn="l">
              <a:spcBef>
                <a:spcPts val="1200"/>
              </a:spcBef>
              <a:spcAft>
                <a:spcPts val="0"/>
              </a:spcAft>
              <a:buNone/>
            </a:pPr>
            <a:r>
              <a:rPr lang="en"/>
              <a:t> "/greetings"</a:t>
            </a:r>
            <a:endParaRPr/>
          </a:p>
          <a:p>
            <a:pPr indent="0" lvl="0" marL="0" rtl="0" algn="l">
              <a:spcBef>
                <a:spcPts val="1200"/>
              </a:spcBef>
              <a:spcAft>
                <a:spcPts val="0"/>
              </a:spcAft>
              <a:buNone/>
            </a:pPr>
            <a:r>
              <a:rPr lang="en"/>
              <a:t>}, method = {</a:t>
            </a:r>
            <a:endParaRPr/>
          </a:p>
          <a:p>
            <a:pPr indent="0" lvl="0" marL="0" rtl="0" algn="l">
              <a:spcBef>
                <a:spcPts val="1200"/>
              </a:spcBef>
              <a:spcAft>
                <a:spcPts val="0"/>
              </a:spcAft>
              <a:buNone/>
            </a:pPr>
            <a:r>
              <a:rPr lang="en"/>
              <a:t> RequestMethod.GET</a:t>
            </a:r>
            <a:endParaRPr/>
          </a:p>
          <a:p>
            <a:pPr indent="0" lvl="0" marL="0" rtl="0" algn="l">
              <a:spcBef>
                <a:spcPts val="1200"/>
              </a:spcBef>
              <a:spcAft>
                <a:spcPts val="0"/>
              </a:spcAft>
              <a:buNone/>
            </a:pPr>
            <a:r>
              <a:rPr lang="en"/>
              <a:t>})</a:t>
            </a:r>
            <a:endParaRPr/>
          </a:p>
          <a:p>
            <a:pPr indent="0" lvl="0" marL="0" rtl="0" algn="l">
              <a:spcBef>
                <a:spcPts val="1200"/>
              </a:spcBef>
              <a:spcAft>
                <a:spcPts val="0"/>
              </a:spcAft>
              <a:buClr>
                <a:schemeClr val="dk1"/>
              </a:buClr>
              <a:buSzPct val="61111"/>
              <a:buFont typeface="Arial"/>
              <a:buNone/>
            </a:pPr>
            <a:r>
              <a:rPr lang="en"/>
              <a:t>public class SpringMVCController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2459161" y="0"/>
            <a:ext cx="4225678" cy="51435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4" name="Google Shape;404;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With newly composed annotation, it’s easier and more readable.</a:t>
            </a:r>
            <a:endParaRPr/>
          </a:p>
          <a:p>
            <a:pPr indent="0" lvl="0" marL="0" rtl="0" algn="l">
              <a:spcBef>
                <a:spcPts val="1200"/>
              </a:spcBef>
              <a:spcAft>
                <a:spcPts val="0"/>
              </a:spcAft>
              <a:buNone/>
            </a:pPr>
            <a:r>
              <a:rPr lang="en"/>
              <a:t>@GetMapping(value = "/new-mapping")</a:t>
            </a:r>
            <a:endParaRPr/>
          </a:p>
          <a:p>
            <a:pPr indent="0" lvl="0" marL="0" rtl="0" algn="l">
              <a:spcBef>
                <a:spcPts val="1200"/>
              </a:spcBef>
              <a:spcAft>
                <a:spcPts val="0"/>
              </a:spcAft>
              <a:buNone/>
            </a:pPr>
            <a:r>
              <a:rPr lang="en"/>
              <a:t> public String newMapping(){</a:t>
            </a:r>
            <a:endParaRPr/>
          </a:p>
          <a:p>
            <a:pPr indent="0" lvl="0" marL="0" rtl="0" algn="l">
              <a:spcBef>
                <a:spcPts val="1200"/>
              </a:spcBef>
              <a:spcAft>
                <a:spcPts val="0"/>
              </a:spcAft>
              <a:buNone/>
            </a:pPr>
            <a:r>
              <a:rPr lang="en"/>
              <a:t>    return "hello";</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0" name="Google Shape;410;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900">
                <a:solidFill>
                  <a:schemeClr val="dk1"/>
                </a:solidFill>
              </a:rPr>
              <a:t>Here is the list of new </a:t>
            </a:r>
            <a:r>
              <a:rPr i="1" lang="en" sz="1900">
                <a:solidFill>
                  <a:schemeClr val="dk1"/>
                </a:solidFill>
              </a:rPr>
              <a:t>@RequestMapping</a:t>
            </a:r>
            <a:r>
              <a:rPr lang="en" sz="1900">
                <a:solidFill>
                  <a:schemeClr val="dk1"/>
                </a:solidFill>
              </a:rPr>
              <a:t> annotations introduced in Spring 4.3</a:t>
            </a:r>
            <a:endParaRPr sz="1900">
              <a:solidFill>
                <a:schemeClr val="dk1"/>
              </a:solidFill>
            </a:endParaRPr>
          </a:p>
          <a:p>
            <a:pPr indent="-349250" lvl="0" marL="457200" rtl="0" algn="l">
              <a:spcBef>
                <a:spcPts val="1200"/>
              </a:spcBef>
              <a:spcAft>
                <a:spcPts val="0"/>
              </a:spcAft>
              <a:buClr>
                <a:schemeClr val="dk1"/>
              </a:buClr>
              <a:buSzPts val="1900"/>
              <a:buChar char="●"/>
            </a:pPr>
            <a:r>
              <a:rPr i="1" lang="en" sz="1900">
                <a:solidFill>
                  <a:schemeClr val="dk1"/>
                </a:solidFill>
              </a:rPr>
              <a:t>@GetMapping</a:t>
            </a:r>
            <a:endParaRPr i="1" sz="1900">
              <a:solidFill>
                <a:schemeClr val="dk1"/>
              </a:solidFill>
            </a:endParaRPr>
          </a:p>
          <a:p>
            <a:pPr indent="-349250" lvl="0" marL="457200" rtl="0" algn="l">
              <a:spcBef>
                <a:spcPts val="0"/>
              </a:spcBef>
              <a:spcAft>
                <a:spcPts val="0"/>
              </a:spcAft>
              <a:buClr>
                <a:schemeClr val="dk1"/>
              </a:buClr>
              <a:buSzPts val="1900"/>
              <a:buChar char="●"/>
            </a:pPr>
            <a:r>
              <a:rPr i="1" lang="en" sz="1900">
                <a:solidFill>
                  <a:schemeClr val="dk1"/>
                </a:solidFill>
              </a:rPr>
              <a:t>@PostMapping</a:t>
            </a:r>
            <a:endParaRPr i="1" sz="1900">
              <a:solidFill>
                <a:schemeClr val="dk1"/>
              </a:solidFill>
            </a:endParaRPr>
          </a:p>
          <a:p>
            <a:pPr indent="-349250" lvl="0" marL="457200" rtl="0" algn="l">
              <a:spcBef>
                <a:spcPts val="0"/>
              </a:spcBef>
              <a:spcAft>
                <a:spcPts val="0"/>
              </a:spcAft>
              <a:buClr>
                <a:schemeClr val="dk1"/>
              </a:buClr>
              <a:buSzPts val="1900"/>
              <a:buChar char="●"/>
            </a:pPr>
            <a:r>
              <a:rPr i="1" lang="en" sz="1900">
                <a:solidFill>
                  <a:schemeClr val="dk1"/>
                </a:solidFill>
              </a:rPr>
              <a:t>@PutMapping</a:t>
            </a:r>
            <a:endParaRPr i="1" sz="1900">
              <a:solidFill>
                <a:schemeClr val="dk1"/>
              </a:solidFill>
            </a:endParaRPr>
          </a:p>
          <a:p>
            <a:pPr indent="-349250" lvl="0" marL="457200" rtl="0" algn="l">
              <a:spcBef>
                <a:spcPts val="0"/>
              </a:spcBef>
              <a:spcAft>
                <a:spcPts val="0"/>
              </a:spcAft>
              <a:buClr>
                <a:schemeClr val="dk1"/>
              </a:buClr>
              <a:buSzPts val="1900"/>
              <a:buChar char="●"/>
            </a:pPr>
            <a:r>
              <a:rPr i="1" lang="en" sz="1900">
                <a:solidFill>
                  <a:schemeClr val="dk1"/>
                </a:solidFill>
              </a:rPr>
              <a:t>@DeleteMapping</a:t>
            </a:r>
            <a:endParaRPr i="1" sz="1900">
              <a:solidFill>
                <a:schemeClr val="dk1"/>
              </a:solidFill>
            </a:endParaRPr>
          </a:p>
          <a:p>
            <a:pPr indent="-349250" lvl="0" marL="457200" rtl="0" algn="l">
              <a:spcBef>
                <a:spcPts val="0"/>
              </a:spcBef>
              <a:spcAft>
                <a:spcPts val="0"/>
              </a:spcAft>
              <a:buClr>
                <a:schemeClr val="dk1"/>
              </a:buClr>
              <a:buSzPts val="1900"/>
              <a:buChar char="●"/>
            </a:pPr>
            <a:r>
              <a:rPr i="1" lang="en" sz="1900">
                <a:solidFill>
                  <a:schemeClr val="dk1"/>
                </a:solidFill>
              </a:rPr>
              <a:t>@PatchMapping</a:t>
            </a:r>
            <a:endParaRPr i="1" sz="19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6" name="Google Shape;416;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What is PATCH?</a:t>
            </a:r>
            <a:endParaRPr b="1" sz="1700">
              <a:solidFill>
                <a:schemeClr val="dk1"/>
              </a:solidFill>
            </a:endParaRPr>
          </a:p>
          <a:p>
            <a:pPr indent="0" lvl="0" marL="0" rtl="0" algn="l">
              <a:spcBef>
                <a:spcPts val="400"/>
              </a:spcBef>
              <a:spcAft>
                <a:spcPts val="0"/>
              </a:spcAft>
              <a:buClr>
                <a:schemeClr val="dk1"/>
              </a:buClr>
              <a:buSzPts val="1100"/>
              <a:buFont typeface="Arial"/>
              <a:buNone/>
            </a:pPr>
            <a:r>
              <a:rPr lang="en" sz="1700">
                <a:solidFill>
                  <a:schemeClr val="dk1"/>
                </a:solidFill>
              </a:rPr>
              <a:t>Unlike PUT, PATCH applies a partial update to the resource.</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This means that you are only required to send the data that you want to update, and it won’t affect or change anything else. For example, if you want to update the </a:t>
            </a:r>
            <a:r>
              <a:rPr b="1" lang="en" sz="1700">
                <a:solidFill>
                  <a:schemeClr val="dk1"/>
                </a:solidFill>
              </a:rPr>
              <a:t>first name</a:t>
            </a:r>
            <a:r>
              <a:rPr lang="en" sz="1700">
                <a:solidFill>
                  <a:schemeClr val="dk1"/>
                </a:solidFill>
              </a:rPr>
              <a:t> of the user in the database, you will only be required to send the first name parameter in the HTTP request.</a:t>
            </a:r>
            <a:endParaRPr sz="17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2" name="Google Shape;422;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For example, consider we want to update the </a:t>
            </a:r>
            <a:r>
              <a:rPr i="1" lang="en" sz="1500">
                <a:solidFill>
                  <a:schemeClr val="dk1"/>
                </a:solidFill>
              </a:rPr>
              <a:t>User</a:t>
            </a:r>
            <a:r>
              <a:rPr lang="en" sz="1500">
                <a:solidFill>
                  <a:schemeClr val="dk1"/>
                </a:solidFill>
              </a:rPr>
              <a:t> resources partially (only </a:t>
            </a:r>
            <a:r>
              <a:rPr b="1" lang="en" sz="1500">
                <a:solidFill>
                  <a:schemeClr val="dk1"/>
                </a:solidFill>
              </a:rPr>
              <a:t>emailId </a:t>
            </a:r>
            <a:r>
              <a:rPr lang="en" sz="1500">
                <a:solidFill>
                  <a:schemeClr val="dk1"/>
                </a:solidFill>
              </a:rPr>
              <a:t>field) in a database. So here is the REST API that demonstrates the usage of </a:t>
            </a:r>
            <a:r>
              <a:rPr i="1" lang="en" sz="1500">
                <a:solidFill>
                  <a:schemeClr val="dk1"/>
                </a:solidFill>
              </a:rPr>
              <a:t>@PatchMapping</a:t>
            </a:r>
            <a:r>
              <a:rPr lang="en" sz="1500">
                <a:solidFill>
                  <a:schemeClr val="dk1"/>
                </a:solidFill>
              </a:rPr>
              <a:t> annotation:</a:t>
            </a:r>
            <a:endParaRPr sz="22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6"/>
          <p:cNvSpPr txBox="1"/>
          <p:nvPr>
            <p:ph idx="1" type="body"/>
          </p:nvPr>
        </p:nvSpPr>
        <p:spPr>
          <a:xfrm>
            <a:off x="379975" y="331800"/>
            <a:ext cx="8520600" cy="4479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1000">
                <a:solidFill>
                  <a:schemeClr val="dk1"/>
                </a:solidFill>
                <a:latin typeface="Courier New"/>
                <a:ea typeface="Courier New"/>
                <a:cs typeface="Courier New"/>
                <a:sym typeface="Courier New"/>
              </a:rPr>
              <a:t>   </a:t>
            </a:r>
            <a:r>
              <a:rPr lang="en" sz="2272">
                <a:solidFill>
                  <a:schemeClr val="dk1"/>
                </a:solidFill>
                <a:latin typeface="Courier New"/>
                <a:ea typeface="Courier New"/>
                <a:cs typeface="Courier New"/>
                <a:sym typeface="Courier New"/>
              </a:rPr>
              <a:t>@</a:t>
            </a:r>
            <a:r>
              <a:rPr lang="en" sz="2195">
                <a:solidFill>
                  <a:schemeClr val="dk1"/>
                </a:solidFill>
                <a:latin typeface="Courier New"/>
                <a:ea typeface="Courier New"/>
                <a:cs typeface="Courier New"/>
                <a:sym typeface="Courier New"/>
              </a:rPr>
              <a:t>PatchMapping("/users/{id}")</a:t>
            </a:r>
            <a:endParaRPr sz="2195">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2195">
                <a:solidFill>
                  <a:schemeClr val="dk1"/>
                </a:solidFill>
                <a:latin typeface="Courier New"/>
                <a:ea typeface="Courier New"/>
                <a:cs typeface="Courier New"/>
                <a:sym typeface="Courier New"/>
              </a:rPr>
              <a:t>    public ResponseEntity&lt;User&gt; updateUserPartially(</a:t>
            </a:r>
            <a:endParaRPr sz="2195">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2195">
                <a:solidFill>
                  <a:schemeClr val="dk1"/>
                </a:solidFill>
                <a:latin typeface="Courier New"/>
                <a:ea typeface="Courier New"/>
                <a:cs typeface="Courier New"/>
                <a:sym typeface="Courier New"/>
              </a:rPr>
              <a:t>    @PathVariable(value = "id") Long userId,</a:t>
            </a:r>
            <a:endParaRPr sz="2195">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2195">
                <a:solidFill>
                  <a:schemeClr val="dk1"/>
                </a:solidFill>
                <a:latin typeface="Courier New"/>
                <a:ea typeface="Courier New"/>
                <a:cs typeface="Courier New"/>
                <a:sym typeface="Courier New"/>
              </a:rPr>
              <a:t>    @Valid @RequestBody User userDetails) throws ResourceNotFoundException {</a:t>
            </a:r>
            <a:endParaRPr sz="2195">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2195">
                <a:solidFill>
                  <a:schemeClr val="dk1"/>
                </a:solidFill>
                <a:latin typeface="Courier New"/>
                <a:ea typeface="Courier New"/>
                <a:cs typeface="Courier New"/>
                <a:sym typeface="Courier New"/>
              </a:rPr>
              <a:t>         User user = userRepository.findById(userId)</a:t>
            </a:r>
            <a:endParaRPr sz="2195">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2195">
                <a:solidFill>
                  <a:schemeClr val="dk1"/>
                </a:solidFill>
                <a:latin typeface="Courier New"/>
                <a:ea typeface="Courier New"/>
                <a:cs typeface="Courier New"/>
                <a:sym typeface="Courier New"/>
              </a:rPr>
              <a:t>          .orElseThrow(() -&gt; new ResourceNotFoundException("User not found on :: "+ userId));</a:t>
            </a:r>
            <a:endParaRPr sz="2195">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2195">
                <a:solidFill>
                  <a:schemeClr val="dk1"/>
                </a:solidFill>
                <a:latin typeface="Courier New"/>
                <a:ea typeface="Courier New"/>
                <a:cs typeface="Courier New"/>
                <a:sym typeface="Courier New"/>
              </a:rPr>
              <a:t>  </a:t>
            </a:r>
            <a:endParaRPr sz="2195">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2195">
                <a:solidFill>
                  <a:schemeClr val="dk1"/>
                </a:solidFill>
                <a:latin typeface="Courier New"/>
                <a:ea typeface="Courier New"/>
                <a:cs typeface="Courier New"/>
                <a:sym typeface="Courier New"/>
              </a:rPr>
              <a:t>        user.setEmailId(userDetails.getEmailId());</a:t>
            </a:r>
            <a:endParaRPr sz="2195">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2195">
                <a:solidFill>
                  <a:schemeClr val="dk1"/>
                </a:solidFill>
                <a:latin typeface="Courier New"/>
                <a:ea typeface="Courier New"/>
                <a:cs typeface="Courier New"/>
                <a:sym typeface="Courier New"/>
              </a:rPr>
              <a:t>        user.setUpdatedAt(new Date());</a:t>
            </a:r>
            <a:endParaRPr sz="2195">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2195">
                <a:solidFill>
                  <a:schemeClr val="dk1"/>
                </a:solidFill>
                <a:latin typeface="Courier New"/>
                <a:ea typeface="Courier New"/>
                <a:cs typeface="Courier New"/>
                <a:sym typeface="Courier New"/>
              </a:rPr>
              <a:t>        final User updatedUser = userRepository.save(user);</a:t>
            </a:r>
            <a:endParaRPr sz="2195">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2195">
                <a:solidFill>
                  <a:schemeClr val="dk1"/>
                </a:solidFill>
                <a:latin typeface="Courier New"/>
                <a:ea typeface="Courier New"/>
                <a:cs typeface="Courier New"/>
                <a:sym typeface="Courier New"/>
              </a:rPr>
              <a:t>        return ResponseEntity.ok(updatedUser);</a:t>
            </a:r>
            <a:endParaRPr sz="2195">
              <a:solidFill>
                <a:schemeClr val="dk1"/>
              </a:solidFill>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ct val="50109"/>
              <a:buFont typeface="Arial"/>
              <a:buNone/>
            </a:pPr>
            <a:r>
              <a:rPr lang="en" sz="2195">
                <a:solidFill>
                  <a:schemeClr val="dk1"/>
                </a:solidFill>
                <a:latin typeface="Courier New"/>
                <a:ea typeface="Courier New"/>
                <a:cs typeface="Courier New"/>
                <a:sym typeface="Courier New"/>
              </a:rPr>
              <a:t>   }</a:t>
            </a:r>
            <a:endParaRPr sz="2195">
              <a:solidFill>
                <a:schemeClr val="dk1"/>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4. @RequestParam</a:t>
            </a:r>
            <a:endParaRPr b="1" sz="1700"/>
          </a:p>
          <a:p>
            <a:pPr indent="0" lvl="0" marL="0" rtl="0" algn="l">
              <a:spcBef>
                <a:spcPts val="400"/>
              </a:spcBef>
              <a:spcAft>
                <a:spcPts val="0"/>
              </a:spcAft>
              <a:buNone/>
            </a:pPr>
            <a:r>
              <a:t/>
            </a:r>
            <a:endParaRPr/>
          </a:p>
        </p:txBody>
      </p:sp>
      <p:sp>
        <p:nvSpPr>
          <p:cNvPr id="433" name="Google Shape;433;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Annotation which shows that it binds a method parameter to a web request parameter. Request parameters passed by the browser/client as part of the HTTP request, the </a:t>
            </a:r>
            <a:r>
              <a:rPr lang="en" sz="1600">
                <a:solidFill>
                  <a:srgbClr val="188038"/>
                </a:solidFill>
                <a:latin typeface="Roboto Mono"/>
                <a:ea typeface="Roboto Mono"/>
                <a:cs typeface="Roboto Mono"/>
                <a:sym typeface="Roboto Mono"/>
              </a:rPr>
              <a:t>@RequestParam</a:t>
            </a:r>
            <a:r>
              <a:rPr lang="en" sz="1600">
                <a:solidFill>
                  <a:schemeClr val="dk1"/>
                </a:solidFill>
              </a:rPr>
              <a:t> annotation help to map these parameters easily at the controller level.</a:t>
            </a:r>
            <a:endParaRPr sz="1600">
              <a:solidFill>
                <a:schemeClr val="dk1"/>
              </a:solidFill>
            </a:endParaRPr>
          </a:p>
          <a:p>
            <a:pPr indent="0" lvl="0" marL="0" rtl="0" algn="l">
              <a:spcBef>
                <a:spcPts val="1200"/>
              </a:spcBef>
              <a:spcAft>
                <a:spcPts val="0"/>
              </a:spcAft>
              <a:buNone/>
            </a:pPr>
            <a:r>
              <a:rPr lang="en" sz="1600">
                <a:solidFill>
                  <a:schemeClr val="dk1"/>
                </a:solidFill>
              </a:rPr>
              <a:t>@GetMapping("/request-mapping-example")</a:t>
            </a:r>
            <a:endParaRPr sz="1600">
              <a:solidFill>
                <a:schemeClr val="dk1"/>
              </a:solidFill>
            </a:endParaRPr>
          </a:p>
          <a:p>
            <a:pPr indent="0" lvl="0" marL="0" rtl="0" algn="l">
              <a:spcBef>
                <a:spcPts val="1200"/>
              </a:spcBef>
              <a:spcAft>
                <a:spcPts val="0"/>
              </a:spcAft>
              <a:buNone/>
            </a:pPr>
            <a:r>
              <a:rPr lang="en" sz="1600">
                <a:solidFill>
                  <a:schemeClr val="dk1"/>
                </a:solidFill>
              </a:rPr>
              <a:t>public String requestMappingExample(@RequestParam("code") String code) {</a:t>
            </a:r>
            <a:endParaRPr sz="1600">
              <a:solidFill>
                <a:schemeClr val="dk1"/>
              </a:solidFill>
            </a:endParaRPr>
          </a:p>
          <a:p>
            <a:pPr indent="0" lvl="0" marL="0" rtl="0" algn="l">
              <a:spcBef>
                <a:spcPts val="1200"/>
              </a:spcBef>
              <a:spcAft>
                <a:spcPts val="0"/>
              </a:spcAft>
              <a:buNone/>
            </a:pPr>
            <a:r>
              <a:rPr lang="en" sz="1600">
                <a:solidFill>
                  <a:schemeClr val="dk1"/>
                </a:solidFill>
              </a:rPr>
              <a:t> //</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a:t>
            </a:r>
            <a:endParaRPr sz="16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9" name="Google Shape;439;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*Note </a:t>
            </a:r>
            <a:r>
              <a:rPr lang="en" sz="2000">
                <a:solidFill>
                  <a:schemeClr val="dk1"/>
                </a:solidFill>
              </a:rPr>
              <a:t>With </a:t>
            </a:r>
            <a:r>
              <a:rPr lang="en" sz="2000">
                <a:solidFill>
                  <a:srgbClr val="188038"/>
                </a:solidFill>
                <a:latin typeface="Roboto Mono"/>
                <a:ea typeface="Roboto Mono"/>
                <a:cs typeface="Roboto Mono"/>
                <a:sym typeface="Roboto Mono"/>
              </a:rPr>
              <a:t>@RequestParam</a:t>
            </a:r>
            <a:r>
              <a:rPr lang="en" sz="2000">
                <a:solidFill>
                  <a:schemeClr val="dk1"/>
                </a:solidFill>
              </a:rPr>
              <a:t> we can specify default value when Spring finds no or empty value in the request.</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public String requestMappingExample(@RequestParam(defaultValue = "1") long productQty){}</a:t>
            </a:r>
            <a:endParaRPr sz="20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5. @PathVariable</a:t>
            </a:r>
            <a:endParaRPr b="1" sz="1700"/>
          </a:p>
          <a:p>
            <a:pPr indent="0" lvl="0" marL="0" rtl="0" algn="l">
              <a:spcBef>
                <a:spcPts val="400"/>
              </a:spcBef>
              <a:spcAft>
                <a:spcPts val="0"/>
              </a:spcAft>
              <a:buNone/>
            </a:pPr>
            <a:r>
              <a:t/>
            </a:r>
            <a:endParaRPr/>
          </a:p>
        </p:txBody>
      </p:sp>
      <p:sp>
        <p:nvSpPr>
          <p:cNvPr id="445" name="Google Shape;445;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000">
                <a:solidFill>
                  <a:schemeClr val="dk1"/>
                </a:solidFill>
              </a:rPr>
              <a:t>This annotation shows that a method parameter bound to a URI template variable. We specify the variable as part of the </a:t>
            </a:r>
            <a:r>
              <a:rPr lang="en" sz="2000">
                <a:solidFill>
                  <a:srgbClr val="188038"/>
                </a:solidFill>
                <a:latin typeface="Roboto Mono"/>
                <a:ea typeface="Roboto Mono"/>
                <a:cs typeface="Roboto Mono"/>
                <a:sym typeface="Roboto Mono"/>
              </a:rPr>
              <a:t>@RequestMapping</a:t>
            </a:r>
            <a:r>
              <a:rPr lang="en" sz="2000">
                <a:solidFill>
                  <a:schemeClr val="dk1"/>
                </a:solidFill>
              </a:rPr>
              <a:t> and bind a method argument with </a:t>
            </a:r>
            <a:r>
              <a:rPr i="1" lang="en" sz="2000">
                <a:solidFill>
                  <a:srgbClr val="188038"/>
                </a:solidFill>
                <a:latin typeface="Roboto Mono"/>
                <a:ea typeface="Roboto Mono"/>
                <a:cs typeface="Roboto Mono"/>
                <a:sym typeface="Roboto Mono"/>
              </a:rPr>
              <a:t>@PathVariable</a:t>
            </a:r>
            <a:r>
              <a:rPr lang="en" sz="2000">
                <a:solidFill>
                  <a:schemeClr val="dk1"/>
                </a:solidFill>
              </a:rPr>
              <a:t>. Let’s take an example where we want to pass productCode as part of the URI and not request parameter.</a:t>
            </a:r>
            <a:endParaRPr sz="2000">
              <a:solidFill>
                <a:schemeClr val="dk1"/>
              </a:solidFill>
            </a:endParaRPr>
          </a:p>
          <a:p>
            <a:pPr indent="0" lvl="0" marL="0" rtl="0" algn="l">
              <a:spcBef>
                <a:spcPts val="1200"/>
              </a:spcBef>
              <a:spcAft>
                <a:spcPts val="0"/>
              </a:spcAft>
              <a:buNone/>
            </a:pPr>
            <a:r>
              <a:rPr lang="en" sz="2000">
                <a:solidFill>
                  <a:schemeClr val="dk1"/>
                </a:solidFill>
              </a:rPr>
              <a:t>@GetMapping("/products/{id}")</a:t>
            </a:r>
            <a:endParaRPr sz="2000">
              <a:solidFill>
                <a:schemeClr val="dk1"/>
              </a:solidFill>
            </a:endParaRPr>
          </a:p>
          <a:p>
            <a:pPr indent="0" lvl="0" marL="0" rtl="0" algn="l">
              <a:spcBef>
                <a:spcPts val="1200"/>
              </a:spcBef>
              <a:spcAft>
                <a:spcPts val="0"/>
              </a:spcAft>
              <a:buNone/>
            </a:pPr>
            <a:r>
              <a:rPr lang="en" sz="2000">
                <a:solidFill>
                  <a:schemeClr val="dk1"/>
                </a:solidFill>
              </a:rPr>
              <a:t>public String getProduct(@PathVariable("id") String sid) {</a:t>
            </a:r>
            <a:endParaRPr sz="2000">
              <a:solidFill>
                <a:schemeClr val="dk1"/>
              </a:solidFill>
            </a:endParaRPr>
          </a:p>
          <a:p>
            <a:pPr indent="0" lvl="0" marL="0" rtl="0" algn="l">
              <a:spcBef>
                <a:spcPts val="1200"/>
              </a:spcBef>
              <a:spcAft>
                <a:spcPts val="0"/>
              </a:spcAft>
              <a:buNone/>
            </a:pPr>
            <a:r>
              <a:rPr lang="en" sz="2000">
                <a:solidFill>
                  <a:schemeClr val="dk1"/>
                </a:solidFill>
              </a:rPr>
              <a:t> //</a:t>
            </a:r>
            <a:endParaRPr sz="2000">
              <a:solidFill>
                <a:schemeClr val="dk1"/>
              </a:solidFill>
            </a:endParaRPr>
          </a:p>
          <a:p>
            <a:pPr indent="0" lvl="0" marL="0" rtl="0" algn="l">
              <a:spcBef>
                <a:spcPts val="1200"/>
              </a:spcBef>
              <a:spcAft>
                <a:spcPts val="0"/>
              </a:spcAft>
              <a:buClr>
                <a:schemeClr val="dk1"/>
              </a:buClr>
              <a:buSzPct val="55000"/>
              <a:buFont typeface="Arial"/>
              <a:buNone/>
            </a:pPr>
            <a:r>
              <a:rPr lang="en" sz="2000">
                <a:solidFill>
                  <a:schemeClr val="dk1"/>
                </a:solidFill>
              </a:rPr>
              <a:t>}</a:t>
            </a:r>
            <a:endParaRPr sz="20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1" name="Google Shape;451;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400"/>
              <a:t>Note-</a:t>
            </a:r>
            <a:endParaRPr sz="2400"/>
          </a:p>
          <a:p>
            <a:pPr indent="-328453" lvl="0" marL="457200" rtl="0" algn="l">
              <a:spcBef>
                <a:spcPts val="1200"/>
              </a:spcBef>
              <a:spcAft>
                <a:spcPts val="0"/>
              </a:spcAft>
              <a:buSzPct val="100000"/>
              <a:buChar char="●"/>
            </a:pPr>
            <a:r>
              <a:rPr lang="en" sz="1700">
                <a:solidFill>
                  <a:schemeClr val="dk1"/>
                </a:solidFill>
              </a:rPr>
              <a:t>The variable name in the </a:t>
            </a:r>
            <a:r>
              <a:rPr lang="en" sz="1700">
                <a:solidFill>
                  <a:srgbClr val="188038"/>
                </a:solidFill>
                <a:latin typeface="Roboto Mono"/>
                <a:ea typeface="Roboto Mono"/>
                <a:cs typeface="Roboto Mono"/>
                <a:sym typeface="Roboto Mono"/>
              </a:rPr>
              <a:t>@PathVariable</a:t>
            </a:r>
            <a:r>
              <a:rPr lang="en" sz="1700">
                <a:solidFill>
                  <a:schemeClr val="dk1"/>
                </a:solidFill>
              </a:rPr>
              <a:t> annotation is optional if the name of the part in the template matches the name of the method argument. For the above example, we can omit “id” from the </a:t>
            </a:r>
            <a:r>
              <a:rPr lang="en" sz="1700">
                <a:solidFill>
                  <a:srgbClr val="188038"/>
                </a:solidFill>
                <a:latin typeface="Roboto Mono"/>
                <a:ea typeface="Roboto Mono"/>
                <a:cs typeface="Roboto Mono"/>
                <a:sym typeface="Roboto Mono"/>
              </a:rPr>
              <a:t>@PathVariable</a:t>
            </a:r>
            <a:r>
              <a:rPr lang="en" sz="1700">
                <a:solidFill>
                  <a:schemeClr val="dk1"/>
                </a:solidFill>
              </a:rPr>
              <a:t> annotation.</a:t>
            </a:r>
            <a:endParaRPr sz="1700">
              <a:solidFill>
                <a:schemeClr val="dk1"/>
              </a:solidFill>
            </a:endParaRPr>
          </a:p>
          <a:p>
            <a:pPr indent="0" lvl="0" marL="0" rtl="0" algn="l">
              <a:spcBef>
                <a:spcPts val="1200"/>
              </a:spcBef>
              <a:spcAft>
                <a:spcPts val="0"/>
              </a:spcAft>
              <a:buNone/>
            </a:pPr>
            <a:r>
              <a:rPr lang="en" sz="1700">
                <a:solidFill>
                  <a:schemeClr val="dk1"/>
                </a:solidFill>
              </a:rPr>
              <a:t>@GetMapping("/products/{id}")</a:t>
            </a:r>
            <a:endParaRPr sz="1700">
              <a:solidFill>
                <a:schemeClr val="dk1"/>
              </a:solidFill>
            </a:endParaRPr>
          </a:p>
          <a:p>
            <a:pPr indent="0" lvl="0" marL="0" rtl="0" algn="l">
              <a:spcBef>
                <a:spcPts val="1200"/>
              </a:spcBef>
              <a:spcAft>
                <a:spcPts val="0"/>
              </a:spcAft>
              <a:buNone/>
            </a:pPr>
            <a:r>
              <a:rPr lang="en" sz="1700">
                <a:solidFill>
                  <a:schemeClr val="dk1"/>
                </a:solidFill>
              </a:rPr>
              <a:t>public String getProduct(@PathVariable String id) {</a:t>
            </a:r>
            <a:endParaRPr sz="1700">
              <a:solidFill>
                <a:schemeClr val="dk1"/>
              </a:solidFill>
            </a:endParaRPr>
          </a:p>
          <a:p>
            <a:pPr indent="0" lvl="0" marL="0" rtl="0" algn="l">
              <a:spcBef>
                <a:spcPts val="1200"/>
              </a:spcBef>
              <a:spcAft>
                <a:spcPts val="0"/>
              </a:spcAft>
              <a:buNone/>
            </a:pPr>
            <a:r>
              <a:rPr lang="en" sz="1700">
                <a:solidFill>
                  <a:schemeClr val="dk1"/>
                </a:solidFill>
              </a:rPr>
              <a:t> //</a:t>
            </a:r>
            <a:endParaRPr sz="1700">
              <a:solidFill>
                <a:schemeClr val="dk1"/>
              </a:solidFill>
            </a:endParaRPr>
          </a:p>
          <a:p>
            <a:pPr indent="0" lvl="0" marL="0" rtl="0" algn="l">
              <a:spcBef>
                <a:spcPts val="1200"/>
              </a:spcBef>
              <a:spcAft>
                <a:spcPts val="0"/>
              </a:spcAft>
              <a:buClr>
                <a:schemeClr val="dk1"/>
              </a:buClr>
              <a:buSzPct val="64705"/>
              <a:buFont typeface="Arial"/>
              <a:buNone/>
            </a:pPr>
            <a:r>
              <a:rPr lang="en" sz="1700">
                <a:solidFill>
                  <a:schemeClr val="dk1"/>
                </a:solidFill>
              </a:rPr>
              <a:t>}</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7" name="Google Shape;457;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“require” parameter to mark the path variable as an optional.</a:t>
            </a:r>
            <a:endParaRPr/>
          </a:p>
          <a:p>
            <a:pPr indent="0" lvl="0" marL="457200" rtl="0" algn="l">
              <a:spcBef>
                <a:spcPts val="1200"/>
              </a:spcBef>
              <a:spcAft>
                <a:spcPts val="0"/>
              </a:spcAft>
              <a:buNone/>
            </a:pPr>
            <a:r>
              <a:rPr lang="en"/>
              <a:t>@GetMapping("/products/{id}")</a:t>
            </a:r>
            <a:endParaRPr/>
          </a:p>
          <a:p>
            <a:pPr indent="0" lvl="0" marL="457200" rtl="0" algn="l">
              <a:spcBef>
                <a:spcPts val="1200"/>
              </a:spcBef>
              <a:spcAft>
                <a:spcPts val="0"/>
              </a:spcAft>
              <a:buNone/>
            </a:pPr>
            <a:r>
              <a:rPr lang="en"/>
              <a:t>public String getProduct(@PathVariable(required = false) String id) {</a:t>
            </a:r>
            <a:endParaRPr/>
          </a:p>
          <a:p>
            <a:pPr indent="0" lvl="0" marL="457200" rtl="0" algn="l">
              <a:spcBef>
                <a:spcPts val="1200"/>
              </a:spcBef>
              <a:spcAft>
                <a:spcPts val="0"/>
              </a:spcAft>
              <a:buNone/>
            </a:pPr>
            <a:r>
              <a:rPr lang="en"/>
              <a:t> //</a:t>
            </a:r>
            <a:endParaRPr/>
          </a:p>
          <a:p>
            <a:pPr indent="0" lvl="0" marL="457200" rtl="0" algn="l">
              <a:spcBef>
                <a:spcPts val="1200"/>
              </a:spcBef>
              <a:spcAft>
                <a:spcPts val="0"/>
              </a:spcAft>
              <a:buClr>
                <a:schemeClr val="dk1"/>
              </a:buClr>
              <a:buSzPts val="1100"/>
              <a:buFont typeface="Arial"/>
              <a:buNone/>
            </a:pPr>
            <a:r>
              <a:rPr lang="en"/>
              <a:t>}</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1717685" y="0"/>
            <a:ext cx="5708630" cy="514350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6. @SessionAttribute</a:t>
            </a:r>
            <a:endParaRPr b="1" sz="1700"/>
          </a:p>
          <a:p>
            <a:pPr indent="0" lvl="0" marL="0" rtl="0" algn="l">
              <a:spcBef>
                <a:spcPts val="400"/>
              </a:spcBef>
              <a:spcAft>
                <a:spcPts val="0"/>
              </a:spcAft>
              <a:buNone/>
            </a:pPr>
            <a:r>
              <a:t/>
            </a:r>
            <a:endParaRPr/>
          </a:p>
        </p:txBody>
      </p:sp>
      <p:sp>
        <p:nvSpPr>
          <p:cNvPr id="463" name="Google Shape;463;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Annotation to bind a method parameter to a session attribute.</a:t>
            </a:r>
            <a:r>
              <a:rPr lang="en" sz="1600" u="sng">
                <a:solidFill>
                  <a:srgbClr val="188038"/>
                </a:solidFill>
                <a:latin typeface="Roboto Mono"/>
                <a:ea typeface="Roboto Mono"/>
                <a:cs typeface="Roboto Mono"/>
                <a:sym typeface="Roboto Mono"/>
                <a:hlinkClick r:id="rId3">
                  <a:extLst>
                    <a:ext uri="{A12FA001-AC4F-418D-AE19-62706E023703}">
                      <ahyp:hlinkClr val="tx"/>
                    </a:ext>
                  </a:extLst>
                </a:hlinkClick>
              </a:rPr>
              <a:t>@SessionAttribute</a:t>
            </a:r>
            <a:r>
              <a:rPr lang="en" sz="1600">
                <a:solidFill>
                  <a:schemeClr val="dk1"/>
                </a:solidFill>
              </a:rPr>
              <a:t> used to pass value across different requests through the session. Rather than using </a:t>
            </a:r>
            <a:r>
              <a:rPr lang="en" sz="1600">
                <a:solidFill>
                  <a:srgbClr val="188038"/>
                </a:solidFill>
                <a:latin typeface="Roboto Mono"/>
                <a:ea typeface="Roboto Mono"/>
                <a:cs typeface="Roboto Mono"/>
                <a:sym typeface="Roboto Mono"/>
              </a:rPr>
              <a:t>HttpSession</a:t>
            </a:r>
            <a:r>
              <a:rPr lang="en" sz="1600">
                <a:solidFill>
                  <a:schemeClr val="dk1"/>
                </a:solidFill>
              </a:rPr>
              <a:t> object directly, using this annotation can benefit auto type conversion and optional/required check.</a:t>
            </a:r>
            <a:endParaRPr sz="23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9" name="Google Shape;469;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@GetMapping("/user")</a:t>
            </a:r>
            <a:endParaRPr/>
          </a:p>
          <a:p>
            <a:pPr indent="0" lvl="0" marL="0" rtl="0" algn="l">
              <a:spcBef>
                <a:spcPts val="1200"/>
              </a:spcBef>
              <a:spcAft>
                <a:spcPts val="0"/>
              </a:spcAft>
              <a:buNone/>
            </a:pPr>
            <a:r>
              <a:rPr lang="en"/>
              <a:t>public String sessionexample(@SessionAttribute(name = "userLoginTime") LocalDateTime startDateTime) {</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7. @RequestBody</a:t>
            </a:r>
            <a:endParaRPr b="1" sz="1700"/>
          </a:p>
          <a:p>
            <a:pPr indent="0" lvl="0" marL="0" rtl="0" algn="l">
              <a:spcBef>
                <a:spcPts val="400"/>
              </a:spcBef>
              <a:spcAft>
                <a:spcPts val="0"/>
              </a:spcAft>
              <a:buNone/>
            </a:pPr>
            <a:r>
              <a:t/>
            </a:r>
            <a:endParaRPr/>
          </a:p>
        </p:txBody>
      </p:sp>
      <p:sp>
        <p:nvSpPr>
          <p:cNvPr id="475" name="Google Shape;475;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The</a:t>
            </a:r>
            <a:r>
              <a:rPr lang="en" sz="1900">
                <a:solidFill>
                  <a:schemeClr val="dk1"/>
                </a:solidFill>
                <a:uFill>
                  <a:noFill/>
                </a:uFill>
                <a:hlinkClick r:id="rId3">
                  <a:extLst>
                    <a:ext uri="{A12FA001-AC4F-418D-AE19-62706E023703}">
                      <ahyp:hlinkClr val="tx"/>
                    </a:ext>
                  </a:extLst>
                </a:hlinkClick>
              </a:rPr>
              <a:t> </a:t>
            </a:r>
            <a:r>
              <a:rPr lang="en" sz="1900" u="sng">
                <a:solidFill>
                  <a:schemeClr val="hlink"/>
                </a:solidFill>
                <a:hlinkClick r:id="rId4"/>
              </a:rPr>
              <a:t>@RequestBody annotation</a:t>
            </a:r>
            <a:r>
              <a:rPr lang="en" sz="1900">
                <a:solidFill>
                  <a:schemeClr val="dk1"/>
                </a:solidFill>
              </a:rPr>
              <a:t> showing a method parameter bound to the body of the web request. It passes the body of the request through an </a:t>
            </a:r>
            <a:r>
              <a:rPr lang="en" sz="1900">
                <a:solidFill>
                  <a:srgbClr val="188038"/>
                </a:solidFill>
                <a:latin typeface="Roboto Mono"/>
                <a:ea typeface="Roboto Mono"/>
                <a:cs typeface="Roboto Mono"/>
                <a:sym typeface="Roboto Mono"/>
              </a:rPr>
              <a:t>HttpMessageConverter</a:t>
            </a:r>
            <a:r>
              <a:rPr lang="en" sz="1900">
                <a:solidFill>
                  <a:schemeClr val="dk1"/>
                </a:solidFill>
              </a:rPr>
              <a:t> to resolve the method argument depending on the content the request.</a:t>
            </a:r>
            <a:endParaRPr sz="19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@PostMapping("/product/save") public String saveProduct(@RequestBody Product product){}</a:t>
            </a:r>
            <a:endParaRPr sz="15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8. @ResponseBody</a:t>
            </a:r>
            <a:endParaRPr b="1" sz="1700"/>
          </a:p>
          <a:p>
            <a:pPr indent="0" lvl="0" marL="0" rtl="0" algn="l">
              <a:spcBef>
                <a:spcPts val="400"/>
              </a:spcBef>
              <a:spcAft>
                <a:spcPts val="0"/>
              </a:spcAft>
              <a:buNone/>
            </a:pPr>
            <a:r>
              <a:t/>
            </a:r>
            <a:endParaRPr/>
          </a:p>
        </p:txBody>
      </p:sp>
      <p:sp>
        <p:nvSpPr>
          <p:cNvPr id="481" name="Google Shape;481;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The</a:t>
            </a:r>
            <a:r>
              <a:rPr lang="en" sz="1700">
                <a:solidFill>
                  <a:schemeClr val="dk1"/>
                </a:solidFill>
                <a:uFill>
                  <a:noFill/>
                </a:uFill>
                <a:hlinkClick r:id="rId3">
                  <a:extLst>
                    <a:ext uri="{A12FA001-AC4F-418D-AE19-62706E023703}">
                      <ahyp:hlinkClr val="tx"/>
                    </a:ext>
                  </a:extLst>
                </a:hlinkClick>
              </a:rPr>
              <a:t> </a:t>
            </a:r>
            <a:r>
              <a:rPr lang="en" sz="1700" u="sng">
                <a:solidFill>
                  <a:schemeClr val="hlink"/>
                </a:solidFill>
                <a:hlinkClick r:id="rId4"/>
              </a:rPr>
              <a:t>@ResponseBody Annotation</a:t>
            </a:r>
            <a:r>
              <a:rPr lang="en" sz="1700">
                <a:solidFill>
                  <a:schemeClr val="dk1"/>
                </a:solidFill>
              </a:rPr>
              <a:t> that shows a method return value bound to the web response body. Supported for annotated handler methods.</a:t>
            </a:r>
            <a:r>
              <a:rPr b="1" lang="en" sz="1700">
                <a:solidFill>
                  <a:schemeClr val="dk1"/>
                </a:solidFill>
              </a:rPr>
              <a:t> Spring treats the result of the method as the response itself.</a:t>
            </a:r>
            <a:endParaRPr b="1" sz="1700">
              <a:solidFill>
                <a:schemeClr val="dk1"/>
              </a:solidFill>
            </a:endParaRPr>
          </a:p>
          <a:p>
            <a:pPr indent="0" lvl="0" marL="0" rtl="0" algn="l">
              <a:spcBef>
                <a:spcPts val="1200"/>
              </a:spcBef>
              <a:spcAft>
                <a:spcPts val="0"/>
              </a:spcAft>
              <a:buNone/>
            </a:pPr>
            <a:r>
              <a:rPr b="1" lang="en" sz="1700">
                <a:solidFill>
                  <a:schemeClr val="dk1"/>
                </a:solidFill>
              </a:rPr>
              <a:t>@GetMapping("/products/{id}")</a:t>
            </a:r>
            <a:endParaRPr b="1" sz="1700">
              <a:solidFill>
                <a:schemeClr val="dk1"/>
              </a:solidFill>
            </a:endParaRPr>
          </a:p>
          <a:p>
            <a:pPr indent="0" lvl="0" marL="0" rtl="0" algn="l">
              <a:spcBef>
                <a:spcPts val="1200"/>
              </a:spcBef>
              <a:spcAft>
                <a:spcPts val="0"/>
              </a:spcAft>
              <a:buNone/>
            </a:pPr>
            <a:r>
              <a:rPr b="1" lang="en" sz="1700">
                <a:solidFill>
                  <a:schemeClr val="dk1"/>
                </a:solidFill>
              </a:rPr>
              <a:t> public @ResponseBody Product saveProduct(@PathVariable("id") String id) {</a:t>
            </a:r>
            <a:endParaRPr b="1" sz="1700">
              <a:solidFill>
                <a:schemeClr val="dk1"/>
              </a:solidFill>
            </a:endParaRPr>
          </a:p>
          <a:p>
            <a:pPr indent="0" lvl="0" marL="0" rtl="0" algn="l">
              <a:spcBef>
                <a:spcPts val="1200"/>
              </a:spcBef>
              <a:spcAft>
                <a:spcPts val="0"/>
              </a:spcAft>
              <a:buNone/>
            </a:pPr>
            <a:r>
              <a:rPr b="1" lang="en" sz="1700">
                <a:solidFill>
                  <a:schemeClr val="dk1"/>
                </a:solidFill>
              </a:rPr>
              <a:t>  //</a:t>
            </a:r>
            <a:endParaRPr b="1" sz="1700">
              <a:solidFill>
                <a:schemeClr val="dk1"/>
              </a:solidFill>
            </a:endParaRPr>
          </a:p>
          <a:p>
            <a:pPr indent="0" lvl="0" marL="0" rtl="0" algn="l">
              <a:spcBef>
                <a:spcPts val="1200"/>
              </a:spcBef>
              <a:spcAft>
                <a:spcPts val="0"/>
              </a:spcAft>
              <a:buClr>
                <a:schemeClr val="dk1"/>
              </a:buClr>
              <a:buSzPts val="1100"/>
              <a:buFont typeface="Arial"/>
              <a:buNone/>
            </a:pPr>
            <a:r>
              <a:rPr b="1" lang="en" sz="1700">
                <a:solidFill>
                  <a:schemeClr val="dk1"/>
                </a:solidFill>
              </a:rPr>
              <a:t> }</a:t>
            </a:r>
            <a:endParaRPr b="1" sz="1700">
              <a:solidFill>
                <a:schemeClr val="dk1"/>
              </a:solidFill>
            </a:endParaRPr>
          </a:p>
          <a:p>
            <a:pPr indent="0" lvl="0" marL="0" rtl="0" algn="l">
              <a:spcBef>
                <a:spcPts val="1200"/>
              </a:spcBef>
              <a:spcAft>
                <a:spcPts val="1200"/>
              </a:spcAft>
              <a:buNone/>
            </a:pPr>
            <a:r>
              <a:t/>
            </a:r>
            <a:endParaRPr b="1" sz="1700">
              <a:solidFill>
                <a:schemeClr val="dk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9. @ExceptionHandler</a:t>
            </a:r>
            <a:endParaRPr b="1" sz="1700"/>
          </a:p>
          <a:p>
            <a:pPr indent="0" lvl="0" marL="0" rtl="0" algn="l">
              <a:spcBef>
                <a:spcPts val="400"/>
              </a:spcBef>
              <a:spcAft>
                <a:spcPts val="0"/>
              </a:spcAft>
              <a:buNone/>
            </a:pPr>
            <a:r>
              <a:t/>
            </a:r>
            <a:endParaRPr/>
          </a:p>
        </p:txBody>
      </p:sp>
      <p:sp>
        <p:nvSpPr>
          <p:cNvPr id="487" name="Google Shape;487;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chemeClr val="hlink"/>
                </a:solidFill>
                <a:hlinkClick r:id="rId3"/>
              </a:rPr>
              <a:t>ExceptionHandler</a:t>
            </a:r>
            <a:r>
              <a:rPr lang="en" sz="1600">
                <a:solidFill>
                  <a:schemeClr val="dk1"/>
                </a:solidFill>
              </a:rPr>
              <a:t> is a </a:t>
            </a:r>
            <a:r>
              <a:rPr i="1" lang="en" sz="1600">
                <a:solidFill>
                  <a:schemeClr val="dk1"/>
                </a:solidFill>
              </a:rPr>
              <a:t>Spring annotation</a:t>
            </a:r>
            <a:r>
              <a:rPr lang="en" sz="1600">
                <a:solidFill>
                  <a:schemeClr val="dk1"/>
                </a:solidFill>
              </a:rPr>
              <a:t> handle exceptions thrown by request handling. This annotation works at the </a:t>
            </a:r>
            <a:r>
              <a:rPr lang="en" sz="1600">
                <a:solidFill>
                  <a:srgbClr val="188038"/>
                </a:solidFill>
                <a:latin typeface="Roboto Mono"/>
                <a:ea typeface="Roboto Mono"/>
                <a:cs typeface="Roboto Mono"/>
                <a:sym typeface="Roboto Mono"/>
              </a:rPr>
              <a:t>@Controller</a:t>
            </a:r>
            <a:r>
              <a:rPr lang="en" sz="1600">
                <a:solidFill>
                  <a:schemeClr val="dk1"/>
                </a:solidFill>
              </a:rPr>
              <a:t> level.</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3" name="Google Shape;493;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325"/>
              <a:t>@GetMapping("/greeting")</a:t>
            </a:r>
            <a:endParaRPr sz="6325"/>
          </a:p>
          <a:p>
            <a:pPr indent="0" lvl="0" marL="0" rtl="0" algn="l">
              <a:spcBef>
                <a:spcPts val="1200"/>
              </a:spcBef>
              <a:spcAft>
                <a:spcPts val="0"/>
              </a:spcAft>
              <a:buNone/>
            </a:pPr>
            <a:r>
              <a:rPr lang="en" sz="6325"/>
              <a:t>String greeting() throws Exception {</a:t>
            </a:r>
            <a:endParaRPr sz="6325"/>
          </a:p>
          <a:p>
            <a:pPr indent="0" lvl="0" marL="0" rtl="0" algn="l">
              <a:spcBef>
                <a:spcPts val="1200"/>
              </a:spcBef>
              <a:spcAft>
                <a:spcPts val="0"/>
              </a:spcAft>
              <a:buNone/>
            </a:pPr>
            <a:r>
              <a:rPr lang="en" sz="6325"/>
              <a:t> //</a:t>
            </a:r>
            <a:endParaRPr sz="6325"/>
          </a:p>
          <a:p>
            <a:pPr indent="0" lvl="0" marL="0" rtl="0" algn="l">
              <a:spcBef>
                <a:spcPts val="1200"/>
              </a:spcBef>
              <a:spcAft>
                <a:spcPts val="0"/>
              </a:spcAft>
              <a:buNone/>
            </a:pPr>
            <a:r>
              <a:rPr lang="en" sz="6325"/>
              <a:t>}</a:t>
            </a:r>
            <a:endParaRPr sz="6325"/>
          </a:p>
          <a:p>
            <a:pPr indent="0" lvl="0" marL="0" rtl="0" algn="l">
              <a:spcBef>
                <a:spcPts val="1200"/>
              </a:spcBef>
              <a:spcAft>
                <a:spcPts val="0"/>
              </a:spcAft>
              <a:buNone/>
            </a:pPr>
            <a:r>
              <a:rPr lang="en" sz="6325"/>
              <a:t>@ExceptionHandler({</a:t>
            </a:r>
            <a:endParaRPr sz="6325"/>
          </a:p>
          <a:p>
            <a:pPr indent="0" lvl="0" marL="0" rtl="0" algn="l">
              <a:spcBef>
                <a:spcPts val="1200"/>
              </a:spcBef>
              <a:spcAft>
                <a:spcPts val="0"/>
              </a:spcAft>
              <a:buNone/>
            </a:pPr>
            <a:r>
              <a:rPr lang="en" sz="6325"/>
              <a:t> Exception.class</a:t>
            </a:r>
            <a:endParaRPr sz="6325"/>
          </a:p>
          <a:p>
            <a:pPr indent="0" lvl="0" marL="0" rtl="0" algn="l">
              <a:spcBef>
                <a:spcPts val="1200"/>
              </a:spcBef>
              <a:spcAft>
                <a:spcPts val="0"/>
              </a:spcAft>
              <a:buNone/>
            </a:pPr>
            <a:r>
              <a:rPr lang="en" sz="6325"/>
              <a:t>})</a:t>
            </a:r>
            <a:endParaRPr sz="6325"/>
          </a:p>
          <a:p>
            <a:pPr indent="0" lvl="0" marL="0" rtl="0" algn="l">
              <a:spcBef>
                <a:spcPts val="1200"/>
              </a:spcBef>
              <a:spcAft>
                <a:spcPts val="0"/>
              </a:spcAft>
              <a:buNone/>
            </a:pPr>
            <a:r>
              <a:rPr lang="en" sz="6325"/>
              <a:t>public handleException() {</a:t>
            </a:r>
            <a:endParaRPr sz="6325"/>
          </a:p>
          <a:p>
            <a:pPr indent="0" lvl="0" marL="0" rtl="0" algn="l">
              <a:spcBef>
                <a:spcPts val="1200"/>
              </a:spcBef>
              <a:spcAft>
                <a:spcPts val="0"/>
              </a:spcAft>
              <a:buNone/>
            </a:pPr>
            <a:r>
              <a:rPr lang="en" sz="6325"/>
              <a:t> //</a:t>
            </a:r>
            <a:endParaRPr sz="6325"/>
          </a:p>
          <a:p>
            <a:pPr indent="0" lvl="0" marL="0" rtl="0" algn="l">
              <a:spcBef>
                <a:spcPts val="1200"/>
              </a:spcBef>
              <a:spcAft>
                <a:spcPts val="0"/>
              </a:spcAft>
              <a:buClr>
                <a:schemeClr val="dk1"/>
              </a:buClr>
              <a:buSzPts val="275"/>
              <a:buFont typeface="Arial"/>
              <a:buNone/>
            </a:pPr>
            <a:r>
              <a:rPr lang="en" sz="6325"/>
              <a:t>}</a:t>
            </a:r>
            <a:endParaRPr sz="6325"/>
          </a:p>
          <a:p>
            <a:pPr indent="0" lvl="0" marL="0" rtl="0" algn="l">
              <a:spcBef>
                <a:spcPts val="12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11. @ModelAttribute</a:t>
            </a:r>
            <a:endParaRPr b="1" sz="1700"/>
          </a:p>
          <a:p>
            <a:pPr indent="0" lvl="0" marL="0" rtl="0" algn="l">
              <a:spcBef>
                <a:spcPts val="400"/>
              </a:spcBef>
              <a:spcAft>
                <a:spcPts val="0"/>
              </a:spcAft>
              <a:buNone/>
            </a:pPr>
            <a:r>
              <a:t/>
            </a:r>
            <a:endParaRPr/>
          </a:p>
        </p:txBody>
      </p:sp>
      <p:sp>
        <p:nvSpPr>
          <p:cNvPr id="499" name="Google Shape;499;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188038"/>
                </a:solidFill>
                <a:latin typeface="Roboto Mono"/>
                <a:ea typeface="Roboto Mono"/>
                <a:cs typeface="Roboto Mono"/>
                <a:sym typeface="Roboto Mono"/>
              </a:rPr>
              <a:t>@ModelAttribute</a:t>
            </a:r>
            <a:r>
              <a:rPr lang="en" sz="2000">
                <a:solidFill>
                  <a:schemeClr val="dk1"/>
                </a:solidFill>
              </a:rPr>
              <a:t> refers to a property of the Model object in </a:t>
            </a:r>
            <a:r>
              <a:rPr i="1" lang="en" sz="2000">
                <a:solidFill>
                  <a:schemeClr val="dk1"/>
                </a:solidFill>
              </a:rPr>
              <a:t>Spring MVC</a:t>
            </a:r>
            <a:r>
              <a:rPr lang="en" sz="2000">
                <a:solidFill>
                  <a:schemeClr val="dk1"/>
                </a:solidFill>
              </a:rPr>
              <a:t>. This</a:t>
            </a:r>
            <a:r>
              <a:rPr lang="en" sz="2000">
                <a:solidFill>
                  <a:schemeClr val="dk1"/>
                </a:solidFill>
                <a:uFill>
                  <a:noFill/>
                </a:uFill>
                <a:hlinkClick r:id="rId3">
                  <a:extLst>
                    <a:ext uri="{A12FA001-AC4F-418D-AE19-62706E023703}">
                      <ahyp:hlinkClr val="tx"/>
                    </a:ext>
                  </a:extLst>
                </a:hlinkClick>
              </a:rPr>
              <a:t> </a:t>
            </a:r>
            <a:r>
              <a:rPr lang="en" sz="2000" u="sng">
                <a:solidFill>
                  <a:schemeClr val="hlink"/>
                </a:solidFill>
                <a:hlinkClick r:id="rId4"/>
              </a:rPr>
              <a:t>ModelAttribute annotation</a:t>
            </a:r>
            <a:r>
              <a:rPr lang="en" sz="2000">
                <a:solidFill>
                  <a:schemeClr val="dk1"/>
                </a:solidFill>
              </a:rPr>
              <a:t> binds a method parameter or method return value to a named model attribute, exposed to a web view.</a:t>
            </a:r>
            <a:endParaRPr sz="2000">
              <a:solidFill>
                <a:schemeClr val="dk1"/>
              </a:solidFill>
            </a:endParaRPr>
          </a:p>
          <a:p>
            <a:pPr indent="0" lvl="0" marL="0" rtl="0" algn="l">
              <a:spcBef>
                <a:spcPts val="1200"/>
              </a:spcBef>
              <a:spcAft>
                <a:spcPts val="0"/>
              </a:spcAft>
              <a:buNone/>
            </a:pPr>
            <a:r>
              <a:rPr lang="en" sz="1400">
                <a:solidFill>
                  <a:schemeClr val="dk1"/>
                </a:solidFill>
              </a:rPr>
              <a:t>@PostMapping("/customer-registration")</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public String processForm(@ModelAttribute("customer") Customer customer) {}</a:t>
            </a:r>
            <a:endParaRPr sz="14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@Qualifier</a:t>
            </a:r>
            <a:endParaRPr/>
          </a:p>
        </p:txBody>
      </p:sp>
      <p:sp>
        <p:nvSpPr>
          <p:cNvPr id="505" name="Google Shape;505;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50"/>
              <a:t>@Service("userServiceImpl")</a:t>
            </a:r>
            <a:endParaRPr sz="1150"/>
          </a:p>
          <a:p>
            <a:pPr indent="0" lvl="0" marL="0" rtl="0" algn="l">
              <a:lnSpc>
                <a:spcPct val="95000"/>
              </a:lnSpc>
              <a:spcBef>
                <a:spcPts val="1200"/>
              </a:spcBef>
              <a:spcAft>
                <a:spcPts val="0"/>
              </a:spcAft>
              <a:buSzPts val="275"/>
              <a:buNone/>
            </a:pPr>
            <a:r>
              <a:rPr lang="en" sz="1150"/>
              <a:t>public class UserServiceImpl implements UserService {</a:t>
            </a:r>
            <a:endParaRPr sz="1150"/>
          </a:p>
          <a:p>
            <a:pPr indent="0" lvl="0" marL="0" rtl="0" algn="l">
              <a:lnSpc>
                <a:spcPct val="95000"/>
              </a:lnSpc>
              <a:spcBef>
                <a:spcPts val="1200"/>
              </a:spcBef>
              <a:spcAft>
                <a:spcPts val="0"/>
              </a:spcAft>
              <a:buSzPts val="275"/>
              <a:buNone/>
            </a:pPr>
            <a:r>
              <a:rPr lang="en" sz="1150"/>
              <a:t>    @Override</a:t>
            </a:r>
            <a:endParaRPr sz="1150"/>
          </a:p>
          <a:p>
            <a:pPr indent="0" lvl="0" marL="0" rtl="0" algn="l">
              <a:lnSpc>
                <a:spcPct val="95000"/>
              </a:lnSpc>
              <a:spcBef>
                <a:spcPts val="1200"/>
              </a:spcBef>
              <a:spcAft>
                <a:spcPts val="0"/>
              </a:spcAft>
              <a:buSzPts val="275"/>
              <a:buNone/>
            </a:pPr>
            <a:r>
              <a:rPr lang="en" sz="1150"/>
              <a:t>    public void enableUser() { }</a:t>
            </a:r>
            <a:endParaRPr sz="1150"/>
          </a:p>
          <a:p>
            <a:pPr indent="0" lvl="0" marL="0" rtl="0" algn="l">
              <a:lnSpc>
                <a:spcPct val="95000"/>
              </a:lnSpc>
              <a:spcBef>
                <a:spcPts val="1200"/>
              </a:spcBef>
              <a:spcAft>
                <a:spcPts val="0"/>
              </a:spcAft>
              <a:buSzPts val="275"/>
              <a:buNone/>
            </a:pPr>
            <a:r>
              <a:rPr lang="en" sz="1150"/>
              <a:t>}</a:t>
            </a:r>
            <a:endParaRPr sz="1150"/>
          </a:p>
          <a:p>
            <a:pPr indent="0" lvl="0" marL="0" rtl="0" algn="l">
              <a:lnSpc>
                <a:spcPct val="95000"/>
              </a:lnSpc>
              <a:spcBef>
                <a:spcPts val="1200"/>
              </a:spcBef>
              <a:spcAft>
                <a:spcPts val="0"/>
              </a:spcAft>
              <a:buSzPts val="275"/>
              <a:buNone/>
            </a:pPr>
            <a:r>
              <a:rPr lang="en" sz="1150"/>
              <a:t>@Service("defaultUserService")</a:t>
            </a:r>
            <a:endParaRPr sz="1150"/>
          </a:p>
          <a:p>
            <a:pPr indent="0" lvl="0" marL="0" rtl="0" algn="l">
              <a:lnSpc>
                <a:spcPct val="95000"/>
              </a:lnSpc>
              <a:spcBef>
                <a:spcPts val="1200"/>
              </a:spcBef>
              <a:spcAft>
                <a:spcPts val="0"/>
              </a:spcAft>
              <a:buSzPts val="275"/>
              <a:buNone/>
            </a:pPr>
            <a:r>
              <a:rPr lang="en" sz="1150"/>
              <a:t>public class DefaultUserService implements UserService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rPr lang="en" sz="1150"/>
              <a:t>  @Override</a:t>
            </a:r>
            <a:endParaRPr sz="1150"/>
          </a:p>
          <a:p>
            <a:pPr indent="0" lvl="0" marL="0" rtl="0" algn="l">
              <a:lnSpc>
                <a:spcPct val="95000"/>
              </a:lnSpc>
              <a:spcBef>
                <a:spcPts val="1200"/>
              </a:spcBef>
              <a:spcAft>
                <a:spcPts val="0"/>
              </a:spcAft>
              <a:buSzPts val="275"/>
              <a:buNone/>
            </a:pPr>
            <a:r>
              <a:rPr lang="en" sz="1150"/>
              <a:t>  public void enableUser() {}</a:t>
            </a:r>
            <a:endParaRPr sz="1150"/>
          </a:p>
          <a:p>
            <a:pPr indent="0" lvl="0" marL="0" rtl="0" algn="l">
              <a:lnSpc>
                <a:spcPct val="95000"/>
              </a:lnSpc>
              <a:spcBef>
                <a:spcPts val="1200"/>
              </a:spcBef>
              <a:spcAft>
                <a:spcPts val="0"/>
              </a:spcAft>
              <a:buSzPts val="275"/>
              <a:buNone/>
            </a:pPr>
            <a:r>
              <a:rPr lang="en" sz="1150"/>
              <a:t>}</a:t>
            </a:r>
            <a:endParaRPr sz="1150"/>
          </a:p>
          <a:p>
            <a:pPr indent="0" lvl="0" marL="0" rtl="0" algn="l">
              <a:lnSpc>
                <a:spcPct val="95000"/>
              </a:lnSpc>
              <a:spcBef>
                <a:spcPts val="1200"/>
              </a:spcBef>
              <a:spcAft>
                <a:spcPts val="0"/>
              </a:spcAft>
              <a:buSzPts val="275"/>
              <a:buNone/>
            </a:pPr>
            <a:r>
              <a:rPr lang="en" sz="1150"/>
              <a:t>public class OrderFacade {</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SzPts val="275"/>
              <a:buNone/>
            </a:pPr>
            <a:r>
              <a:rPr lang="en" sz="1150"/>
              <a:t>  @Autowired</a:t>
            </a:r>
            <a:endParaRPr sz="1150"/>
          </a:p>
          <a:p>
            <a:pPr indent="0" lvl="0" marL="0" rtl="0" algn="l">
              <a:lnSpc>
                <a:spcPct val="95000"/>
              </a:lnSpc>
              <a:spcBef>
                <a:spcPts val="1200"/>
              </a:spcBef>
              <a:spcAft>
                <a:spcPts val="0"/>
              </a:spcAft>
              <a:buSzPts val="275"/>
              <a:buNone/>
            </a:pPr>
            <a:r>
              <a:rPr lang="en" sz="1150"/>
              <a:t>  private UserService userService;</a:t>
            </a:r>
            <a:endParaRPr sz="1150"/>
          </a:p>
          <a:p>
            <a:pPr indent="0" lvl="0" marL="0" rtl="0" algn="l">
              <a:lnSpc>
                <a:spcPct val="95000"/>
              </a:lnSpc>
              <a:spcBef>
                <a:spcPts val="1200"/>
              </a:spcBef>
              <a:spcAft>
                <a:spcPts val="0"/>
              </a:spcAft>
              <a:buClr>
                <a:schemeClr val="dk1"/>
              </a:buClr>
              <a:buSzPts val="275"/>
              <a:buFont typeface="Arial"/>
              <a:buNone/>
            </a:pPr>
            <a:r>
              <a:rPr lang="en" sz="1150"/>
              <a:t>}</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1" name="Google Shape;511;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above code will give you error</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7" name="Google Shape;517;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Need to use @qualifier to make use of the above code, because now autowire will be able to </a:t>
            </a:r>
            <a:r>
              <a:rPr lang="en"/>
              <a:t>identify</a:t>
            </a:r>
            <a:r>
              <a:rPr lang="en"/>
              <a:t> </a:t>
            </a:r>
            <a:r>
              <a:rPr lang="en"/>
              <a:t>which</a:t>
            </a:r>
            <a:r>
              <a:rPr lang="en"/>
              <a:t> bean to inject.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public class OrderFacade {</a:t>
            </a:r>
            <a:endParaRPr/>
          </a:p>
          <a:p>
            <a:pPr indent="0" lvl="0" marL="0" rtl="0" algn="l">
              <a:spcBef>
                <a:spcPts val="1200"/>
              </a:spcBef>
              <a:spcAft>
                <a:spcPts val="0"/>
              </a:spcAft>
              <a:buNone/>
            </a:pPr>
            <a:r>
              <a:rPr lang="en"/>
              <a:t>  @Qualifier("userServiceImpl")</a:t>
            </a:r>
            <a:endParaRPr/>
          </a:p>
          <a:p>
            <a:pPr indent="0" lvl="0" marL="0" rtl="0" algn="l">
              <a:spcBef>
                <a:spcPts val="1200"/>
              </a:spcBef>
              <a:spcAft>
                <a:spcPts val="0"/>
              </a:spcAft>
              <a:buNone/>
            </a:pPr>
            <a:r>
              <a:rPr lang="en"/>
              <a:t>  @Autowired</a:t>
            </a:r>
            <a:endParaRPr/>
          </a:p>
          <a:p>
            <a:pPr indent="0" lvl="0" marL="0" rtl="0" algn="l">
              <a:spcBef>
                <a:spcPts val="1200"/>
              </a:spcBef>
              <a:spcAft>
                <a:spcPts val="0"/>
              </a:spcAft>
              <a:buNone/>
            </a:pPr>
            <a:r>
              <a:rPr lang="en"/>
              <a:t>  private UserService userService;</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Classpath Dependencies:</a:t>
            </a:r>
            <a:endParaRPr b="1" sz="1700"/>
          </a:p>
          <a:p>
            <a:pPr indent="0" lvl="0" marL="0" rtl="0" algn="l">
              <a:spcBef>
                <a:spcPts val="400"/>
              </a:spcBef>
              <a:spcAft>
                <a:spcPts val="0"/>
              </a:spcAft>
              <a:buNone/>
            </a:pPr>
            <a:r>
              <a:t/>
            </a:r>
            <a:endParaRPr/>
          </a:p>
        </p:txBody>
      </p:sp>
      <p:sp>
        <p:nvSpPr>
          <p:cNvPr id="93" name="Google Shape;93;p20"/>
          <p:cNvSpPr txBox="1"/>
          <p:nvPr>
            <p:ph idx="1" type="body"/>
          </p:nvPr>
        </p:nvSpPr>
        <p:spPr>
          <a:xfrm>
            <a:off x="311700" y="113132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solidFill>
                  <a:schemeClr val="dk1"/>
                </a:solidFill>
              </a:rPr>
              <a:t>Setting up a project requires a lot of external libraries (core Java and other related frameworks).Spring-boot enables auto-configuration which is dependent on the available JARs in the classpath. </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spring-boot-starter</a:t>
            </a:r>
            <a:r>
              <a:rPr lang="en" sz="1600">
                <a:solidFill>
                  <a:schemeClr val="dk1"/>
                </a:solidFill>
              </a:rPr>
              <a:t> helps in managing all the dependencies effectively unlike spring-MVC where there is no concept of starters.</a:t>
            </a:r>
            <a:endParaRPr sz="1600">
              <a:solidFill>
                <a:schemeClr val="dk1"/>
              </a:solidFill>
            </a:endParaRPr>
          </a:p>
          <a:p>
            <a:pPr indent="0" lvl="0" marL="0" rtl="0" algn="l">
              <a:spcBef>
                <a:spcPts val="1200"/>
              </a:spcBef>
              <a:spcAft>
                <a:spcPts val="1200"/>
              </a:spcAft>
              <a:buNone/>
            </a:pPr>
            <a:r>
              <a:t/>
            </a:r>
            <a:endParaRPr sz="23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12. @Qualifier Annotation</a:t>
            </a:r>
            <a:endParaRPr b="1" sz="1700"/>
          </a:p>
          <a:p>
            <a:pPr indent="0" lvl="0" marL="0" rtl="0" algn="l">
              <a:spcBef>
                <a:spcPts val="400"/>
              </a:spcBef>
              <a:spcAft>
                <a:spcPts val="0"/>
              </a:spcAft>
              <a:buNone/>
            </a:pPr>
            <a:r>
              <a:t/>
            </a:r>
            <a:endParaRPr/>
          </a:p>
        </p:txBody>
      </p:sp>
      <p:sp>
        <p:nvSpPr>
          <p:cNvPr id="523" name="Google Shape;523;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The </a:t>
            </a:r>
            <a:r>
              <a:rPr b="1" i="1" lang="en" sz="1700">
                <a:solidFill>
                  <a:schemeClr val="dk1"/>
                </a:solidFill>
              </a:rPr>
              <a:t>@Qualifier annotation</a:t>
            </a:r>
            <a:r>
              <a:rPr lang="en" sz="1700">
                <a:solidFill>
                  <a:schemeClr val="dk1"/>
                </a:solidFill>
              </a:rPr>
              <a:t> helps disambiguate bean references when Spring otherwise could not do so. In our case, to we can use the </a:t>
            </a:r>
            <a:r>
              <a:rPr i="1" lang="en" sz="1700">
                <a:solidFill>
                  <a:schemeClr val="dk1"/>
                </a:solidFill>
              </a:rPr>
              <a:t>@Qualifier annotation</a:t>
            </a:r>
            <a:r>
              <a:rPr lang="en" sz="1700">
                <a:solidFill>
                  <a:schemeClr val="dk1"/>
                </a:solidFill>
              </a:rPr>
              <a:t> help in the issue to choose the correct bean for the dependency injection.</a:t>
            </a:r>
            <a:endParaRPr sz="24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9" name="Google Shape;529;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public class OrderFacade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@Qualifier("userServiceImpl")</a:t>
            </a:r>
            <a:endParaRPr/>
          </a:p>
          <a:p>
            <a:pPr indent="0" lvl="0" marL="0" rtl="0" algn="l">
              <a:spcBef>
                <a:spcPts val="1200"/>
              </a:spcBef>
              <a:spcAft>
                <a:spcPts val="0"/>
              </a:spcAft>
              <a:buNone/>
            </a:pPr>
            <a:r>
              <a:rPr lang="en"/>
              <a:t>  @Autowired</a:t>
            </a:r>
            <a:endParaRPr/>
          </a:p>
          <a:p>
            <a:pPr indent="0" lvl="0" marL="0" rtl="0" algn="l">
              <a:spcBef>
                <a:spcPts val="1200"/>
              </a:spcBef>
              <a:spcAft>
                <a:spcPts val="0"/>
              </a:spcAft>
              <a:buNone/>
            </a:pPr>
            <a:r>
              <a:rPr lang="en"/>
              <a:t>  private UserService userService;</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13. @CrossOrigin</a:t>
            </a:r>
            <a:endParaRPr b="1" sz="1700"/>
          </a:p>
          <a:p>
            <a:pPr indent="0" lvl="0" marL="0" rtl="0" algn="l">
              <a:spcBef>
                <a:spcPts val="400"/>
              </a:spcBef>
              <a:spcAft>
                <a:spcPts val="0"/>
              </a:spcAft>
              <a:buNone/>
            </a:pPr>
            <a:r>
              <a:t/>
            </a:r>
            <a:endParaRPr/>
          </a:p>
        </p:txBody>
      </p:sp>
      <p:sp>
        <p:nvSpPr>
          <p:cNvPr id="535" name="Google Shape;535;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This annotation allows the cross-domain communication for the annotated handler methods. This </a:t>
            </a:r>
            <a:r>
              <a:rPr lang="en" sz="1500">
                <a:solidFill>
                  <a:srgbClr val="188038"/>
                </a:solidFill>
                <a:latin typeface="Roboto Mono"/>
                <a:ea typeface="Roboto Mono"/>
                <a:cs typeface="Roboto Mono"/>
                <a:sym typeface="Roboto Mono"/>
              </a:rPr>
              <a:t>@CrossOrigin</a:t>
            </a:r>
            <a:r>
              <a:rPr lang="en" sz="1500">
                <a:solidFill>
                  <a:schemeClr val="dk1"/>
                </a:solidFill>
              </a:rPr>
              <a:t> annotation enables cross-origin resource sharing only for this specific method. Let’s take an example where we want to allow only </a:t>
            </a:r>
            <a:r>
              <a:rPr lang="en" sz="1500">
                <a:solidFill>
                  <a:srgbClr val="188038"/>
                </a:solidFill>
                <a:latin typeface="Roboto Mono"/>
                <a:ea typeface="Roboto Mono"/>
                <a:cs typeface="Roboto Mono"/>
                <a:sym typeface="Roboto Mono"/>
              </a:rPr>
              <a:t>&lt;a class="bare" href="http://localhost:9000"&gt;http://localhost:9002&lt;/a&gt;</a:t>
            </a:r>
            <a:r>
              <a:rPr lang="en" sz="1500">
                <a:solidFill>
                  <a:schemeClr val="dk1"/>
                </a:solidFill>
              </a:rPr>
              <a:t> to send cross-origin requests.</a:t>
            </a:r>
            <a:endParaRPr sz="22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5"/>
          <p:cNvSpPr txBox="1"/>
          <p:nvPr>
            <p:ph idx="1" type="body"/>
          </p:nvPr>
        </p:nvSpPr>
        <p:spPr>
          <a:xfrm>
            <a:off x="311700" y="886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050"/>
              <a:t>@CrossOrigin(origins = "http://external-system.com", maxAge = 3600)</a:t>
            </a:r>
            <a:endParaRPr sz="1050"/>
          </a:p>
          <a:p>
            <a:pPr indent="0" lvl="0" marL="0" rtl="0" algn="l">
              <a:lnSpc>
                <a:spcPct val="95000"/>
              </a:lnSpc>
              <a:spcBef>
                <a:spcPts val="1200"/>
              </a:spcBef>
              <a:spcAft>
                <a:spcPts val="0"/>
              </a:spcAft>
              <a:buSzPts val="275"/>
              <a:buNone/>
            </a:pPr>
            <a:r>
              <a:rPr lang="en" sz="1050"/>
              <a:t>@RestController</a:t>
            </a:r>
            <a:endParaRPr sz="1050"/>
          </a:p>
          <a:p>
            <a:pPr indent="0" lvl="0" marL="0" rtl="0" algn="l">
              <a:lnSpc>
                <a:spcPct val="95000"/>
              </a:lnSpc>
              <a:spcBef>
                <a:spcPts val="1200"/>
              </a:spcBef>
              <a:spcAft>
                <a:spcPts val="0"/>
              </a:spcAft>
              <a:buSzPts val="275"/>
              <a:buNone/>
            </a:pPr>
            <a:r>
              <a:rPr lang="en" sz="1050"/>
              <a:t>@RequestMapping("/products")</a:t>
            </a:r>
            <a:endParaRPr sz="1050"/>
          </a:p>
          <a:p>
            <a:pPr indent="0" lvl="0" marL="0" rtl="0" algn="l">
              <a:lnSpc>
                <a:spcPct val="95000"/>
              </a:lnSpc>
              <a:spcBef>
                <a:spcPts val="1200"/>
              </a:spcBef>
              <a:spcAft>
                <a:spcPts val="0"/>
              </a:spcAft>
              <a:buSzPts val="275"/>
              <a:buNone/>
            </a:pPr>
            <a:r>
              <a:rPr lang="en" sz="1050"/>
              <a:t>public class AccountController {</a:t>
            </a:r>
            <a:endParaRPr sz="1050"/>
          </a:p>
          <a:p>
            <a:pPr indent="0" lvl="0" marL="0" rtl="0" algn="l">
              <a:lnSpc>
                <a:spcPct val="95000"/>
              </a:lnSpc>
              <a:spcBef>
                <a:spcPts val="1200"/>
              </a:spcBef>
              <a:spcAft>
                <a:spcPts val="0"/>
              </a:spcAft>
              <a:buSzPts val="275"/>
              <a:buNone/>
            </a:pPr>
            <a:r>
              <a:rPr lang="en" sz="1050"/>
              <a:t> </a:t>
            </a:r>
            <a:endParaRPr sz="1050"/>
          </a:p>
          <a:p>
            <a:pPr indent="0" lvl="0" marL="0" rtl="0" algn="l">
              <a:lnSpc>
                <a:spcPct val="95000"/>
              </a:lnSpc>
              <a:spcBef>
                <a:spcPts val="1200"/>
              </a:spcBef>
              <a:spcAft>
                <a:spcPts val="0"/>
              </a:spcAft>
              <a:buSzPts val="275"/>
              <a:buNone/>
            </a:pPr>
            <a:r>
              <a:rPr lang="en" sz="1050"/>
              <a:t>    @GetMapping("/{code}")</a:t>
            </a:r>
            <a:endParaRPr sz="1050"/>
          </a:p>
          <a:p>
            <a:pPr indent="0" lvl="0" marL="0" rtl="0" algn="l">
              <a:lnSpc>
                <a:spcPct val="95000"/>
              </a:lnSpc>
              <a:spcBef>
                <a:spcPts val="1200"/>
              </a:spcBef>
              <a:spcAft>
                <a:spcPts val="0"/>
              </a:spcAft>
              <a:buSzPts val="275"/>
              <a:buNone/>
            </a:pPr>
            <a:r>
              <a:rPr lang="en" sz="1050"/>
              <a:t>    public Product getProduct(@PathVariable String code) {</a:t>
            </a:r>
            <a:endParaRPr sz="1050"/>
          </a:p>
          <a:p>
            <a:pPr indent="0" lvl="0" marL="0" rtl="0" algn="l">
              <a:lnSpc>
                <a:spcPct val="95000"/>
              </a:lnSpc>
              <a:spcBef>
                <a:spcPts val="1200"/>
              </a:spcBef>
              <a:spcAft>
                <a:spcPts val="0"/>
              </a:spcAft>
              <a:buSzPts val="275"/>
              <a:buNone/>
            </a:pPr>
            <a:r>
              <a:rPr lang="en" sz="1050"/>
              <a:t>        // ...</a:t>
            </a:r>
            <a:endParaRPr sz="1050"/>
          </a:p>
          <a:p>
            <a:pPr indent="0" lvl="0" marL="0" rtl="0" algn="l">
              <a:lnSpc>
                <a:spcPct val="95000"/>
              </a:lnSpc>
              <a:spcBef>
                <a:spcPts val="1200"/>
              </a:spcBef>
              <a:spcAft>
                <a:spcPts val="0"/>
              </a:spcAft>
              <a:buSzPts val="275"/>
              <a:buNone/>
            </a:pPr>
            <a:r>
              <a:rPr lang="en" sz="1050"/>
              <a:t>    }</a:t>
            </a:r>
            <a:endParaRPr sz="1050"/>
          </a:p>
          <a:p>
            <a:pPr indent="0" lvl="0" marL="0" rtl="0" algn="l">
              <a:lnSpc>
                <a:spcPct val="95000"/>
              </a:lnSpc>
              <a:spcBef>
                <a:spcPts val="1200"/>
              </a:spcBef>
              <a:spcAft>
                <a:spcPts val="0"/>
              </a:spcAft>
              <a:buSzPts val="275"/>
              <a:buNone/>
            </a:pPr>
            <a:r>
              <a:t/>
            </a:r>
            <a:endParaRPr sz="1050"/>
          </a:p>
          <a:p>
            <a:pPr indent="0" lvl="0" marL="0" rtl="0" algn="l">
              <a:lnSpc>
                <a:spcPct val="95000"/>
              </a:lnSpc>
              <a:spcBef>
                <a:spcPts val="1200"/>
              </a:spcBef>
              <a:spcAft>
                <a:spcPts val="0"/>
              </a:spcAft>
              <a:buSzPts val="275"/>
              <a:buNone/>
            </a:pPr>
            <a:r>
              <a:rPr lang="en" sz="1050"/>
              <a:t>    @GetMapping("/reviews")</a:t>
            </a:r>
            <a:endParaRPr sz="1050"/>
          </a:p>
          <a:p>
            <a:pPr indent="0" lvl="0" marL="0" rtl="0" algn="l">
              <a:lnSpc>
                <a:spcPct val="95000"/>
              </a:lnSpc>
              <a:spcBef>
                <a:spcPts val="1200"/>
              </a:spcBef>
              <a:spcAft>
                <a:spcPts val="0"/>
              </a:spcAft>
              <a:buSzPts val="275"/>
              <a:buNone/>
            </a:pPr>
            <a:r>
              <a:rPr lang="en" sz="1050"/>
              <a:t>    public List&lt;ProductReviews&gt; getProductReviews() {</a:t>
            </a:r>
            <a:endParaRPr sz="1050"/>
          </a:p>
          <a:p>
            <a:pPr indent="0" lvl="0" marL="0" rtl="0" algn="l">
              <a:lnSpc>
                <a:spcPct val="95000"/>
              </a:lnSpc>
              <a:spcBef>
                <a:spcPts val="1200"/>
              </a:spcBef>
              <a:spcAft>
                <a:spcPts val="0"/>
              </a:spcAft>
              <a:buSzPts val="275"/>
              <a:buNone/>
            </a:pPr>
            <a:r>
              <a:rPr lang="en" sz="1050"/>
              <a:t>        // ...</a:t>
            </a:r>
            <a:endParaRPr sz="1050"/>
          </a:p>
          <a:p>
            <a:pPr indent="0" lvl="0" marL="0" rtl="0" algn="l">
              <a:lnSpc>
                <a:spcPct val="95000"/>
              </a:lnSpc>
              <a:spcBef>
                <a:spcPts val="1200"/>
              </a:spcBef>
              <a:spcAft>
                <a:spcPts val="0"/>
              </a:spcAft>
              <a:buSzPts val="275"/>
              <a:buNone/>
            </a:pPr>
            <a:r>
              <a:rPr lang="en" sz="1050"/>
              <a:t>    }</a:t>
            </a:r>
            <a:endParaRPr sz="1050"/>
          </a:p>
          <a:p>
            <a:pPr indent="0" lvl="0" marL="0" rtl="0" algn="l">
              <a:lnSpc>
                <a:spcPct val="95000"/>
              </a:lnSpc>
              <a:spcBef>
                <a:spcPts val="1200"/>
              </a:spcBef>
              <a:spcAft>
                <a:spcPts val="0"/>
              </a:spcAft>
              <a:buSzPts val="275"/>
              <a:buNone/>
            </a:pPr>
            <a:r>
              <a:rPr lang="en" sz="1050"/>
              <a:t>}</a:t>
            </a:r>
            <a:endParaRPr sz="1050"/>
          </a:p>
          <a:p>
            <a:pPr indent="0" lvl="0" marL="0" rtl="0" algn="l">
              <a:lnSpc>
                <a:spcPct val="95000"/>
              </a:lnSpc>
              <a:spcBef>
                <a:spcPts val="1200"/>
              </a:spcBef>
              <a:spcAft>
                <a:spcPts val="0"/>
              </a:spcAft>
              <a:buSzPts val="275"/>
              <a:buNone/>
            </a:pPr>
            <a:r>
              <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1200"/>
              </a:spcAft>
              <a:buSzPts val="275"/>
              <a:buNone/>
            </a:pPr>
            <a:r>
              <a:t/>
            </a:r>
            <a:endParaRPr sz="105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46" name="Google Shape;546;p96"/>
          <p:cNvPicPr preferRelativeResize="0"/>
          <p:nvPr/>
        </p:nvPicPr>
        <p:blipFill>
          <a:blip r:embed="rId3">
            <a:alphaModFix/>
          </a:blip>
          <a:stretch>
            <a:fillRect/>
          </a:stretch>
        </p:blipFill>
        <p:spPr>
          <a:xfrm>
            <a:off x="271463" y="966788"/>
            <a:ext cx="8601075" cy="32099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2" name="Google Shape;552;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53" name="Google Shape;553;p97"/>
          <p:cNvPicPr preferRelativeResize="0"/>
          <p:nvPr/>
        </p:nvPicPr>
        <p:blipFill>
          <a:blip r:embed="rId3">
            <a:alphaModFix/>
          </a:blip>
          <a:stretch>
            <a:fillRect/>
          </a:stretch>
        </p:blipFill>
        <p:spPr>
          <a:xfrm>
            <a:off x="758825" y="1073682"/>
            <a:ext cx="7500275" cy="31956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9" name="Google Shape;559;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0" name="Google Shape;560;p98"/>
          <p:cNvPicPr preferRelativeResize="0"/>
          <p:nvPr/>
        </p:nvPicPr>
        <p:blipFill>
          <a:blip r:embed="rId3">
            <a:alphaModFix/>
          </a:blip>
          <a:stretch>
            <a:fillRect/>
          </a:stretch>
        </p:blipFill>
        <p:spPr>
          <a:xfrm>
            <a:off x="1101200" y="1017725"/>
            <a:ext cx="5296500" cy="23731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66" name="Google Shape;566;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7" name="Google Shape;567;p99"/>
          <p:cNvPicPr preferRelativeResize="0"/>
          <p:nvPr/>
        </p:nvPicPr>
        <p:blipFill>
          <a:blip r:embed="rId3">
            <a:alphaModFix/>
          </a:blip>
          <a:stretch>
            <a:fillRect/>
          </a:stretch>
        </p:blipFill>
        <p:spPr>
          <a:xfrm>
            <a:off x="90488" y="681038"/>
            <a:ext cx="8963025" cy="37814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100"/>
          <p:cNvSpPr txBox="1"/>
          <p:nvPr>
            <p:ph idx="1" type="body"/>
          </p:nvPr>
        </p:nvSpPr>
        <p:spPr>
          <a:xfrm>
            <a:off x="198100" y="212600"/>
            <a:ext cx="8593500" cy="4387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200"/>
              <a:t>Add dependency:</a:t>
            </a:r>
            <a:endParaRPr b="1" sz="6200"/>
          </a:p>
          <a:p>
            <a:pPr indent="0" lvl="0" marL="0" rtl="0" algn="l">
              <a:spcBef>
                <a:spcPts val="1200"/>
              </a:spcBef>
              <a:spcAft>
                <a:spcPts val="0"/>
              </a:spcAft>
              <a:buNone/>
            </a:pPr>
            <a:r>
              <a:rPr lang="en" sz="5307"/>
              <a:t>&lt;dependencies&gt;</a:t>
            </a:r>
            <a:endParaRPr sz="5307"/>
          </a:p>
          <a:p>
            <a:pPr indent="0" lvl="0" marL="0" rtl="0" algn="l">
              <a:spcBef>
                <a:spcPts val="1200"/>
              </a:spcBef>
              <a:spcAft>
                <a:spcPts val="0"/>
              </a:spcAft>
              <a:buNone/>
            </a:pPr>
            <a:r>
              <a:rPr lang="en" sz="5307"/>
              <a:t>  &lt;dependency&gt;</a:t>
            </a:r>
            <a:endParaRPr sz="5307"/>
          </a:p>
          <a:p>
            <a:pPr indent="0" lvl="0" marL="0" rtl="0" algn="l">
              <a:spcBef>
                <a:spcPts val="1200"/>
              </a:spcBef>
              <a:spcAft>
                <a:spcPts val="0"/>
              </a:spcAft>
              <a:buNone/>
            </a:pPr>
            <a:r>
              <a:rPr lang="en" sz="5307"/>
              <a:t>    &lt;groupId&gt;org.apache.logging.log4j&lt;/groupId&gt;</a:t>
            </a:r>
            <a:endParaRPr sz="5307"/>
          </a:p>
          <a:p>
            <a:pPr indent="0" lvl="0" marL="0" rtl="0" algn="l">
              <a:spcBef>
                <a:spcPts val="1200"/>
              </a:spcBef>
              <a:spcAft>
                <a:spcPts val="0"/>
              </a:spcAft>
              <a:buNone/>
            </a:pPr>
            <a:r>
              <a:rPr lang="en" sz="5307"/>
              <a:t>    &lt;artifactId&gt;log4j-api&lt;/artifactId&gt;</a:t>
            </a:r>
            <a:endParaRPr sz="5307"/>
          </a:p>
          <a:p>
            <a:pPr indent="0" lvl="0" marL="0" rtl="0" algn="l">
              <a:spcBef>
                <a:spcPts val="1200"/>
              </a:spcBef>
              <a:spcAft>
                <a:spcPts val="0"/>
              </a:spcAft>
              <a:buNone/>
            </a:pPr>
            <a:r>
              <a:rPr lang="en" sz="5307"/>
              <a:t>    &lt;version&gt;2.13.0&lt;/version&gt;</a:t>
            </a:r>
            <a:endParaRPr sz="5307"/>
          </a:p>
          <a:p>
            <a:pPr indent="0" lvl="0" marL="0" rtl="0" algn="l">
              <a:spcBef>
                <a:spcPts val="1200"/>
              </a:spcBef>
              <a:spcAft>
                <a:spcPts val="0"/>
              </a:spcAft>
              <a:buNone/>
            </a:pPr>
            <a:r>
              <a:rPr lang="en" sz="5307"/>
              <a:t>  &lt;/dependency&gt;</a:t>
            </a:r>
            <a:endParaRPr sz="5307"/>
          </a:p>
          <a:p>
            <a:pPr indent="0" lvl="0" marL="0" rtl="0" algn="l">
              <a:spcBef>
                <a:spcPts val="1200"/>
              </a:spcBef>
              <a:spcAft>
                <a:spcPts val="0"/>
              </a:spcAft>
              <a:buNone/>
            </a:pPr>
            <a:r>
              <a:rPr lang="en" sz="5307"/>
              <a:t>  &lt;dependency&gt;</a:t>
            </a:r>
            <a:endParaRPr sz="5307"/>
          </a:p>
          <a:p>
            <a:pPr indent="0" lvl="0" marL="0" rtl="0" algn="l">
              <a:spcBef>
                <a:spcPts val="1200"/>
              </a:spcBef>
              <a:spcAft>
                <a:spcPts val="0"/>
              </a:spcAft>
              <a:buNone/>
            </a:pPr>
            <a:r>
              <a:rPr lang="en" sz="5307"/>
              <a:t>    &lt;groupId&gt;org.apache.logging.log4j&lt;/groupId&gt;</a:t>
            </a:r>
            <a:endParaRPr sz="5307"/>
          </a:p>
          <a:p>
            <a:pPr indent="0" lvl="0" marL="0" rtl="0" algn="l">
              <a:spcBef>
                <a:spcPts val="1200"/>
              </a:spcBef>
              <a:spcAft>
                <a:spcPts val="0"/>
              </a:spcAft>
              <a:buNone/>
            </a:pPr>
            <a:r>
              <a:rPr lang="en" sz="5307"/>
              <a:t>    &lt;artifactId&gt;log4j-core&lt;/artifactId&gt;</a:t>
            </a:r>
            <a:endParaRPr sz="5307"/>
          </a:p>
          <a:p>
            <a:pPr indent="0" lvl="0" marL="0" rtl="0" algn="l">
              <a:spcBef>
                <a:spcPts val="1200"/>
              </a:spcBef>
              <a:spcAft>
                <a:spcPts val="0"/>
              </a:spcAft>
              <a:buNone/>
            </a:pPr>
            <a:r>
              <a:rPr lang="en" sz="5307"/>
              <a:t>    &lt;version&gt;2.13.0&lt;/version&gt;</a:t>
            </a:r>
            <a:endParaRPr sz="5307"/>
          </a:p>
          <a:p>
            <a:pPr indent="0" lvl="0" marL="0" rtl="0" algn="l">
              <a:spcBef>
                <a:spcPts val="1200"/>
              </a:spcBef>
              <a:spcAft>
                <a:spcPts val="0"/>
              </a:spcAft>
              <a:buNone/>
            </a:pPr>
            <a:r>
              <a:rPr lang="en" sz="5307"/>
              <a:t>  &lt;/dependency&gt;</a:t>
            </a:r>
            <a:endParaRPr sz="5307"/>
          </a:p>
          <a:p>
            <a:pPr indent="0" lvl="0" marL="0" rtl="0" algn="l">
              <a:spcBef>
                <a:spcPts val="1200"/>
              </a:spcBef>
              <a:spcAft>
                <a:spcPts val="0"/>
              </a:spcAft>
              <a:buClr>
                <a:schemeClr val="dk1"/>
              </a:buClr>
              <a:buSzPts val="275"/>
              <a:buFont typeface="Arial"/>
              <a:buNone/>
            </a:pPr>
            <a:r>
              <a:rPr lang="en" sz="5307"/>
              <a:t>&lt;/dependencies&gt;</a:t>
            </a:r>
            <a:endParaRPr sz="5307"/>
          </a:p>
          <a:p>
            <a:pPr indent="0" lvl="0" marL="0" rtl="0" algn="l">
              <a:spcBef>
                <a:spcPts val="1200"/>
              </a:spcBef>
              <a:spcAft>
                <a:spcPts val="120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101"/>
          <p:cNvSpPr txBox="1"/>
          <p:nvPr>
            <p:ph idx="1" type="body"/>
          </p:nvPr>
        </p:nvSpPr>
        <p:spPr>
          <a:xfrm>
            <a:off x="311700" y="1196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50"/>
              <a:t>log2j2.properties</a:t>
            </a:r>
            <a:endParaRPr sz="1150"/>
          </a:p>
          <a:p>
            <a:pPr indent="0" lvl="0" marL="0" rtl="0" algn="l">
              <a:lnSpc>
                <a:spcPct val="95000"/>
              </a:lnSpc>
              <a:spcBef>
                <a:spcPts val="1200"/>
              </a:spcBef>
              <a:spcAft>
                <a:spcPts val="0"/>
              </a:spcAft>
              <a:buSzPts val="275"/>
              <a:buNone/>
            </a:pPr>
            <a:r>
              <a:rPr lang="en" sz="1150"/>
              <a:t>//name=PropertiesConfig</a:t>
            </a:r>
            <a:endParaRPr sz="1150"/>
          </a:p>
          <a:p>
            <a:pPr indent="0" lvl="0" marL="0" rtl="0" algn="l">
              <a:lnSpc>
                <a:spcPct val="95000"/>
              </a:lnSpc>
              <a:spcBef>
                <a:spcPts val="1200"/>
              </a:spcBef>
              <a:spcAft>
                <a:spcPts val="0"/>
              </a:spcAft>
              <a:buSzPts val="275"/>
              <a:buNone/>
            </a:pPr>
            <a:r>
              <a:rPr lang="en" sz="1150"/>
              <a:t>property.filename = logs</a:t>
            </a:r>
            <a:endParaRPr sz="1150"/>
          </a:p>
          <a:p>
            <a:pPr indent="0" lvl="0" marL="0" rtl="0" algn="l">
              <a:lnSpc>
                <a:spcPct val="95000"/>
              </a:lnSpc>
              <a:spcBef>
                <a:spcPts val="1200"/>
              </a:spcBef>
              <a:spcAft>
                <a:spcPts val="0"/>
              </a:spcAft>
              <a:buSzPts val="275"/>
              <a:buNone/>
            </a:pPr>
            <a:r>
              <a:rPr lang="en" sz="1150"/>
              <a:t>appenders = console, file</a:t>
            </a:r>
            <a:endParaRPr sz="1150"/>
          </a:p>
          <a:p>
            <a:pPr indent="0" lvl="0" marL="0" rtl="0" algn="l">
              <a:lnSpc>
                <a:spcPct val="95000"/>
              </a:lnSpc>
              <a:spcBef>
                <a:spcPts val="1200"/>
              </a:spcBef>
              <a:spcAft>
                <a:spcPts val="0"/>
              </a:spcAft>
              <a:buSzPts val="275"/>
              <a:buNone/>
            </a:pPr>
            <a:r>
              <a:rPr lang="en" sz="1150"/>
              <a:t>appender.console.type = Console</a:t>
            </a:r>
            <a:endParaRPr sz="1150"/>
          </a:p>
          <a:p>
            <a:pPr indent="0" lvl="0" marL="0" rtl="0" algn="l">
              <a:lnSpc>
                <a:spcPct val="95000"/>
              </a:lnSpc>
              <a:spcBef>
                <a:spcPts val="1200"/>
              </a:spcBef>
              <a:spcAft>
                <a:spcPts val="0"/>
              </a:spcAft>
              <a:buSzPts val="275"/>
              <a:buNone/>
            </a:pPr>
            <a:r>
              <a:rPr lang="en" sz="1150"/>
              <a:t>appender.console.name = STDOUT</a:t>
            </a:r>
            <a:endParaRPr sz="1150"/>
          </a:p>
          <a:p>
            <a:pPr indent="0" lvl="0" marL="0" rtl="0" algn="l">
              <a:lnSpc>
                <a:spcPct val="95000"/>
              </a:lnSpc>
              <a:spcBef>
                <a:spcPts val="1200"/>
              </a:spcBef>
              <a:spcAft>
                <a:spcPts val="0"/>
              </a:spcAft>
              <a:buSzPts val="275"/>
              <a:buNone/>
            </a:pPr>
            <a:r>
              <a:rPr lang="en" sz="1150"/>
              <a:t>appender.console.layout.type = PatternLayout</a:t>
            </a:r>
            <a:endParaRPr sz="1150"/>
          </a:p>
          <a:p>
            <a:pPr indent="0" lvl="0" marL="0" rtl="0" algn="l">
              <a:lnSpc>
                <a:spcPct val="95000"/>
              </a:lnSpc>
              <a:spcBef>
                <a:spcPts val="1200"/>
              </a:spcBef>
              <a:spcAft>
                <a:spcPts val="0"/>
              </a:spcAft>
              <a:buSzPts val="275"/>
              <a:buNone/>
            </a:pPr>
            <a:r>
              <a:rPr lang="en" sz="1150"/>
              <a:t>appender.console.layout.pattern = [%-5level] %d{yyyy-MM-dd HH:mm:ss.SSS} [%t] %c{1} - %msg%n</a:t>
            </a:r>
            <a:endParaRPr sz="1150"/>
          </a:p>
          <a:p>
            <a:pPr indent="0" lvl="0" marL="0" rtl="0" algn="l">
              <a:lnSpc>
                <a:spcPct val="95000"/>
              </a:lnSpc>
              <a:spcBef>
                <a:spcPts val="1200"/>
              </a:spcBef>
              <a:spcAft>
                <a:spcPts val="0"/>
              </a:spcAft>
              <a:buSzPts val="275"/>
              <a:buNone/>
            </a:pPr>
            <a:r>
              <a:rPr lang="en" sz="1150"/>
              <a:t>appender.file.type = File</a:t>
            </a:r>
            <a:endParaRPr sz="1150"/>
          </a:p>
          <a:p>
            <a:pPr indent="0" lvl="0" marL="0" rtl="0" algn="l">
              <a:lnSpc>
                <a:spcPct val="95000"/>
              </a:lnSpc>
              <a:spcBef>
                <a:spcPts val="1200"/>
              </a:spcBef>
              <a:spcAft>
                <a:spcPts val="0"/>
              </a:spcAft>
              <a:buSzPts val="275"/>
              <a:buNone/>
            </a:pPr>
            <a:r>
              <a:rPr lang="en" sz="1150"/>
              <a:t>appender.file.name = LOGFILE</a:t>
            </a:r>
            <a:endParaRPr sz="1150"/>
          </a:p>
          <a:p>
            <a:pPr indent="0" lvl="0" marL="0" rtl="0" algn="l">
              <a:lnSpc>
                <a:spcPct val="95000"/>
              </a:lnSpc>
              <a:spcBef>
                <a:spcPts val="1200"/>
              </a:spcBef>
              <a:spcAft>
                <a:spcPts val="0"/>
              </a:spcAft>
              <a:buSzPts val="275"/>
              <a:buNone/>
            </a:pPr>
            <a:r>
              <a:rPr lang="en" sz="1150"/>
              <a:t>appender.file.fileName=${filename}/propertieslogs.log</a:t>
            </a:r>
            <a:endParaRPr sz="1150"/>
          </a:p>
          <a:p>
            <a:pPr indent="0" lvl="0" marL="0" rtl="0" algn="l">
              <a:lnSpc>
                <a:spcPct val="95000"/>
              </a:lnSpc>
              <a:spcBef>
                <a:spcPts val="1200"/>
              </a:spcBef>
              <a:spcAft>
                <a:spcPts val="0"/>
              </a:spcAft>
              <a:buSzPts val="275"/>
              <a:buNone/>
            </a:pPr>
            <a:r>
              <a:rPr lang="en" sz="1150"/>
              <a:t>appender.file.layout.type=PatternLayout</a:t>
            </a:r>
            <a:endParaRPr sz="1150"/>
          </a:p>
          <a:p>
            <a:pPr indent="0" lvl="0" marL="0" rtl="0" algn="l">
              <a:lnSpc>
                <a:spcPct val="95000"/>
              </a:lnSpc>
              <a:spcBef>
                <a:spcPts val="1200"/>
              </a:spcBef>
              <a:spcAft>
                <a:spcPts val="0"/>
              </a:spcAft>
              <a:buSzPts val="275"/>
              <a:buNone/>
            </a:pPr>
            <a:r>
              <a:rPr lang="en" sz="1150"/>
              <a:t>appender.file.layout.pattern=[%-5level] %d{yyyy-MM-dd HH:mm:ss.SSS} [%t] %c{1} - %msg%n</a:t>
            </a:r>
            <a:endParaRPr sz="1150"/>
          </a:p>
          <a:p>
            <a:pPr indent="0" lvl="0" marL="0" rtl="0" algn="l">
              <a:lnSpc>
                <a:spcPct val="95000"/>
              </a:lnSpc>
              <a:spcBef>
                <a:spcPts val="1200"/>
              </a:spcBef>
              <a:spcAft>
                <a:spcPts val="0"/>
              </a:spcAft>
              <a:buSzPts val="275"/>
              <a:buNone/>
            </a:pPr>
            <a:r>
              <a:rPr lang="en" sz="1150"/>
              <a:t>loggers=file</a:t>
            </a:r>
            <a:endParaRPr sz="1150"/>
          </a:p>
          <a:p>
            <a:pPr indent="0" lvl="0" marL="0" rtl="0" algn="l">
              <a:lnSpc>
                <a:spcPct val="95000"/>
              </a:lnSpc>
              <a:spcBef>
                <a:spcPts val="1200"/>
              </a:spcBef>
              <a:spcAft>
                <a:spcPts val="0"/>
              </a:spcAft>
              <a:buSzPts val="275"/>
              <a:buNone/>
            </a:pPr>
            <a:r>
              <a:rPr lang="en" sz="1150"/>
              <a:t>logger.file.name=log4j2properties</a:t>
            </a:r>
            <a:endParaRPr sz="1150"/>
          </a:p>
          <a:p>
            <a:pPr indent="0" lvl="0" marL="0" rtl="0" algn="l">
              <a:lnSpc>
                <a:spcPct val="95000"/>
              </a:lnSpc>
              <a:spcBef>
                <a:spcPts val="1200"/>
              </a:spcBef>
              <a:spcAft>
                <a:spcPts val="0"/>
              </a:spcAft>
              <a:buSzPts val="275"/>
              <a:buNone/>
            </a:pPr>
            <a:r>
              <a:rPr lang="en" sz="1150"/>
              <a:t>logger.file.level = debug</a:t>
            </a:r>
            <a:endParaRPr sz="1150"/>
          </a:p>
          <a:p>
            <a:pPr indent="0" lvl="0" marL="0" rtl="0" algn="l">
              <a:lnSpc>
                <a:spcPct val="95000"/>
              </a:lnSpc>
              <a:spcBef>
                <a:spcPts val="1200"/>
              </a:spcBef>
              <a:spcAft>
                <a:spcPts val="0"/>
              </a:spcAft>
              <a:buSzPts val="275"/>
              <a:buNone/>
            </a:pPr>
            <a:r>
              <a:rPr lang="en" sz="1150"/>
              <a:t>logger.file.appenderRefs = file</a:t>
            </a:r>
            <a:endParaRPr sz="1150"/>
          </a:p>
          <a:p>
            <a:pPr indent="0" lvl="0" marL="0" rtl="0" algn="l">
              <a:lnSpc>
                <a:spcPct val="95000"/>
              </a:lnSpc>
              <a:spcBef>
                <a:spcPts val="1200"/>
              </a:spcBef>
              <a:spcAft>
                <a:spcPts val="0"/>
              </a:spcAft>
              <a:buSzPts val="275"/>
              <a:buNone/>
            </a:pPr>
            <a:r>
              <a:rPr lang="en" sz="1150"/>
              <a:t>logger.file.appenderRef.file.ref = LOGFILE</a:t>
            </a:r>
            <a:endParaRPr sz="1150"/>
          </a:p>
          <a:p>
            <a:pPr indent="0" lvl="0" marL="0" rtl="0" algn="l">
              <a:lnSpc>
                <a:spcPct val="95000"/>
              </a:lnSpc>
              <a:spcBef>
                <a:spcPts val="1200"/>
              </a:spcBef>
              <a:spcAft>
                <a:spcPts val="0"/>
              </a:spcAft>
              <a:buSzPts val="275"/>
              <a:buNone/>
            </a:pPr>
            <a:r>
              <a:rPr lang="en" sz="1150"/>
              <a:t>rootLogger.level = debug</a:t>
            </a:r>
            <a:endParaRPr sz="1150"/>
          </a:p>
          <a:p>
            <a:pPr indent="0" lvl="0" marL="0" rtl="0" algn="l">
              <a:lnSpc>
                <a:spcPct val="95000"/>
              </a:lnSpc>
              <a:spcBef>
                <a:spcPts val="1200"/>
              </a:spcBef>
              <a:spcAft>
                <a:spcPts val="0"/>
              </a:spcAft>
              <a:buSzPts val="275"/>
              <a:buNone/>
            </a:pPr>
            <a:r>
              <a:rPr lang="en" sz="1150"/>
              <a:t>rootLogger.appenderRefs = stdout</a:t>
            </a:r>
            <a:endParaRPr sz="1150"/>
          </a:p>
          <a:p>
            <a:pPr indent="0" lvl="0" marL="0" rtl="0" algn="l">
              <a:lnSpc>
                <a:spcPct val="95000"/>
              </a:lnSpc>
              <a:spcBef>
                <a:spcPts val="1200"/>
              </a:spcBef>
              <a:spcAft>
                <a:spcPts val="0"/>
              </a:spcAft>
              <a:buSzPts val="275"/>
              <a:buNone/>
            </a:pPr>
            <a:r>
              <a:rPr lang="en" sz="1150"/>
              <a:t>rootLogger.appenderRef.stdout.ref = STDOUT</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What is spring-boot-starter?</a:t>
            </a:r>
            <a:endParaRPr b="1" sz="1700"/>
          </a:p>
          <a:p>
            <a:pPr indent="0" lvl="0" marL="0" rtl="0" algn="l">
              <a:spcBef>
                <a:spcPts val="400"/>
              </a:spcBef>
              <a:spcAft>
                <a:spcPts val="0"/>
              </a:spcAft>
              <a:buNone/>
            </a:pPr>
            <a:r>
              <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Starters enable effective dependency management for your spring based project. For example, if we want to use hibernate as the ORM tool, we need the hibernate maven script (To be included in</a:t>
            </a:r>
            <a:r>
              <a:rPr lang="en" sz="1500">
                <a:solidFill>
                  <a:schemeClr val="dk1"/>
                </a:solidFill>
                <a:uFill>
                  <a:noFill/>
                </a:uFill>
                <a:hlinkClick r:id="rId3">
                  <a:extLst>
                    <a:ext uri="{A12FA001-AC4F-418D-AE19-62706E023703}">
                      <ahyp:hlinkClr val="tx"/>
                    </a:ext>
                  </a:extLst>
                </a:hlinkClick>
              </a:rPr>
              <a:t> </a:t>
            </a:r>
            <a:r>
              <a:rPr lang="en" sz="1500" u="sng">
                <a:solidFill>
                  <a:schemeClr val="hlink"/>
                </a:solidFill>
                <a:hlinkClick r:id="rId4"/>
              </a:rPr>
              <a:t>pom.xml file of the project</a:t>
            </a:r>
            <a:r>
              <a:rPr lang="en" sz="1500">
                <a:solidFill>
                  <a:schemeClr val="dk1"/>
                </a:solidFill>
              </a:rPr>
              <a:t>) as follows.</a:t>
            </a:r>
            <a:endParaRPr sz="1500">
              <a:solidFill>
                <a:schemeClr val="dk1"/>
              </a:solidFill>
            </a:endParaRPr>
          </a:p>
          <a:p>
            <a:pPr indent="0" lvl="0" marL="0" rtl="0" algn="l">
              <a:spcBef>
                <a:spcPts val="1200"/>
              </a:spcBef>
              <a:spcAft>
                <a:spcPts val="0"/>
              </a:spcAft>
              <a:buNone/>
            </a:pPr>
            <a:r>
              <a:rPr lang="en" sz="1500">
                <a:solidFill>
                  <a:schemeClr val="dk1"/>
                </a:solidFill>
              </a:rPr>
              <a:t>&lt;dependency&gt;</a:t>
            </a:r>
            <a:endParaRPr sz="1500">
              <a:solidFill>
                <a:schemeClr val="dk1"/>
              </a:solidFill>
            </a:endParaRPr>
          </a:p>
          <a:p>
            <a:pPr indent="0" lvl="0" marL="0" rtl="0" algn="l">
              <a:spcBef>
                <a:spcPts val="1200"/>
              </a:spcBef>
              <a:spcAft>
                <a:spcPts val="0"/>
              </a:spcAft>
              <a:buNone/>
            </a:pPr>
            <a:r>
              <a:rPr lang="en" sz="1500">
                <a:solidFill>
                  <a:schemeClr val="dk1"/>
                </a:solidFill>
              </a:rPr>
              <a:t>    &lt;groupId&gt;org.hibernate&lt;/groupId&gt;</a:t>
            </a:r>
            <a:endParaRPr sz="1500">
              <a:solidFill>
                <a:schemeClr val="dk1"/>
              </a:solidFill>
            </a:endParaRPr>
          </a:p>
          <a:p>
            <a:pPr indent="0" lvl="0" marL="0" rtl="0" algn="l">
              <a:spcBef>
                <a:spcPts val="1200"/>
              </a:spcBef>
              <a:spcAft>
                <a:spcPts val="0"/>
              </a:spcAft>
              <a:buNone/>
            </a:pPr>
            <a:r>
              <a:rPr lang="en" sz="1500">
                <a:solidFill>
                  <a:schemeClr val="dk1"/>
                </a:solidFill>
              </a:rPr>
              <a:t>    &lt;artifactId&gt;hibernate-core&lt;/artifactId&gt;</a:t>
            </a:r>
            <a:endParaRPr sz="1500">
              <a:solidFill>
                <a:schemeClr val="dk1"/>
              </a:solidFill>
            </a:endParaRPr>
          </a:p>
          <a:p>
            <a:pPr indent="0" lvl="0" marL="0" rtl="0" algn="l">
              <a:spcBef>
                <a:spcPts val="1200"/>
              </a:spcBef>
              <a:spcAft>
                <a:spcPts val="0"/>
              </a:spcAft>
              <a:buNone/>
            </a:pPr>
            <a:r>
              <a:rPr lang="en" sz="1500">
                <a:solidFill>
                  <a:schemeClr val="dk1"/>
                </a:solidFill>
              </a:rPr>
              <a:t>    &lt;version&gt;5.4.2.Final&lt;/version&gt;</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&lt;/dependency&gt;</a:t>
            </a:r>
            <a:endParaRPr sz="15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83" name="Google Shape;583;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84" name="Google Shape;584;p102"/>
          <p:cNvPicPr preferRelativeResize="0"/>
          <p:nvPr/>
        </p:nvPicPr>
        <p:blipFill>
          <a:blip r:embed="rId3">
            <a:alphaModFix/>
          </a:blip>
          <a:stretch>
            <a:fillRect/>
          </a:stretch>
        </p:blipFill>
        <p:spPr>
          <a:xfrm>
            <a:off x="0" y="443086"/>
            <a:ext cx="9143999" cy="4257328"/>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90" name="Google Shape;590;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91" name="Google Shape;591;p103"/>
          <p:cNvPicPr preferRelativeResize="0"/>
          <p:nvPr/>
        </p:nvPicPr>
        <p:blipFill>
          <a:blip r:embed="rId3">
            <a:alphaModFix/>
          </a:blip>
          <a:stretch>
            <a:fillRect/>
          </a:stretch>
        </p:blipFill>
        <p:spPr>
          <a:xfrm>
            <a:off x="109538" y="866775"/>
            <a:ext cx="8924925" cy="34099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97" name="Google Shape;597;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98" name="Google Shape;598;p104"/>
          <p:cNvPicPr preferRelativeResize="0"/>
          <p:nvPr/>
        </p:nvPicPr>
        <p:blipFill>
          <a:blip r:embed="rId3">
            <a:alphaModFix/>
          </a:blip>
          <a:stretch>
            <a:fillRect/>
          </a:stretch>
        </p:blipFill>
        <p:spPr>
          <a:xfrm>
            <a:off x="190500" y="457200"/>
            <a:ext cx="8763000" cy="42291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4" name="Google Shape;604;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05" name="Google Shape;605;p105"/>
          <p:cNvPicPr preferRelativeResize="0"/>
          <p:nvPr/>
        </p:nvPicPr>
        <p:blipFill>
          <a:blip r:embed="rId3">
            <a:alphaModFix/>
          </a:blip>
          <a:stretch>
            <a:fillRect/>
          </a:stretch>
        </p:blipFill>
        <p:spPr>
          <a:xfrm>
            <a:off x="208238" y="650396"/>
            <a:ext cx="8727525" cy="384271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b="1" lang="en" sz="2300"/>
              <a:t>Spring Data JPA</a:t>
            </a:r>
            <a:endParaRPr b="1" sz="2300"/>
          </a:p>
          <a:p>
            <a:pPr indent="0" lvl="0" marL="0" rtl="0" algn="l">
              <a:lnSpc>
                <a:spcPct val="115000"/>
              </a:lnSpc>
              <a:spcBef>
                <a:spcPts val="1800"/>
              </a:spcBef>
              <a:spcAft>
                <a:spcPts val="0"/>
              </a:spcAft>
              <a:buClr>
                <a:schemeClr val="dk1"/>
              </a:buClr>
              <a:buSzPct val="64705"/>
              <a:buFont typeface="Arial"/>
              <a:buNone/>
            </a:pPr>
            <a:r>
              <a:t/>
            </a:r>
            <a:endParaRPr b="1" sz="1700"/>
          </a:p>
          <a:p>
            <a:pPr indent="0" lvl="0" marL="0" rtl="0" algn="l">
              <a:spcBef>
                <a:spcPts val="400"/>
              </a:spcBef>
              <a:spcAft>
                <a:spcPts val="0"/>
              </a:spcAft>
              <a:buNone/>
            </a:pPr>
            <a:r>
              <a:t/>
            </a:r>
            <a:endParaRPr/>
          </a:p>
        </p:txBody>
      </p:sp>
      <p:sp>
        <p:nvSpPr>
          <p:cNvPr id="611" name="Google Shape;611;p106"/>
          <p:cNvSpPr txBox="1"/>
          <p:nvPr>
            <p:ph idx="1" type="body"/>
          </p:nvPr>
        </p:nvSpPr>
        <p:spPr>
          <a:xfrm>
            <a:off x="311700" y="951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We can use Spring Data JPA to reduce the amount of boilerplate code required to implement the data access object (DAO) layer.</a:t>
            </a:r>
            <a:endParaRPr sz="1700">
              <a:solidFill>
                <a:schemeClr val="dk1"/>
              </a:solidFill>
            </a:endParaRPr>
          </a:p>
          <a:p>
            <a:pPr indent="0" lvl="0" marL="0" rtl="0" algn="l">
              <a:spcBef>
                <a:spcPts val="1200"/>
              </a:spcBef>
              <a:spcAft>
                <a:spcPts val="0"/>
              </a:spcAft>
              <a:buClr>
                <a:schemeClr val="dk1"/>
              </a:buClr>
              <a:buSzPts val="1100"/>
              <a:buFont typeface="Arial"/>
              <a:buNone/>
            </a:pPr>
            <a:r>
              <a:t/>
            </a:r>
            <a:endParaRPr sz="1700">
              <a:solidFill>
                <a:schemeClr val="dk1"/>
              </a:solidFill>
            </a:endParaRPr>
          </a:p>
          <a:p>
            <a:pPr indent="0" lvl="0" marL="0" rtl="0" algn="l">
              <a:spcBef>
                <a:spcPts val="1200"/>
              </a:spcBef>
              <a:spcAft>
                <a:spcPts val="0"/>
              </a:spcAft>
              <a:buClr>
                <a:schemeClr val="dk1"/>
              </a:buClr>
              <a:buSzPts val="1100"/>
              <a:buFont typeface="Arial"/>
              <a:buNone/>
            </a:pPr>
            <a:r>
              <a:rPr lang="en">
                <a:solidFill>
                  <a:srgbClr val="24292E"/>
                </a:solidFill>
                <a:highlight>
                  <a:srgbClr val="FFFFFF"/>
                </a:highlight>
              </a:rPr>
              <a:t>Spring Data JPA is not a JPA provider. It is a library/framework that adds an extra layer of abstraction on top of our JPA provider (like Hibernate).</a:t>
            </a:r>
            <a:endParaRPr>
              <a:solidFill>
                <a:srgbClr val="24292E"/>
              </a:solidFill>
              <a:highlight>
                <a:srgbClr val="FFFFFF"/>
              </a:highlight>
            </a:endParaRPr>
          </a:p>
          <a:p>
            <a:pPr indent="0" lvl="0" marL="0" rtl="0" algn="l">
              <a:spcBef>
                <a:spcPts val="1200"/>
              </a:spcBef>
              <a:spcAft>
                <a:spcPts val="1200"/>
              </a:spcAft>
              <a:buNone/>
            </a:pPr>
            <a:r>
              <a:t/>
            </a:r>
            <a:endParaRPr sz="24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7" name="Google Shape;617;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8" name="Google Shape;618;p107"/>
          <p:cNvPicPr preferRelativeResize="0"/>
          <p:nvPr/>
        </p:nvPicPr>
        <p:blipFill>
          <a:blip r:embed="rId3">
            <a:alphaModFix/>
          </a:blip>
          <a:stretch>
            <a:fillRect/>
          </a:stretch>
        </p:blipFill>
        <p:spPr>
          <a:xfrm>
            <a:off x="688975" y="1430875"/>
            <a:ext cx="7448550" cy="21336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4" name="Google Shape;624;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5" name="Google Shape;625;p108"/>
          <p:cNvPicPr preferRelativeResize="0"/>
          <p:nvPr/>
        </p:nvPicPr>
        <p:blipFill>
          <a:blip r:embed="rId3">
            <a:alphaModFix/>
          </a:blip>
          <a:stretch>
            <a:fillRect/>
          </a:stretch>
        </p:blipFill>
        <p:spPr>
          <a:xfrm>
            <a:off x="1235187" y="0"/>
            <a:ext cx="6398475" cy="5143499"/>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31" name="Google Shape;631;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32" name="Google Shape;632;p109"/>
          <p:cNvPicPr preferRelativeResize="0"/>
          <p:nvPr/>
        </p:nvPicPr>
        <p:blipFill>
          <a:blip r:embed="rId3">
            <a:alphaModFix/>
          </a:blip>
          <a:stretch>
            <a:fillRect/>
          </a:stretch>
        </p:blipFill>
        <p:spPr>
          <a:xfrm>
            <a:off x="846915" y="0"/>
            <a:ext cx="7450169" cy="51435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38" name="Google Shape;638;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&lt;dependency&gt;</a:t>
            </a:r>
            <a:endParaRPr/>
          </a:p>
          <a:p>
            <a:pPr indent="0" lvl="0" marL="0" rtl="0" algn="l">
              <a:spcBef>
                <a:spcPts val="1200"/>
              </a:spcBef>
              <a:spcAft>
                <a:spcPts val="0"/>
              </a:spcAft>
              <a:buNone/>
            </a:pPr>
            <a:r>
              <a:rPr lang="en"/>
              <a:t>			&lt;groupId&gt;org.springframework.boot&lt;/groupId&gt;</a:t>
            </a:r>
            <a:endParaRPr/>
          </a:p>
          <a:p>
            <a:pPr indent="0" lvl="0" marL="0" rtl="0" algn="l">
              <a:spcBef>
                <a:spcPts val="1200"/>
              </a:spcBef>
              <a:spcAft>
                <a:spcPts val="0"/>
              </a:spcAft>
              <a:buNone/>
            </a:pPr>
            <a:r>
              <a:rPr lang="en"/>
              <a:t>			&lt;artifactId&gt;spring-boot-starter-data-jpa&lt;/artifactId&gt;</a:t>
            </a:r>
            <a:endParaRPr/>
          </a:p>
          <a:p>
            <a:pPr indent="0" lvl="0" marL="0" rtl="0" algn="l">
              <a:spcBef>
                <a:spcPts val="1200"/>
              </a:spcBef>
              <a:spcAft>
                <a:spcPts val="0"/>
              </a:spcAft>
              <a:buNone/>
            </a:pPr>
            <a:r>
              <a:rPr lang="en"/>
              <a:t>&lt;/dependency&gt;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44" name="Google Shape;644;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To add Database Dependency-</a:t>
            </a:r>
            <a:endParaRPr b="1" sz="1100">
              <a:solidFill>
                <a:schemeClr val="dk1"/>
              </a:solidFill>
            </a:endParaRPr>
          </a:p>
          <a:p>
            <a:pPr indent="0" lvl="0" marL="0" rtl="0" algn="l">
              <a:spcBef>
                <a:spcPts val="1200"/>
              </a:spcBef>
              <a:spcAft>
                <a:spcPts val="0"/>
              </a:spcAft>
              <a:buNone/>
            </a:pPr>
            <a:r>
              <a:rPr b="1" lang="en" sz="1100"/>
              <a:t>our Spring Boot JPA to work with database correctly, we need to add dependency to a database specific JDBC driver. We are using MySQL for this post. This is how the DB drover dependency will look like.</a:t>
            </a:r>
            <a:endParaRPr b="1" sz="1100"/>
          </a:p>
          <a:p>
            <a:pPr indent="0" lvl="0" marL="0" rtl="0" algn="l">
              <a:spcBef>
                <a:spcPts val="1200"/>
              </a:spcBef>
              <a:spcAft>
                <a:spcPts val="0"/>
              </a:spcAft>
              <a:buNone/>
            </a:pPr>
            <a:r>
              <a:rPr b="1" lang="en" sz="1100">
                <a:solidFill>
                  <a:schemeClr val="dk1"/>
                </a:solidFill>
              </a:rPr>
              <a:t>&lt;dependency&gt;</a:t>
            </a:r>
            <a:endParaRPr b="1" sz="1100">
              <a:solidFill>
                <a:schemeClr val="dk1"/>
              </a:solidFill>
            </a:endParaRPr>
          </a:p>
          <a:p>
            <a:pPr indent="0" lvl="0" marL="0" rtl="0" algn="l">
              <a:spcBef>
                <a:spcPts val="1200"/>
              </a:spcBef>
              <a:spcAft>
                <a:spcPts val="0"/>
              </a:spcAft>
              <a:buNone/>
            </a:pPr>
            <a:r>
              <a:rPr b="1" lang="en" sz="1100">
                <a:solidFill>
                  <a:schemeClr val="dk1"/>
                </a:solidFill>
              </a:rPr>
              <a:t>	&lt;groupId&gt;mysql&lt;/groupId&gt;</a:t>
            </a:r>
            <a:endParaRPr b="1" sz="1100">
              <a:solidFill>
                <a:schemeClr val="dk1"/>
              </a:solidFill>
            </a:endParaRPr>
          </a:p>
          <a:p>
            <a:pPr indent="0" lvl="0" marL="0" rtl="0" algn="l">
              <a:spcBef>
                <a:spcPts val="1200"/>
              </a:spcBef>
              <a:spcAft>
                <a:spcPts val="0"/>
              </a:spcAft>
              <a:buNone/>
            </a:pPr>
            <a:r>
              <a:rPr b="1" lang="en" sz="1100">
                <a:solidFill>
                  <a:schemeClr val="dk1"/>
                </a:solidFill>
              </a:rPr>
              <a:t>	&lt;artifactId&gt;mysql-connector-java&lt;/artifactId&gt;</a:t>
            </a:r>
            <a:endParaRPr b="1" sz="1100">
              <a:solidFill>
                <a:schemeClr val="dk1"/>
              </a:solidFill>
            </a:endParaRPr>
          </a:p>
          <a:p>
            <a:pPr indent="0" lvl="0" marL="0" rtl="0" algn="l">
              <a:spcBef>
                <a:spcPts val="1200"/>
              </a:spcBef>
              <a:spcAft>
                <a:spcPts val="0"/>
              </a:spcAft>
              <a:buNone/>
            </a:pPr>
            <a:r>
              <a:rPr b="1" lang="en" sz="1100">
                <a:solidFill>
                  <a:schemeClr val="dk1"/>
                </a:solidFill>
              </a:rPr>
              <a:t>	&lt;scope&gt;runtime&lt;/scope&gt;</a:t>
            </a:r>
            <a:endParaRPr b="1"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&lt;/dependency&gt;</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