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Mon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Mono-bold.fntdata"/><Relationship Id="rId63" Type="http://schemas.openxmlformats.org/officeDocument/2006/relationships/font" Target="fonts/RobotoMono-regular.fntdata"/><Relationship Id="rId22" Type="http://schemas.openxmlformats.org/officeDocument/2006/relationships/slide" Target="slides/slide17.xml"/><Relationship Id="rId66" Type="http://schemas.openxmlformats.org/officeDocument/2006/relationships/font" Target="fonts/RobotoMono-boldItalic.fntdata"/><Relationship Id="rId21" Type="http://schemas.openxmlformats.org/officeDocument/2006/relationships/slide" Target="slides/slide16.xml"/><Relationship Id="rId65"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324fd58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324fd58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324fd587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324fd587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324fd587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324fd587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324fd587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324fd587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324fd587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324fd587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324fd58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324fd58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324fd587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324fd587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324fd587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324fd587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324fd587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324fd587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324fd58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324fd58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324fd58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324fd58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324fd587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324fd587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324fd587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324fd587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324fd587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324fd587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324fd587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324fd587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324fd587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324fd587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324fd587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324fd587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324fd587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324fd587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324fd587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324fd587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324fd587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324fd587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324fd587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324fd587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324fd58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324fd58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324fd587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324fd587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324fd587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324fd587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324fd587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324fd587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324fd587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324fd587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324fd587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324fd587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324fd587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324fd587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324fd587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324fd587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324fd587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324fd587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324fd587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324fd587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324fd587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324fd587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324fd58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324fd58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324fd587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5324fd587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324fd587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324fd587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324fd5872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324fd587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324fd587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324fd587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324fd587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324fd587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324fd587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324fd587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324fd5872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324fd5872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aad48db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aad48db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324fd587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324fd587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5324fd5872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5324fd587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324fd58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324fd58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324fd587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5324fd587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5324fd5872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5324fd587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324fd5872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324fd5872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5324fd587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5324fd587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5324fd587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5324fd587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324fd5872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324fd5872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324fd5872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5324fd5872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5324fd587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5324fd587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324fd587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324fd587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324fd58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324fd58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324fd587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324fd587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324fd58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324fd58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icroservices.io/post/architecture/2023/02/09/assemblage-architecture-definition-process.html" TargetMode="External"/><Relationship Id="rId4" Type="http://schemas.openxmlformats.org/officeDocument/2006/relationships/hyperlink" Target="https://microservices.io/post/microservices/2021/11/30/dark-matter-dark-energy.html" TargetMode="External"/><Relationship Id="rId5" Type="http://schemas.openxmlformats.org/officeDocument/2006/relationships/hyperlink" Target="https://microservices.io/post/microservices/2021/11/30/dark-matter-dark-energy.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icroservices.io/patterns/microservices.html" TargetMode="External"/><Relationship Id="rId4" Type="http://schemas.openxmlformats.org/officeDocument/2006/relationships/hyperlink" Target="https://microservices.io/patterns/microservices.html" TargetMode="External"/><Relationship Id="rId5" Type="http://schemas.openxmlformats.org/officeDocument/2006/relationships/hyperlink" Target="https://microservices.io/post/architecture/2023/01/11/cxos-neglect-architecture-at-their-peril.html" TargetMode="External"/><Relationship Id="rId6" Type="http://schemas.openxmlformats.org/officeDocument/2006/relationships/hyperlink" Target="https://microservices.io/post/architecture/2023/01/11/cxos-neglect-architecture-at-their-peril.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icroservices.io/post/architecture/2023/02/03/understanding-architecture-part-2-stories.html" TargetMode="External"/><Relationship Id="rId4" Type="http://schemas.openxmlformats.org/officeDocument/2006/relationships/hyperlink" Target="https://microservices.io/post/architecture/2023/02/03/understanding-architecture-part-2-storie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icroservices.io/patterns/data/saga.html" TargetMode="External"/><Relationship Id="rId4" Type="http://schemas.openxmlformats.org/officeDocument/2006/relationships/hyperlink" Target="https://microservices.io/patterns/data/saga.html" TargetMode="External"/><Relationship Id="rId11" Type="http://schemas.openxmlformats.org/officeDocument/2006/relationships/hyperlink" Target="https://microservices.io/post/microservices/general/2019/02/27/microservice-canvas.html" TargetMode="External"/><Relationship Id="rId10" Type="http://schemas.openxmlformats.org/officeDocument/2006/relationships/hyperlink" Target="https://microservices.io/post/microservices/2021/11/30/dark-matter-dark-energy.html" TargetMode="External"/><Relationship Id="rId12" Type="http://schemas.openxmlformats.org/officeDocument/2006/relationships/hyperlink" Target="https://microservices.io/post/microservices/general/2019/02/27/microservice-canvas.html" TargetMode="External"/><Relationship Id="rId9" Type="http://schemas.openxmlformats.org/officeDocument/2006/relationships/hyperlink" Target="https://microservices.io/post/microservices/2021/11/30/dark-matter-dark-energy.html" TargetMode="External"/><Relationship Id="rId5" Type="http://schemas.openxmlformats.org/officeDocument/2006/relationships/hyperlink" Target="https://microservices.io/patterns/apigateway.html" TargetMode="External"/><Relationship Id="rId6" Type="http://schemas.openxmlformats.org/officeDocument/2006/relationships/hyperlink" Target="https://microservices.io/patterns/apigateway.html" TargetMode="External"/><Relationship Id="rId7" Type="http://schemas.openxmlformats.org/officeDocument/2006/relationships/hyperlink" Target="https://microservices.io/patterns/data/cqrs.html" TargetMode="External"/><Relationship Id="rId8" Type="http://schemas.openxmlformats.org/officeDocument/2006/relationships/hyperlink" Target="https://microservices.io/patterns/data/cqr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twitter.com/crichardson/status/1597628522310377474" TargetMode="External"/><Relationship Id="rId4" Type="http://schemas.openxmlformats.org/officeDocument/2006/relationships/hyperlink" Target="https://twitter.com/crichardson/status/1597628522310377474" TargetMode="External"/><Relationship Id="rId5" Type="http://schemas.openxmlformats.org/officeDocument/2006/relationships/hyperlink" Target="https://microservices.io/post/architecture/2022/11/29/yow-london.html" TargetMode="External"/><Relationship Id="rId6" Type="http://schemas.openxmlformats.org/officeDocument/2006/relationships/hyperlink" Target="https://microservices.io/post/architecture/2022/11/29/yow-london.html" TargetMode="External"/><Relationship Id="rId7" Type="http://schemas.openxmlformats.org/officeDocument/2006/relationships/hyperlink" Target="https://microservices.io/post/architecture/2023/02/07/evolving-microservice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microservices.io/tags/success%20triangle.html" TargetMode="External"/><Relationship Id="rId4" Type="http://schemas.openxmlformats.org/officeDocument/2006/relationships/hyperlink" Target="https://microservices.io/tags/success%20triangl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microservices.io/patterns/monolithic.html" TargetMode="External"/><Relationship Id="rId4" Type="http://schemas.openxmlformats.org/officeDocument/2006/relationships/hyperlink" Target="https://microservices.io/patterns/monolithic.html" TargetMode="External"/><Relationship Id="rId5" Type="http://schemas.openxmlformats.org/officeDocument/2006/relationships/hyperlink" Target="https://microservices.io/patterns/microservices.html" TargetMode="External"/><Relationship Id="rId6" Type="http://schemas.openxmlformats.org/officeDocument/2006/relationships/hyperlink" Target="https://microservices.io/patterns/microservice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700">
                <a:solidFill>
                  <a:schemeClr val="dk1"/>
                </a:solidFill>
              </a:rPr>
              <a:t>What’s more, designing the service architecture is challenging because it’s a creative activity - not something you can buy, download or read in a manual.</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u="sng">
                <a:solidFill>
                  <a:schemeClr val="dk1"/>
                </a:solidFill>
                <a:hlinkClick r:id="rId3">
                  <a:extLst>
                    <a:ext uri="{A12FA001-AC4F-418D-AE19-62706E023703}">
                      <ahyp:hlinkClr val="tx"/>
                    </a:ext>
                  </a:extLst>
                </a:hlinkClick>
              </a:rPr>
              <a:t>Assemblage</a:t>
            </a:r>
            <a:r>
              <a:rPr lang="en" sz="1700">
                <a:solidFill>
                  <a:schemeClr val="dk1"/>
                </a:solidFill>
              </a:rPr>
              <a:t> is an architecture definition process that you can can use to define your microservice architecture. It distills your requirements into system operations and subdomains; uses the</a:t>
            </a:r>
            <a:r>
              <a:rPr lang="en" sz="1700">
                <a:solidFill>
                  <a:schemeClr val="dk1"/>
                </a:solidFill>
                <a:uFill>
                  <a:noFill/>
                </a:uFill>
                <a:hlinkClick r:id="rId4">
                  <a:extLst>
                    <a:ext uri="{A12FA001-AC4F-418D-AE19-62706E023703}">
                      <ahyp:hlinkClr val="tx"/>
                    </a:ext>
                  </a:extLst>
                </a:hlinkClick>
              </a:rPr>
              <a:t> </a:t>
            </a:r>
            <a:r>
              <a:rPr lang="en" sz="1700" u="sng">
                <a:solidFill>
                  <a:schemeClr val="dk1"/>
                </a:solidFill>
                <a:hlinkClick r:id="rId5">
                  <a:extLst>
                    <a:ext uri="{A12FA001-AC4F-418D-AE19-62706E023703}">
                      <ahyp:hlinkClr val="tx"/>
                    </a:ext>
                  </a:extLst>
                </a:hlinkClick>
              </a:rPr>
              <a:t>dark energy and dark matter forces</a:t>
            </a:r>
            <a:r>
              <a:rPr lang="en" sz="1700">
                <a:solidFill>
                  <a:schemeClr val="dk1"/>
                </a:solidFill>
              </a:rPr>
              <a:t> to group the subdomains into services; and designs the distributed system operations.</a:t>
            </a:r>
            <a:endParaRPr sz="1700">
              <a:solidFill>
                <a:schemeClr val="dk1"/>
              </a:solidFill>
            </a:endParaRPr>
          </a:p>
          <a:p>
            <a:pPr indent="0" lvl="0" marL="0" rtl="0" algn="l">
              <a:spcBef>
                <a:spcPts val="1200"/>
              </a:spcBef>
              <a:spcAft>
                <a:spcPts val="1200"/>
              </a:spcAft>
              <a:buNone/>
            </a:pPr>
            <a:r>
              <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Assemblage - a microservice architecture definition process</a:t>
            </a:r>
            <a:endParaRPr b="1" sz="2300"/>
          </a:p>
          <a:p>
            <a:pPr indent="0" lvl="0" marL="0" rtl="0" algn="l">
              <a:spcBef>
                <a:spcPts val="60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The essence of applying the</a:t>
            </a:r>
            <a:r>
              <a:rPr lang="en" sz="1600">
                <a:solidFill>
                  <a:schemeClr val="dk1"/>
                </a:solidFill>
                <a:uFill>
                  <a:noFill/>
                </a:uFill>
                <a:hlinkClick r:id="rId3">
                  <a:extLst>
                    <a:ext uri="{A12FA001-AC4F-418D-AE19-62706E023703}">
                      <ahyp:hlinkClr val="tx"/>
                    </a:ext>
                  </a:extLst>
                </a:hlinkClick>
              </a:rPr>
              <a:t> </a:t>
            </a:r>
            <a:r>
              <a:rPr lang="en" sz="1600" u="sng">
                <a:solidFill>
                  <a:schemeClr val="dk1"/>
                </a:solidFill>
                <a:hlinkClick r:id="rId4">
                  <a:extLst>
                    <a:ext uri="{A12FA001-AC4F-418D-AE19-62706E023703}">
                      <ahyp:hlinkClr val="tx"/>
                    </a:ext>
                  </a:extLst>
                </a:hlinkClick>
              </a:rPr>
              <a:t>Microservice architecture pattern</a:t>
            </a:r>
            <a:r>
              <a:rPr lang="en" sz="1600">
                <a:solidFill>
                  <a:schemeClr val="dk1"/>
                </a:solidFill>
              </a:rPr>
              <a:t> is defining the service architecture: identifying the services, defining their responsibilities, their APIs and their collaborations (with other services). </a:t>
            </a:r>
            <a:endParaRPr sz="1600">
              <a:solidFill>
                <a:schemeClr val="dk1"/>
              </a:solidFill>
            </a:endParaRPr>
          </a:p>
          <a:p>
            <a:pPr indent="0" lvl="0" marL="0" rtl="0" algn="l">
              <a:spcBef>
                <a:spcPts val="1200"/>
              </a:spcBef>
              <a:spcAft>
                <a:spcPts val="1200"/>
              </a:spcAft>
              <a:buNone/>
            </a:pPr>
            <a:r>
              <a:rPr lang="en" sz="1600">
                <a:solidFill>
                  <a:schemeClr val="dk1"/>
                </a:solidFill>
              </a:rPr>
              <a:t>Choosing the right technical architecture - deployment platform, message broker, etc. - also matters. But that’s a far easier and much less important task. That’s because if you define your services incorrectly you will create a fragile, and difficult to maintain distributed monolith that can</a:t>
            </a:r>
            <a:r>
              <a:rPr lang="en" sz="1600">
                <a:solidFill>
                  <a:schemeClr val="dk1"/>
                </a:solidFill>
                <a:uFill>
                  <a:noFill/>
                </a:uFill>
                <a:hlinkClick r:id="rId5">
                  <a:extLst>
                    <a:ext uri="{A12FA001-AC4F-418D-AE19-62706E023703}">
                      <ahyp:hlinkClr val="tx"/>
                    </a:ext>
                  </a:extLst>
                </a:hlinkClick>
              </a:rPr>
              <a:t> </a:t>
            </a:r>
            <a:r>
              <a:rPr lang="en" sz="1600" u="sng">
                <a:solidFill>
                  <a:schemeClr val="dk1"/>
                </a:solidFill>
                <a:hlinkClick r:id="rId6">
                  <a:extLst>
                    <a:ext uri="{A12FA001-AC4F-418D-AE19-62706E023703}">
                      <ahyp:hlinkClr val="tx"/>
                    </a:ext>
                  </a:extLst>
                </a:hlinkClick>
              </a:rPr>
              <a:t>threaten your organization’s very existence</a:t>
            </a:r>
            <a:r>
              <a:rPr lang="en" sz="1600">
                <a:solidFill>
                  <a:schemeClr val="dk1"/>
                </a:solidFill>
              </a:rPr>
              <a:t>. And to make matters worse, defining the service architecture isn’t just a matter of reading the manual. It’s a design activity that involves numerous, and often tricky trade-offs.</a:t>
            </a:r>
            <a:endParaRPr sz="2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Overview of Assemblage</a:t>
            </a:r>
            <a:endParaRPr b="1" sz="1700"/>
          </a:p>
          <a:p>
            <a:pPr indent="0" lvl="0" marL="0" rtl="0" algn="l">
              <a:spcBef>
                <a:spcPts val="40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The input to the architecture definition process consists of the application’s requirements, e.g.</a:t>
            </a:r>
            <a:r>
              <a:rPr lang="en" sz="1600">
                <a:solidFill>
                  <a:schemeClr val="dk1"/>
                </a:solidFill>
                <a:uFill>
                  <a:noFill/>
                </a:uFill>
                <a:hlinkClick r:id="rId3">
                  <a:extLst>
                    <a:ext uri="{A12FA001-AC4F-418D-AE19-62706E023703}">
                      <ahyp:hlinkClr val="tx"/>
                    </a:ext>
                  </a:extLst>
                </a:hlinkClick>
              </a:rPr>
              <a:t> </a:t>
            </a:r>
            <a:r>
              <a:rPr lang="en" sz="1600" u="sng">
                <a:solidFill>
                  <a:schemeClr val="hlink"/>
                </a:solidFill>
                <a:hlinkClick r:id="rId4"/>
              </a:rPr>
              <a:t>user stories/scenarios</a:t>
            </a:r>
            <a:r>
              <a:rPr lang="en" sz="1600">
                <a:solidFill>
                  <a:schemeClr val="dk1"/>
                </a:solidFill>
              </a:rPr>
              <a:t>, non-functional requirements, wireframes, etc. The output of the process is a service architecture, which consists of the services, and their responsibilities, APIs, and collaborations.</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5"/>
          <p:cNvPicPr preferRelativeResize="0"/>
          <p:nvPr/>
        </p:nvPicPr>
        <p:blipFill>
          <a:blip r:embed="rId3">
            <a:alphaModFix/>
          </a:blip>
          <a:stretch>
            <a:fillRect/>
          </a:stretch>
        </p:blipFill>
        <p:spPr>
          <a:xfrm>
            <a:off x="0" y="334863"/>
            <a:ext cx="9144003" cy="447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The architecture definition process consists of the following steps:</a:t>
            </a:r>
            <a:endParaRPr/>
          </a:p>
          <a:p>
            <a:pPr indent="-298450" lvl="0" marL="457200" rtl="0" algn="l">
              <a:spcBef>
                <a:spcPts val="1200"/>
              </a:spcBef>
              <a:spcAft>
                <a:spcPts val="0"/>
              </a:spcAft>
              <a:buClr>
                <a:schemeClr val="dk1"/>
              </a:buClr>
              <a:buSzPts val="1100"/>
              <a:buAutoNum type="arabicPeriod"/>
            </a:pPr>
            <a:r>
              <a:rPr lang="en"/>
              <a:t>Discovering system operations</a:t>
            </a:r>
            <a:endParaRPr/>
          </a:p>
          <a:p>
            <a:pPr indent="-298450" lvl="0" marL="457200" rtl="0" algn="l">
              <a:spcBef>
                <a:spcPts val="0"/>
              </a:spcBef>
              <a:spcAft>
                <a:spcPts val="0"/>
              </a:spcAft>
              <a:buClr>
                <a:schemeClr val="dk1"/>
              </a:buClr>
              <a:buSzPts val="1100"/>
              <a:buAutoNum type="arabicPeriod"/>
            </a:pPr>
            <a:r>
              <a:rPr lang="en"/>
              <a:t>Defining subdomains</a:t>
            </a:r>
            <a:endParaRPr/>
          </a:p>
          <a:p>
            <a:pPr indent="-298450" lvl="0" marL="457200" rtl="0" algn="l">
              <a:spcBef>
                <a:spcPts val="0"/>
              </a:spcBef>
              <a:spcAft>
                <a:spcPts val="0"/>
              </a:spcAft>
              <a:buClr>
                <a:schemeClr val="dk1"/>
              </a:buClr>
              <a:buSzPts val="1100"/>
              <a:buAutoNum type="arabicPeriod"/>
            </a:pPr>
            <a:r>
              <a:rPr lang="en"/>
              <a:t>Designing services and their collaborations</a:t>
            </a:r>
            <a:endParaRPr/>
          </a:p>
          <a:p>
            <a:pPr indent="-298450" lvl="0" marL="457200" rtl="0" algn="l">
              <a:spcBef>
                <a:spcPts val="0"/>
              </a:spcBef>
              <a:spcAft>
                <a:spcPts val="0"/>
              </a:spcAft>
              <a:buClr>
                <a:schemeClr val="dk1"/>
              </a:buClr>
              <a:buSzPts val="1100"/>
              <a:buAutoNum type="arabicPeriod"/>
            </a:pPr>
            <a:r>
              <a:rPr lang="en"/>
              <a:t>Evaluating a microservice architecture</a:t>
            </a:r>
            <a:endParaRPr/>
          </a:p>
          <a:p>
            <a:pPr indent="-298450" lvl="0" marL="457200" rtl="0" algn="l">
              <a:spcBef>
                <a:spcPts val="0"/>
              </a:spcBef>
              <a:spcAft>
                <a:spcPts val="0"/>
              </a:spcAft>
              <a:buClr>
                <a:schemeClr val="dk1"/>
              </a:buClr>
              <a:buSzPts val="1100"/>
              <a:buAutoNum type="arabicPeriod"/>
            </a:pPr>
            <a:r>
              <a:rPr lang="en"/>
              <a:t>Refactoring a microservice architecture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Step 1: Discovering system operations</a:t>
            </a:r>
            <a:endParaRPr b="1" sz="1700"/>
          </a:p>
          <a:p>
            <a:pPr indent="0" lvl="0" marL="0" rtl="0" algn="l">
              <a:spcBef>
                <a:spcPts val="400"/>
              </a:spcBef>
              <a:spcAft>
                <a:spcPts val="0"/>
              </a:spcAft>
              <a:buNone/>
            </a:pPr>
            <a:r>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The first step of the process distills the requirements into a set of system operations. A system operation is an invokable behavior implemented by the application. For example, an e-commerce application would typically implement operations such as </a:t>
            </a:r>
            <a:r>
              <a:rPr lang="en" sz="1100">
                <a:solidFill>
                  <a:srgbClr val="188038"/>
                </a:solidFill>
                <a:latin typeface="Roboto Mono"/>
                <a:ea typeface="Roboto Mono"/>
                <a:cs typeface="Roboto Mono"/>
                <a:sym typeface="Roboto Mono"/>
              </a:rPr>
              <a:t>createCustomer()</a:t>
            </a:r>
            <a:r>
              <a:rPr lang="en" sz="1100">
                <a:solidFill>
                  <a:schemeClr val="dk1"/>
                </a:solidFill>
              </a:rPr>
              <a:t>, </a:t>
            </a:r>
            <a:r>
              <a:rPr lang="en" sz="1100">
                <a:solidFill>
                  <a:srgbClr val="188038"/>
                </a:solidFill>
                <a:latin typeface="Roboto Mono"/>
                <a:ea typeface="Roboto Mono"/>
                <a:cs typeface="Roboto Mono"/>
                <a:sym typeface="Roboto Mono"/>
              </a:rPr>
              <a:t>createOrder()</a:t>
            </a:r>
            <a:r>
              <a:rPr lang="en" sz="1100">
                <a:solidFill>
                  <a:schemeClr val="dk1"/>
                </a:solidFill>
              </a:rPr>
              <a:t>, </a:t>
            </a:r>
            <a:r>
              <a:rPr lang="en" sz="1100">
                <a:solidFill>
                  <a:srgbClr val="188038"/>
                </a:solidFill>
                <a:latin typeface="Roboto Mono"/>
                <a:ea typeface="Roboto Mono"/>
                <a:cs typeface="Roboto Mono"/>
                <a:sym typeface="Roboto Mono"/>
              </a:rPr>
              <a:t>cancelOrder()</a:t>
            </a:r>
            <a:r>
              <a:rPr lang="en" sz="1100">
                <a:solidFill>
                  <a:schemeClr val="dk1"/>
                </a:solidFill>
              </a:rPr>
              <a:t> and </a:t>
            </a:r>
            <a:r>
              <a:rPr lang="en" sz="1100">
                <a:solidFill>
                  <a:srgbClr val="188038"/>
                </a:solidFill>
                <a:latin typeface="Roboto Mono"/>
                <a:ea typeface="Roboto Mono"/>
                <a:cs typeface="Roboto Mono"/>
                <a:sym typeface="Roboto Mono"/>
              </a:rPr>
              <a:t>findOrderHistory()</a:t>
            </a:r>
            <a:r>
              <a:rPr lang="en" sz="1100">
                <a:solidFill>
                  <a:schemeClr val="dk1"/>
                </a:solidFill>
              </a:rPr>
              <a:t>. A system operation reads and/or writes one or more business entities, a.k.a. DDD aggregates, such as </a:t>
            </a:r>
            <a:r>
              <a:rPr lang="en" sz="1100">
                <a:solidFill>
                  <a:srgbClr val="188038"/>
                </a:solidFill>
                <a:latin typeface="Roboto Mono"/>
                <a:ea typeface="Roboto Mono"/>
                <a:cs typeface="Roboto Mono"/>
                <a:sym typeface="Roboto Mono"/>
              </a:rPr>
              <a:t>Customer</a:t>
            </a:r>
            <a:r>
              <a:rPr lang="en" sz="1100">
                <a:solidFill>
                  <a:schemeClr val="dk1"/>
                </a:solidFill>
              </a:rPr>
              <a:t> and </a:t>
            </a:r>
            <a:r>
              <a:rPr lang="en" sz="1100">
                <a:solidFill>
                  <a:srgbClr val="188038"/>
                </a:solidFill>
                <a:latin typeface="Roboto Mono"/>
                <a:ea typeface="Roboto Mono"/>
                <a:cs typeface="Roboto Mono"/>
                <a:sym typeface="Roboto Mono"/>
              </a:rPr>
              <a:t>Order</a:t>
            </a:r>
            <a:r>
              <a:rPr lang="en" sz="1100">
                <a:solidFill>
                  <a:schemeClr val="dk1"/>
                </a:solidFill>
              </a:rPr>
              <a:t>. The system operations model the application’s black box behavior.</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 system operation is technology independent. But the actual implementation will be invoked in one of several ways. It might, for example, be invoked by a HTTP request or a message. Alternatively, a system operation might be triggered by the passing of time, eg. a monthly batch job.</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8"/>
          <p:cNvPicPr preferRelativeResize="0"/>
          <p:nvPr/>
        </p:nvPicPr>
        <p:blipFill>
          <a:blip r:embed="rId3">
            <a:alphaModFix/>
          </a:blip>
          <a:stretch>
            <a:fillRect/>
          </a:stretch>
        </p:blipFill>
        <p:spPr>
          <a:xfrm>
            <a:off x="1223657" y="0"/>
            <a:ext cx="6696689" cy="51435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Step 2: Defining subdomains</a:t>
            </a:r>
            <a:endParaRPr b="1" sz="1700"/>
          </a:p>
          <a:p>
            <a:pPr indent="0" lvl="0" marL="0" rtl="0" algn="l">
              <a:spcBef>
                <a:spcPts val="400"/>
              </a:spcBef>
              <a:spcAft>
                <a:spcPts val="0"/>
              </a:spcAft>
              <a:buNone/>
            </a:pPr>
            <a:r>
              <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second step of the process defines the subdomains. A subdomain is an implementable model of a sliver of business functionality, a.k.a. business capability. Each subdomain is owned by a small team. A subdomain consists of the aggregates acted upon by system operations. In Java application, for example, a subdomain would consist of Java classes.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30"/>
          <p:cNvPicPr preferRelativeResize="0"/>
          <p:nvPr/>
        </p:nvPicPr>
        <p:blipFill>
          <a:blip r:embed="rId3">
            <a:alphaModFix/>
          </a:blip>
          <a:stretch>
            <a:fillRect/>
          </a:stretch>
        </p:blipFill>
        <p:spPr>
          <a:xfrm>
            <a:off x="857653" y="0"/>
            <a:ext cx="7428695"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Step 3: Designing services and their collaborations</a:t>
            </a:r>
            <a:endParaRPr b="1" sz="1700"/>
          </a:p>
          <a:p>
            <a:pPr indent="0" lvl="0" marL="0" rtl="0" algn="l">
              <a:spcBef>
                <a:spcPts val="400"/>
              </a:spcBef>
              <a:spcAft>
                <a:spcPts val="0"/>
              </a:spcAft>
              <a:buNone/>
            </a:pPr>
            <a:r>
              <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The third step groups the subdomains to form services and designs distributed system operations using the service collaboration (e.g.</a:t>
            </a:r>
            <a:r>
              <a:rPr lang="en" sz="1400">
                <a:solidFill>
                  <a:schemeClr val="dk1"/>
                </a:solidFill>
                <a:uFill>
                  <a:noFill/>
                </a:uFill>
                <a:hlinkClick r:id="rId3">
                  <a:extLst>
                    <a:ext uri="{A12FA001-AC4F-418D-AE19-62706E023703}">
                      <ahyp:hlinkClr val="tx"/>
                    </a:ext>
                  </a:extLst>
                </a:hlinkClick>
              </a:rPr>
              <a:t> </a:t>
            </a:r>
            <a:r>
              <a:rPr lang="en" sz="1400" u="sng">
                <a:solidFill>
                  <a:schemeClr val="hlink"/>
                </a:solidFill>
                <a:hlinkClick r:id="rId4"/>
              </a:rPr>
              <a:t>Saga</a:t>
            </a:r>
            <a:r>
              <a:rPr lang="en" sz="1400">
                <a:solidFill>
                  <a:schemeClr val="dk1"/>
                </a:solidFill>
              </a:rPr>
              <a:t>,</a:t>
            </a:r>
            <a:r>
              <a:rPr lang="en" sz="1400">
                <a:solidFill>
                  <a:schemeClr val="dk1"/>
                </a:solidFill>
                <a:uFill>
                  <a:noFill/>
                </a:uFill>
                <a:hlinkClick r:id="rId5">
                  <a:extLst>
                    <a:ext uri="{A12FA001-AC4F-418D-AE19-62706E023703}">
                      <ahyp:hlinkClr val="tx"/>
                    </a:ext>
                  </a:extLst>
                </a:hlinkClick>
              </a:rPr>
              <a:t> </a:t>
            </a:r>
            <a:r>
              <a:rPr lang="en" sz="1400" u="sng">
                <a:solidFill>
                  <a:schemeClr val="hlink"/>
                </a:solidFill>
                <a:hlinkClick r:id="rId6"/>
              </a:rPr>
              <a:t>API Composition</a:t>
            </a:r>
            <a:r>
              <a:rPr lang="en" sz="1400">
                <a:solidFill>
                  <a:schemeClr val="dk1"/>
                </a:solidFill>
              </a:rPr>
              <a:t>, and</a:t>
            </a:r>
            <a:r>
              <a:rPr lang="en" sz="1400">
                <a:solidFill>
                  <a:schemeClr val="dk1"/>
                </a:solidFill>
                <a:uFill>
                  <a:noFill/>
                </a:uFill>
                <a:hlinkClick r:id="rId7">
                  <a:extLst>
                    <a:ext uri="{A12FA001-AC4F-418D-AE19-62706E023703}">
                      <ahyp:hlinkClr val="tx"/>
                    </a:ext>
                  </a:extLst>
                </a:hlinkClick>
              </a:rPr>
              <a:t> </a:t>
            </a:r>
            <a:r>
              <a:rPr lang="en" sz="1400" u="sng">
                <a:solidFill>
                  <a:schemeClr val="hlink"/>
                </a:solidFill>
                <a:hlinkClick r:id="rId8"/>
              </a:rPr>
              <a:t>CQRS</a:t>
            </a:r>
            <a:r>
              <a:rPr lang="en" sz="1400">
                <a:solidFill>
                  <a:schemeClr val="dk1"/>
                </a:solidFill>
              </a:rPr>
              <a:t>) patterns.</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The</a:t>
            </a:r>
            <a:r>
              <a:rPr lang="en" sz="1400">
                <a:solidFill>
                  <a:schemeClr val="dk1"/>
                </a:solidFill>
                <a:uFill>
                  <a:noFill/>
                </a:uFill>
                <a:hlinkClick r:id="rId9">
                  <a:extLst>
                    <a:ext uri="{A12FA001-AC4F-418D-AE19-62706E023703}">
                      <ahyp:hlinkClr val="tx"/>
                    </a:ext>
                  </a:extLst>
                </a:hlinkClick>
              </a:rPr>
              <a:t> </a:t>
            </a:r>
            <a:r>
              <a:rPr lang="en" sz="1400" u="sng">
                <a:solidFill>
                  <a:schemeClr val="hlink"/>
                </a:solidFill>
                <a:hlinkClick r:id="rId10"/>
              </a:rPr>
              <a:t>dark energy and dark matter forces</a:t>
            </a:r>
            <a:r>
              <a:rPr lang="en" sz="1400">
                <a:solidFill>
                  <a:schemeClr val="dk1"/>
                </a:solidFill>
              </a:rPr>
              <a:t> drive the definition of services and the design of system operations.</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The output of the third step is a candidate architecture that is either a monolithic architecture (i.e. a single service) or a microservice architecture (two or more services). The architecture documentation includes a</a:t>
            </a:r>
            <a:r>
              <a:rPr lang="en" sz="1400">
                <a:solidFill>
                  <a:schemeClr val="dk1"/>
                </a:solidFill>
                <a:uFill>
                  <a:noFill/>
                </a:uFill>
                <a:hlinkClick r:id="rId11">
                  <a:extLst>
                    <a:ext uri="{A12FA001-AC4F-418D-AE19-62706E023703}">
                      <ahyp:hlinkClr val="tx"/>
                    </a:ext>
                  </a:extLst>
                </a:hlinkClick>
              </a:rPr>
              <a:t> </a:t>
            </a:r>
            <a:r>
              <a:rPr lang="en" sz="1400" u="sng">
                <a:solidFill>
                  <a:schemeClr val="hlink"/>
                </a:solidFill>
                <a:hlinkClick r:id="rId12"/>
              </a:rPr>
              <a:t>microservice canvas</a:t>
            </a:r>
            <a:r>
              <a:rPr lang="en" sz="1400">
                <a:solidFill>
                  <a:schemeClr val="dk1"/>
                </a:solidFill>
              </a:rPr>
              <a:t> for each service.</a:t>
            </a:r>
            <a:endParaRPr sz="1400">
              <a:solidFill>
                <a:schemeClr val="dk1"/>
              </a:solidFill>
            </a:endParaRPr>
          </a:p>
          <a:p>
            <a:pPr indent="0" lvl="0" marL="0" rtl="0" algn="l">
              <a:spcBef>
                <a:spcPts val="1200"/>
              </a:spcBef>
              <a:spcAft>
                <a:spcPts val="120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100">
                <a:solidFill>
                  <a:schemeClr val="dk1"/>
                </a:solidFill>
              </a:rPr>
              <a:t>Microservice Architecture</a:t>
            </a:r>
            <a:r>
              <a:rPr lang="en" sz="2100">
                <a:solidFill>
                  <a:schemeClr val="dk1"/>
                </a:solidFill>
              </a:rPr>
              <a:t> is a Service Oriented Architecture. In the microservice architecture, there are a large number of </a:t>
            </a:r>
            <a:r>
              <a:rPr b="1" lang="en" sz="2100">
                <a:solidFill>
                  <a:schemeClr val="dk1"/>
                </a:solidFill>
              </a:rPr>
              <a:t>microservices</a:t>
            </a:r>
            <a:r>
              <a:rPr lang="en" sz="2100">
                <a:solidFill>
                  <a:schemeClr val="dk1"/>
                </a:solidFill>
              </a:rPr>
              <a:t>. By combining all the microservices, it constructs a big service. In the microservice architecture, all the services communicate with each other.</a:t>
            </a:r>
            <a:endParaRPr sz="2100">
              <a:solidFill>
                <a:schemeClr val="dk1"/>
              </a:solidFill>
            </a:endParaRPr>
          </a:p>
          <a:p>
            <a:pPr indent="0" lvl="0" marL="0" rtl="0" algn="l">
              <a:spcBef>
                <a:spcPts val="1200"/>
              </a:spcBef>
              <a:spcAft>
                <a:spcPts val="1200"/>
              </a:spcAft>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2"/>
          <p:cNvPicPr preferRelativeResize="0"/>
          <p:nvPr/>
        </p:nvPicPr>
        <p:blipFill>
          <a:blip r:embed="rId3">
            <a:alphaModFix/>
          </a:blip>
          <a:stretch>
            <a:fillRect/>
          </a:stretch>
        </p:blipFill>
        <p:spPr>
          <a:xfrm>
            <a:off x="0" y="104924"/>
            <a:ext cx="9144003" cy="49336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Step 4: Evaluating the microservice architecture</a:t>
            </a:r>
            <a:endParaRPr b="1" sz="1700"/>
          </a:p>
          <a:p>
            <a:pPr indent="0" lvl="0" marL="0" rtl="0" algn="l">
              <a:spcBef>
                <a:spcPts val="400"/>
              </a:spcBef>
              <a:spcAft>
                <a:spcPts val="0"/>
              </a:spcAft>
              <a:buNone/>
            </a:pPr>
            <a:r>
              <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a:t>The fourth step evaluates the architecture to identify architectural issues/smells that are potential violations of the dark energy and dark matter forces.</a:t>
            </a:r>
            <a:endParaRPr/>
          </a:p>
          <a:p>
            <a:pPr indent="0" lvl="0" marL="0" rtl="0" algn="l">
              <a:spcBef>
                <a:spcPts val="1200"/>
              </a:spcBef>
              <a:spcAft>
                <a:spcPts val="0"/>
              </a:spcAft>
              <a:buClr>
                <a:schemeClr val="dk1"/>
              </a:buClr>
              <a:buSzPts val="1100"/>
              <a:buFont typeface="Arial"/>
              <a:buNone/>
            </a:pPr>
            <a:r>
              <a:rPr lang="en"/>
              <a:t>Examples of architectural issues/smells include</a:t>
            </a:r>
            <a:endParaRPr/>
          </a:p>
          <a:p>
            <a:pPr indent="-298450" lvl="0" marL="457200" rtl="0" algn="l">
              <a:spcBef>
                <a:spcPts val="1200"/>
              </a:spcBef>
              <a:spcAft>
                <a:spcPts val="0"/>
              </a:spcAft>
              <a:buClr>
                <a:schemeClr val="dk1"/>
              </a:buClr>
              <a:buSzPts val="1100"/>
              <a:buChar char="●"/>
            </a:pPr>
            <a:r>
              <a:rPr lang="en"/>
              <a:t>Teams that lack of autonomy because too many teams work together on the same service</a:t>
            </a:r>
            <a:endParaRPr/>
          </a:p>
          <a:p>
            <a:pPr indent="-298450" lvl="0" marL="457200" rtl="0" algn="l">
              <a:spcBef>
                <a:spcPts val="0"/>
              </a:spcBef>
              <a:spcAft>
                <a:spcPts val="0"/>
              </a:spcAft>
              <a:buClr>
                <a:schemeClr val="dk1"/>
              </a:buClr>
              <a:buSzPts val="1100"/>
              <a:buChar char="●"/>
            </a:pPr>
            <a:r>
              <a:rPr lang="en"/>
              <a:t>Services that repeatedly change in lock step due to design time coupling</a:t>
            </a:r>
            <a:endParaRPr/>
          </a:p>
          <a:p>
            <a:pPr indent="-298450" lvl="0" marL="457200" rtl="0" algn="l">
              <a:spcBef>
                <a:spcPts val="0"/>
              </a:spcBef>
              <a:spcAft>
                <a:spcPts val="0"/>
              </a:spcAft>
              <a:buClr>
                <a:schemeClr val="dk1"/>
              </a:buClr>
              <a:buSzPts val="1100"/>
              <a:buChar char="●"/>
            </a:pPr>
            <a:r>
              <a:rPr lang="en"/>
              <a:t>Operation that have low availability and high latency because they span too many service and require too many network roundtrips</a:t>
            </a:r>
            <a:endParaRPr/>
          </a:p>
          <a:p>
            <a:pPr indent="0" lvl="0" marL="0" rtl="0" algn="l">
              <a:spcBef>
                <a:spcPts val="1200"/>
              </a:spcBef>
              <a:spcAft>
                <a:spcPts val="0"/>
              </a:spcAft>
              <a:buClr>
                <a:schemeClr val="dk1"/>
              </a:buClr>
              <a:buSzPts val="1100"/>
              <a:buFont typeface="Arial"/>
              <a:buNone/>
            </a:pPr>
            <a:r>
              <a:rPr lang="en"/>
              <a:t>The output of fourth step is a list of potential architectural issues.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4"/>
          <p:cNvPicPr preferRelativeResize="0"/>
          <p:nvPr/>
        </p:nvPicPr>
        <p:blipFill>
          <a:blip r:embed="rId3">
            <a:alphaModFix/>
          </a:blip>
          <a:stretch>
            <a:fillRect/>
          </a:stretch>
        </p:blipFill>
        <p:spPr>
          <a:xfrm>
            <a:off x="112268" y="0"/>
            <a:ext cx="8919465"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Step 5: Refactoring the microservice architecture</a:t>
            </a:r>
            <a:endParaRPr b="1" sz="1700"/>
          </a:p>
          <a:p>
            <a:pPr indent="0" lvl="0" marL="0" rtl="0" algn="l">
              <a:spcBef>
                <a:spcPts val="400"/>
              </a:spcBef>
              <a:spcAft>
                <a:spcPts val="0"/>
              </a:spcAft>
              <a:buNone/>
            </a:pPr>
            <a:r>
              <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The fifth and final step refactors the architecture to eliminate architecture smells identified in the previous step. There are four levels of refactorings:</a:t>
            </a:r>
            <a:endParaRPr/>
          </a:p>
          <a:p>
            <a:pPr indent="-298450" lvl="0" marL="457200" rtl="0" algn="l">
              <a:spcBef>
                <a:spcPts val="1200"/>
              </a:spcBef>
              <a:spcAft>
                <a:spcPts val="0"/>
              </a:spcAft>
              <a:buClr>
                <a:schemeClr val="dk1"/>
              </a:buClr>
              <a:buSzPts val="1100"/>
              <a:buChar char="●"/>
            </a:pPr>
            <a:r>
              <a:rPr lang="en"/>
              <a:t>System operations - e.g. change collaboration patterns</a:t>
            </a:r>
            <a:endParaRPr/>
          </a:p>
          <a:p>
            <a:pPr indent="-298450" lvl="0" marL="457200" rtl="0" algn="l">
              <a:spcBef>
                <a:spcPts val="0"/>
              </a:spcBef>
              <a:spcAft>
                <a:spcPts val="0"/>
              </a:spcAft>
              <a:buClr>
                <a:schemeClr val="dk1"/>
              </a:buClr>
              <a:buSzPts val="1100"/>
              <a:buChar char="●"/>
            </a:pPr>
            <a:r>
              <a:rPr lang="en"/>
              <a:t>Services - eg. move subdomains between services</a:t>
            </a:r>
            <a:endParaRPr/>
          </a:p>
          <a:p>
            <a:pPr indent="-298450" lvl="0" marL="457200" rtl="0" algn="l">
              <a:spcBef>
                <a:spcPts val="0"/>
              </a:spcBef>
              <a:spcAft>
                <a:spcPts val="0"/>
              </a:spcAft>
              <a:buClr>
                <a:schemeClr val="dk1"/>
              </a:buClr>
              <a:buSzPts val="1100"/>
              <a:buChar char="●"/>
            </a:pPr>
            <a:r>
              <a:rPr lang="en"/>
              <a:t>Subdomains - e.g. split subdomains</a:t>
            </a:r>
            <a:endParaRPr/>
          </a:p>
          <a:p>
            <a:pPr indent="-298450" lvl="0" marL="457200" rtl="0" algn="l">
              <a:spcBef>
                <a:spcPts val="0"/>
              </a:spcBef>
              <a:spcAft>
                <a:spcPts val="0"/>
              </a:spcAft>
              <a:buClr>
                <a:schemeClr val="dk1"/>
              </a:buClr>
              <a:buSzPts val="1100"/>
              <a:buChar char="●"/>
            </a:pPr>
            <a:r>
              <a:rPr lang="en"/>
              <a:t>System operation specifications - e.g. to reduce runtime coupling</a:t>
            </a:r>
            <a:endParaRPr/>
          </a:p>
          <a:p>
            <a:pPr indent="0" lvl="0" marL="0" rtl="0" algn="l">
              <a:spcBef>
                <a:spcPts val="1200"/>
              </a:spcBef>
              <a:spcAft>
                <a:spcPts val="0"/>
              </a:spcAft>
              <a:buClr>
                <a:schemeClr val="dk1"/>
              </a:buClr>
              <a:buSzPts val="1100"/>
              <a:buFont typeface="Arial"/>
              <a:buNone/>
            </a:pPr>
            <a:r>
              <a:rPr lang="en"/>
              <a:t>The output of the fifth step is an improved microservice architecture.</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36"/>
          <p:cNvPicPr preferRelativeResize="0"/>
          <p:nvPr/>
        </p:nvPicPr>
        <p:blipFill>
          <a:blip r:embed="rId3">
            <a:alphaModFix/>
          </a:blip>
          <a:stretch>
            <a:fillRect/>
          </a:stretch>
        </p:blipFill>
        <p:spPr>
          <a:xfrm>
            <a:off x="707771" y="0"/>
            <a:ext cx="7728456" cy="5143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Clr>
                <a:schemeClr val="dk1"/>
              </a:buClr>
              <a:buSzPts val="1100"/>
              <a:buFont typeface="Arial"/>
              <a:buNone/>
            </a:pPr>
            <a:r>
              <a:rPr b="1" lang="en" sz="2400"/>
              <a:t>When to use this process</a:t>
            </a:r>
            <a:endParaRPr b="1" sz="2400"/>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1200"/>
              </a:spcBef>
              <a:spcAft>
                <a:spcPts val="0"/>
              </a:spcAft>
              <a:buClr>
                <a:schemeClr val="dk1"/>
              </a:buClr>
              <a:buSzPts val="1900"/>
              <a:buChar char="●"/>
            </a:pPr>
            <a:r>
              <a:rPr lang="en" sz="1900">
                <a:solidFill>
                  <a:schemeClr val="dk1"/>
                </a:solidFill>
              </a:rPr>
              <a:t>Defining a target architecture (e.g. monolithic or microservices) for</a:t>
            </a:r>
            <a:r>
              <a:rPr lang="en" sz="1900">
                <a:solidFill>
                  <a:schemeClr val="dk1"/>
                </a:solidFill>
                <a:uFill>
                  <a:noFill/>
                </a:uFill>
                <a:hlinkClick r:id="rId3">
                  <a:extLst>
                    <a:ext uri="{A12FA001-AC4F-418D-AE19-62706E023703}">
                      <ahyp:hlinkClr val="tx"/>
                    </a:ext>
                  </a:extLst>
                </a:hlinkClick>
              </a:rPr>
              <a:t> </a:t>
            </a:r>
            <a:r>
              <a:rPr lang="en" sz="1900" u="sng">
                <a:solidFill>
                  <a:schemeClr val="dk1"/>
                </a:solidFill>
                <a:hlinkClick r:id="rId4">
                  <a:extLst>
                    <a:ext uri="{A12FA001-AC4F-418D-AE19-62706E023703}">
                      <ahyp:hlinkClr val="tx"/>
                    </a:ext>
                  </a:extLst>
                </a:hlinkClick>
              </a:rPr>
              <a:t>greenfield development</a:t>
            </a:r>
            <a:endParaRPr sz="1900" u="sng">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Defining a target microservice architecture when</a:t>
            </a:r>
            <a:r>
              <a:rPr lang="en" sz="1900">
                <a:solidFill>
                  <a:schemeClr val="dk1"/>
                </a:solidFill>
                <a:uFill>
                  <a:noFill/>
                </a:uFill>
                <a:hlinkClick r:id="rId5">
                  <a:extLst>
                    <a:ext uri="{A12FA001-AC4F-418D-AE19-62706E023703}">
                      <ahyp:hlinkClr val="tx"/>
                    </a:ext>
                  </a:extLst>
                </a:hlinkClick>
              </a:rPr>
              <a:t> </a:t>
            </a:r>
            <a:r>
              <a:rPr lang="en" sz="1900" u="sng">
                <a:solidFill>
                  <a:schemeClr val="dk1"/>
                </a:solidFill>
                <a:hlinkClick r:id="rId6">
                  <a:extLst>
                    <a:ext uri="{A12FA001-AC4F-418D-AE19-62706E023703}">
                      <ahyp:hlinkClr val="tx"/>
                    </a:ext>
                  </a:extLst>
                </a:hlinkClick>
              </a:rPr>
              <a:t>refactoring a monolith to microservices</a:t>
            </a:r>
            <a:endParaRPr sz="1900" u="sng">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dk1"/>
                </a:solidFill>
                <a:hlinkClick r:id="rId7">
                  <a:extLst>
                    <a:ext uri="{A12FA001-AC4F-418D-AE19-62706E023703}">
                      <ahyp:hlinkClr val="tx"/>
                    </a:ext>
                  </a:extLst>
                </a:hlinkClick>
              </a:rPr>
              <a:t>Implementing new or changing requirements</a:t>
            </a:r>
            <a:endParaRPr sz="1900" u="sng">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As part of an on-going architectural governance process that ensures that the architecture continues to satisfy its non-functional requirements</a:t>
            </a:r>
            <a:endParaRPr sz="1900">
              <a:solidFill>
                <a:schemeClr val="dk1"/>
              </a:solidFill>
            </a:endParaRPr>
          </a:p>
          <a:p>
            <a:pPr indent="0" lvl="0" marL="0" rtl="0" algn="l">
              <a:spcBef>
                <a:spcPts val="1200"/>
              </a:spcBef>
              <a:spcAft>
                <a:spcPts val="1200"/>
              </a:spcAft>
              <a:buNone/>
            </a:pPr>
            <a:r>
              <a:t/>
            </a:r>
            <a:endParaRPr sz="2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rPr>
              <a:t>The microservice defines an approach to the architecture that divides an application into a pool of loosely coupled services that implements business requirements. It is next to </a:t>
            </a:r>
            <a:r>
              <a:rPr b="1" lang="en" sz="1600">
                <a:solidFill>
                  <a:schemeClr val="dk1"/>
                </a:solidFill>
              </a:rPr>
              <a:t>Service-Oriented Architecture (SOA)</a:t>
            </a:r>
            <a:r>
              <a:rPr lang="en" sz="1600">
                <a:solidFill>
                  <a:schemeClr val="dk1"/>
                </a:solidFill>
              </a:rPr>
              <a:t>. The most important feature of the microservice-based architecture is that it can perform </a:t>
            </a:r>
            <a:r>
              <a:rPr b="1" lang="en" sz="1600">
                <a:solidFill>
                  <a:schemeClr val="dk1"/>
                </a:solidFill>
              </a:rPr>
              <a:t>continuous delivery</a:t>
            </a:r>
            <a:r>
              <a:rPr lang="en" sz="1600">
                <a:solidFill>
                  <a:schemeClr val="dk1"/>
                </a:solidFill>
              </a:rPr>
              <a:t> of a large and complex application.</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Microservice helps in breaking the application and build a logically independent smaller applications. For example, we can build a cloud application with the help of Amazon AWS with minimum efforts.</a:t>
            </a:r>
            <a:endParaRPr sz="1600">
              <a:solidFill>
                <a:schemeClr val="dk1"/>
              </a:solidFill>
            </a:endParaRPr>
          </a:p>
          <a:p>
            <a:pPr indent="0" lvl="0" marL="0" rtl="0" algn="l">
              <a:spcBef>
                <a:spcPts val="1200"/>
              </a:spcBef>
              <a:spcAft>
                <a:spcPts val="1200"/>
              </a:spcAft>
              <a:buNone/>
            </a:pPr>
            <a:r>
              <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9"/>
          <p:cNvPicPr preferRelativeResize="0"/>
          <p:nvPr/>
        </p:nvPicPr>
        <p:blipFill>
          <a:blip r:embed="rId3">
            <a:alphaModFix/>
          </a:blip>
          <a:stretch>
            <a:fillRect/>
          </a:stretch>
        </p:blipFill>
        <p:spPr>
          <a:xfrm>
            <a:off x="1328738" y="690563"/>
            <a:ext cx="6791325" cy="4067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Principles of Microservices</a:t>
            </a:r>
            <a:endParaRPr b="1" sz="1700"/>
          </a:p>
          <a:p>
            <a:pPr indent="0" lvl="0" marL="0" rtl="0" algn="l">
              <a:spcBef>
                <a:spcPts val="400"/>
              </a:spcBef>
              <a:spcAft>
                <a:spcPts val="0"/>
              </a:spcAft>
              <a:buNone/>
            </a:pPr>
            <a:r>
              <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There are the following principles of Microservices:</a:t>
            </a:r>
            <a:endParaRPr/>
          </a:p>
          <a:p>
            <a:pPr indent="-298450" lvl="0" marL="457200" rtl="0" algn="l">
              <a:spcBef>
                <a:spcPts val="1200"/>
              </a:spcBef>
              <a:spcAft>
                <a:spcPts val="0"/>
              </a:spcAft>
              <a:buClr>
                <a:schemeClr val="dk1"/>
              </a:buClr>
              <a:buSzPts val="1100"/>
              <a:buChar char="●"/>
            </a:pPr>
            <a:r>
              <a:rPr lang="en"/>
              <a:t>Single Responsibility principle</a:t>
            </a:r>
            <a:endParaRPr/>
          </a:p>
          <a:p>
            <a:pPr indent="-298450" lvl="0" marL="457200" rtl="0" algn="l">
              <a:spcBef>
                <a:spcPts val="0"/>
              </a:spcBef>
              <a:spcAft>
                <a:spcPts val="0"/>
              </a:spcAft>
              <a:buClr>
                <a:schemeClr val="dk1"/>
              </a:buClr>
              <a:buSzPts val="1100"/>
              <a:buChar char="●"/>
            </a:pPr>
            <a:r>
              <a:rPr lang="en"/>
              <a:t>Modelled around business domain</a:t>
            </a:r>
            <a:endParaRPr/>
          </a:p>
          <a:p>
            <a:pPr indent="-298450" lvl="0" marL="457200" rtl="0" algn="l">
              <a:spcBef>
                <a:spcPts val="0"/>
              </a:spcBef>
              <a:spcAft>
                <a:spcPts val="0"/>
              </a:spcAft>
              <a:buClr>
                <a:schemeClr val="dk1"/>
              </a:buClr>
              <a:buSzPts val="1100"/>
              <a:buChar char="●"/>
            </a:pPr>
            <a:r>
              <a:rPr lang="en"/>
              <a:t>Isolate Failure</a:t>
            </a:r>
            <a:endParaRPr/>
          </a:p>
          <a:p>
            <a:pPr indent="-298450" lvl="0" marL="457200" rtl="0" algn="l">
              <a:spcBef>
                <a:spcPts val="0"/>
              </a:spcBef>
              <a:spcAft>
                <a:spcPts val="0"/>
              </a:spcAft>
              <a:buClr>
                <a:schemeClr val="dk1"/>
              </a:buClr>
              <a:buSzPts val="1100"/>
              <a:buChar char="●"/>
            </a:pPr>
            <a:r>
              <a:rPr lang="en"/>
              <a:t>Infrastructure automation</a:t>
            </a:r>
            <a:endParaRPr/>
          </a:p>
          <a:p>
            <a:pPr indent="-298450" lvl="0" marL="457200" rtl="0" algn="l">
              <a:spcBef>
                <a:spcPts val="0"/>
              </a:spcBef>
              <a:spcAft>
                <a:spcPts val="0"/>
              </a:spcAft>
              <a:buClr>
                <a:schemeClr val="dk1"/>
              </a:buClr>
              <a:buSzPts val="1100"/>
              <a:buChar char="●"/>
            </a:pPr>
            <a:r>
              <a:rPr lang="en"/>
              <a:t>Deploy independently</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55932"/>
              <a:buFont typeface="Arial"/>
              <a:buNone/>
            </a:pPr>
            <a:r>
              <a:rPr b="1" lang="en" sz="1966"/>
              <a:t>Single Responsibility Principle</a:t>
            </a:r>
            <a:endParaRPr b="1" sz="1966"/>
          </a:p>
          <a:p>
            <a:pPr indent="0" lvl="0" marL="0" rtl="0" algn="l">
              <a:spcBef>
                <a:spcPts val="400"/>
              </a:spcBef>
              <a:spcAft>
                <a:spcPts val="0"/>
              </a:spcAft>
              <a:buNone/>
            </a:pPr>
            <a:r>
              <a:t/>
            </a:r>
            <a:endParaRPr/>
          </a:p>
        </p:txBody>
      </p:sp>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single responsibility principle states that a class or a module in a program should have only one responsibility. Any microservice cannot serve more than one responsibility, at a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005013" y="809625"/>
            <a:ext cx="5133975" cy="3524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670"/>
              <a:t>Modeled around business domain</a:t>
            </a:r>
            <a:endParaRPr b="1" sz="1670"/>
          </a:p>
          <a:p>
            <a:pPr indent="0" lvl="0" marL="0" rtl="0" algn="l">
              <a:spcBef>
                <a:spcPts val="400"/>
              </a:spcBef>
              <a:spcAft>
                <a:spcPts val="0"/>
              </a:spcAft>
              <a:buSzPts val="990"/>
              <a:buNone/>
            </a:pPr>
            <a:r>
              <a:t/>
            </a:r>
            <a:endParaRPr sz="3020"/>
          </a:p>
        </p:txBody>
      </p:sp>
      <p:sp>
        <p:nvSpPr>
          <p:cNvPr id="236" name="Google Shape;23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Microservice never restrict itself from accepting appropriate technology stack or database. The stack or database is most suitable for solving the business purpose.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870"/>
              <a:t>Isolated Failure</a:t>
            </a:r>
            <a:endParaRPr b="1" sz="1870"/>
          </a:p>
          <a:p>
            <a:pPr indent="0" lvl="0" marL="0" rtl="0" algn="l">
              <a:spcBef>
                <a:spcPts val="400"/>
              </a:spcBef>
              <a:spcAft>
                <a:spcPts val="0"/>
              </a:spcAft>
              <a:buSzPts val="990"/>
              <a:buNone/>
            </a:pPr>
            <a:r>
              <a:t/>
            </a:r>
            <a:endParaRPr sz="3220"/>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large application can remain mostly unaffected by the failure of a single module. It is possible that a service can fail at any time. So, it is important to detect failure quickly, if possible, automatically restore failure.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870"/>
              <a:t>Infrastructure Automation</a:t>
            </a:r>
            <a:endParaRPr b="1" sz="1870"/>
          </a:p>
          <a:p>
            <a:pPr indent="0" lvl="0" marL="0" rtl="0" algn="l">
              <a:spcBef>
                <a:spcPts val="400"/>
              </a:spcBef>
              <a:spcAft>
                <a:spcPts val="0"/>
              </a:spcAft>
              <a:buSzPts val="990"/>
              <a:buNone/>
            </a:pPr>
            <a:r>
              <a:t/>
            </a:r>
            <a:endParaRPr sz="3220"/>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infrastructure automation is the process of scripting environments. With the help of scripting environment, we can apply the same configuration to a single node or thousands of nodes. It is also known as configuration management, scripted infrastructures, and system configuration management.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770"/>
              <a:t>Deploy independently</a:t>
            </a:r>
            <a:endParaRPr b="1" sz="1770"/>
          </a:p>
          <a:p>
            <a:pPr indent="0" lvl="0" marL="0" rtl="0" algn="l">
              <a:spcBef>
                <a:spcPts val="400"/>
              </a:spcBef>
              <a:spcAft>
                <a:spcPts val="0"/>
              </a:spcAft>
              <a:buSzPts val="990"/>
              <a:buNone/>
            </a:pPr>
            <a:r>
              <a:t/>
            </a:r>
            <a:endParaRPr sz="3120"/>
          </a:p>
        </p:txBody>
      </p:sp>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Microservices are platform agnostic. It means we can design and deploy them independently without affecting the other services.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Advantages of Microservices</a:t>
            </a:r>
            <a:endParaRPr b="1" sz="2300"/>
          </a:p>
          <a:p>
            <a:pPr indent="0" lvl="0" marL="0" rtl="0" algn="l">
              <a:spcBef>
                <a:spcPts val="600"/>
              </a:spcBef>
              <a:spcAft>
                <a:spcPts val="0"/>
              </a:spcAft>
              <a:buNone/>
            </a:pPr>
            <a:r>
              <a:t/>
            </a:r>
            <a:endParaRPr/>
          </a:p>
        </p:txBody>
      </p:sp>
      <p:sp>
        <p:nvSpPr>
          <p:cNvPr id="260" name="Google Shape;26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277495" lvl="0" marL="457200" rtl="0" algn="l">
              <a:spcBef>
                <a:spcPts val="1200"/>
              </a:spcBef>
              <a:spcAft>
                <a:spcPts val="0"/>
              </a:spcAft>
              <a:buClr>
                <a:schemeClr val="dk1"/>
              </a:buClr>
              <a:buSzPct val="61111"/>
              <a:buChar char="●"/>
            </a:pPr>
            <a:r>
              <a:rPr lang="en"/>
              <a:t>Microservices are self-contained, independent deployment module.</a:t>
            </a:r>
            <a:endParaRPr/>
          </a:p>
          <a:p>
            <a:pPr indent="-277495" lvl="0" marL="457200" rtl="0" algn="l">
              <a:spcBef>
                <a:spcPts val="0"/>
              </a:spcBef>
              <a:spcAft>
                <a:spcPts val="0"/>
              </a:spcAft>
              <a:buClr>
                <a:schemeClr val="dk1"/>
              </a:buClr>
              <a:buSzPct val="61111"/>
              <a:buChar char="●"/>
            </a:pPr>
            <a:r>
              <a:rPr lang="en"/>
              <a:t>The cost of scaling is comparatively less than the monolithic architecture.</a:t>
            </a:r>
            <a:endParaRPr/>
          </a:p>
          <a:p>
            <a:pPr indent="-277495" lvl="0" marL="457200" rtl="0" algn="l">
              <a:spcBef>
                <a:spcPts val="0"/>
              </a:spcBef>
              <a:spcAft>
                <a:spcPts val="0"/>
              </a:spcAft>
              <a:buClr>
                <a:schemeClr val="dk1"/>
              </a:buClr>
              <a:buSzPct val="61111"/>
              <a:buChar char="●"/>
            </a:pPr>
            <a:r>
              <a:rPr lang="en"/>
              <a:t>Microservices are independently manageable services. It can enable more and more services as the need arises. It minimizes the impact on existing service.</a:t>
            </a:r>
            <a:endParaRPr/>
          </a:p>
          <a:p>
            <a:pPr indent="-277495" lvl="0" marL="457200" rtl="0" algn="l">
              <a:spcBef>
                <a:spcPts val="0"/>
              </a:spcBef>
              <a:spcAft>
                <a:spcPts val="0"/>
              </a:spcAft>
              <a:buClr>
                <a:schemeClr val="dk1"/>
              </a:buClr>
              <a:buSzPct val="61111"/>
              <a:buChar char="●"/>
            </a:pPr>
            <a:r>
              <a:rPr lang="en"/>
              <a:t>It is possible to change or upgrade each service individually rather than upgrading in the entire application.</a:t>
            </a:r>
            <a:endParaRPr/>
          </a:p>
          <a:p>
            <a:pPr indent="-277495" lvl="0" marL="457200" rtl="0" algn="l">
              <a:spcBef>
                <a:spcPts val="0"/>
              </a:spcBef>
              <a:spcAft>
                <a:spcPts val="0"/>
              </a:spcAft>
              <a:buClr>
                <a:schemeClr val="dk1"/>
              </a:buClr>
              <a:buSzPct val="61111"/>
              <a:buChar char="●"/>
            </a:pPr>
            <a:r>
              <a:rPr lang="en"/>
              <a:t>Microservices allows us to develop an application which is organic (an application which latterly upgrades by adding more functions or modules) in nature.</a:t>
            </a:r>
            <a:endParaRPr/>
          </a:p>
          <a:p>
            <a:pPr indent="-277495" lvl="0" marL="457200" rtl="0" algn="l">
              <a:spcBef>
                <a:spcPts val="0"/>
              </a:spcBef>
              <a:spcAft>
                <a:spcPts val="0"/>
              </a:spcAft>
              <a:buClr>
                <a:schemeClr val="dk1"/>
              </a:buClr>
              <a:buSzPct val="61111"/>
              <a:buChar char="●"/>
            </a:pPr>
            <a:r>
              <a:rPr lang="en"/>
              <a:t>It enables event streaming technology to enable easy integration in comparison to heavyweight interposes communication.</a:t>
            </a:r>
            <a:endParaRPr/>
          </a:p>
          <a:p>
            <a:pPr indent="-277495" lvl="0" marL="457200" rtl="0" algn="l">
              <a:spcBef>
                <a:spcPts val="0"/>
              </a:spcBef>
              <a:spcAft>
                <a:spcPts val="0"/>
              </a:spcAft>
              <a:buClr>
                <a:schemeClr val="dk1"/>
              </a:buClr>
              <a:buSzPct val="61111"/>
              <a:buChar char="●"/>
            </a:pPr>
            <a:r>
              <a:rPr lang="en"/>
              <a:t>Microservices follows the single responsibility principle.</a:t>
            </a:r>
            <a:endParaRPr/>
          </a:p>
          <a:p>
            <a:pPr indent="-277495" lvl="0" marL="457200" rtl="0" algn="l">
              <a:spcBef>
                <a:spcPts val="0"/>
              </a:spcBef>
              <a:spcAft>
                <a:spcPts val="0"/>
              </a:spcAft>
              <a:buClr>
                <a:schemeClr val="dk1"/>
              </a:buClr>
              <a:buSzPct val="61111"/>
              <a:buChar char="●"/>
            </a:pPr>
            <a:r>
              <a:rPr lang="en"/>
              <a:t>The demanding service can be deployed on multiple servers to enhance performance.</a:t>
            </a:r>
            <a:endParaRPr/>
          </a:p>
          <a:p>
            <a:pPr indent="-277495" lvl="0" marL="457200" rtl="0" algn="l">
              <a:spcBef>
                <a:spcPts val="0"/>
              </a:spcBef>
              <a:spcAft>
                <a:spcPts val="0"/>
              </a:spcAft>
              <a:buClr>
                <a:schemeClr val="dk1"/>
              </a:buClr>
              <a:buSzPct val="61111"/>
              <a:buChar char="●"/>
            </a:pPr>
            <a:r>
              <a:rPr lang="en"/>
              <a:t>Less dependency and easy to test.</a:t>
            </a:r>
            <a:endParaRPr/>
          </a:p>
          <a:p>
            <a:pPr indent="-277495" lvl="0" marL="457200" rtl="0" algn="l">
              <a:spcBef>
                <a:spcPts val="0"/>
              </a:spcBef>
              <a:spcAft>
                <a:spcPts val="0"/>
              </a:spcAft>
              <a:buClr>
                <a:schemeClr val="dk1"/>
              </a:buClr>
              <a:buSzPct val="61111"/>
              <a:buChar char="●"/>
            </a:pPr>
            <a:r>
              <a:rPr lang="en"/>
              <a:t>Dynamic scaling.</a:t>
            </a:r>
            <a:endParaRPr/>
          </a:p>
          <a:p>
            <a:pPr indent="-277495" lvl="0" marL="457200" rtl="0" algn="l">
              <a:spcBef>
                <a:spcPts val="0"/>
              </a:spcBef>
              <a:spcAft>
                <a:spcPts val="0"/>
              </a:spcAft>
              <a:buClr>
                <a:schemeClr val="dk1"/>
              </a:buClr>
              <a:buSzPct val="61111"/>
              <a:buChar char="●"/>
            </a:pPr>
            <a:r>
              <a:rPr lang="en"/>
              <a:t>Faster release cycle.</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Disadvantages of Microservices</a:t>
            </a:r>
            <a:endParaRPr b="1" sz="1700"/>
          </a:p>
          <a:p>
            <a:pPr indent="0" lvl="0" marL="0" rtl="0" algn="l">
              <a:spcBef>
                <a:spcPts val="400"/>
              </a:spcBef>
              <a:spcAft>
                <a:spcPts val="0"/>
              </a:spcAft>
              <a:buNone/>
            </a:pPr>
            <a:r>
              <a:t/>
            </a:r>
            <a:endParaRPr/>
          </a:p>
        </p:txBody>
      </p:sp>
      <p:sp>
        <p:nvSpPr>
          <p:cNvPr id="266" name="Google Shape;26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Microservices has all the associated complexities of the distributed system.</a:t>
            </a:r>
            <a:endParaRPr/>
          </a:p>
          <a:p>
            <a:pPr indent="-298450" lvl="0" marL="457200" rtl="0" algn="l">
              <a:spcBef>
                <a:spcPts val="0"/>
              </a:spcBef>
              <a:spcAft>
                <a:spcPts val="0"/>
              </a:spcAft>
              <a:buClr>
                <a:schemeClr val="dk1"/>
              </a:buClr>
              <a:buSzPts val="1100"/>
              <a:buChar char="●"/>
            </a:pPr>
            <a:r>
              <a:rPr lang="en"/>
              <a:t>There is a higher chance of failure during communication between different services.</a:t>
            </a:r>
            <a:endParaRPr/>
          </a:p>
          <a:p>
            <a:pPr indent="-298450" lvl="0" marL="457200" rtl="0" algn="l">
              <a:spcBef>
                <a:spcPts val="0"/>
              </a:spcBef>
              <a:spcAft>
                <a:spcPts val="0"/>
              </a:spcAft>
              <a:buClr>
                <a:schemeClr val="dk1"/>
              </a:buClr>
              <a:buSzPts val="1100"/>
              <a:buChar char="●"/>
            </a:pPr>
            <a:r>
              <a:rPr lang="en"/>
              <a:t>Difficult to manage a large number of services.</a:t>
            </a:r>
            <a:endParaRPr/>
          </a:p>
          <a:p>
            <a:pPr indent="-298450" lvl="0" marL="457200" rtl="0" algn="l">
              <a:spcBef>
                <a:spcPts val="0"/>
              </a:spcBef>
              <a:spcAft>
                <a:spcPts val="0"/>
              </a:spcAft>
              <a:buClr>
                <a:schemeClr val="dk1"/>
              </a:buClr>
              <a:buSzPts val="1100"/>
              <a:buChar char="●"/>
            </a:pPr>
            <a:r>
              <a:rPr lang="en"/>
              <a:t>The developer needs to solve the problem, such as network latency and load balancing.</a:t>
            </a:r>
            <a:endParaRPr/>
          </a:p>
          <a:p>
            <a:pPr indent="-298450" lvl="0" marL="457200" rtl="0" algn="l">
              <a:spcBef>
                <a:spcPts val="0"/>
              </a:spcBef>
              <a:spcAft>
                <a:spcPts val="0"/>
              </a:spcAft>
              <a:buClr>
                <a:schemeClr val="dk1"/>
              </a:buClr>
              <a:buSzPts val="1100"/>
              <a:buChar char="●"/>
            </a:pPr>
            <a:r>
              <a:rPr lang="en"/>
              <a:t>Complex testing over a distributed environment.</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235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Challenges of Microservices Architecture</a:t>
            </a:r>
            <a:endParaRPr b="1" sz="2300"/>
          </a:p>
          <a:p>
            <a:pPr indent="0" lvl="0" marL="0" rtl="0" algn="l">
              <a:spcBef>
                <a:spcPts val="600"/>
              </a:spcBef>
              <a:spcAft>
                <a:spcPts val="0"/>
              </a:spcAft>
              <a:buNone/>
            </a:pPr>
            <a:r>
              <a:t/>
            </a:r>
            <a:endParaRPr/>
          </a:p>
        </p:txBody>
      </p:sp>
      <p:sp>
        <p:nvSpPr>
          <p:cNvPr id="272" name="Google Shape;27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a:t>Microservice architecture is more complex than the legacy system. The microservice environment becomes more complicated because the team has to manage and support many moving parts. Here are some of the top challenges that an organization face in their microservices journey:</a:t>
            </a:r>
            <a:endParaRPr/>
          </a:p>
          <a:p>
            <a:pPr indent="-298450" lvl="0" marL="457200" rtl="0" algn="l">
              <a:spcBef>
                <a:spcPts val="1200"/>
              </a:spcBef>
              <a:spcAft>
                <a:spcPts val="0"/>
              </a:spcAft>
              <a:buClr>
                <a:schemeClr val="dk1"/>
              </a:buClr>
              <a:buSzPts val="1100"/>
              <a:buChar char="●"/>
            </a:pPr>
            <a:r>
              <a:rPr lang="en"/>
              <a:t>Bounded Context</a:t>
            </a:r>
            <a:endParaRPr/>
          </a:p>
          <a:p>
            <a:pPr indent="-298450" lvl="0" marL="457200" rtl="0" algn="l">
              <a:spcBef>
                <a:spcPts val="0"/>
              </a:spcBef>
              <a:spcAft>
                <a:spcPts val="0"/>
              </a:spcAft>
              <a:buClr>
                <a:schemeClr val="dk1"/>
              </a:buClr>
              <a:buSzPts val="1100"/>
              <a:buChar char="●"/>
            </a:pPr>
            <a:r>
              <a:rPr lang="en"/>
              <a:t>Dynamic Scale up and Scale Down</a:t>
            </a:r>
            <a:endParaRPr/>
          </a:p>
          <a:p>
            <a:pPr indent="-298450" lvl="0" marL="457200" rtl="0" algn="l">
              <a:spcBef>
                <a:spcPts val="0"/>
              </a:spcBef>
              <a:spcAft>
                <a:spcPts val="0"/>
              </a:spcAft>
              <a:buClr>
                <a:schemeClr val="dk1"/>
              </a:buClr>
              <a:buSzPts val="1100"/>
              <a:buChar char="●"/>
            </a:pPr>
            <a:r>
              <a:rPr lang="en"/>
              <a:t>Monitoring</a:t>
            </a:r>
            <a:endParaRPr/>
          </a:p>
          <a:p>
            <a:pPr indent="-298450" lvl="0" marL="457200" rtl="0" algn="l">
              <a:spcBef>
                <a:spcPts val="0"/>
              </a:spcBef>
              <a:spcAft>
                <a:spcPts val="0"/>
              </a:spcAft>
              <a:buClr>
                <a:schemeClr val="dk1"/>
              </a:buClr>
              <a:buSzPts val="1100"/>
              <a:buChar char="●"/>
            </a:pPr>
            <a:r>
              <a:rPr lang="en"/>
              <a:t>Fault Tolerance</a:t>
            </a:r>
            <a:endParaRPr/>
          </a:p>
          <a:p>
            <a:pPr indent="-298450" lvl="0" marL="457200" rtl="0" algn="l">
              <a:spcBef>
                <a:spcPts val="0"/>
              </a:spcBef>
              <a:spcAft>
                <a:spcPts val="0"/>
              </a:spcAft>
              <a:buClr>
                <a:schemeClr val="dk1"/>
              </a:buClr>
              <a:buSzPts val="1100"/>
              <a:buChar char="●"/>
            </a:pPr>
            <a:r>
              <a:rPr lang="en"/>
              <a:t>Cyclic dependencies</a:t>
            </a:r>
            <a:endParaRPr/>
          </a:p>
          <a:p>
            <a:pPr indent="-298450" lvl="0" marL="457200" rtl="0" algn="l">
              <a:spcBef>
                <a:spcPts val="0"/>
              </a:spcBef>
              <a:spcAft>
                <a:spcPts val="0"/>
              </a:spcAft>
              <a:buClr>
                <a:schemeClr val="dk1"/>
              </a:buClr>
              <a:buSzPts val="1100"/>
              <a:buChar char="●"/>
            </a:pPr>
            <a:r>
              <a:rPr lang="en"/>
              <a:t>DevOps Culture</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8" name="Google Shape;2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rPr>
              <a:t>Bounded context</a:t>
            </a:r>
            <a:r>
              <a:rPr lang="en">
                <a:solidFill>
                  <a:schemeClr val="dk1"/>
                </a:solidFill>
              </a:rPr>
              <a:t>: The bounded context concept originated in Domain-Driven Design (DDD) circles. It promotes the Object model first approach to service, defining a data model that service is responsible for and is bound to. A bounded context clarifies, encapsulates, and defines the specific responsibility to the model. It ensures that the domain will not be distracted from the outside. Each model must have a context implicitly defined within a sub-domain, and every context defines boundaries.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In other words, the service owns its data and is responsible for its integrity and mutability. It supports the most important feature of microservices, which is independence and decoupling.</a:t>
            </a:r>
            <a:endParaRPr>
              <a:solidFill>
                <a:schemeClr val="dk1"/>
              </a:solidFill>
            </a:endParaRPr>
          </a:p>
          <a:p>
            <a:pPr indent="0" lvl="0" marL="0" rtl="0" algn="l">
              <a:spcBef>
                <a:spcPts val="1200"/>
              </a:spcBef>
              <a:spcAft>
                <a:spcPts val="1200"/>
              </a:spcAft>
              <a:buNone/>
            </a:pPr>
            <a:r>
              <a:t/>
            </a:r>
            <a:endParaRPr sz="2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4" name="Google Shape;28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100">
                <a:solidFill>
                  <a:schemeClr val="dk1"/>
                </a:solidFill>
              </a:rPr>
              <a:t>Dynamic scale up and scale down</a:t>
            </a:r>
            <a:r>
              <a:rPr lang="en" sz="2100">
                <a:solidFill>
                  <a:schemeClr val="dk1"/>
                </a:solidFill>
              </a:rPr>
              <a:t>: The loads on the different microservices may be at a different instance of the type. As well as auto-scaling up your microservice should auto-scale down. It reduces the cost of the microservices. We can distribute the load dynamically.</a:t>
            </a:r>
            <a:endParaRPr sz="2100">
              <a:solidFill>
                <a:schemeClr val="dk1"/>
              </a:solidFill>
            </a:endParaRPr>
          </a:p>
          <a:p>
            <a:pPr indent="0" lvl="0" marL="0" rtl="0" algn="l">
              <a:spcBef>
                <a:spcPts val="1200"/>
              </a:spcBef>
              <a:spcAft>
                <a:spcPts val="1200"/>
              </a:spcAft>
              <a:buNone/>
            </a:pPr>
            <a:r>
              <a:t/>
            </a:r>
            <a:endParaRPr sz="2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0" name="Google Shape;29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chemeClr val="dk1"/>
                </a:solidFill>
              </a:rPr>
              <a:t>Monitoring</a:t>
            </a:r>
            <a:r>
              <a:rPr lang="en" sz="2000">
                <a:solidFill>
                  <a:schemeClr val="dk1"/>
                </a:solidFill>
              </a:rPr>
              <a:t>: The traditional way of monitoring will not align well with microservices because we have multiple services making up the same functionality previously supported by a single application. When an error arises in the application, finding the root cause can be challenging.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Enabling rapid, frequent and reliable software delivery</a:t>
            </a:r>
            <a:endParaRPr b="1" sz="1700"/>
          </a:p>
          <a:p>
            <a:pPr indent="0" lvl="0" marL="0" rtl="0" algn="l">
              <a:spcBef>
                <a:spcPts val="400"/>
              </a:spcBef>
              <a:spcAft>
                <a:spcPts val="0"/>
              </a:spcAft>
              <a:buNone/>
            </a:pPr>
            <a:r>
              <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dk1"/>
                </a:solidFill>
              </a:rPr>
              <a:t>In order to thrive in today’s volatile, uncertain, complex and ambiguous world, businesses must be nimble, agile and innovate faster. Moreover, since modern businesses are powered by software, IT must deliver that software rapidly, frequently and reliably </a:t>
            </a:r>
            <a:r>
              <a:rPr lang="en" sz="1400">
                <a:solidFill>
                  <a:schemeClr val="dk1"/>
                </a:solidFill>
              </a:rPr>
              <a:t>.</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Rapid, frequent, reliable and sustainable delivery requires the</a:t>
            </a:r>
            <a:r>
              <a:rPr lang="en" sz="1400">
                <a:solidFill>
                  <a:schemeClr val="dk1"/>
                </a:solidFill>
                <a:uFill>
                  <a:noFill/>
                </a:uFill>
                <a:hlinkClick r:id="rId3">
                  <a:extLst>
                    <a:ext uri="{A12FA001-AC4F-418D-AE19-62706E023703}">
                      <ahyp:hlinkClr val="tx"/>
                    </a:ext>
                  </a:extLst>
                </a:hlinkClick>
              </a:rPr>
              <a:t> </a:t>
            </a:r>
            <a:r>
              <a:rPr lang="en" sz="1400" u="sng">
                <a:solidFill>
                  <a:schemeClr val="hlink"/>
                </a:solidFill>
                <a:hlinkClick r:id="rId4"/>
              </a:rPr>
              <a:t>success triangle</a:t>
            </a:r>
            <a:r>
              <a:rPr lang="en" sz="1400">
                <a:solidFill>
                  <a:schemeClr val="dk1"/>
                </a:solidFill>
              </a:rPr>
              <a:t>, a combination of three things:</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Process - DevOps as defined by the DevOps handbook</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Organization - a network of small, loosely coupled, cross-functional teams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Architecture - a loosely coupled, testable and deployable architecture</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Teams work independently most of the time to produce a stream of small, frequent changes that are tested by an automated deployment pipeline and deployed into production.</a:t>
            </a:r>
            <a:endParaRPr sz="1400">
              <a:solidFill>
                <a:schemeClr val="dk1"/>
              </a:solidFill>
            </a:endParaRPr>
          </a:p>
          <a:p>
            <a:pPr indent="0" lvl="0" marL="0" rtl="0" algn="l">
              <a:spcBef>
                <a:spcPts val="1200"/>
              </a:spcBef>
              <a:spcAft>
                <a:spcPts val="1200"/>
              </a:spcAft>
              <a:buNone/>
            </a:pPr>
            <a:r>
              <a:t/>
            </a:r>
            <a:endParaRPr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6" name="Google Shape;29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chemeClr val="dk1"/>
                </a:solidFill>
              </a:rPr>
              <a:t>Fault Tolerance</a:t>
            </a:r>
            <a:r>
              <a:rPr lang="en" sz="2000">
                <a:solidFill>
                  <a:schemeClr val="dk1"/>
                </a:solidFill>
              </a:rPr>
              <a:t>: Fault tolerance is the individual service that does not bring down the overall system. The application can operate at a certain degree of satisfaction when the failure occurs. Without fault tolerance, a single failure in the system may cause a total breakdown. The circuit breaker can achieve fault tolerance. The circuit breaker is a pattern that wraps the request to external service and detects when they are faulty. Microservices need to tolerate both internal and external failure. </a:t>
            </a:r>
            <a:endParaRPr sz="27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2" name="Google Shape;30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900">
                <a:solidFill>
                  <a:schemeClr val="dk1"/>
                </a:solidFill>
              </a:rPr>
              <a:t>Cyclic Dependency</a:t>
            </a:r>
            <a:r>
              <a:rPr lang="en" sz="1900">
                <a:solidFill>
                  <a:schemeClr val="dk1"/>
                </a:solidFill>
              </a:rPr>
              <a:t>: Dependency management across different services, and its functionality is very important. The cyclic dependency can create a problem, if not identified and resolved promptly.</a:t>
            </a:r>
            <a:endParaRPr sz="2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8" name="Google Shape;30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600">
                <a:solidFill>
                  <a:schemeClr val="dk1"/>
                </a:solidFill>
              </a:rPr>
              <a:t>DevOps Culture</a:t>
            </a:r>
            <a:r>
              <a:rPr lang="en" sz="2600">
                <a:solidFill>
                  <a:schemeClr val="dk1"/>
                </a:solidFill>
              </a:rPr>
              <a:t>: Microservices fits perfectly into the DevOps. It provides faster delivery service, visibility across data, and cost-effective data. It can extend their use of containerization switch from </a:t>
            </a:r>
            <a:r>
              <a:rPr lang="en" sz="2600">
                <a:solidFill>
                  <a:schemeClr val="dk1"/>
                </a:solidFill>
              </a:rPr>
              <a:t>Service-Oriented-Architecture</a:t>
            </a:r>
            <a:r>
              <a:rPr lang="en" sz="2600">
                <a:solidFill>
                  <a:schemeClr val="dk1"/>
                </a:solidFill>
              </a:rPr>
              <a:t> (SOA) to Microservice Architecture (MSA).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Other challenges of microservices</a:t>
            </a:r>
            <a:endParaRPr b="1" sz="1700"/>
          </a:p>
          <a:p>
            <a:pPr indent="0" lvl="0" marL="0" rtl="0" algn="l">
              <a:spcBef>
                <a:spcPts val="400"/>
              </a:spcBef>
              <a:spcAft>
                <a:spcPts val="0"/>
              </a:spcAft>
              <a:buNone/>
            </a:pPr>
            <a:r>
              <a:t/>
            </a:r>
            <a:endParaRPr/>
          </a:p>
        </p:txBody>
      </p:sp>
      <p:sp>
        <p:nvSpPr>
          <p:cNvPr id="314" name="Google Shape;31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As we add more microservices, we have to be sure they can scale together. More granularity means more moving parts, which increase complexity.</a:t>
            </a:r>
            <a:endParaRPr/>
          </a:p>
          <a:p>
            <a:pPr indent="-298450" lvl="0" marL="457200" rtl="0" algn="l">
              <a:spcBef>
                <a:spcPts val="0"/>
              </a:spcBef>
              <a:spcAft>
                <a:spcPts val="0"/>
              </a:spcAft>
              <a:buClr>
                <a:schemeClr val="dk1"/>
              </a:buClr>
              <a:buSzPts val="1100"/>
              <a:buChar char="●"/>
            </a:pPr>
            <a:r>
              <a:rPr lang="en"/>
              <a:t>The traditional logging is ineffective because microservices are stateless, distributed, and independent. The logging must be able to correlate events across several platforms.</a:t>
            </a:r>
            <a:endParaRPr/>
          </a:p>
          <a:p>
            <a:pPr indent="-298450" lvl="0" marL="457200" rtl="0" algn="l">
              <a:spcBef>
                <a:spcPts val="0"/>
              </a:spcBef>
              <a:spcAft>
                <a:spcPts val="0"/>
              </a:spcAft>
              <a:buClr>
                <a:schemeClr val="dk1"/>
              </a:buClr>
              <a:buSzPts val="1100"/>
              <a:buChar char="●"/>
            </a:pPr>
            <a:r>
              <a:rPr lang="en"/>
              <a:t>When more services interact with each other, the possibility of failure also increases.</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Difference between Microservices Architecture (MSA) and Services-Oriented Architecture (SOA)</a:t>
            </a:r>
            <a:endParaRPr b="1" sz="2300"/>
          </a:p>
          <a:p>
            <a:pPr indent="0" lvl="0" marL="0" rtl="0" algn="l">
              <a:spcBef>
                <a:spcPts val="600"/>
              </a:spcBef>
              <a:spcAft>
                <a:spcPts val="0"/>
              </a:spcAft>
              <a:buNone/>
            </a:pPr>
            <a:r>
              <a:t/>
            </a:r>
            <a:endParaRPr/>
          </a:p>
        </p:txBody>
      </p:sp>
      <p:sp>
        <p:nvSpPr>
          <p:cNvPr id="320" name="Google Shape;320;p56"/>
          <p:cNvSpPr txBox="1"/>
          <p:nvPr>
            <p:ph idx="1" type="body"/>
          </p:nvPr>
        </p:nvSpPr>
        <p:spPr>
          <a:xfrm>
            <a:off x="311700" y="1446200"/>
            <a:ext cx="8520600" cy="312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6" name="Google Shape;32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57"/>
          <p:cNvPicPr preferRelativeResize="0"/>
          <p:nvPr/>
        </p:nvPicPr>
        <p:blipFill>
          <a:blip r:embed="rId3">
            <a:alphaModFix/>
          </a:blip>
          <a:stretch>
            <a:fillRect/>
          </a:stretch>
        </p:blipFill>
        <p:spPr>
          <a:xfrm>
            <a:off x="248069" y="0"/>
            <a:ext cx="8647862" cy="51434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3" name="Google Shape;33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58"/>
          <p:cNvPicPr preferRelativeResize="0"/>
          <p:nvPr/>
        </p:nvPicPr>
        <p:blipFill>
          <a:blip r:embed="rId3">
            <a:alphaModFix/>
          </a:blip>
          <a:stretch>
            <a:fillRect/>
          </a:stretch>
        </p:blipFill>
        <p:spPr>
          <a:xfrm>
            <a:off x="0" y="1839030"/>
            <a:ext cx="9144001" cy="146544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0" name="Google Shape;340;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59"/>
          <p:cNvPicPr preferRelativeResize="0"/>
          <p:nvPr/>
        </p:nvPicPr>
        <p:blipFill>
          <a:blip r:embed="rId3">
            <a:alphaModFix/>
          </a:blip>
          <a:stretch>
            <a:fillRect/>
          </a:stretch>
        </p:blipFill>
        <p:spPr>
          <a:xfrm>
            <a:off x="947376" y="0"/>
            <a:ext cx="7200451" cy="5143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Microservices Monitoring</a:t>
            </a:r>
            <a:endParaRPr b="1" sz="2300"/>
          </a:p>
          <a:p>
            <a:pPr indent="0" lvl="0" marL="0" rtl="0" algn="l">
              <a:spcBef>
                <a:spcPts val="600"/>
              </a:spcBef>
              <a:spcAft>
                <a:spcPts val="0"/>
              </a:spcAft>
              <a:buNone/>
            </a:pPr>
            <a:r>
              <a:t/>
            </a:r>
            <a:endParaRPr/>
          </a:p>
        </p:txBody>
      </p:sp>
      <p:sp>
        <p:nvSpPr>
          <p:cNvPr id="347" name="Google Shape;347;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Monitoring is the control system of the microservices. As the microservices are more complex and harder to understand its performance and troubleshoot the problems. Given the vivid changes to software delivery, it is required to monitor the service. There are </a:t>
            </a:r>
            <a:r>
              <a:rPr b="1" lang="en" sz="1400">
                <a:solidFill>
                  <a:schemeClr val="dk1"/>
                </a:solidFill>
              </a:rPr>
              <a:t>five</a:t>
            </a:r>
            <a:r>
              <a:rPr lang="en" sz="1400">
                <a:solidFill>
                  <a:schemeClr val="dk1"/>
                </a:solidFill>
              </a:rPr>
              <a:t> principles of monitoring microservices, as follows:</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Monitor container and what's inside them.</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Alert on service performance.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Monitor services that are elastic and multi-location.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Monitor APIs.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Monitor the organizational structure.</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These principles allow us to address technological changes associated with the microservices and organizational changes related to them.</a:t>
            </a:r>
            <a:endParaRPr sz="1400">
              <a:solidFill>
                <a:schemeClr val="dk1"/>
              </a:solidFill>
            </a:endParaRPr>
          </a:p>
          <a:p>
            <a:pPr indent="0" lvl="0" marL="0" rtl="0" algn="l">
              <a:spcBef>
                <a:spcPts val="1200"/>
              </a:spcBef>
              <a:spcAft>
                <a:spcPts val="1200"/>
              </a:spcAft>
              <a:buNone/>
            </a:pPr>
            <a:r>
              <a:t/>
            </a:r>
            <a:endParaRPr sz="2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Microservices Monitoring Tool</a:t>
            </a:r>
            <a:endParaRPr b="1" sz="1700"/>
          </a:p>
          <a:p>
            <a:pPr indent="0" lvl="0" marL="0" rtl="0" algn="l">
              <a:spcBef>
                <a:spcPts val="400"/>
              </a:spcBef>
              <a:spcAft>
                <a:spcPts val="0"/>
              </a:spcAft>
              <a:buNone/>
            </a:pPr>
            <a:r>
              <a:t/>
            </a:r>
            <a:endParaRPr/>
          </a:p>
        </p:txBody>
      </p:sp>
      <p:sp>
        <p:nvSpPr>
          <p:cNvPr id="353" name="Google Shape;353;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There are three monitoring tools are as follows:</a:t>
            </a:r>
            <a:endParaRPr/>
          </a:p>
          <a:p>
            <a:pPr indent="-298450" lvl="0" marL="457200" rtl="0" algn="l">
              <a:spcBef>
                <a:spcPts val="1200"/>
              </a:spcBef>
              <a:spcAft>
                <a:spcPts val="0"/>
              </a:spcAft>
              <a:buClr>
                <a:schemeClr val="dk1"/>
              </a:buClr>
              <a:buSzPts val="1100"/>
              <a:buChar char="●"/>
            </a:pPr>
            <a:r>
              <a:rPr lang="en"/>
              <a:t>Hystrix dashboard</a:t>
            </a:r>
            <a:endParaRPr/>
          </a:p>
          <a:p>
            <a:pPr indent="-298450" lvl="0" marL="457200" rtl="0" algn="l">
              <a:spcBef>
                <a:spcPts val="0"/>
              </a:spcBef>
              <a:spcAft>
                <a:spcPts val="0"/>
              </a:spcAft>
              <a:buClr>
                <a:schemeClr val="dk1"/>
              </a:buClr>
              <a:buSzPts val="1100"/>
              <a:buChar char="●"/>
            </a:pPr>
            <a:r>
              <a:rPr lang="en"/>
              <a:t>Eureka admin dashboard</a:t>
            </a:r>
            <a:endParaRPr/>
          </a:p>
          <a:p>
            <a:pPr indent="-298450" lvl="0" marL="457200" rtl="0" algn="l">
              <a:spcBef>
                <a:spcPts val="0"/>
              </a:spcBef>
              <a:spcAft>
                <a:spcPts val="0"/>
              </a:spcAft>
              <a:buClr>
                <a:schemeClr val="dk1"/>
              </a:buClr>
              <a:buSzPts val="1100"/>
              <a:buChar char="●"/>
            </a:pPr>
            <a:r>
              <a:rPr lang="en"/>
              <a:t>Spring boot admin dashboard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7"/>
          <p:cNvPicPr preferRelativeResize="0"/>
          <p:nvPr/>
        </p:nvPicPr>
        <p:blipFill>
          <a:blip r:embed="rId3">
            <a:alphaModFix/>
          </a:blip>
          <a:stretch>
            <a:fillRect/>
          </a:stretch>
        </p:blipFill>
        <p:spPr>
          <a:xfrm>
            <a:off x="1015498" y="0"/>
            <a:ext cx="7113005" cy="5143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Components of Microservices</a:t>
            </a:r>
            <a:endParaRPr b="1" sz="2300"/>
          </a:p>
          <a:p>
            <a:pPr indent="0" lvl="0" marL="0" rtl="0" algn="l">
              <a:spcBef>
                <a:spcPts val="600"/>
              </a:spcBef>
              <a:spcAft>
                <a:spcPts val="0"/>
              </a:spcAft>
              <a:buNone/>
            </a:pPr>
            <a:r>
              <a:t/>
            </a:r>
            <a:endParaRPr/>
          </a:p>
        </p:txBody>
      </p:sp>
      <p:sp>
        <p:nvSpPr>
          <p:cNvPr id="359" name="Google Shape;359;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There are the following components of microservices:</a:t>
            </a:r>
            <a:endParaRPr/>
          </a:p>
          <a:p>
            <a:pPr indent="-298450" lvl="0" marL="457200" rtl="0" algn="l">
              <a:spcBef>
                <a:spcPts val="1200"/>
              </a:spcBef>
              <a:spcAft>
                <a:spcPts val="0"/>
              </a:spcAft>
              <a:buClr>
                <a:schemeClr val="dk1"/>
              </a:buClr>
              <a:buSzPts val="1100"/>
              <a:buChar char="●"/>
            </a:pPr>
            <a:r>
              <a:rPr lang="en"/>
              <a:t>Spring Cloud Config Server</a:t>
            </a:r>
            <a:endParaRPr/>
          </a:p>
          <a:p>
            <a:pPr indent="-298450" lvl="0" marL="457200" rtl="0" algn="l">
              <a:spcBef>
                <a:spcPts val="0"/>
              </a:spcBef>
              <a:spcAft>
                <a:spcPts val="0"/>
              </a:spcAft>
              <a:buClr>
                <a:schemeClr val="dk1"/>
              </a:buClr>
              <a:buSzPts val="1100"/>
              <a:buChar char="●"/>
            </a:pPr>
            <a:r>
              <a:rPr lang="en"/>
              <a:t>Netflix Eureka Naming Server</a:t>
            </a:r>
            <a:endParaRPr/>
          </a:p>
          <a:p>
            <a:pPr indent="-298450" lvl="0" marL="457200" rtl="0" algn="l">
              <a:spcBef>
                <a:spcPts val="0"/>
              </a:spcBef>
              <a:spcAft>
                <a:spcPts val="0"/>
              </a:spcAft>
              <a:buClr>
                <a:schemeClr val="dk1"/>
              </a:buClr>
              <a:buSzPts val="1100"/>
              <a:buChar char="●"/>
            </a:pPr>
            <a:r>
              <a:rPr lang="en"/>
              <a:t>Hystrix Server</a:t>
            </a:r>
            <a:endParaRPr/>
          </a:p>
          <a:p>
            <a:pPr indent="-298450" lvl="0" marL="457200" rtl="0" algn="l">
              <a:spcBef>
                <a:spcPts val="0"/>
              </a:spcBef>
              <a:spcAft>
                <a:spcPts val="0"/>
              </a:spcAft>
              <a:buClr>
                <a:schemeClr val="dk1"/>
              </a:buClr>
              <a:buSzPts val="1100"/>
              <a:buChar char="●"/>
            </a:pPr>
            <a:r>
              <a:rPr lang="en"/>
              <a:t>Netflix ZuulAPI Gateway Server</a:t>
            </a:r>
            <a:endParaRPr/>
          </a:p>
          <a:p>
            <a:pPr indent="-298450" lvl="0" marL="457200" rtl="0" algn="l">
              <a:spcBef>
                <a:spcPts val="0"/>
              </a:spcBef>
              <a:spcAft>
                <a:spcPts val="0"/>
              </a:spcAft>
              <a:buClr>
                <a:schemeClr val="dk1"/>
              </a:buClr>
              <a:buSzPts val="1100"/>
              <a:buChar char="●"/>
            </a:pPr>
            <a:r>
              <a:rPr lang="en"/>
              <a:t>Netflix Ribbon</a:t>
            </a:r>
            <a:endParaRPr/>
          </a:p>
          <a:p>
            <a:pPr indent="-298450" lvl="0" marL="457200" rtl="0" algn="l">
              <a:spcBef>
                <a:spcPts val="0"/>
              </a:spcBef>
              <a:spcAft>
                <a:spcPts val="0"/>
              </a:spcAft>
              <a:buClr>
                <a:schemeClr val="dk1"/>
              </a:buClr>
              <a:buSzPts val="1100"/>
              <a:buChar char="●"/>
            </a:pPr>
            <a:r>
              <a:rPr lang="en"/>
              <a:t>Zipkin Distributed Tracing Server</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570"/>
              <a:t>Spring Cloud Config Server</a:t>
            </a:r>
            <a:endParaRPr b="1" sz="1570"/>
          </a:p>
          <a:p>
            <a:pPr indent="0" lvl="0" marL="0" rtl="0" algn="l">
              <a:spcBef>
                <a:spcPts val="400"/>
              </a:spcBef>
              <a:spcAft>
                <a:spcPts val="0"/>
              </a:spcAft>
              <a:buSzPts val="990"/>
              <a:buNone/>
            </a:pPr>
            <a:r>
              <a:t/>
            </a:r>
            <a:endParaRPr sz="2920"/>
          </a:p>
        </p:txBody>
      </p:sp>
      <p:sp>
        <p:nvSpPr>
          <p:cNvPr id="365" name="Google Shape;365;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Spring Cloud Config Server provides the HTTP resource-based API for external configuration in the distributed system. We can enable the Spring Cloud Config Server by using the annotation </a:t>
            </a:r>
            <a:r>
              <a:rPr b="1" lang="en" sz="1500">
                <a:solidFill>
                  <a:schemeClr val="dk1"/>
                </a:solidFill>
              </a:rPr>
              <a:t>@EnableConfigServer</a:t>
            </a:r>
            <a:r>
              <a:rPr lang="en" sz="1500">
                <a:solidFill>
                  <a:schemeClr val="dk1"/>
                </a:solidFill>
              </a:rPr>
              <a:t>. </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570"/>
              <a:t>Netflix Eureka Naming Server</a:t>
            </a:r>
            <a:endParaRPr b="1" sz="1570"/>
          </a:p>
          <a:p>
            <a:pPr indent="0" lvl="0" marL="0" rtl="0" algn="l">
              <a:spcBef>
                <a:spcPts val="400"/>
              </a:spcBef>
              <a:spcAft>
                <a:spcPts val="0"/>
              </a:spcAft>
              <a:buSzPts val="990"/>
              <a:buNone/>
            </a:pPr>
            <a:r>
              <a:t/>
            </a:r>
            <a:endParaRPr sz="2920"/>
          </a:p>
        </p:txBody>
      </p:sp>
      <p:sp>
        <p:nvSpPr>
          <p:cNvPr id="371" name="Google Shape;371;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Netflix Eureka Server is a discovery server. It provides the REST interface to the outside for communicating with it. A microservice after coming up, register itself as a discovery client. The Eureka server also has another software module called </a:t>
            </a:r>
            <a:r>
              <a:rPr b="1" lang="en" sz="1500">
                <a:solidFill>
                  <a:schemeClr val="dk1"/>
                </a:solidFill>
              </a:rPr>
              <a:t>Eureka Client</a:t>
            </a:r>
            <a:r>
              <a:rPr lang="en" sz="1500">
                <a:solidFill>
                  <a:schemeClr val="dk1"/>
                </a:solidFill>
              </a:rPr>
              <a:t>. Eureka client interacts with the Eureka server for service discovery. The Eureka client also balances the client requests.</a:t>
            </a:r>
            <a:endParaRPr sz="22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570"/>
              <a:t>Hystrix Server</a:t>
            </a:r>
            <a:endParaRPr b="1" sz="1570"/>
          </a:p>
          <a:p>
            <a:pPr indent="0" lvl="0" marL="0" rtl="0" algn="l">
              <a:spcBef>
                <a:spcPts val="400"/>
              </a:spcBef>
              <a:spcAft>
                <a:spcPts val="0"/>
              </a:spcAft>
              <a:buSzPts val="990"/>
              <a:buNone/>
            </a:pPr>
            <a:r>
              <a:t/>
            </a:r>
            <a:endParaRPr sz="2920"/>
          </a:p>
        </p:txBody>
      </p:sp>
      <p:sp>
        <p:nvSpPr>
          <p:cNvPr id="377" name="Google Shape;377;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Hystrix server acts as a fault-tolerance robust system. It is used to avoid complete failure of an application. It does this by using the </a:t>
            </a:r>
            <a:r>
              <a:rPr b="1" lang="en" sz="1400">
                <a:solidFill>
                  <a:schemeClr val="dk1"/>
                </a:solidFill>
              </a:rPr>
              <a:t>Circuit Breaker mechanism</a:t>
            </a:r>
            <a:r>
              <a:rPr lang="en" sz="1400">
                <a:solidFill>
                  <a:schemeClr val="dk1"/>
                </a:solidFill>
              </a:rPr>
              <a:t>. If the application is running without any issue, the circuit remains closed. If there is an error encountered in the application, the Hystrix Server opens the circuit. The Hystrix server stops the further request to calling service. It provides a highly robust system.</a:t>
            </a:r>
            <a:endParaRPr sz="21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 sz="1300"/>
              <a:t>Netflix Zuul API Gateway Server</a:t>
            </a:r>
            <a:endParaRPr b="1" sz="1300"/>
          </a:p>
          <a:p>
            <a:pPr indent="0" lvl="0" marL="0" rtl="0" algn="l">
              <a:spcBef>
                <a:spcPts val="400"/>
              </a:spcBef>
              <a:spcAft>
                <a:spcPts val="0"/>
              </a:spcAft>
              <a:buNone/>
            </a:pPr>
            <a:r>
              <a:t/>
            </a:r>
            <a:endParaRPr/>
          </a:p>
        </p:txBody>
      </p:sp>
      <p:sp>
        <p:nvSpPr>
          <p:cNvPr id="383" name="Google Shape;383;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Netflix Zuul Server is a gateway server from where all the client request has passed through. It acts as a unified interface to a client. It also has an inbuilt load balancer to load the balance of all incoming request from the client.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370"/>
              <a:t>Netflix Ribbon</a:t>
            </a:r>
            <a:endParaRPr b="1" sz="1370"/>
          </a:p>
          <a:p>
            <a:pPr indent="0" lvl="0" marL="0" rtl="0" algn="l">
              <a:spcBef>
                <a:spcPts val="400"/>
              </a:spcBef>
              <a:spcAft>
                <a:spcPts val="0"/>
              </a:spcAft>
              <a:buSzPts val="990"/>
              <a:buNone/>
            </a:pPr>
            <a:r>
              <a:t/>
            </a:r>
            <a:endParaRPr sz="2520"/>
          </a:p>
        </p:txBody>
      </p:sp>
      <p:sp>
        <p:nvSpPr>
          <p:cNvPr id="389" name="Google Shape;389;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Netflix Ribbon is the client-side Inter-Process Communication (IPC) library. It provides the client-side balancing algorithm. It uses a Round Robin Load Balancing:</a:t>
            </a:r>
            <a:endParaRPr/>
          </a:p>
          <a:p>
            <a:pPr indent="-298450" lvl="0" marL="457200" rtl="0" algn="l">
              <a:spcBef>
                <a:spcPts val="1200"/>
              </a:spcBef>
              <a:spcAft>
                <a:spcPts val="0"/>
              </a:spcAft>
              <a:buClr>
                <a:schemeClr val="dk1"/>
              </a:buClr>
              <a:buSzPts val="1100"/>
              <a:buChar char="●"/>
            </a:pPr>
            <a:r>
              <a:rPr lang="en"/>
              <a:t>Load balancing</a:t>
            </a:r>
            <a:endParaRPr/>
          </a:p>
          <a:p>
            <a:pPr indent="-298450" lvl="0" marL="457200" rtl="0" algn="l">
              <a:spcBef>
                <a:spcPts val="0"/>
              </a:spcBef>
              <a:spcAft>
                <a:spcPts val="0"/>
              </a:spcAft>
              <a:buClr>
                <a:schemeClr val="dk1"/>
              </a:buClr>
              <a:buSzPts val="1100"/>
              <a:buChar char="●"/>
            </a:pPr>
            <a:r>
              <a:rPr lang="en"/>
              <a:t>Fault tolerance</a:t>
            </a:r>
            <a:endParaRPr/>
          </a:p>
          <a:p>
            <a:pPr indent="-298450" lvl="0" marL="457200" rtl="0" algn="l">
              <a:spcBef>
                <a:spcPts val="0"/>
              </a:spcBef>
              <a:spcAft>
                <a:spcPts val="0"/>
              </a:spcAft>
              <a:buClr>
                <a:schemeClr val="dk1"/>
              </a:buClr>
              <a:buSzPts val="1100"/>
              <a:buChar char="●"/>
            </a:pPr>
            <a:r>
              <a:rPr lang="en"/>
              <a:t>Multiple protocols(HTTP, TCP, UDP)</a:t>
            </a:r>
            <a:endParaRPr/>
          </a:p>
          <a:p>
            <a:pPr indent="-298450" lvl="0" marL="457200" rtl="0" algn="l">
              <a:spcBef>
                <a:spcPts val="0"/>
              </a:spcBef>
              <a:spcAft>
                <a:spcPts val="0"/>
              </a:spcAft>
              <a:buClr>
                <a:schemeClr val="dk1"/>
              </a:buClr>
              <a:buSzPts val="1100"/>
              <a:buChar char="●"/>
            </a:pPr>
            <a:r>
              <a:rPr lang="en"/>
              <a:t>Caching and Batching</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 sz="1300"/>
              <a:t>Zipkin Distributed Server</a:t>
            </a:r>
            <a:endParaRPr b="1" sz="1300"/>
          </a:p>
          <a:p>
            <a:pPr indent="0" lvl="0" marL="0" rtl="0" algn="l">
              <a:spcBef>
                <a:spcPts val="400"/>
              </a:spcBef>
              <a:spcAft>
                <a:spcPts val="0"/>
              </a:spcAft>
              <a:buNone/>
            </a:pPr>
            <a:r>
              <a:t/>
            </a:r>
            <a:endParaRPr/>
          </a:p>
        </p:txBody>
      </p:sp>
      <p:sp>
        <p:nvSpPr>
          <p:cNvPr id="395" name="Google Shape;395;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Zipkin is an open-source project . That provides a mechanism for sending, receiving, and visualization traces.</a:t>
            </a:r>
            <a:endParaRPr/>
          </a:p>
          <a:p>
            <a:pPr indent="0" lvl="0" marL="0" rtl="0" algn="l">
              <a:spcBef>
                <a:spcPts val="1200"/>
              </a:spcBef>
              <a:spcAft>
                <a:spcPts val="0"/>
              </a:spcAft>
              <a:buClr>
                <a:schemeClr val="dk1"/>
              </a:buClr>
              <a:buSzPts val="1100"/>
              <a:buFont typeface="Arial"/>
              <a:buNone/>
            </a:pPr>
            <a:r>
              <a:rPr lang="en"/>
              <a:t>One thing you need to be focused on that is port number.</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1" name="Google Shape;401;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2" name="Google Shape;402;p69"/>
          <p:cNvPicPr preferRelativeResize="0"/>
          <p:nvPr/>
        </p:nvPicPr>
        <p:blipFill>
          <a:blip r:embed="rId3">
            <a:alphaModFix/>
          </a:blip>
          <a:stretch>
            <a:fillRect/>
          </a:stretch>
        </p:blipFill>
        <p:spPr>
          <a:xfrm>
            <a:off x="0" y="1353399"/>
            <a:ext cx="9143999" cy="2436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When you outgrow your monolithic architecture</a:t>
            </a:r>
            <a:endParaRPr b="1" sz="1700"/>
          </a:p>
          <a:p>
            <a:pPr indent="0" lvl="0" marL="0" rtl="0" algn="l">
              <a:spcBef>
                <a:spcPts val="40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Let’s imagine that you responsible for a business critical business application that has a</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monolithic architecture</a:t>
            </a:r>
            <a:r>
              <a:rPr lang="en" sz="1700">
                <a:solidFill>
                  <a:schemeClr val="dk1"/>
                </a:solidFill>
              </a:rPr>
              <a:t> and you are struggling to meet the needs of the business. Should you consider migrating to a</a:t>
            </a:r>
            <a:r>
              <a:rPr lang="en" sz="1700">
                <a:solidFill>
                  <a:schemeClr val="dk1"/>
                </a:solidFill>
                <a:uFill>
                  <a:noFill/>
                </a:uFill>
                <a:hlinkClick r:id="rId5">
                  <a:extLst>
                    <a:ext uri="{A12FA001-AC4F-418D-AE19-62706E023703}">
                      <ahyp:hlinkClr val="tx"/>
                    </a:ext>
                  </a:extLst>
                </a:hlinkClick>
              </a:rPr>
              <a:t> </a:t>
            </a:r>
            <a:r>
              <a:rPr lang="en" sz="1700" u="sng">
                <a:solidFill>
                  <a:schemeClr val="dk1"/>
                </a:solidFill>
                <a:hlinkClick r:id="rId6">
                  <a:extLst>
                    <a:ext uri="{A12FA001-AC4F-418D-AE19-62706E023703}">
                      <ahyp:hlinkClr val="tx"/>
                    </a:ext>
                  </a:extLst>
                </a:hlinkClick>
              </a:rPr>
              <a:t>microservice architecture</a:t>
            </a:r>
            <a:r>
              <a:rPr lang="en" sz="1700">
                <a:solidFill>
                  <a:schemeClr val="dk1"/>
                </a:solidFill>
              </a:rPr>
              <a:t>? </a:t>
            </a:r>
            <a:endParaRPr sz="1700">
              <a:solidFill>
                <a:schemeClr val="dk1"/>
              </a:solidFill>
            </a:endParaRPr>
          </a:p>
          <a:p>
            <a:pPr indent="0" lvl="0" marL="0" rtl="0" algn="l">
              <a:spcBef>
                <a:spcPts val="1200"/>
              </a:spcBef>
              <a:spcAft>
                <a:spcPts val="1200"/>
              </a:spcAft>
              <a:buNone/>
            </a:pPr>
            <a:r>
              <a:rPr lang="en" sz="1700">
                <a:solidFill>
                  <a:schemeClr val="dk1"/>
                </a:solidFill>
              </a:rPr>
              <a:t>The short answer is that it depends.</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a:t>
            </a:r>
            <a:r>
              <a:rPr lang="en"/>
              <a:t>n many cases, once you have embraced the success triangle, your monolithic architecture is sufficiently loosely coupled, testable and deployable to enable rapid software delivery.</a:t>
            </a:r>
            <a:endParaRPr/>
          </a:p>
          <a:p>
            <a:pPr indent="0" lvl="0" marL="0" rtl="0" algn="l">
              <a:spcBef>
                <a:spcPts val="1200"/>
              </a:spcBef>
              <a:spcAft>
                <a:spcPts val="0"/>
              </a:spcAft>
              <a:buClr>
                <a:schemeClr val="dk1"/>
              </a:buClr>
              <a:buSzPts val="1100"/>
              <a:buFont typeface="Arial"/>
              <a:buNone/>
            </a:pPr>
            <a:r>
              <a:rPr lang="en"/>
              <a:t>But sometimes an application can outgrow its monolithic architecture and become an obstacle to rapid, frequent and reliable software delivery. This typically happens when the application becomes large and complex and is developed by many teams. For example, its deployment pipeline become a bottleneck. When this occurs, you should consider migrating to microservices.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20"/>
          <p:cNvPicPr preferRelativeResize="0"/>
          <p:nvPr/>
        </p:nvPicPr>
        <p:blipFill>
          <a:blip r:embed="rId3">
            <a:alphaModFix/>
          </a:blip>
          <a:stretch>
            <a:fillRect/>
          </a:stretch>
        </p:blipFill>
        <p:spPr>
          <a:xfrm>
            <a:off x="395288" y="685800"/>
            <a:ext cx="8353425" cy="377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Designing a microservice architecture</a:t>
            </a:r>
            <a:endParaRPr b="1" sz="1700"/>
          </a:p>
          <a:p>
            <a:pPr indent="0" lvl="0" marL="0" rtl="0" algn="l">
              <a:spcBef>
                <a:spcPts val="40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But what’s critically important is designing a good service architecture: </a:t>
            </a:r>
            <a:endParaRPr/>
          </a:p>
          <a:p>
            <a:pPr indent="0" lvl="0" marL="0" rtl="0" algn="l">
              <a:spcBef>
                <a:spcPts val="1200"/>
              </a:spcBef>
              <a:spcAft>
                <a:spcPts val="0"/>
              </a:spcAft>
              <a:buNone/>
            </a:pPr>
            <a:r>
              <a:rPr lang="en"/>
              <a:t>identifying services; </a:t>
            </a:r>
            <a:endParaRPr/>
          </a:p>
          <a:p>
            <a:pPr indent="0" lvl="0" marL="0" rtl="0" algn="l">
              <a:spcBef>
                <a:spcPts val="1200"/>
              </a:spcBef>
              <a:spcAft>
                <a:spcPts val="0"/>
              </a:spcAft>
              <a:buNone/>
            </a:pPr>
            <a:r>
              <a:rPr lang="en"/>
              <a:t>defining their responsibilities;</a:t>
            </a:r>
            <a:endParaRPr/>
          </a:p>
          <a:p>
            <a:pPr indent="0" lvl="0" marL="0" rtl="0" algn="l">
              <a:spcBef>
                <a:spcPts val="1200"/>
              </a:spcBef>
              <a:spcAft>
                <a:spcPts val="0"/>
              </a:spcAft>
              <a:buNone/>
            </a:pPr>
            <a:r>
              <a:rPr lang="en"/>
              <a:t> their APIs and collaborations. </a:t>
            </a:r>
            <a:endParaRPr/>
          </a:p>
          <a:p>
            <a:pPr indent="0" lvl="0" marL="0" rtl="0" algn="l">
              <a:spcBef>
                <a:spcPts val="1200"/>
              </a:spcBef>
              <a:spcAft>
                <a:spcPts val="1200"/>
              </a:spcAft>
              <a:buNone/>
            </a:pPr>
            <a:r>
              <a:rPr lang="en"/>
              <a:t>If you get it wrong you risk creating a distributed monolith, which will slow down software delivery.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