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Lst>
  <p:sldSz cy="5143500" cx="9144000"/>
  <p:notesSz cx="6858000" cy="9144000"/>
  <p:embeddedFontLst>
    <p:embeddedFont>
      <p:font typeface="Roboto Mono"/>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RobotoMono-boldItalic.fntdata"/><Relationship Id="rId50" Type="http://schemas.openxmlformats.org/officeDocument/2006/relationships/slide" Target="slides/slide45.xml"/><Relationship Id="rId94" Type="http://schemas.openxmlformats.org/officeDocument/2006/relationships/font" Target="fonts/RobotoMono-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font" Target="fonts/RobotoMono-bold.fntdata"/><Relationship Id="rId92" Type="http://schemas.openxmlformats.org/officeDocument/2006/relationships/font" Target="fonts/RobotoMono-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89ecea4d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89ecea4d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89ecea4d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89ecea4d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89ecea4d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89ecea4d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89ecea4d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89ecea4d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89ecea4d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89ecea4d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89ecea4d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89ecea4d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89ecea4d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89ecea4d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89ecea4d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89ecea4d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89ecea4d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89ecea4d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89ecea4d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89ecea4d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89ecea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89ecea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89ecea4d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89ecea4d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89ecea4d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89ecea4d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89ecea4d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89ecea4d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89ecea4d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89ecea4d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89ecea4d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89ecea4d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89ecea4d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89ecea4d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89ecea4d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89ecea4d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89ecea4d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89ecea4d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89ecea4d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89ecea4d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89ecea4d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89ecea4d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89ecea4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89ecea4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89ecea4d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89ecea4d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89ecea4d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89ecea4d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89ecea4d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89ecea4d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89ecea4d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89ecea4d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89ecea4d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89ecea4d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89ecea4d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89ecea4d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89ecea4d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89ecea4d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89ecea4d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89ecea4d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89ecea4d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89ecea4d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89ecea4d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389ecea4d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89ecea4d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89ecea4d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89ecea4d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89ecea4d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389ecea4d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389ecea4d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89ecea4d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89ecea4d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89ecea4d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89ecea4d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389ecea4d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389ecea4d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89ecea4d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389ecea4d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389ecea4d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389ecea4d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89ecea4d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89ecea4d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389ecea4d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389ecea4d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389ecea4d6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389ecea4d6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89ecea4d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89ecea4d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89ecea4d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389ecea4d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389ecea4d6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389ecea4d6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389ecea4d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389ecea4d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389ecea4d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389ecea4d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389ecea4d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389ecea4d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389ecea4d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389ecea4d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389ecea4d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389ecea4d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389ecea4d6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389ecea4d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389ecea4d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389ecea4d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389ecea4d6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389ecea4d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89ecea4d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89ecea4d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389ecea4d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389ecea4d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38d251ee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38d251ee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38d251ee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38d251ee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38d251ee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38d251ee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38d251ee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38d251ee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38d251ee8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38d251ee8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38d251ee8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38d251ee8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38d251ee8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38d251ee8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38d251ee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38d251ee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38d251ee8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38d251ee8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9ecea4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9ecea4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38d251ee8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38d251ee8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38d251ee8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38d251ee8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38d251ee8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38d251ee8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38d251ee8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38d251ee8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8d251ee8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8d251ee8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38d251ee8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38d251ee8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38d251ee8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38d251ee8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38d251ee8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38d251ee8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38d251ee8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38d251ee8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38d251ee8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38d251ee8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89ecea4d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89ecea4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38d251ee8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38d251ee8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38d251ee8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38d251ee8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38d251ee8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38d251ee8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38d251ee8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38d251ee8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38d251ee8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38d251ee8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38d251ee8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38d251ee8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38d251ee8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38d251ee8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89ecea4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89ecea4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amitph.com/at-first-sight-with-closures-in-java/" TargetMode="External"/><Relationship Id="rId4" Type="http://schemas.openxmlformats.org/officeDocument/2006/relationships/hyperlink" Target="https://www.amitph.com/at-first-sight-with-closures-in-java/" TargetMode="External"/><Relationship Id="rId5" Type="http://schemas.openxmlformats.org/officeDocument/2006/relationships/hyperlink" Target="https://www.amitph.com/java-functional-interfaces-tutorial/" TargetMode="External"/><Relationship Id="rId6" Type="http://schemas.openxmlformats.org/officeDocument/2006/relationships/hyperlink" Target="https://www.amitph.com/java-functional-interfaces-tutoria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Java 8</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900">
                <a:solidFill>
                  <a:schemeClr val="dk1"/>
                </a:solidFill>
              </a:rPr>
              <a:t>1. Consumer </a:t>
            </a:r>
            <a:endParaRPr b="1" sz="1900">
              <a:solidFill>
                <a:schemeClr val="dk1"/>
              </a:solidFill>
            </a:endParaRPr>
          </a:p>
          <a:p>
            <a:pPr indent="0" lvl="0" marL="0" rtl="0" algn="l">
              <a:spcBef>
                <a:spcPts val="200"/>
              </a:spcBef>
              <a:spcAft>
                <a:spcPts val="0"/>
              </a:spcAft>
              <a:buNone/>
            </a:pPr>
            <a:r>
              <a:rPr lang="en" sz="1900">
                <a:solidFill>
                  <a:schemeClr val="dk1"/>
                </a:solidFill>
              </a:rPr>
              <a:t>The consumer interface of the functional interface is the one that accepts only one argument or a gentrified argument. The consumer interface has no return value. It returns nothing.</a:t>
            </a:r>
            <a:endParaRPr sz="1900">
              <a:solidFill>
                <a:schemeClr val="dk1"/>
              </a:solidFill>
            </a:endParaRPr>
          </a:p>
          <a:p>
            <a:pPr indent="0" lvl="0" marL="0" rtl="0" algn="l">
              <a:spcBef>
                <a:spcPts val="1200"/>
              </a:spcBef>
              <a:spcAft>
                <a:spcPts val="1200"/>
              </a:spcAft>
              <a:buNone/>
            </a:pPr>
            <a:r>
              <a:rPr lang="en" sz="1900">
                <a:solidFill>
                  <a:schemeClr val="dk1"/>
                </a:solidFill>
              </a:rPr>
              <a:t>Uses accept() </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Consumer&lt;String&gt; c1 = (s) -&gt; System.out.println(s.toUpperCase());</a:t>
            </a:r>
            <a:endParaRPr/>
          </a:p>
          <a:p>
            <a:pPr indent="0" lvl="0" marL="0" rtl="0" algn="l">
              <a:spcBef>
                <a:spcPts val="1200"/>
              </a:spcBef>
              <a:spcAft>
                <a:spcPts val="1200"/>
              </a:spcAft>
              <a:buNone/>
            </a:pPr>
            <a:r>
              <a:rPr lang="en"/>
              <a:t>    	c1.accept("java8");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100">
                <a:solidFill>
                  <a:schemeClr val="dk1"/>
                </a:solidFill>
              </a:rPr>
              <a:t>2. Predicate</a:t>
            </a:r>
            <a:endParaRPr sz="2800"/>
          </a:p>
          <a:p>
            <a:pPr indent="0" lvl="0" marL="0" rtl="0" algn="l">
              <a:spcBef>
                <a:spcPts val="200"/>
              </a:spcBef>
              <a:spcAft>
                <a:spcPts val="0"/>
              </a:spcAft>
              <a:buNone/>
            </a:pPr>
            <a:r>
              <a:rPr lang="en" sz="1500"/>
              <a:t>a predicate functional interface of java is a type of function which accepts a single value or argument and does some sort of processing on it, and returns a boolean (True/ False) answer. The implementation of the Predicate functional interface also encapsulates the logic of filtering (a process that is used to filter stream components on the base of a provided predicate) in Java.</a:t>
            </a:r>
            <a:endParaRPr sz="1500"/>
          </a:p>
          <a:p>
            <a:pPr indent="0" lvl="0" marL="0" rtl="0" algn="l">
              <a:spcBef>
                <a:spcPts val="1200"/>
              </a:spcBef>
              <a:spcAft>
                <a:spcPts val="1200"/>
              </a:spcAft>
              <a:buClr>
                <a:schemeClr val="dk1"/>
              </a:buClr>
              <a:buSzPts val="1100"/>
              <a:buFont typeface="Arial"/>
              <a:buNone/>
            </a:pPr>
            <a:r>
              <a:rPr lang="en" sz="1100">
                <a:solidFill>
                  <a:srgbClr val="188038"/>
                </a:solidFill>
                <a:latin typeface="Roboto Mono"/>
                <a:ea typeface="Roboto Mono"/>
                <a:cs typeface="Roboto Mono"/>
                <a:sym typeface="Roboto Mono"/>
              </a:rPr>
              <a:t>test()</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Predicate&lt;Integer&gt; lesserthan = i -&gt; (i &lt; 18);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 Calling Predicate method</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System.out.println(lesserthan.test(10));</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chemeClr val="dk1"/>
                </a:solidFill>
              </a:rPr>
              <a:t>Predicate Chaining</a:t>
            </a:r>
            <a:endParaRPr b="1" sz="1100">
              <a:solidFill>
                <a:schemeClr val="dk1"/>
              </a:solidFill>
            </a:endParaRPr>
          </a:p>
          <a:p>
            <a:pPr indent="45720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Predicate&lt;Integer&gt; greaterThanTen = (i) -&gt; i &gt; 10;</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a:t>
            </a:r>
            <a:r>
              <a:rPr lang="en" sz="1100">
                <a:solidFill>
                  <a:schemeClr val="dk1"/>
                </a:solidFill>
              </a:rPr>
              <a:t> </a:t>
            </a:r>
            <a:r>
              <a:rPr lang="en" sz="1100">
                <a:solidFill>
                  <a:srgbClr val="188038"/>
                </a:solidFill>
                <a:latin typeface="Roboto Mono"/>
                <a:ea typeface="Roboto Mono"/>
                <a:cs typeface="Roboto Mono"/>
                <a:sym typeface="Roboto Mono"/>
              </a:rPr>
              <a:t>      // Creating predicate</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Predicate&lt;Integer&gt; lowerThanTwenty = (i) -&gt; i &lt; 20;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boolean</a:t>
            </a:r>
            <a:r>
              <a:rPr lang="en" sz="1100">
                <a:solidFill>
                  <a:schemeClr val="dk1"/>
                </a:solidFill>
              </a:rPr>
              <a:t> </a:t>
            </a:r>
            <a:r>
              <a:rPr lang="en" sz="1100">
                <a:solidFill>
                  <a:srgbClr val="188038"/>
                </a:solidFill>
                <a:latin typeface="Roboto Mono"/>
                <a:ea typeface="Roboto Mono"/>
                <a:cs typeface="Roboto Mono"/>
                <a:sym typeface="Roboto Mono"/>
              </a:rPr>
              <a:t>result = greaterThanTen.and(lowerThanTwenty).test(15);</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System.out.println(result);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 Calling Predicate method</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boolean</a:t>
            </a:r>
            <a:r>
              <a:rPr lang="en" sz="1100">
                <a:solidFill>
                  <a:schemeClr val="dk1"/>
                </a:solidFill>
              </a:rPr>
              <a:t> </a:t>
            </a:r>
            <a:r>
              <a:rPr lang="en" sz="1100">
                <a:solidFill>
                  <a:srgbClr val="188038"/>
                </a:solidFill>
                <a:latin typeface="Roboto Mono"/>
                <a:ea typeface="Roboto Mono"/>
                <a:cs typeface="Roboto Mono"/>
                <a:sym typeface="Roboto Mono"/>
              </a:rPr>
              <a:t>result2 = greaterThanTen.and(lowerThanTwenty).negate().test(15);</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System.out.println(result2);</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b="1"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700">
                <a:solidFill>
                  <a:schemeClr val="dk1"/>
                </a:solidFill>
              </a:rPr>
              <a:t>3. Function  </a:t>
            </a:r>
            <a:endParaRPr b="1" sz="1700">
              <a:solidFill>
                <a:schemeClr val="dk1"/>
              </a:solidFill>
            </a:endParaRPr>
          </a:p>
          <a:p>
            <a:pPr indent="0" lvl="0" marL="0" rtl="0" algn="l">
              <a:spcBef>
                <a:spcPts val="200"/>
              </a:spcBef>
              <a:spcAft>
                <a:spcPts val="0"/>
              </a:spcAft>
              <a:buNone/>
            </a:pPr>
            <a:r>
              <a:rPr lang="en" sz="1700">
                <a:solidFill>
                  <a:schemeClr val="dk1"/>
                </a:solidFill>
              </a:rPr>
              <a:t>A function is a type of functional interface in Java that receives only a single argument and returns a value after the required processing. </a:t>
            </a:r>
            <a:r>
              <a:rPr lang="en" sz="1100">
                <a:solidFill>
                  <a:schemeClr val="dk1"/>
                </a:solidFill>
              </a:rPr>
              <a:t>Hence this functional interface takes in 2 generics namely as follows:</a:t>
            </a:r>
            <a:endParaRPr sz="1100">
              <a:solidFill>
                <a:schemeClr val="dk1"/>
              </a:solidFill>
            </a:endParaRPr>
          </a:p>
          <a:p>
            <a:pPr indent="-69850" lvl="0" marL="457200" rtl="0" algn="l">
              <a:spcBef>
                <a:spcPts val="1200"/>
              </a:spcBef>
              <a:spcAft>
                <a:spcPts val="0"/>
              </a:spcAft>
              <a:buClr>
                <a:schemeClr val="dk1"/>
              </a:buClr>
              <a:buSzPts val="1100"/>
              <a:buChar char="●"/>
            </a:pPr>
            <a:r>
              <a:rPr b="1" lang="en" sz="1100">
                <a:solidFill>
                  <a:schemeClr val="dk1"/>
                </a:solidFill>
              </a:rPr>
              <a:t>T</a:t>
            </a:r>
            <a:r>
              <a:rPr lang="en" sz="1100">
                <a:solidFill>
                  <a:schemeClr val="dk1"/>
                </a:solidFill>
              </a:rPr>
              <a:t>: denotes the type of the input argument</a:t>
            </a:r>
            <a:endParaRPr sz="1100">
              <a:solidFill>
                <a:schemeClr val="dk1"/>
              </a:solidFill>
            </a:endParaRPr>
          </a:p>
          <a:p>
            <a:pPr indent="-69850" lvl="0" marL="457200" rtl="0" algn="l">
              <a:spcBef>
                <a:spcPts val="0"/>
              </a:spcBef>
              <a:spcAft>
                <a:spcPts val="0"/>
              </a:spcAft>
              <a:buClr>
                <a:schemeClr val="dk1"/>
              </a:buClr>
              <a:buSzPts val="1100"/>
              <a:buChar char="●"/>
            </a:pPr>
            <a:r>
              <a:rPr b="1" lang="en" sz="1100">
                <a:solidFill>
                  <a:schemeClr val="dk1"/>
                </a:solidFill>
              </a:rPr>
              <a:t>R</a:t>
            </a:r>
            <a:r>
              <a:rPr lang="en" sz="1100">
                <a:solidFill>
                  <a:schemeClr val="dk1"/>
                </a:solidFill>
              </a:rPr>
              <a:t>: denotes the return type of the function</a:t>
            </a:r>
            <a:endParaRPr sz="1100">
              <a:solidFill>
                <a:schemeClr val="dk1"/>
              </a:solidFill>
            </a:endParaRPr>
          </a:p>
          <a:p>
            <a:pPr indent="0" lvl="0" marL="0" rtl="0" algn="l">
              <a:spcBef>
                <a:spcPts val="1200"/>
              </a:spcBef>
              <a:spcAft>
                <a:spcPts val="1200"/>
              </a:spcAft>
              <a:buNone/>
            </a:pPr>
            <a:r>
              <a:rPr lang="en" sz="1100">
                <a:solidFill>
                  <a:schemeClr val="dk1"/>
                </a:solidFill>
              </a:rPr>
              <a:t>The lambda expression assigned to an object of Function type is used to define its </a:t>
            </a:r>
            <a:r>
              <a:rPr b="1" lang="en" sz="1100">
                <a:solidFill>
                  <a:schemeClr val="dk1"/>
                </a:solidFill>
              </a:rPr>
              <a:t>apply()</a:t>
            </a:r>
            <a:r>
              <a:rPr lang="en" sz="1100">
                <a:solidFill>
                  <a:schemeClr val="dk1"/>
                </a:solidFill>
              </a:rPr>
              <a:t> which eventually applies the given function on the argument.</a:t>
            </a:r>
            <a:endParaRPr sz="1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700">
                <a:solidFill>
                  <a:schemeClr val="dk1"/>
                </a:solidFill>
              </a:rPr>
              <a:t>4. Supplier </a:t>
            </a:r>
            <a:endParaRPr b="1" sz="1700">
              <a:solidFill>
                <a:schemeClr val="dk1"/>
              </a:solidFill>
            </a:endParaRPr>
          </a:p>
          <a:p>
            <a:pPr indent="0" lvl="0" marL="0" rtl="0" algn="l">
              <a:spcBef>
                <a:spcPts val="200"/>
              </a:spcBef>
              <a:spcAft>
                <a:spcPts val="0"/>
              </a:spcAft>
              <a:buNone/>
            </a:pPr>
            <a:r>
              <a:rPr lang="en" sz="1700">
                <a:solidFill>
                  <a:schemeClr val="dk1"/>
                </a:solidFill>
              </a:rPr>
              <a:t>The Supplier functional interface is also a type of functional interface that does not take any input or argument and yet returns a single output. </a:t>
            </a:r>
            <a:r>
              <a:rPr lang="en" sz="1100">
                <a:solidFill>
                  <a:schemeClr val="dk1"/>
                </a:solidFill>
              </a:rPr>
              <a:t>Hence this functional interface takes in only one generic namely:-</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T</a:t>
            </a:r>
            <a:r>
              <a:rPr lang="en" sz="1100">
                <a:solidFill>
                  <a:schemeClr val="dk1"/>
                </a:solidFill>
              </a:rPr>
              <a:t>: denotes the type of the result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lambda expression assigned to an object of Supplier type is used to define its </a:t>
            </a:r>
            <a:r>
              <a:rPr b="1" lang="en" sz="1100">
                <a:solidFill>
                  <a:schemeClr val="dk1"/>
                </a:solidFill>
              </a:rPr>
              <a:t>get()</a:t>
            </a:r>
            <a:r>
              <a:rPr lang="en" sz="1100">
                <a:solidFill>
                  <a:schemeClr val="dk1"/>
                </a:solidFill>
              </a:rPr>
              <a:t> which eventually produces a value. Suppliers are useful when we don’t need to supply any value and obtain a result at the same time.</a:t>
            </a:r>
            <a:endParaRPr sz="1100">
              <a:solidFill>
                <a:schemeClr val="dk1"/>
              </a:solidFill>
            </a:endParaRPr>
          </a:p>
          <a:p>
            <a:pPr indent="0" lvl="0" marL="0" rtl="0" algn="l">
              <a:spcBef>
                <a:spcPts val="1200"/>
              </a:spcBef>
              <a:spcAft>
                <a:spcPts val="1200"/>
              </a:spcAft>
              <a:buNone/>
            </a:pPr>
            <a:r>
              <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5. BiConsumer-</a:t>
            </a:r>
            <a:endParaRPr b="1"/>
          </a:p>
          <a:p>
            <a:pPr indent="0" lvl="0" marL="0" rtl="0" algn="l">
              <a:spcBef>
                <a:spcPts val="1200"/>
              </a:spcBef>
              <a:spcAft>
                <a:spcPts val="0"/>
              </a:spcAft>
              <a:buClr>
                <a:schemeClr val="dk1"/>
              </a:buClr>
              <a:buSzPts val="1100"/>
              <a:buFont typeface="Arial"/>
              <a:buNone/>
            </a:pPr>
            <a:r>
              <a:rPr lang="en"/>
              <a:t>Bi-Consumer is the most exciting variant of the Consumer interface. The consumer interface takes only one argument, but on the other side, the Bi-Consumer interface takes two arguments. Both, Consumer and Bi-Consumer have no return value. It also returns nothing just like the Consumer interface. It is used in iterating through the entries of the map.</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6. </a:t>
            </a:r>
            <a:r>
              <a:rPr b="1" lang="en" sz="2000">
                <a:solidFill>
                  <a:schemeClr val="dk1"/>
                </a:solidFill>
              </a:rPr>
              <a:t>Bi-Predicate – </a:t>
            </a:r>
            <a:r>
              <a:rPr lang="en" sz="2000">
                <a:solidFill>
                  <a:schemeClr val="dk1"/>
                </a:solidFill>
              </a:rPr>
              <a:t>Bi-Predicate is also an extension of the Predicate functional interface, which, instead of one, takes two arguments, does some processing, and returns the boolean value.</a:t>
            </a:r>
            <a:endParaRPr sz="2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2" name="Google Shape;162;p31"/>
          <p:cNvSpPr txBox="1"/>
          <p:nvPr/>
        </p:nvSpPr>
        <p:spPr>
          <a:xfrm>
            <a:off x="311700" y="1152475"/>
            <a:ext cx="859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7. </a:t>
            </a:r>
            <a:r>
              <a:rPr b="1" lang="en" sz="1800">
                <a:solidFill>
                  <a:schemeClr val="dk1"/>
                </a:solidFill>
              </a:rPr>
              <a:t>Bi-Function – </a:t>
            </a:r>
            <a:r>
              <a:rPr lang="en" sz="1800">
                <a:solidFill>
                  <a:schemeClr val="dk1"/>
                </a:solidFill>
              </a:rPr>
              <a:t>The Bi-Function is substantially related to a Function. Besides, it takes two arguments, whereas Function accepts one argument.</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was 2014 </a:t>
            </a:r>
            <a:r>
              <a:rPr lang="en"/>
              <a:t>That’s a long time ago but still many projects are running on Java 8. It’s because it was a major release with a lot of new features. Let’s look at all the exciting and major features of Java 8 with example code.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1100"/>
              <a:t>Unary Operator and Binary Operator – </a:t>
            </a:r>
            <a:endParaRPr b="1" sz="1100"/>
          </a:p>
        </p:txBody>
      </p:sp>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523"/>
              <a:buNone/>
            </a:pPr>
            <a:r>
              <a:rPr lang="en" sz="1122">
                <a:solidFill>
                  <a:schemeClr val="dk1"/>
                </a:solidFill>
              </a:rPr>
              <a:t>There are also two other functional interfaces which are named as Unary Operator and Binary Operator. They both extend the Function and Bi-Function, respectively. In simple words, Unary Operator extends Function, and Binary Operator extends Bi-Function. </a:t>
            </a:r>
            <a:endParaRPr b="1" sz="1122">
              <a:solidFill>
                <a:schemeClr val="dk1"/>
              </a:solidFill>
            </a:endParaRPr>
          </a:p>
          <a:p>
            <a:pPr indent="0" lvl="0" marL="0" rtl="0" algn="l">
              <a:lnSpc>
                <a:spcPct val="95000"/>
              </a:lnSpc>
              <a:spcBef>
                <a:spcPts val="1200"/>
              </a:spcBef>
              <a:spcAft>
                <a:spcPts val="0"/>
              </a:spcAft>
              <a:buClr>
                <a:schemeClr val="dk1"/>
              </a:buClr>
              <a:buSzPts val="523"/>
              <a:buFont typeface="Arial"/>
              <a:buNone/>
            </a:pPr>
            <a:r>
              <a:rPr b="1" lang="en" sz="1122">
                <a:solidFill>
                  <a:schemeClr val="dk1"/>
                </a:solidFill>
              </a:rPr>
              <a:t>The prototype of the Unary Operator and Binary Operator is given below –</a:t>
            </a:r>
            <a:endParaRPr b="1" sz="1122">
              <a:solidFill>
                <a:schemeClr val="dk1"/>
              </a:solidFill>
            </a:endParaRPr>
          </a:p>
          <a:p>
            <a:pPr indent="0" lvl="0" marL="0" rtl="0" algn="l">
              <a:lnSpc>
                <a:spcPct val="95000"/>
              </a:lnSpc>
              <a:spcBef>
                <a:spcPts val="1200"/>
              </a:spcBef>
              <a:spcAft>
                <a:spcPts val="0"/>
              </a:spcAft>
              <a:buClr>
                <a:schemeClr val="dk1"/>
              </a:buClr>
              <a:buSzPts val="523"/>
              <a:buFont typeface="Arial"/>
              <a:buNone/>
            </a:pPr>
            <a:r>
              <a:rPr b="1" lang="en" sz="1122">
                <a:solidFill>
                  <a:schemeClr val="dk1"/>
                </a:solidFill>
              </a:rPr>
              <a:t>1. Unary Operator</a:t>
            </a:r>
            <a:endParaRPr b="1" sz="1122">
              <a:solidFill>
                <a:schemeClr val="dk1"/>
              </a:solidFill>
            </a:endParaRPr>
          </a:p>
          <a:p>
            <a:pPr indent="0" lvl="0" marL="0" rtl="0" algn="l">
              <a:lnSpc>
                <a:spcPct val="95000"/>
              </a:lnSpc>
              <a:spcBef>
                <a:spcPts val="1200"/>
              </a:spcBef>
              <a:spcAft>
                <a:spcPts val="0"/>
              </a:spcAft>
              <a:buSzPts val="523"/>
              <a:buNone/>
            </a:pPr>
            <a:r>
              <a:rPr lang="en" sz="1122">
                <a:solidFill>
                  <a:schemeClr val="dk1"/>
                </a:solidFill>
              </a:rPr>
              <a:t>@FunctionalInterface</a:t>
            </a:r>
            <a:endParaRPr sz="1122">
              <a:solidFill>
                <a:schemeClr val="dk1"/>
              </a:solidFill>
            </a:endParaRPr>
          </a:p>
          <a:p>
            <a:pPr indent="0" lvl="0" marL="0" rtl="0" algn="l">
              <a:lnSpc>
                <a:spcPct val="95000"/>
              </a:lnSpc>
              <a:spcBef>
                <a:spcPts val="1200"/>
              </a:spcBef>
              <a:spcAft>
                <a:spcPts val="0"/>
              </a:spcAft>
              <a:buSzPts val="523"/>
              <a:buNone/>
            </a:pPr>
            <a:r>
              <a:rPr lang="en" sz="1122">
                <a:solidFill>
                  <a:schemeClr val="dk1"/>
                </a:solidFill>
              </a:rPr>
              <a:t>public interface UnaryOperator&lt;T&gt; extends Function&lt;T, U&gt; </a:t>
            </a:r>
            <a:endParaRPr sz="1122">
              <a:solidFill>
                <a:schemeClr val="dk1"/>
              </a:solidFill>
            </a:endParaRPr>
          </a:p>
          <a:p>
            <a:pPr indent="0" lvl="0" marL="0" rtl="0" algn="l">
              <a:lnSpc>
                <a:spcPct val="95000"/>
              </a:lnSpc>
              <a:spcBef>
                <a:spcPts val="1200"/>
              </a:spcBef>
              <a:spcAft>
                <a:spcPts val="0"/>
              </a:spcAft>
              <a:buSzPts val="523"/>
              <a:buNone/>
            </a:pPr>
            <a:r>
              <a:rPr lang="en" sz="1122">
                <a:solidFill>
                  <a:schemeClr val="dk1"/>
                </a:solidFill>
              </a:rPr>
              <a:t>{</a:t>
            </a:r>
            <a:endParaRPr sz="1122">
              <a:solidFill>
                <a:schemeClr val="dk1"/>
              </a:solidFill>
            </a:endParaRPr>
          </a:p>
          <a:p>
            <a:pPr indent="0" lvl="0" marL="0" rtl="0" algn="l">
              <a:lnSpc>
                <a:spcPct val="95000"/>
              </a:lnSpc>
              <a:spcBef>
                <a:spcPts val="1200"/>
              </a:spcBef>
              <a:spcAft>
                <a:spcPts val="0"/>
              </a:spcAft>
              <a:buSzPts val="523"/>
              <a:buNone/>
            </a:pPr>
            <a:r>
              <a:rPr lang="en" sz="1122">
                <a:solidFill>
                  <a:schemeClr val="dk1"/>
                </a:solidFill>
              </a:rPr>
              <a:t>    ……...</a:t>
            </a:r>
            <a:endParaRPr sz="1122">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 sz="1122">
                <a:solidFill>
                  <a:schemeClr val="dk1"/>
                </a:solidFill>
              </a:rPr>
              <a:t>}</a:t>
            </a:r>
            <a:endParaRPr sz="1122">
              <a:solidFill>
                <a:schemeClr val="dk1"/>
              </a:solidFill>
            </a:endParaRPr>
          </a:p>
          <a:p>
            <a:pPr indent="0" lvl="0" marL="0" rtl="0" algn="l">
              <a:lnSpc>
                <a:spcPct val="95000"/>
              </a:lnSpc>
              <a:spcBef>
                <a:spcPts val="1200"/>
              </a:spcBef>
              <a:spcAft>
                <a:spcPts val="1200"/>
              </a:spcAft>
              <a:buSzPts val="523"/>
              <a:buNone/>
            </a:pPr>
            <a:r>
              <a:rPr lang="en" sz="1122">
                <a:solidFill>
                  <a:schemeClr val="dk1"/>
                </a:solidFill>
              </a:rPr>
              <a:t> </a:t>
            </a:r>
            <a:endParaRPr sz="145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Clr>
                <a:schemeClr val="dk1"/>
              </a:buClr>
              <a:buSzPts val="523"/>
              <a:buFont typeface="Arial"/>
              <a:buNone/>
            </a:pPr>
            <a:r>
              <a:rPr b="1" lang="en" sz="1122">
                <a:solidFill>
                  <a:schemeClr val="dk1"/>
                </a:solidFill>
              </a:rPr>
              <a:t>2. Binary Operator</a:t>
            </a:r>
            <a:endParaRPr b="1" sz="1122">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 sz="1122">
                <a:solidFill>
                  <a:schemeClr val="dk1"/>
                </a:solidFill>
              </a:rPr>
              <a:t>@FunctionalInterface</a:t>
            </a:r>
            <a:endParaRPr sz="1122">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 sz="1122">
                <a:solidFill>
                  <a:schemeClr val="dk1"/>
                </a:solidFill>
              </a:rPr>
              <a:t>public interface BinaryOperator&lt;T&gt; extends BiFunction&lt;T, U, R&gt; </a:t>
            </a:r>
            <a:endParaRPr sz="1122">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 sz="1122">
                <a:solidFill>
                  <a:schemeClr val="dk1"/>
                </a:solidFill>
              </a:rPr>
              <a:t>{</a:t>
            </a:r>
            <a:endParaRPr sz="1122">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 sz="1122">
                <a:solidFill>
                  <a:schemeClr val="dk1"/>
                </a:solidFill>
              </a:rPr>
              <a:t>    ……...</a:t>
            </a:r>
            <a:endParaRPr sz="1122">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 sz="1122">
                <a:solidFill>
                  <a:schemeClr val="dk1"/>
                </a:solidFill>
              </a:rPr>
              <a:t>}</a:t>
            </a:r>
            <a:endParaRPr sz="1122">
              <a:solidFill>
                <a:schemeClr val="dk1"/>
              </a:solidFill>
            </a:endParaRPr>
          </a:p>
          <a:p>
            <a:pPr indent="0" lvl="0" marL="0" rtl="0" algn="l">
              <a:lnSpc>
                <a:spcPct val="95000"/>
              </a:lnSpc>
              <a:spcBef>
                <a:spcPts val="0"/>
              </a:spcBef>
              <a:spcAft>
                <a:spcPts val="0"/>
              </a:spcAft>
              <a:buClr>
                <a:schemeClr val="dk1"/>
              </a:buClr>
              <a:buSzPts val="523"/>
              <a:buFont typeface="Arial"/>
              <a:buNone/>
            </a:pPr>
            <a:r>
              <a:t/>
            </a:r>
            <a:endParaRPr sz="1455"/>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700"/>
              <a:t>Method Reference</a:t>
            </a:r>
            <a:endParaRPr b="1" sz="3400"/>
          </a:p>
        </p:txBody>
      </p:sp>
      <p:sp>
        <p:nvSpPr>
          <p:cNvPr id="180" name="Google Shape;18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a:t>
            </a:r>
            <a:r>
              <a:rPr lang="en">
                <a:solidFill>
                  <a:schemeClr val="dk1"/>
                </a:solidFill>
                <a:uFill>
                  <a:noFill/>
                </a:uFill>
                <a:hlinkClick r:id="rId3">
                  <a:extLst>
                    <a:ext uri="{A12FA001-AC4F-418D-AE19-62706E023703}">
                      <ahyp:hlinkClr val="tx"/>
                    </a:ext>
                  </a:extLst>
                </a:hlinkClick>
              </a:rPr>
              <a:t> </a:t>
            </a:r>
            <a:r>
              <a:rPr lang="en" u="sng">
                <a:solidFill>
                  <a:schemeClr val="hlink"/>
                </a:solidFill>
                <a:hlinkClick r:id="rId4"/>
              </a:rPr>
              <a:t>Java Lambda expressions</a:t>
            </a:r>
            <a:r>
              <a:rPr lang="en">
                <a:solidFill>
                  <a:schemeClr val="dk1"/>
                </a:solidFill>
              </a:rPr>
              <a:t> allow us to define an anonymous method and treat it as an instance of</a:t>
            </a:r>
            <a:r>
              <a:rPr lang="en">
                <a:solidFill>
                  <a:schemeClr val="dk1"/>
                </a:solidFill>
                <a:uFill>
                  <a:noFill/>
                </a:uFill>
                <a:hlinkClick r:id="rId5">
                  <a:extLst>
                    <a:ext uri="{A12FA001-AC4F-418D-AE19-62706E023703}">
                      <ahyp:hlinkClr val="tx"/>
                    </a:ext>
                  </a:extLst>
                </a:hlinkClick>
              </a:rPr>
              <a:t> </a:t>
            </a:r>
            <a:r>
              <a:rPr lang="en" u="sng">
                <a:solidFill>
                  <a:schemeClr val="hlink"/>
                </a:solidFill>
                <a:hlinkClick r:id="rId6"/>
              </a:rPr>
              <a:t>functional interface</a:t>
            </a:r>
            <a:r>
              <a:rPr lang="en">
                <a:solidFill>
                  <a:schemeClr val="dk1"/>
                </a:solidFill>
              </a:rPr>
              <a:t>. Similarly, the Method references allow us to do the same thing, but with the existing methods. Also, the Method References are similar to Lambda expressions, that they require a target type. But instead of providing implementation of a method, they refer to a method of an existing class or object.</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chemeClr val="dk2"/>
                </a:solidFill>
              </a:rPr>
              <a:t>Syntax of Method Reference</a:t>
            </a:r>
            <a:endParaRPr b="1"/>
          </a:p>
        </p:txBody>
      </p:sp>
      <p:sp>
        <p:nvSpPr>
          <p:cNvPr id="186" name="Google Shape;186;p35"/>
          <p:cNvSpPr txBox="1"/>
          <p:nvPr>
            <p:ph idx="1" type="body"/>
          </p:nvPr>
        </p:nvSpPr>
        <p:spPr>
          <a:xfrm>
            <a:off x="311700" y="1131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ClassName::instance-methodName</a:t>
            </a:r>
            <a:endParaRPr/>
          </a:p>
          <a:p>
            <a:pPr indent="0" lvl="0" marL="0" rtl="0" algn="l">
              <a:spcBef>
                <a:spcPts val="1200"/>
              </a:spcBef>
              <a:spcAft>
                <a:spcPts val="0"/>
              </a:spcAft>
              <a:buClr>
                <a:schemeClr val="dk1"/>
              </a:buClr>
              <a:buSzPts val="1100"/>
              <a:buFont typeface="Arial"/>
              <a:buNone/>
            </a:pPr>
            <a:r>
              <a:rPr lang="en"/>
              <a:t>ClassName::static-methodName</a:t>
            </a:r>
            <a:endParaRPr/>
          </a:p>
          <a:p>
            <a:pPr indent="0" lvl="0" marL="0" rtl="0" algn="l">
              <a:spcBef>
                <a:spcPts val="1200"/>
              </a:spcBef>
              <a:spcAft>
                <a:spcPts val="1200"/>
              </a:spcAft>
              <a:buNone/>
            </a:pPr>
            <a:r>
              <a:rPr lang="en"/>
              <a:t>Instance::methodName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to use Method Reference?</a:t>
            </a:r>
            <a:endParaRPr/>
          </a:p>
        </p:txBody>
      </p:sp>
      <p:sp>
        <p:nvSpPr>
          <p:cNvPr id="192" name="Google Shape;19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Lambda expressions referring to a method directly.</a:t>
            </a:r>
            <a:endParaRPr/>
          </a:p>
          <a:p>
            <a:pPr indent="0" lvl="0" marL="0" rtl="0" algn="l">
              <a:spcBef>
                <a:spcPts val="1200"/>
              </a:spcBef>
              <a:spcAft>
                <a:spcPts val="0"/>
              </a:spcAft>
              <a:buClr>
                <a:schemeClr val="dk1"/>
              </a:buClr>
              <a:buSzPts val="1100"/>
              <a:buFont typeface="Arial"/>
              <a:buNone/>
            </a:pPr>
            <a:r>
              <a:rPr lang="en"/>
              <a:t>Using Lambda:</a:t>
            </a:r>
            <a:endParaRPr/>
          </a:p>
          <a:p>
            <a:pPr indent="0" lvl="0" marL="0" rtl="0" algn="l">
              <a:spcBef>
                <a:spcPts val="1200"/>
              </a:spcBef>
              <a:spcAft>
                <a:spcPts val="0"/>
              </a:spcAft>
              <a:buClr>
                <a:schemeClr val="dk1"/>
              </a:buClr>
              <a:buSzPts val="1100"/>
              <a:buFont typeface="Arial"/>
              <a:buNone/>
            </a:pPr>
            <a:r>
              <a:rPr lang="en"/>
              <a:t>Function&lt;String,String&gt; toUpperCaseLambda = (s)-&gt;s.toUpperCase();</a:t>
            </a:r>
            <a:endParaRPr/>
          </a:p>
          <a:p>
            <a:pPr indent="0" lvl="0" marL="0" rtl="0" algn="l">
              <a:spcBef>
                <a:spcPts val="1200"/>
              </a:spcBef>
              <a:spcAft>
                <a:spcPts val="0"/>
              </a:spcAft>
              <a:buClr>
                <a:schemeClr val="dk1"/>
              </a:buClr>
              <a:buSzPts val="1100"/>
              <a:buFont typeface="Arial"/>
              <a:buNone/>
            </a:pPr>
            <a:r>
              <a:rPr lang="en"/>
              <a:t>Using Method Reference:</a:t>
            </a:r>
            <a:endParaRPr/>
          </a:p>
          <a:p>
            <a:pPr indent="0" lvl="0" marL="0" rtl="0" algn="l">
              <a:spcBef>
                <a:spcPts val="1200"/>
              </a:spcBef>
              <a:spcAft>
                <a:spcPts val="0"/>
              </a:spcAft>
              <a:buClr>
                <a:schemeClr val="dk1"/>
              </a:buClr>
              <a:buSzPts val="1100"/>
              <a:buFont typeface="Arial"/>
              <a:buNone/>
            </a:pPr>
            <a:r>
              <a:rPr lang="en"/>
              <a:t>Function&lt;String,String&gt; toUpperCaseMethodRefernce =</a:t>
            </a:r>
            <a:endParaRPr/>
          </a:p>
          <a:p>
            <a:pPr indent="0" lvl="0" marL="0" rtl="0" algn="l">
              <a:spcBef>
                <a:spcPts val="1200"/>
              </a:spcBef>
              <a:spcAft>
                <a:spcPts val="1200"/>
              </a:spcAft>
              <a:buNone/>
            </a:pPr>
            <a:r>
              <a:rPr lang="en"/>
              <a:t>String::toUpperCase;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Where Method Reference is not Applicable ?</a:t>
            </a:r>
            <a:endParaRPr sz="1800">
              <a:solidFill>
                <a:schemeClr val="dk2"/>
              </a:solidFill>
            </a:endParaRPr>
          </a:p>
        </p:txBody>
      </p:sp>
      <p:sp>
        <p:nvSpPr>
          <p:cNvPr id="198" name="Google Shape;19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1200"/>
              </a:spcBef>
              <a:spcAft>
                <a:spcPts val="1200"/>
              </a:spcAft>
              <a:buNone/>
            </a:pPr>
            <a:r>
              <a:rPr lang="en"/>
              <a:t>Predicate&lt;Student&gt; predicateUsingLambda = (s) -&gt; s.getGradeLevel()&gt;=3;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consumerMethodReference example</a:t>
            </a:r>
            <a:endParaRPr/>
          </a:p>
        </p:txBody>
      </p:sp>
      <p:sp>
        <p:nvSpPr>
          <p:cNvPr id="204" name="Google Shape;20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package com.learnJava.methodreference;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import com.learnJava.data.Student;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import com.learnJava.data.StudentDataBase;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import java.util.function.Consumer;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ConsumerMethodReferenceExample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 classname::methodName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static Consumer&lt;Student&gt; c1= System.out::println;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static Consumer&lt;Student&gt; c2= Student::printListOfActivities;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StudentDataBase.getAllStudents().forEach(c1);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StudentDataBase.getAllStudents().forEach(c2);</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method reference</a:t>
            </a:r>
            <a:endParaRPr/>
          </a:p>
        </p:txBody>
      </p:sp>
      <p:sp>
        <p:nvSpPr>
          <p:cNvPr id="210" name="Google Shape;21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import java.util.function.Function;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FunctionMethodReferenceExample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static Function&lt;String,String&gt; toUpperCaseLambda = String::toUpperCase;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static Function&lt;String,String&gt; toUpperMethodReference = String::toUpperCase;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System.out.println(toUpperCaseLambda.apply("java8"));</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System.out.println(toUpperMethodReference.apply("java8"));</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900"/>
              <a:t>Constructor Reference</a:t>
            </a:r>
            <a:endParaRPr sz="3600"/>
          </a:p>
        </p:txBody>
      </p:sp>
      <p:sp>
        <p:nvSpPr>
          <p:cNvPr id="216" name="Google Shape;21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chemeClr val="dk1"/>
                </a:solidFill>
              </a:rPr>
              <a:t>The </a:t>
            </a:r>
            <a:r>
              <a:rPr b="1" lang="en" sz="1100">
                <a:solidFill>
                  <a:schemeClr val="dk1"/>
                </a:solidFill>
              </a:rPr>
              <a:t>Constructor reference</a:t>
            </a:r>
            <a:r>
              <a:rPr lang="en" sz="1100">
                <a:solidFill>
                  <a:schemeClr val="dk1"/>
                </a:solidFill>
              </a:rPr>
              <a:t> mechanism is yet another game changing addition by Java 8. You can pass references to constructors as arguments or assign to a target type. Similar to method references, </a:t>
            </a:r>
            <a:r>
              <a:rPr b="1" lang="en" sz="1100">
                <a:solidFill>
                  <a:schemeClr val="dk1"/>
                </a:solidFill>
              </a:rPr>
              <a:t>you can refer previously defined constructors and assign to a target type of a Functional Interface</a:t>
            </a:r>
            <a:r>
              <a:rPr lang="en" sz="1100">
                <a:solidFill>
                  <a:schemeClr val="dk1"/>
                </a:solidFill>
              </a:rPr>
              <a:t>.</a:t>
            </a:r>
            <a:endParaRPr sz="1100">
              <a:solidFill>
                <a:schemeClr val="dk1"/>
              </a:solidFill>
            </a:endParaRPr>
          </a:p>
          <a:p>
            <a:pPr indent="0" lvl="0" marL="0" rtl="0" algn="l">
              <a:spcBef>
                <a:spcPts val="1200"/>
              </a:spcBef>
              <a:spcAft>
                <a:spcPts val="0"/>
              </a:spcAft>
              <a:buNone/>
            </a:pPr>
            <a:r>
              <a:rPr lang="en" sz="1100">
                <a:solidFill>
                  <a:schemeClr val="dk1"/>
                </a:solidFill>
              </a:rPr>
              <a:t>Moreover, in the constructor reference expressions, instead of specifying the exact constructor, we just write </a:t>
            </a:r>
            <a:r>
              <a:rPr lang="en" sz="1100">
                <a:solidFill>
                  <a:srgbClr val="188038"/>
                </a:solidFill>
                <a:latin typeface="Roboto Mono"/>
                <a:ea typeface="Roboto Mono"/>
                <a:cs typeface="Roboto Mono"/>
                <a:sym typeface="Roboto Mono"/>
              </a:rPr>
              <a:t>new</a:t>
            </a:r>
            <a:r>
              <a:rPr lang="en" sz="1100">
                <a:solidFill>
                  <a:schemeClr val="dk1"/>
                </a:solidFill>
              </a:rPr>
              <a:t>. However, a class may have multiple constructors. In that case, compiler checks the type of the target functional interface with each of the constructors in the class, and finally chooses the best match.</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00">
                <a:solidFill>
                  <a:schemeClr val="dk1"/>
                </a:solidFill>
              </a:rPr>
              <a:t>Syntax:</a:t>
            </a:r>
            <a:endParaRPr sz="1100">
              <a:solidFill>
                <a:schemeClr val="dk1"/>
              </a:solidFill>
            </a:endParaRPr>
          </a:p>
          <a:p>
            <a:pPr indent="0" lvl="0" marL="0" rtl="0" algn="l">
              <a:spcBef>
                <a:spcPts val="1200"/>
              </a:spcBef>
              <a:spcAft>
                <a:spcPts val="1200"/>
              </a:spcAft>
              <a:buNone/>
            </a:pPr>
            <a:r>
              <a:rPr lang="en" sz="1100">
                <a:solidFill>
                  <a:schemeClr val="dk1"/>
                </a:solidFill>
              </a:rPr>
              <a:t>Classname::new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2" name="Google Shape;22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Supplier&lt;Student&gt; studentSupplier = Student::new;</a:t>
            </a:r>
            <a:endParaRPr/>
          </a:p>
          <a:p>
            <a:pPr indent="0" lvl="0" marL="0" rtl="0" algn="l">
              <a:spcBef>
                <a:spcPts val="1200"/>
              </a:spcBef>
              <a:spcAft>
                <a:spcPts val="0"/>
              </a:spcAft>
              <a:buClr>
                <a:schemeClr val="dk1"/>
              </a:buClr>
              <a:buSzPts val="1100"/>
              <a:buFont typeface="Arial"/>
              <a:buNone/>
            </a:pPr>
            <a:r>
              <a:rPr lang="en"/>
              <a:t>Invalid:</a:t>
            </a:r>
            <a:endParaRPr/>
          </a:p>
          <a:p>
            <a:pPr indent="0" lvl="0" marL="0" rtl="0" algn="l">
              <a:spcBef>
                <a:spcPts val="1200"/>
              </a:spcBef>
              <a:spcAft>
                <a:spcPts val="1200"/>
              </a:spcAft>
              <a:buNone/>
            </a:pPr>
            <a:r>
              <a:rPr lang="en"/>
              <a:t>Student student = Student::new; // compilation issue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
              <a:t>Some of the important Java 8 features are;</a:t>
            </a:r>
            <a:endParaRPr/>
          </a:p>
          <a:p>
            <a:pPr indent="-298450" lvl="0" marL="457200" rtl="0" algn="l">
              <a:spcBef>
                <a:spcPts val="1200"/>
              </a:spcBef>
              <a:spcAft>
                <a:spcPts val="0"/>
              </a:spcAft>
              <a:buClr>
                <a:schemeClr val="dk1"/>
              </a:buClr>
              <a:buSzPts val="1100"/>
              <a:buAutoNum type="arabicPeriod"/>
            </a:pPr>
            <a:r>
              <a:rPr lang="en"/>
              <a:t>forEach() method in Iterable interface</a:t>
            </a:r>
            <a:endParaRPr/>
          </a:p>
          <a:p>
            <a:pPr indent="-298450" lvl="0" marL="457200" rtl="0" algn="l">
              <a:spcBef>
                <a:spcPts val="0"/>
              </a:spcBef>
              <a:spcAft>
                <a:spcPts val="0"/>
              </a:spcAft>
              <a:buClr>
                <a:schemeClr val="dk1"/>
              </a:buClr>
              <a:buSzPts val="1100"/>
              <a:buAutoNum type="arabicPeriod"/>
            </a:pPr>
            <a:r>
              <a:rPr lang="en"/>
              <a:t>default and static methods in Interfaces</a:t>
            </a:r>
            <a:endParaRPr/>
          </a:p>
          <a:p>
            <a:pPr indent="-298450" lvl="0" marL="457200" rtl="0" algn="l">
              <a:spcBef>
                <a:spcPts val="0"/>
              </a:spcBef>
              <a:spcAft>
                <a:spcPts val="0"/>
              </a:spcAft>
              <a:buClr>
                <a:schemeClr val="dk1"/>
              </a:buClr>
              <a:buSzPts val="1100"/>
              <a:buAutoNum type="arabicPeriod"/>
            </a:pPr>
            <a:r>
              <a:rPr lang="en"/>
              <a:t>Functional Interfaces and Lambda Expressions</a:t>
            </a:r>
            <a:endParaRPr/>
          </a:p>
          <a:p>
            <a:pPr indent="-298450" lvl="0" marL="457200" rtl="0" algn="l">
              <a:spcBef>
                <a:spcPts val="0"/>
              </a:spcBef>
              <a:spcAft>
                <a:spcPts val="0"/>
              </a:spcAft>
              <a:buClr>
                <a:schemeClr val="dk1"/>
              </a:buClr>
              <a:buSzPts val="1100"/>
              <a:buAutoNum type="arabicPeriod"/>
            </a:pPr>
            <a:r>
              <a:rPr lang="en"/>
              <a:t>Java Stream API for Bulk Data Operations on Collections</a:t>
            </a:r>
            <a:endParaRPr/>
          </a:p>
          <a:p>
            <a:pPr indent="-298450" lvl="0" marL="457200" rtl="0" algn="l">
              <a:spcBef>
                <a:spcPts val="0"/>
              </a:spcBef>
              <a:spcAft>
                <a:spcPts val="0"/>
              </a:spcAft>
              <a:buClr>
                <a:schemeClr val="dk1"/>
              </a:buClr>
              <a:buSzPts val="1100"/>
              <a:buAutoNum type="arabicPeriod"/>
            </a:pPr>
            <a:r>
              <a:rPr lang="en"/>
              <a:t>Java Time API</a:t>
            </a:r>
            <a:endParaRPr/>
          </a:p>
          <a:p>
            <a:pPr indent="-298450" lvl="0" marL="457200" rtl="0" algn="l">
              <a:spcBef>
                <a:spcPts val="0"/>
              </a:spcBef>
              <a:spcAft>
                <a:spcPts val="0"/>
              </a:spcAft>
              <a:buClr>
                <a:schemeClr val="dk1"/>
              </a:buClr>
              <a:buSzPts val="1100"/>
              <a:buAutoNum type="arabicPeriod"/>
            </a:pPr>
            <a:r>
              <a:rPr lang="en"/>
              <a:t>Collection API improvements</a:t>
            </a:r>
            <a:endParaRPr/>
          </a:p>
          <a:p>
            <a:pPr indent="-298450" lvl="0" marL="457200" rtl="0" algn="l">
              <a:spcBef>
                <a:spcPts val="0"/>
              </a:spcBef>
              <a:spcAft>
                <a:spcPts val="0"/>
              </a:spcAft>
              <a:buClr>
                <a:schemeClr val="dk1"/>
              </a:buClr>
              <a:buSzPts val="1100"/>
              <a:buAutoNum type="arabicPeriod"/>
            </a:pPr>
            <a:r>
              <a:rPr lang="en"/>
              <a:t>Concurrency API improvements</a:t>
            </a:r>
            <a:endParaRPr/>
          </a:p>
          <a:p>
            <a:pPr indent="-298450" lvl="0" marL="457200" rtl="0" algn="l">
              <a:spcBef>
                <a:spcPts val="0"/>
              </a:spcBef>
              <a:spcAft>
                <a:spcPts val="0"/>
              </a:spcAft>
              <a:buClr>
                <a:schemeClr val="dk1"/>
              </a:buClr>
              <a:buSzPts val="1100"/>
              <a:buAutoNum type="arabicPeriod"/>
            </a:pPr>
            <a:r>
              <a:rPr lang="en"/>
              <a:t>Java IO improvements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Clr>
                <a:schemeClr val="dk1"/>
              </a:buClr>
              <a:buSzPct val="61111"/>
              <a:buFont typeface="Arial"/>
              <a:buNone/>
            </a:pPr>
            <a:r>
              <a:t/>
            </a:r>
            <a:endParaRPr>
              <a:solidFill>
                <a:schemeClr val="dk1"/>
              </a:solidFill>
              <a:highlight>
                <a:schemeClr val="lt1"/>
              </a:highlight>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import java.util.function.Function;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import java.util.function.Supplier;</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ConstructorReferenceExample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static Supplier&lt;Student&gt; studentSupplier = Student::new;</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static Function&lt;String,Student&gt; studentFunction = Student::new;</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System.out.println(studentSupplier.get());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System.out.println(studentFunction.apply("ABC"));</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Streams API:</a:t>
            </a:r>
            <a:endParaRPr/>
          </a:p>
        </p:txBody>
      </p:sp>
      <p:sp>
        <p:nvSpPr>
          <p:cNvPr id="234" name="Google Shape;23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Introduced as part of Java8</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r>
              <a:rPr lang="en">
                <a:solidFill>
                  <a:schemeClr val="dk1"/>
                </a:solidFill>
              </a:rPr>
              <a:t>Main purpose is to perform some Operation on Collections.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r>
              <a:rPr lang="en">
                <a:solidFill>
                  <a:schemeClr val="dk1"/>
                </a:solidFill>
              </a:rPr>
              <a:t>Parallel operations are easy to perform with Streams API</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without having to spawn a multiple threads.</a:t>
            </a:r>
            <a:endParaRPr>
              <a:solidFill>
                <a:schemeClr val="dk1"/>
              </a:solidFill>
            </a:endParaRPr>
          </a:p>
          <a:p>
            <a:pPr indent="0" lvl="0" marL="0" rtl="0" algn="l">
              <a:spcBef>
                <a:spcPts val="1200"/>
              </a:spcBef>
              <a:spcAft>
                <a:spcPts val="1200"/>
              </a:spcAft>
              <a:buNone/>
            </a:pPr>
            <a:r>
              <a:rPr lang="en">
                <a:solidFill>
                  <a:schemeClr val="dk1"/>
                </a:solidFill>
                <a:latin typeface="Courier New"/>
                <a:ea typeface="Courier New"/>
                <a:cs typeface="Courier New"/>
                <a:sym typeface="Courier New"/>
              </a:rPr>
              <a:t>• </a:t>
            </a:r>
            <a:r>
              <a:rPr lang="en">
                <a:solidFill>
                  <a:schemeClr val="dk1"/>
                </a:solidFill>
              </a:rPr>
              <a:t>Streams API can be also used with arrays or any kind of I/O .</a:t>
            </a:r>
            <a:endParaRPr sz="2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Stream ?</a:t>
            </a:r>
            <a:endParaRPr/>
          </a:p>
        </p:txBody>
      </p:sp>
      <p:sp>
        <p:nvSpPr>
          <p:cNvPr id="240" name="Google Shape;24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Stream is a sequence of elements which can be created out of</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 collections such as List or Arrays or any kind of I/O resources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and etc.,</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List&lt;String&gt; names = Arrays.asList("adam","dan","jenny");</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names.stream(); // creates a stream</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Stream operations can be performed either sequentially or</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parallel.</a:t>
            </a:r>
            <a:endParaRPr sz="1100">
              <a:solidFill>
                <a:schemeClr val="dk1"/>
              </a:solidFill>
            </a:endParaRPr>
          </a:p>
          <a:p>
            <a:pPr indent="0" lvl="0" marL="0" rtl="0" algn="l">
              <a:spcBef>
                <a:spcPts val="1200"/>
              </a:spcBef>
              <a:spcAft>
                <a:spcPts val="1200"/>
              </a:spcAft>
              <a:buNone/>
            </a:pPr>
            <a:r>
              <a:rPr lang="en" sz="1100">
                <a:solidFill>
                  <a:schemeClr val="dk1"/>
                </a:solidFill>
              </a:rPr>
              <a:t>names.parallelStream(); // creates a parallel stream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StreamsExample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//student name and there activities in a map</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Predicate&lt;Student&gt; studentPredicate = (student -&gt; student.getGradeLevel()&gt;=3);</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Predicate&lt;Student&gt; studentgpaPredicate = (student -&gt; student.getGpa()&gt;=3.9);</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Map&lt;String,List&lt;String&gt;&gt; studentMap = StudentDataBase.getAllStudents().stream()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.filter(studentPredicate)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.filter(studentgpaPredicate)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.collect(Collectors.toMap(Student::getName,Student::getActivities));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System.out.println(studentMap);</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Stream API Works ?</a:t>
            </a:r>
            <a:endParaRPr/>
          </a:p>
        </p:txBody>
      </p:sp>
      <p:sp>
        <p:nvSpPr>
          <p:cNvPr id="252" name="Google Shape;25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46"/>
          <p:cNvPicPr preferRelativeResize="0"/>
          <p:nvPr/>
        </p:nvPicPr>
        <p:blipFill>
          <a:blip r:embed="rId3">
            <a:alphaModFix/>
          </a:blip>
          <a:stretch>
            <a:fillRect/>
          </a:stretch>
        </p:blipFill>
        <p:spPr>
          <a:xfrm>
            <a:off x="0" y="1017725"/>
            <a:ext cx="9144001" cy="4056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Collections and Streams</a:t>
            </a:r>
            <a:endParaRPr/>
          </a:p>
        </p:txBody>
      </p:sp>
      <p:sp>
        <p:nvSpPr>
          <p:cNvPr id="259" name="Google Shape;25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0" name="Google Shape;260;p47"/>
          <p:cNvPicPr preferRelativeResize="0"/>
          <p:nvPr/>
        </p:nvPicPr>
        <p:blipFill>
          <a:blip r:embed="rId3">
            <a:alphaModFix/>
          </a:blip>
          <a:stretch>
            <a:fillRect/>
          </a:stretch>
        </p:blipFill>
        <p:spPr>
          <a:xfrm>
            <a:off x="372550" y="1080450"/>
            <a:ext cx="8459749" cy="2384525"/>
          </a:xfrm>
          <a:prstGeom prst="rect">
            <a:avLst/>
          </a:prstGeom>
          <a:noFill/>
          <a:ln>
            <a:noFill/>
          </a:ln>
        </p:spPr>
      </p:pic>
      <p:pic>
        <p:nvPicPr>
          <p:cNvPr id="261" name="Google Shape;261;p47"/>
          <p:cNvPicPr preferRelativeResize="0"/>
          <p:nvPr/>
        </p:nvPicPr>
        <p:blipFill>
          <a:blip r:embed="rId4">
            <a:alphaModFix/>
          </a:blip>
          <a:stretch>
            <a:fillRect/>
          </a:stretch>
        </p:blipFill>
        <p:spPr>
          <a:xfrm>
            <a:off x="342125" y="2999300"/>
            <a:ext cx="8459750" cy="1336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7" name="Google Shape;26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CollectionsVsStream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ArrayList&lt;String&gt; names = new ArrayList&lt;&gt;();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names.add("adam");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names.add("jim");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names.add("jenny");</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for(String name : names){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System.out.println(name);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for(String name : names){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System.out.println(name);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names.remove(0);</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System.out.println(names);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Stream&lt;String&gt; nameStream = names.stream();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nameStream.forEach(System.out::println);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 nameStream.forEach(System.out::println);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3" name="Google Shape;27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StreamsExample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//student name and there activities in a map</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Predicate&lt;Student&gt; studentPredicate = (student -&gt; student.getGradeLevel()&gt;=3);</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Predicate&lt;Student&gt; studentgpaPredicate = (student -&gt; student.getGpa()&gt;=3.9);</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Map&lt;String,List&lt;String&gt;&gt; studentMap = StudentDataBase.getAllStudents().stream()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.filter(studentPredicate) //Stream&lt;Students&gt;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.filter(studentgpaPredicate)//Stream&lt;Students&gt;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.collect(Collectors.toMap(Student::getName,Student::getActivities)); //&lt;Map&gt;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System.out.println(studentMap);</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LocalDate localDate = LocalDate.of(2018,06,24);</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System.out.println(localDate);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LocalDate localDate1 = LocalDate.of(2018,06,20);</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System.out.println(localDate1.isBefore(localDate));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System.out.println(DAYS.between(localDate1,localDate));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System.out.println(DAYS.between(localDate,localDate1));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IntStream.rangeClosed(0,(int) DAYS.between(localDate1,localDate))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.forEach((i) -&gt;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System.out.println(localDate1.plusDays(i));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IntStream.rangeClosed(0,0)</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.forEach((i) -&gt;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System.out.println(localDate1.plusDays(i));</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700"/>
              <a:t>Stream API : map()</a:t>
            </a:r>
            <a:endParaRPr b="1" sz="3400"/>
          </a:p>
        </p:txBody>
      </p:sp>
      <p:sp>
        <p:nvSpPr>
          <p:cNvPr id="279" name="Google Shape;27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map : Convert(transform) one type to another.</a:t>
            </a:r>
            <a:endParaRPr sz="1100">
              <a:solidFill>
                <a:schemeClr val="dk1"/>
              </a:solidFill>
            </a:endParaRPr>
          </a:p>
          <a:p>
            <a:pPr indent="0" lvl="0" marL="0" rtl="0" algn="l">
              <a:spcBef>
                <a:spcPts val="1200"/>
              </a:spcBef>
              <a:spcAft>
                <a:spcPts val="1200"/>
              </a:spcAft>
              <a:buNone/>
            </a:pPr>
            <a:r>
              <a:rPr lang="en" sz="1100">
                <a:solidFill>
                  <a:schemeClr val="dk1"/>
                </a:solidFill>
                <a:latin typeface="Courier New"/>
                <a:ea typeface="Courier New"/>
                <a:cs typeface="Courier New"/>
                <a:sym typeface="Courier New"/>
              </a:rPr>
              <a:t>• </a:t>
            </a:r>
            <a:r>
              <a:rPr lang="en" sz="1100">
                <a:solidFill>
                  <a:schemeClr val="dk1"/>
                </a:solidFill>
              </a:rPr>
              <a:t>Don’t get confused this with Map Collection.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idx="1" type="body"/>
          </p:nvPr>
        </p:nvSpPr>
        <p:spPr>
          <a:xfrm>
            <a:off x="195275" y="115325"/>
            <a:ext cx="8520600" cy="3416400"/>
          </a:xfrm>
          <a:prstGeom prst="rect">
            <a:avLst/>
          </a:prstGeom>
        </p:spPr>
        <p:txBody>
          <a:bodyPr anchorCtr="0" anchor="t" bIns="91425" lIns="91425" spcFirstLastPara="1" rIns="91425" wrap="square" tIns="91425">
            <a:noAutofit/>
          </a:bodyPr>
          <a:lstStyle/>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public class StreamsMapExample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public static List&lt;String&gt; namesList(){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List&lt;String&gt; studentList = StudentDataBase.getAllStudents().stream() //Stream&lt;Student&gt;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//Student as an input -&gt; Student Name</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.map(Student::getName) //Stream&lt;String&gt;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.map(String::toUpperCase) //Stream&lt;String&gt; -&gt; uppercase operation on each input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.collect(toList()); //List&lt;String&gt;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return studentList;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public static Set&lt;String&gt; namesSet(){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Set&lt;String&gt; studentList = StudentDataBase.getAllStudents().stream() //Stream&lt;Student&gt;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//Student as an input -&gt; Student Name</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.map(Student::getName) //Stream&lt;String&gt;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.map(String::toUpperCase) //Stream&lt;String&gt; -&gt; uppercase operation on each input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.collect(toSet()); //Set&lt;String&gt;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return studentList;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public static void main(String[] args)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System.out.println(namesList());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System.out.println(namesSet());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rPr lang="en" sz="820">
                <a:solidFill>
                  <a:schemeClr val="dk1"/>
                </a:solidFill>
                <a:highlight>
                  <a:schemeClr val="lt1"/>
                </a:highlight>
                <a:latin typeface="Courier New"/>
                <a:ea typeface="Courier New"/>
                <a:cs typeface="Courier New"/>
                <a:sym typeface="Courier New"/>
              </a:rPr>
              <a:t>}</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440"/>
              <a:buFont typeface="Arial"/>
              <a:buNone/>
            </a:pPr>
            <a:r>
              <a:t/>
            </a:r>
            <a:endParaRPr sz="820">
              <a:solidFill>
                <a:schemeClr val="dk1"/>
              </a:solidFill>
              <a:highlight>
                <a:schemeClr val="lt1"/>
              </a:highlight>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112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Lambda Expression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It provides a clear and concise way to represent one method interface using an expression. It is very useful in collection library. It helps to iterate, filter and extract data from collection.</a:t>
            </a:r>
            <a:endParaRPr/>
          </a:p>
          <a:p>
            <a:pPr indent="0" lvl="0" marL="0" rtl="0" algn="l">
              <a:spcBef>
                <a:spcPts val="1200"/>
              </a:spcBef>
              <a:spcAft>
                <a:spcPts val="0"/>
              </a:spcAft>
              <a:buClr>
                <a:schemeClr val="dk1"/>
              </a:buClr>
              <a:buSzPts val="1100"/>
              <a:buFont typeface="Arial"/>
              <a:buNone/>
            </a:pPr>
            <a:r>
              <a:rPr lang="en"/>
              <a:t>The Lambda expression is used to provide the implementation of an interface which has functional interface. It saves a lot of code. In case of lambda expression, we don't need to define the method again for providing the implementation. Here, we just write the implementation code.</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0" name="Google Shape;29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52"/>
          <p:cNvPicPr preferRelativeResize="0"/>
          <p:nvPr/>
        </p:nvPicPr>
        <p:blipFill>
          <a:blip r:embed="rId3">
            <a:alphaModFix/>
          </a:blip>
          <a:stretch>
            <a:fillRect/>
          </a:stretch>
        </p:blipFill>
        <p:spPr>
          <a:xfrm>
            <a:off x="208296" y="0"/>
            <a:ext cx="8727409" cy="514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FlatMap</a:t>
            </a:r>
            <a:endParaRPr/>
          </a:p>
        </p:txBody>
      </p:sp>
      <p:sp>
        <p:nvSpPr>
          <p:cNvPr id="297" name="Google Shape;29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100">
                <a:solidFill>
                  <a:schemeClr val="dk1"/>
                </a:solidFill>
              </a:rPr>
              <a:t>flatMap : Converts(Transforms) one type to another as like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map() method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Used in the context of Stream where each element in the</a:t>
            </a:r>
            <a:endParaRPr sz="1100">
              <a:solidFill>
                <a:schemeClr val="dk1"/>
              </a:solidFill>
            </a:endParaRPr>
          </a:p>
          <a:p>
            <a:pPr indent="0" lvl="0" marL="0" rtl="0" algn="l">
              <a:spcBef>
                <a:spcPts val="1200"/>
              </a:spcBef>
              <a:spcAft>
                <a:spcPts val="0"/>
              </a:spcAft>
              <a:buNone/>
            </a:pPr>
            <a:r>
              <a:rPr lang="en" sz="1100">
                <a:solidFill>
                  <a:schemeClr val="dk1"/>
                </a:solidFill>
              </a:rPr>
              <a:t>stream represents multiple elements.</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a:t>
            </a:r>
            <a:endParaRPr sz="1100">
              <a:solidFill>
                <a:schemeClr val="dk1"/>
              </a:solidFill>
            </a:endParaRPr>
          </a:p>
          <a:p>
            <a:pPr indent="0" lvl="0" marL="0" rtl="0" algn="l">
              <a:spcBef>
                <a:spcPts val="1200"/>
              </a:spcBef>
              <a:spcAft>
                <a:spcPts val="0"/>
              </a:spcAft>
              <a:buNone/>
            </a:pPr>
            <a:r>
              <a:rPr lang="en" sz="1100">
                <a:solidFill>
                  <a:schemeClr val="dk1"/>
                </a:solidFill>
              </a:rPr>
              <a:t>[1,2,3],</a:t>
            </a:r>
            <a:endParaRPr sz="1100">
              <a:solidFill>
                <a:schemeClr val="dk1"/>
              </a:solidFill>
            </a:endParaRPr>
          </a:p>
          <a:p>
            <a:pPr indent="0" lvl="0" marL="0" rtl="0" algn="l">
              <a:spcBef>
                <a:spcPts val="1200"/>
              </a:spcBef>
              <a:spcAft>
                <a:spcPts val="0"/>
              </a:spcAft>
              <a:buNone/>
            </a:pPr>
            <a:r>
              <a:rPr lang="en" sz="1100">
                <a:solidFill>
                  <a:schemeClr val="dk1"/>
                </a:solidFill>
              </a:rPr>
              <a:t>[1,2]</a:t>
            </a:r>
            <a:endParaRPr sz="1100">
              <a:solidFill>
                <a:schemeClr val="dk1"/>
              </a:solidFill>
            </a:endParaRPr>
          </a:p>
          <a:p>
            <a:pPr indent="0" lvl="0" marL="0" rtl="0" algn="l">
              <a:spcBef>
                <a:spcPts val="1200"/>
              </a:spcBef>
              <a:spcAft>
                <a:spcPts val="0"/>
              </a:spcAft>
              <a:buNone/>
            </a:pPr>
            <a:r>
              <a:rPr lang="en" sz="1100">
                <a:solidFill>
                  <a:schemeClr val="dk1"/>
                </a:solidFill>
              </a:rPr>
              <a:t>[3]</a:t>
            </a:r>
            <a:endParaRPr sz="1100">
              <a:solidFill>
                <a:schemeClr val="dk1"/>
              </a:solidFill>
            </a:endParaRPr>
          </a:p>
          <a:p>
            <a:pPr indent="0" lvl="0" marL="0" rtl="0" algn="l">
              <a:spcBef>
                <a:spcPts val="1200"/>
              </a:spcBef>
              <a:spcAft>
                <a:spcPts val="1200"/>
              </a:spcAft>
              <a:buNone/>
            </a:pPr>
            <a:r>
              <a:rPr lang="en" sz="1100">
                <a:solidFill>
                  <a:schemeClr val="dk1"/>
                </a:solidFill>
              </a:rPr>
              <a:t>]</a:t>
            </a:r>
            <a:endParaRPr sz="11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3" name="Google Shape;30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StreamsFlatMapExample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List&lt;String&gt; printStudentActivities(){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List&lt;String&gt; studentActivities = StudentDataBase.getAllStudents().stream() //Stream&lt;Student&gt;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.map(Student::getActivities) //Stream&lt;List&lt;String&gt;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.flatMap(List::stream) //Stream&lt;String&gt;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.collect(toList());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return studentActivities;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System.out.println("printStudentActivities : " + printStudentActivities());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100"/>
              <a:t>Stream API – distinct() , count() and sorted()</a:t>
            </a:r>
            <a:endParaRPr b="1" sz="2100"/>
          </a:p>
        </p:txBody>
      </p:sp>
      <p:sp>
        <p:nvSpPr>
          <p:cNvPr id="309" name="Google Shape;30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a:t>
            </a:r>
            <a:r>
              <a:rPr lang="en" sz="1600">
                <a:solidFill>
                  <a:schemeClr val="dk1"/>
                </a:solidFill>
              </a:rPr>
              <a:t>distinct – Returns a stream with unique elements</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a:t>
            </a:r>
            <a:r>
              <a:rPr lang="en" sz="1600">
                <a:solidFill>
                  <a:schemeClr val="dk1"/>
                </a:solidFill>
              </a:rPr>
              <a:t>count – Returns a long with the total no of elements in the</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Stream.</a:t>
            </a:r>
            <a:endParaRPr sz="1600">
              <a:solidFill>
                <a:schemeClr val="dk1"/>
              </a:solidFill>
            </a:endParaRPr>
          </a:p>
          <a:p>
            <a:pPr indent="0" lvl="0" marL="0" rtl="0" algn="l">
              <a:spcBef>
                <a:spcPts val="1200"/>
              </a:spcBef>
              <a:spcAft>
                <a:spcPts val="1200"/>
              </a:spcAft>
              <a:buNone/>
            </a:pPr>
            <a:r>
              <a:rPr lang="en" sz="1600">
                <a:solidFill>
                  <a:schemeClr val="dk1"/>
                </a:solidFill>
                <a:latin typeface="Courier New"/>
                <a:ea typeface="Courier New"/>
                <a:cs typeface="Courier New"/>
                <a:sym typeface="Courier New"/>
              </a:rPr>
              <a:t>• </a:t>
            </a:r>
            <a:r>
              <a:rPr lang="en" sz="1600">
                <a:solidFill>
                  <a:schemeClr val="dk1"/>
                </a:solidFill>
              </a:rPr>
              <a:t>sorted - Sort the elements in the stream</a:t>
            </a:r>
            <a:endParaRPr sz="2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5" name="Google Shape;315;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StreamsFlatMapExample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List&lt;String&gt; printStudentActivities(){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List&lt;String&gt; studentActivities = StudentDataBase.getAllStudents().stream() //Stream&lt;Student&gt;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.map(Student::getActivities) //Stream&lt;List&lt;String&gt;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.flatMap(List::stream) //Stream&lt;String&gt;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.distinct()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.sorted()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.collect(toList());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return studentActivities;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long getStudentActivitiesCount(){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long noOfStudentActivities = StudentDataBase.getAllStudents().stream() //Stream&lt;Student&gt;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.map(Student::getActivities) //Stream&lt;List&lt;String&gt;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.flatMap(List::stream) //Stream&lt;String&gt;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.distinct() //Stream&lt;String&gt; -&gt; with distinct function performed</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.count();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return noOfStudentActivities;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System.out.println("printStudentActivities : " + printStudentActivities());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System.out.println("getStudentActivitiesCount : " + getStudentActivitiesCount());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100"/>
              <a:t>Stream API – filter()</a:t>
            </a:r>
            <a:endParaRPr/>
          </a:p>
        </p:txBody>
      </p:sp>
      <p:sp>
        <p:nvSpPr>
          <p:cNvPr id="321" name="Google Shape;321;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filter – filters the elements in the stream.</a:t>
            </a:r>
            <a:endParaRPr sz="1100">
              <a:solidFill>
                <a:schemeClr val="dk1"/>
              </a:solidFill>
            </a:endParaRPr>
          </a:p>
          <a:p>
            <a:pPr indent="0" lvl="0" marL="0" rtl="0" algn="l">
              <a:spcBef>
                <a:spcPts val="1200"/>
              </a:spcBef>
              <a:spcAft>
                <a:spcPts val="1200"/>
              </a:spcAft>
              <a:buNone/>
            </a:pPr>
            <a:r>
              <a:rPr lang="en" sz="1100">
                <a:solidFill>
                  <a:schemeClr val="dk1"/>
                </a:solidFill>
              </a:rPr>
              <a:t>Input to the filter is a Predicate Functional Interface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7" name="Google Shape;32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StreamsFilterExample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List&lt;Student&gt; filterStudents(){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return StudentDataBase.getAllStudents().stream() //Stream&lt;Student&gt;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.filter((student -&gt; student.getGender().equals("female"))) //Stream&lt;Student&gt;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//filters and sends only the students whose gender is female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.filter(student -&gt; student.getGpa()&gt;=3.9)</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.collect(toList());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//System.out.println("filterStudents : " + filterStudents());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filterStudents().forEach(System.out::println);</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9"/>
          <p:cNvSpPr txBox="1"/>
          <p:nvPr>
            <p:ph type="title"/>
          </p:nvPr>
        </p:nvSpPr>
        <p:spPr>
          <a:xfrm>
            <a:off x="248200" y="4026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100"/>
              <a:t>Streams API - reduce()</a:t>
            </a:r>
            <a:endParaRPr/>
          </a:p>
        </p:txBody>
      </p:sp>
      <p:sp>
        <p:nvSpPr>
          <p:cNvPr id="333" name="Google Shape;33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reduce – This is a terminal operation. Used to reduce the contents of a stream to a single value.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It takes two parameters as an input.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First parameters – default or initial value</a:t>
            </a:r>
            <a:endParaRPr sz="1100">
              <a:solidFill>
                <a:schemeClr val="dk1"/>
              </a:solidFill>
            </a:endParaRPr>
          </a:p>
          <a:p>
            <a:pPr indent="0" lvl="0" marL="0" rtl="0" algn="l">
              <a:spcBef>
                <a:spcPts val="1200"/>
              </a:spcBef>
              <a:spcAft>
                <a:spcPts val="1200"/>
              </a:spcAft>
              <a:buNone/>
            </a:pPr>
            <a:r>
              <a:rPr lang="en" sz="1100">
                <a:solidFill>
                  <a:schemeClr val="dk1"/>
                </a:solidFill>
                <a:latin typeface="Courier New"/>
                <a:ea typeface="Courier New"/>
                <a:cs typeface="Courier New"/>
                <a:sym typeface="Courier New"/>
              </a:rPr>
              <a:t>• </a:t>
            </a:r>
            <a:r>
              <a:rPr lang="en" sz="1100">
                <a:solidFill>
                  <a:schemeClr val="dk1"/>
                </a:solidFill>
              </a:rPr>
              <a:t>Second Parameter – BinaryOperator&lt;T&gt;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9" name="Google Shape;339;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public class StreamReduceExample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public static int performMultiplication(List&lt;Integer&gt; integerList){</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return integerList.stream()</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//1</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//3</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//5</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//7</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.reduce(1,(a,b) -&gt; a*b);</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public static Optional&lt;Integer&gt; performMultiplicationWithoutIdentity(List&lt;Integer&gt; integerList){</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return integerList.stream()</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//1</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//3</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//5</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//7</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.reduce((a,b) -&gt; a*b);</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public static void main(String[] args)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List&lt;Integer&gt; integers = Arrays.asList(1,3,5,7);</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List&lt;Integer&gt; integers1 = new ArrayList&lt;&gt;();</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System.out.println(performMultiplication(integers));</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Optional&lt;Integer&gt; result = performMultiplicationWithoutIdentity(integers);</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System.out.println(result.isPresent());</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System.out.println(result.get());</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Optional&lt;Integer&gt; result1 = performMultiplicationWithoutIdentity(integers1);</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System.out.println(result1.isPresent());</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if(result1.isPresent()){</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System.out.println(result1.get());</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    }</a:t>
            </a:r>
            <a:endParaRPr sz="741">
              <a:solidFill>
                <a:schemeClr val="dk1"/>
              </a:solidFill>
              <a:highlight>
                <a:schemeClr val="lt1"/>
              </a:highlight>
              <a:latin typeface="Courier New"/>
              <a:ea typeface="Courier New"/>
              <a:cs typeface="Courier New"/>
              <a:sym typeface="Courier New"/>
            </a:endParaRPr>
          </a:p>
          <a:p>
            <a:pPr indent="0" lvl="0" marL="0" rtl="0" algn="l">
              <a:lnSpc>
                <a:spcPct val="125714"/>
              </a:lnSpc>
              <a:spcBef>
                <a:spcPts val="0"/>
              </a:spcBef>
              <a:spcAft>
                <a:spcPts val="0"/>
              </a:spcAft>
              <a:buClr>
                <a:schemeClr val="dk1"/>
              </a:buClr>
              <a:buSzPts val="358"/>
              <a:buFont typeface="Arial"/>
              <a:buNone/>
            </a:pPr>
            <a:r>
              <a:rPr lang="en" sz="741">
                <a:solidFill>
                  <a:schemeClr val="dk1"/>
                </a:solidFill>
                <a:highlight>
                  <a:schemeClr val="lt1"/>
                </a:highlight>
                <a:latin typeface="Courier New"/>
                <a:ea typeface="Courier New"/>
                <a:cs typeface="Courier New"/>
                <a:sym typeface="Courier New"/>
              </a:rPr>
              <a:t>}</a:t>
            </a:r>
            <a:endParaRPr sz="741">
              <a:solidFill>
                <a:schemeClr val="dk1"/>
              </a:solidFill>
              <a:highlight>
                <a:schemeClr val="lt1"/>
              </a:highlight>
              <a:latin typeface="Courier New"/>
              <a:ea typeface="Courier New"/>
              <a:cs typeface="Courier New"/>
              <a:sym typeface="Courier New"/>
            </a:endParaRPr>
          </a:p>
          <a:p>
            <a:pPr indent="0" lvl="0" marL="0" rtl="0" algn="l">
              <a:lnSpc>
                <a:spcPct val="105000"/>
              </a:lnSpc>
              <a:spcBef>
                <a:spcPts val="0"/>
              </a:spcBef>
              <a:spcAft>
                <a:spcPts val="1200"/>
              </a:spcAft>
              <a:buSzPts val="358"/>
              <a:buNone/>
            </a:pPr>
            <a:r>
              <a:t/>
            </a:r>
            <a:endParaRPr sz="985">
              <a:solidFill>
                <a:schemeClr val="dk1"/>
              </a:solidFill>
              <a:highlight>
                <a:schemeClr val="lt1"/>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5" name="Google Shape;34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public class StreamReduceExample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int performMultiplication(List&lt;Integer&gt; integerList){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return integerList.stream()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//3</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//5</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//7</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.reduce(1,(a,b) -&gt; a*b);</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Optional&lt;Integer&gt; performMultiplicationWithoutIdentity(List&lt;Integer&gt; integerList){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return integerList.stream()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//3</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//5</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//7</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.reduce((a,b) -&gt; a*b);</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Optional&lt;Student&gt; getHighestGPAStudent(){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return StudentDataBase.getAllStudents().stream()</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//students one by one</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.reduce((s1,s2)-&gt;(s1.getGpa()&gt;s2.getGpa()) ? s1 : s2);</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public static void main(String[] args)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List&lt;Integer&gt; integers = Arrays.asList(1,3,5,7);</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List&lt;Integer&gt; integers1 = new ArrayList&lt;&gt;();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System.out.println(performMultiplication(integers));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Optional&lt;Integer&gt; result = performMultiplicationWithoutIdentity(integers);</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System.out.println(result.isPresent());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System.out.println(result.get());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Optional&lt;Integer&gt; result1 = performMultiplicationWithoutIdentity(integers1);</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System.out.println(result1.isPresent());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if(result1.isPresent()){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System.out.println(result1.get());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Optional&lt;Student&gt; studentOptional = getHighestGPAStudent();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if(getHighestGPAStudent().isPresent()){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System.out.println(studentOptional.get());</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Lambda in Practice ( Things to keep in</a:t>
            </a:r>
            <a:endParaRPr/>
          </a:p>
          <a:p>
            <a:pPr indent="0" lvl="0" marL="0" rtl="0" algn="l">
              <a:spcBef>
                <a:spcPts val="1200"/>
              </a:spcBef>
              <a:spcAft>
                <a:spcPts val="0"/>
              </a:spcAft>
              <a:buClr>
                <a:schemeClr val="dk1"/>
              </a:buClr>
              <a:buSzPts val="1100"/>
              <a:buFont typeface="Arial"/>
              <a:buNone/>
            </a:pPr>
            <a:r>
              <a:rPr lang="en"/>
              <a:t>Mind)</a:t>
            </a:r>
            <a:endParaRPr/>
          </a:p>
          <a:p>
            <a:pPr indent="0" lvl="0" marL="0" rtl="0" algn="l">
              <a:spcBef>
                <a:spcPts val="1200"/>
              </a:spcBef>
              <a:spcAft>
                <a:spcPts val="0"/>
              </a:spcAft>
              <a:buClr>
                <a:schemeClr val="dk1"/>
              </a:buClr>
              <a:buSzPts val="1100"/>
              <a:buFont typeface="Arial"/>
              <a:buNone/>
            </a:pPr>
            <a:r>
              <a:rPr lang="en"/>
              <a:t>( ) -&gt; Single Statement or Expression; // curly braces are not</a:t>
            </a:r>
            <a:endParaRPr/>
          </a:p>
          <a:p>
            <a:pPr indent="0" lvl="0" marL="0" rtl="0" algn="l">
              <a:spcBef>
                <a:spcPts val="1200"/>
              </a:spcBef>
              <a:spcAft>
                <a:spcPts val="0"/>
              </a:spcAft>
              <a:buClr>
                <a:schemeClr val="dk1"/>
              </a:buClr>
              <a:buSzPts val="1100"/>
              <a:buFont typeface="Arial"/>
              <a:buNone/>
            </a:pPr>
            <a:r>
              <a:rPr lang="en"/>
              <a:t>needed.</a:t>
            </a:r>
            <a:endParaRPr/>
          </a:p>
          <a:p>
            <a:pPr indent="0" lvl="0" marL="0" rtl="0" algn="l">
              <a:spcBef>
                <a:spcPts val="1200"/>
              </a:spcBef>
              <a:spcAft>
                <a:spcPts val="0"/>
              </a:spcAft>
              <a:buClr>
                <a:schemeClr val="dk1"/>
              </a:buClr>
              <a:buSzPts val="1100"/>
              <a:buFont typeface="Arial"/>
              <a:buNone/>
            </a:pPr>
            <a:r>
              <a:rPr lang="en"/>
              <a:t>( )-&gt; { &lt;Multiple Statements&gt; }; // curly braces are needed for</a:t>
            </a:r>
            <a:endParaRPr/>
          </a:p>
          <a:p>
            <a:pPr indent="0" lvl="0" marL="0" rtl="0" algn="l">
              <a:spcBef>
                <a:spcPts val="1200"/>
              </a:spcBef>
              <a:spcAft>
                <a:spcPts val="1200"/>
              </a:spcAft>
              <a:buNone/>
            </a:pPr>
            <a:r>
              <a:rPr lang="en"/>
              <a:t>multiple //statements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 API : Max/Min using reduce()</a:t>
            </a:r>
            <a:endParaRPr/>
          </a:p>
        </p:txBody>
      </p:sp>
      <p:sp>
        <p:nvSpPr>
          <p:cNvPr id="351" name="Google Shape;351;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max -&gt; Maximum(largest) element in the stream.</a:t>
            </a:r>
            <a:endParaRPr sz="1100">
              <a:solidFill>
                <a:schemeClr val="dk1"/>
              </a:solidFill>
            </a:endParaRPr>
          </a:p>
          <a:p>
            <a:pPr indent="0" lvl="0" marL="0" rtl="0" algn="l">
              <a:spcBef>
                <a:spcPts val="1200"/>
              </a:spcBef>
              <a:spcAft>
                <a:spcPts val="1200"/>
              </a:spcAft>
              <a:buNone/>
            </a:pPr>
            <a:r>
              <a:rPr lang="en" sz="1100">
                <a:solidFill>
                  <a:schemeClr val="dk1"/>
                </a:solidFill>
                <a:latin typeface="Courier New"/>
                <a:ea typeface="Courier New"/>
                <a:cs typeface="Courier New"/>
                <a:sym typeface="Courier New"/>
              </a:rPr>
              <a:t>• </a:t>
            </a:r>
            <a:r>
              <a:rPr lang="en" sz="1100">
                <a:solidFill>
                  <a:schemeClr val="dk1"/>
                </a:solidFill>
              </a:rPr>
              <a:t>min -&gt; Minimum(smallest) element in the stream.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7" name="Google Shape;35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package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learnJava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streams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util</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ArrayList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util</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Arrays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util</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List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util</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StreamsMinMaxExample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findMaxvalue</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List</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integerList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integerList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//6 -&gt;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//7 -&gt;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//8-&gt;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//9-&gt;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//10-&gt;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//x variable holds the max value for each element in the iteration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reduce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&gt;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DCDCAA"/>
                </a:solidFill>
                <a:highlight>
                  <a:srgbClr val="1E1E1E"/>
                </a:highlight>
                <a:latin typeface="Courier New"/>
                <a:ea typeface="Courier New"/>
                <a:cs typeface="Courier New"/>
                <a:sym typeface="Courier New"/>
              </a:rPr>
              <a:t>findMinvalue</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List</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integerList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integerList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//6 -&gt;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//7 -&gt;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//8-&gt;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//9-&gt;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//10-&gt;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//x variable holds the max value for each element in the iteration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reduce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&lt;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DCDCAA"/>
                </a:solidFill>
                <a:highlight>
                  <a:srgbClr val="1E1E1E"/>
                </a:highlight>
                <a:latin typeface="Courier New"/>
                <a:ea typeface="Courier New"/>
                <a:cs typeface="Courier New"/>
                <a:sym typeface="Courier New"/>
              </a:rPr>
              <a:t>findMaxvalueOptional</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List</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integerList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integerList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//6 -&gt;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//7 -&gt;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//8-&gt;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//9-&gt;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//10-&gt; 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//x variable holds the max value for each element in the iteration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reduce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&gt;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args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List&lt;Integer&gt; integerList = Arrays.asList(6,7,8,9,10);</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List</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integerList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ArrayList</a:t>
            </a:r>
            <a:r>
              <a:rPr lang="en" sz="1050">
                <a:solidFill>
                  <a:srgbClr val="D4D4D4"/>
                </a:solidFill>
                <a:highlight>
                  <a:srgbClr val="1E1E1E"/>
                </a:highlight>
                <a:latin typeface="Courier New"/>
                <a:ea typeface="Courier New"/>
                <a:cs typeface="Courier New"/>
                <a:sym typeface="Courier New"/>
              </a:rPr>
              <a:t>&lt;&gt;();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minValueOptional</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findMinvalue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integerList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"minValueOptional : "</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minValueOptional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minValueOptional</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isPresent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"The minimum value is : "</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minValueOptional</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"No Input is passed"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int maxValue = findMaxvalue(integerList);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System.out.println(" max value is :" + maxValue);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Optional&lt;Integer&gt; maxValueOptional = findMaxvalueOptional(integerList);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System.out.println("Optional Max is : " + maxValueOptional);</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if(maxValueOptional.isPresent()){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System.out.println("MaxValue using optional :" + maxValueOptional.get());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}else{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System.out.println("Input list is empty.");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100"/>
              <a:t>Stream API : limit() and skip()</a:t>
            </a:r>
            <a:endParaRPr/>
          </a:p>
        </p:txBody>
      </p:sp>
      <p:sp>
        <p:nvSpPr>
          <p:cNvPr id="363" name="Google Shape;36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These two function helps to create a sub-stream.</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limit(n) – limits the “n” numbers of elements to be processed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in the stream.</a:t>
            </a:r>
            <a:endParaRPr sz="1100">
              <a:solidFill>
                <a:schemeClr val="dk1"/>
              </a:solidFill>
            </a:endParaRPr>
          </a:p>
          <a:p>
            <a:pPr indent="0" lvl="0" marL="0" rtl="0" algn="l">
              <a:spcBef>
                <a:spcPts val="1200"/>
              </a:spcBef>
              <a:spcAft>
                <a:spcPts val="1200"/>
              </a:spcAft>
              <a:buNone/>
            </a:pPr>
            <a:r>
              <a:rPr lang="en" sz="1100">
                <a:solidFill>
                  <a:schemeClr val="dk1"/>
                </a:solidFill>
                <a:latin typeface="Courier New"/>
                <a:ea typeface="Courier New"/>
                <a:cs typeface="Courier New"/>
                <a:sym typeface="Courier New"/>
              </a:rPr>
              <a:t>• </a:t>
            </a:r>
            <a:r>
              <a:rPr lang="en" sz="1100">
                <a:solidFill>
                  <a:schemeClr val="dk1"/>
                </a:solidFill>
              </a:rPr>
              <a:t>skip(n) – skips the “n” number of elements from the stream.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5"/>
          <p:cNvSpPr txBox="1"/>
          <p:nvPr>
            <p:ph idx="1" type="body"/>
          </p:nvPr>
        </p:nvSpPr>
        <p:spPr>
          <a:xfrm>
            <a:off x="311700" y="311150"/>
            <a:ext cx="8520600" cy="4257600"/>
          </a:xfrm>
          <a:prstGeom prst="rect">
            <a:avLst/>
          </a:prstGeom>
        </p:spPr>
        <p:txBody>
          <a:bodyPr anchorCtr="0" anchor="t" bIns="91425" lIns="91425" spcFirstLastPara="1" rIns="91425" wrap="square" tIns="91425">
            <a:normAutofit fontScale="400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package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learnJava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streams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util</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Arrays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util</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List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util</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StreamsLimitSkipExample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DCDCAA"/>
                </a:solidFill>
                <a:highlight>
                  <a:srgbClr val="1E1E1E"/>
                </a:highlight>
                <a:latin typeface="Courier New"/>
                <a:ea typeface="Courier New"/>
                <a:cs typeface="Courier New"/>
                <a:sym typeface="Courier New"/>
              </a:rPr>
              <a:t>limit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List</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integers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integers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//6</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//7</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//8</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//9</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//10</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limit</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//6,7,8</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reduce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-&gt;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DCDCAA"/>
                </a:solidFill>
                <a:highlight>
                  <a:srgbClr val="1E1E1E"/>
                </a:highlight>
                <a:latin typeface="Courier New"/>
                <a:ea typeface="Courier New"/>
                <a:cs typeface="Courier New"/>
                <a:sym typeface="Courier New"/>
              </a:rPr>
              <a:t>skip</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List</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integers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integers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//6</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//7</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//8</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//9</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//10</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skip</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a:t>
            </a:r>
            <a:r>
              <a:rPr lang="en" sz="1050">
                <a:solidFill>
                  <a:srgbClr val="6A9955"/>
                </a:solidFill>
                <a:highlight>
                  <a:srgbClr val="1E1E1E"/>
                </a:highlight>
                <a:latin typeface="Courier New"/>
                <a:ea typeface="Courier New"/>
                <a:cs typeface="Courier New"/>
                <a:sym typeface="Courier New"/>
              </a:rPr>
              <a:t>//9,10</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reduce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-&gt;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args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List</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integers</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Arrays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asList</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6</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7</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8</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9</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/*Optional&lt;Integer&gt; limitResult = limit(integers);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if(limitResult.isPresent()){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System.out.println("The limit result is :" + limitResult.get());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}else{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System.out.println("No input is passed");</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6A9955"/>
                </a:solidFill>
                <a:highlight>
                  <a:srgbClr val="1E1E1E"/>
                </a:highlight>
                <a:latin typeface="Courier New"/>
                <a:ea typeface="Courier New"/>
                <a:cs typeface="Courier New"/>
                <a:sym typeface="Courier New"/>
              </a:rPr>
              <a: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Integer</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skipResult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skip</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integers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skipResult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isPresent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"The skip result is :"</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skipResult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"No input is passed"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 API : anyMatch(), allMatch() ,noneMatch()</a:t>
            </a:r>
            <a:endParaRPr/>
          </a:p>
        </p:txBody>
      </p:sp>
      <p:sp>
        <p:nvSpPr>
          <p:cNvPr id="374" name="Google Shape;374;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All these functions takes in a predicate as an input and returns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 Boolean as an output.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anyMatch()- Returns true if any one of the element matches the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predicate, otherwise false.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allMatch() - Returns true if all the element in the stream matches the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predicate, otherwise false.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noneMatch() – Just opposite to allMatch(). Returns true if none of the</a:t>
            </a:r>
            <a:endParaRPr sz="1100">
              <a:solidFill>
                <a:schemeClr val="dk1"/>
              </a:solidFill>
            </a:endParaRPr>
          </a:p>
          <a:p>
            <a:pPr indent="0" lvl="0" marL="0" rtl="0" algn="l">
              <a:spcBef>
                <a:spcPts val="1200"/>
              </a:spcBef>
              <a:spcAft>
                <a:spcPts val="1200"/>
              </a:spcAft>
              <a:buNone/>
            </a:pPr>
            <a:r>
              <a:rPr lang="en" sz="1100">
                <a:solidFill>
                  <a:schemeClr val="dk1"/>
                </a:solidFill>
              </a:rPr>
              <a:t>element in the stream matches the predicate, otherwise false.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0" name="Google Shape;380;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package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learnJava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streams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learnJava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StudentDataBase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StreamsMatchExample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boolean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allMatch</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StudentDataBase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getAllStudents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allMatch</a:t>
            </a:r>
            <a:r>
              <a:rPr lang="en" sz="1050">
                <a:solidFill>
                  <a:srgbClr val="D4D4D4"/>
                </a:solidFill>
                <a:highlight>
                  <a:srgbClr val="1E1E1E"/>
                </a:highlight>
                <a:latin typeface="Courier New"/>
                <a:ea typeface="Courier New"/>
                <a:cs typeface="Courier New"/>
                <a:sym typeface="Courier New"/>
              </a:rPr>
              <a:t>(student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getGpa</a:t>
            </a:r>
            <a:r>
              <a:rPr lang="en" sz="1050">
                <a:solidFill>
                  <a:srgbClr val="D4D4D4"/>
                </a:solidFill>
                <a:highlight>
                  <a:srgbClr val="1E1E1E"/>
                </a:highlight>
                <a:latin typeface="Courier New"/>
                <a:ea typeface="Courier New"/>
                <a:cs typeface="Courier New"/>
                <a:sym typeface="Courier New"/>
              </a:rPr>
              <a:t>()&gt;=</a:t>
            </a:r>
            <a:r>
              <a:rPr lang="en" sz="1050">
                <a:solidFill>
                  <a:srgbClr val="B5CEA8"/>
                </a:solidFill>
                <a:highlight>
                  <a:srgbClr val="1E1E1E"/>
                </a:highlight>
                <a:latin typeface="Courier New"/>
                <a:ea typeface="Courier New"/>
                <a:cs typeface="Courier New"/>
                <a:sym typeface="Courier New"/>
              </a:rPr>
              <a:t>3.5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boolean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anyMatch</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StudentDataBase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getAllStudents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anyMatch</a:t>
            </a:r>
            <a:r>
              <a:rPr lang="en" sz="1050">
                <a:solidFill>
                  <a:srgbClr val="D4D4D4"/>
                </a:solidFill>
                <a:highlight>
                  <a:srgbClr val="1E1E1E"/>
                </a:highlight>
                <a:latin typeface="Courier New"/>
                <a:ea typeface="Courier New"/>
                <a:cs typeface="Courier New"/>
                <a:sym typeface="Courier New"/>
              </a:rPr>
              <a:t>(student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getGpa</a:t>
            </a:r>
            <a:r>
              <a:rPr lang="en" sz="1050">
                <a:solidFill>
                  <a:srgbClr val="D4D4D4"/>
                </a:solidFill>
                <a:highlight>
                  <a:srgbClr val="1E1E1E"/>
                </a:highlight>
                <a:latin typeface="Courier New"/>
                <a:ea typeface="Courier New"/>
                <a:cs typeface="Courier New"/>
                <a:sym typeface="Courier New"/>
              </a:rPr>
              <a:t>()&gt;=</a:t>
            </a:r>
            <a:r>
              <a:rPr lang="en" sz="1050">
                <a:solidFill>
                  <a:srgbClr val="B5CEA8"/>
                </a:solidFill>
                <a:highlight>
                  <a:srgbClr val="1E1E1E"/>
                </a:highlight>
                <a:latin typeface="Courier New"/>
                <a:ea typeface="Courier New"/>
                <a:cs typeface="Courier New"/>
                <a:sym typeface="Courier New"/>
              </a:rPr>
              <a:t>4.0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boolean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noneMatch</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StudentDataBase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getAllStudents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noneMatch</a:t>
            </a:r>
            <a:r>
              <a:rPr lang="en" sz="1050">
                <a:solidFill>
                  <a:srgbClr val="D4D4D4"/>
                </a:solidFill>
                <a:highlight>
                  <a:srgbClr val="1E1E1E"/>
                </a:highlight>
                <a:latin typeface="Courier New"/>
                <a:ea typeface="Courier New"/>
                <a:cs typeface="Courier New"/>
                <a:sym typeface="Courier New"/>
              </a:rPr>
              <a:t>(student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getGpa</a:t>
            </a:r>
            <a:r>
              <a:rPr lang="en" sz="1050">
                <a:solidFill>
                  <a:srgbClr val="D4D4D4"/>
                </a:solidFill>
                <a:highlight>
                  <a:srgbClr val="1E1E1E"/>
                </a:highlight>
                <a:latin typeface="Courier New"/>
                <a:ea typeface="Courier New"/>
                <a:cs typeface="Courier New"/>
                <a:sym typeface="Courier New"/>
              </a:rPr>
              <a:t>()&gt;=</a:t>
            </a:r>
            <a:r>
              <a:rPr lang="en" sz="1050">
                <a:solidFill>
                  <a:srgbClr val="B5CEA8"/>
                </a:solidFill>
                <a:highlight>
                  <a:srgbClr val="1E1E1E"/>
                </a:highlight>
                <a:latin typeface="Courier New"/>
                <a:ea typeface="Courier New"/>
                <a:cs typeface="Courier New"/>
                <a:sym typeface="Courier New"/>
              </a:rPr>
              <a:t>4.0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args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"Result of All Match :"</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allMatch</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"Result of Any Match :"</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anyMatch</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"Result of none Match :"</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noneMatch</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 API : findFirst() and findAny()</a:t>
            </a:r>
            <a:endParaRPr/>
          </a:p>
        </p:txBody>
      </p:sp>
      <p:sp>
        <p:nvSpPr>
          <p:cNvPr id="386" name="Google Shape;386;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Used to find an element in the stream.</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Both the functions returns the result of type Optional.</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findFirst() – Returns first element in the stream.</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findAny() – Returns the first encountered element in the</a:t>
            </a:r>
            <a:endParaRPr sz="1100">
              <a:solidFill>
                <a:schemeClr val="dk1"/>
              </a:solidFill>
            </a:endParaRPr>
          </a:p>
          <a:p>
            <a:pPr indent="0" lvl="0" marL="0" rtl="0" algn="l">
              <a:spcBef>
                <a:spcPts val="1200"/>
              </a:spcBef>
              <a:spcAft>
                <a:spcPts val="1200"/>
              </a:spcAft>
              <a:buNone/>
            </a:pPr>
            <a:r>
              <a:rPr lang="en" sz="1100">
                <a:solidFill>
                  <a:schemeClr val="dk1"/>
                </a:solidFill>
              </a:rPr>
              <a:t>stream.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2" name="Google Shape;392;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package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learnJava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streams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learnJava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learnJava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StudentDataBase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java</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util</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StreamsFindAnyFirstExample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&gt; </a:t>
            </a:r>
            <a:r>
              <a:rPr lang="en" sz="1050">
                <a:solidFill>
                  <a:srgbClr val="DCDCAA"/>
                </a:solidFill>
                <a:highlight>
                  <a:srgbClr val="1E1E1E"/>
                </a:highlight>
                <a:latin typeface="Courier New"/>
                <a:ea typeface="Courier New"/>
                <a:cs typeface="Courier New"/>
                <a:sym typeface="Courier New"/>
              </a:rPr>
              <a:t>findAnyStudent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StudentDataBase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getAllStudents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//adam</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//jenny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//emily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filter</a:t>
            </a:r>
            <a:r>
              <a:rPr lang="en" sz="1050">
                <a:solidFill>
                  <a:srgbClr val="D4D4D4"/>
                </a:solidFill>
                <a:highlight>
                  <a:srgbClr val="1E1E1E"/>
                </a:highlight>
                <a:latin typeface="Courier New"/>
                <a:ea typeface="Courier New"/>
                <a:cs typeface="Courier New"/>
                <a:sym typeface="Courier New"/>
              </a:rPr>
              <a:t>(student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getGpa</a:t>
            </a:r>
            <a:r>
              <a:rPr lang="en" sz="1050">
                <a:solidFill>
                  <a:srgbClr val="D4D4D4"/>
                </a:solidFill>
                <a:highlight>
                  <a:srgbClr val="1E1E1E"/>
                </a:highlight>
                <a:latin typeface="Courier New"/>
                <a:ea typeface="Courier New"/>
                <a:cs typeface="Courier New"/>
                <a:sym typeface="Courier New"/>
              </a:rPr>
              <a:t>()&gt;=</a:t>
            </a:r>
            <a:r>
              <a:rPr lang="en" sz="1050">
                <a:solidFill>
                  <a:srgbClr val="B5CEA8"/>
                </a:solidFill>
                <a:highlight>
                  <a:srgbClr val="1E1E1E"/>
                </a:highlight>
                <a:latin typeface="Courier New"/>
                <a:ea typeface="Courier New"/>
                <a:cs typeface="Courier New"/>
                <a:sym typeface="Courier New"/>
              </a:rPr>
              <a:t>3.9</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findAny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&gt; </a:t>
            </a:r>
            <a:r>
              <a:rPr lang="en" sz="1050">
                <a:solidFill>
                  <a:srgbClr val="DCDCAA"/>
                </a:solidFill>
                <a:highlight>
                  <a:srgbClr val="1E1E1E"/>
                </a:highlight>
                <a:latin typeface="Courier New"/>
                <a:ea typeface="Courier New"/>
                <a:cs typeface="Courier New"/>
                <a:sym typeface="Courier New"/>
              </a:rPr>
              <a:t>findFirstStudent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StudentDataBase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getAllStudents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stream</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//adam</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//jenny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//emily</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filter</a:t>
            </a:r>
            <a:r>
              <a:rPr lang="en" sz="1050">
                <a:solidFill>
                  <a:srgbClr val="D4D4D4"/>
                </a:solidFill>
                <a:highlight>
                  <a:srgbClr val="1E1E1E"/>
                </a:highlight>
                <a:latin typeface="Courier New"/>
                <a:ea typeface="Courier New"/>
                <a:cs typeface="Courier New"/>
                <a:sym typeface="Courier New"/>
              </a:rPr>
              <a:t>(student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getGpa</a:t>
            </a:r>
            <a:r>
              <a:rPr lang="en" sz="1050">
                <a:solidFill>
                  <a:srgbClr val="D4D4D4"/>
                </a:solidFill>
                <a:highlight>
                  <a:srgbClr val="1E1E1E"/>
                </a:highlight>
                <a:latin typeface="Courier New"/>
                <a:ea typeface="Courier New"/>
                <a:cs typeface="Courier New"/>
                <a:sym typeface="Courier New"/>
              </a:rPr>
              <a:t>()&gt;=</a:t>
            </a:r>
            <a:r>
              <a:rPr lang="en" sz="1050">
                <a:solidFill>
                  <a:srgbClr val="B5CEA8"/>
                </a:solidFill>
                <a:highlight>
                  <a:srgbClr val="1E1E1E"/>
                </a:highlight>
                <a:latin typeface="Courier New"/>
                <a:ea typeface="Courier New"/>
                <a:cs typeface="Courier New"/>
                <a:sym typeface="Courier New"/>
              </a:rPr>
              <a:t>3.9</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findFirst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public</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static</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args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studentOptionalFindAny</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findAnyStudent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studentOptionalFindAny</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isPresent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"Found The student : "</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studentOptionalFindAny</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"Student Not Found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Optional</a:t>
            </a:r>
            <a:r>
              <a:rPr lang="en" sz="1050">
                <a:solidFill>
                  <a:srgbClr val="D4D4D4"/>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Student</a:t>
            </a:r>
            <a:r>
              <a:rPr lang="en" sz="1050">
                <a:solidFill>
                  <a:srgbClr val="D4D4D4"/>
                </a:solidFill>
                <a:highlight>
                  <a:srgbClr val="1E1E1E"/>
                </a:highlight>
                <a:latin typeface="Courier New"/>
                <a:ea typeface="Courier New"/>
                <a:cs typeface="Courier New"/>
                <a:sym typeface="Courier New"/>
              </a:rPr>
              <a:t>&gt; </a:t>
            </a:r>
            <a:r>
              <a:rPr lang="en" sz="1050">
                <a:solidFill>
                  <a:srgbClr val="9CDCFE"/>
                </a:solidFill>
                <a:highlight>
                  <a:srgbClr val="1E1E1E"/>
                </a:highlight>
                <a:latin typeface="Courier New"/>
                <a:ea typeface="Courier New"/>
                <a:cs typeface="Courier New"/>
                <a:sym typeface="Courier New"/>
              </a:rPr>
              <a:t>studentOptionalFindFirst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findFirstStudent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studentOptionalFindFirst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isPresent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"Found The student : "</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studentOptionalFindFirst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System</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out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println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"Student Not Found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Optional</a:t>
            </a:r>
            <a:endParaRPr/>
          </a:p>
        </p:txBody>
      </p:sp>
      <p:sp>
        <p:nvSpPr>
          <p:cNvPr id="398" name="Google Shape;398;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
            </a:r>
            <a:r>
              <a:rPr lang="en" sz="1100">
                <a:solidFill>
                  <a:schemeClr val="dk1"/>
                </a:solidFill>
              </a:rPr>
              <a:t>Introduced as part of Java 8 to represent a Non-Null value</a:t>
            </a:r>
            <a:endParaRPr sz="1100">
              <a:solidFill>
                <a:schemeClr val="dk1"/>
              </a:solidFill>
            </a:endParaRPr>
          </a:p>
          <a:p>
            <a:pPr indent="0" lvl="0" marL="0" rtl="0" algn="l">
              <a:spcBef>
                <a:spcPts val="1200"/>
              </a:spcBef>
              <a:spcAft>
                <a:spcPts val="1200"/>
              </a:spcAft>
              <a:buNone/>
            </a:pPr>
            <a:r>
              <a:rPr lang="en" sz="1100">
                <a:solidFill>
                  <a:schemeClr val="dk1"/>
                </a:solidFill>
                <a:latin typeface="Courier New"/>
                <a:ea typeface="Courier New"/>
                <a:cs typeface="Courier New"/>
                <a:sym typeface="Courier New"/>
              </a:rPr>
              <a:t>• </a:t>
            </a:r>
            <a:r>
              <a:rPr lang="en" sz="1100">
                <a:solidFill>
                  <a:schemeClr val="dk1"/>
                </a:solidFill>
              </a:rPr>
              <a:t>Avoids Null Pointer Exception and Unnecessary Null Checks.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4" name="Google Shape;404;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illustrate</a:t>
            </a:r>
            <a:endParaRPr/>
          </a:p>
          <a:p>
            <a:pPr indent="0" lvl="0" marL="0" rtl="0" algn="l">
              <a:spcBef>
                <a:spcPts val="1200"/>
              </a:spcBef>
              <a:spcAft>
                <a:spcPts val="0"/>
              </a:spcAft>
              <a:buClr>
                <a:schemeClr val="dk1"/>
              </a:buClr>
              <a:buSzPct val="61111"/>
              <a:buFont typeface="Arial"/>
              <a:buNone/>
            </a:pPr>
            <a:r>
              <a:rPr lang="en"/>
              <a:t>// optional class methods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import java.util.Optional;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Driver code</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creating a string array</a:t>
            </a:r>
            <a:endParaRPr/>
          </a:p>
          <a:p>
            <a:pPr indent="0" lvl="0" marL="0" rtl="0" algn="l">
              <a:spcBef>
                <a:spcPts val="1200"/>
              </a:spcBef>
              <a:spcAft>
                <a:spcPts val="0"/>
              </a:spcAft>
              <a:buClr>
                <a:schemeClr val="dk1"/>
              </a:buClr>
              <a:buSzPct val="61111"/>
              <a:buFont typeface="Arial"/>
              <a:buNone/>
            </a:pPr>
            <a:r>
              <a:rPr lang="en"/>
              <a:t>   	 String[] str = new String[5];</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Setting value for 2nd index</a:t>
            </a:r>
            <a:endParaRPr/>
          </a:p>
          <a:p>
            <a:pPr indent="0" lvl="0" marL="0" rtl="0" algn="l">
              <a:spcBef>
                <a:spcPts val="1200"/>
              </a:spcBef>
              <a:spcAft>
                <a:spcPts val="0"/>
              </a:spcAft>
              <a:buClr>
                <a:schemeClr val="dk1"/>
              </a:buClr>
              <a:buSzPct val="61111"/>
              <a:buFont typeface="Arial"/>
              <a:buNone/>
            </a:pPr>
            <a:r>
              <a:rPr lang="en"/>
              <a:t>   	 str[2] = "Geeks Classes are coming soon";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 returns an empty instance of Optional class</a:t>
            </a:r>
            <a:endParaRPr/>
          </a:p>
          <a:p>
            <a:pPr indent="0" lvl="0" marL="0" rtl="0" algn="l">
              <a:spcBef>
                <a:spcPts val="1200"/>
              </a:spcBef>
              <a:spcAft>
                <a:spcPts val="0"/>
              </a:spcAft>
              <a:buClr>
                <a:schemeClr val="dk1"/>
              </a:buClr>
              <a:buSzPct val="61111"/>
              <a:buFont typeface="Arial"/>
              <a:buNone/>
            </a:pPr>
            <a:r>
              <a:rPr lang="en"/>
              <a:t>   	 Optional&lt;String&gt; empty = Optional.empty();</a:t>
            </a:r>
            <a:endParaRPr/>
          </a:p>
          <a:p>
            <a:pPr indent="0" lvl="0" marL="0" rtl="0" algn="l">
              <a:spcBef>
                <a:spcPts val="1200"/>
              </a:spcBef>
              <a:spcAft>
                <a:spcPts val="0"/>
              </a:spcAft>
              <a:buClr>
                <a:schemeClr val="dk1"/>
              </a:buClr>
              <a:buSzPct val="61111"/>
              <a:buFont typeface="Arial"/>
              <a:buNone/>
            </a:pPr>
            <a:r>
              <a:rPr lang="en"/>
              <a:t>   	 System.out.println(empty);</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 returns a non-empty Optional</a:t>
            </a:r>
            <a:endParaRPr/>
          </a:p>
          <a:p>
            <a:pPr indent="0" lvl="0" marL="0" rtl="0" algn="l">
              <a:spcBef>
                <a:spcPts val="1200"/>
              </a:spcBef>
              <a:spcAft>
                <a:spcPts val="0"/>
              </a:spcAft>
              <a:buClr>
                <a:schemeClr val="dk1"/>
              </a:buClr>
              <a:buSzPct val="61111"/>
              <a:buFont typeface="Arial"/>
              <a:buNone/>
            </a:pPr>
            <a:r>
              <a:rPr lang="en"/>
              <a:t>   	 Optional&lt;String&gt; value = Optional.of(str[2]);</a:t>
            </a:r>
            <a:endParaRPr/>
          </a:p>
          <a:p>
            <a:pPr indent="0" lvl="0" marL="0" rtl="0" algn="l">
              <a:spcBef>
                <a:spcPts val="1200"/>
              </a:spcBef>
              <a:spcAft>
                <a:spcPts val="0"/>
              </a:spcAft>
              <a:buClr>
                <a:schemeClr val="dk1"/>
              </a:buClr>
              <a:buSzPct val="61111"/>
              <a:buFont typeface="Arial"/>
              <a:buNone/>
            </a:pPr>
            <a:r>
              <a:rPr lang="en"/>
              <a:t>   	 System.out.println(value);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Lambdas vs Legacy Java(until Java7)</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t/>
            </a:r>
            <a:endParaRPr b="1"/>
          </a:p>
          <a:p>
            <a:pPr indent="0" lvl="0" marL="0" rtl="0" algn="l">
              <a:spcBef>
                <a:spcPts val="1200"/>
              </a:spcBef>
              <a:spcAft>
                <a:spcPts val="0"/>
              </a:spcAft>
              <a:buClr>
                <a:schemeClr val="dk1"/>
              </a:buClr>
              <a:buSzPct val="61111"/>
              <a:buFont typeface="Arial"/>
              <a:buNone/>
            </a:pPr>
            <a:r>
              <a:rPr b="1" lang="en"/>
              <a:t>Legacy:</a:t>
            </a:r>
            <a:endParaRPr b="1"/>
          </a:p>
          <a:p>
            <a:pPr indent="0" lvl="0" marL="0" rtl="0" algn="l">
              <a:spcBef>
                <a:spcPts val="1200"/>
              </a:spcBef>
              <a:spcAft>
                <a:spcPts val="0"/>
              </a:spcAft>
              <a:buClr>
                <a:schemeClr val="dk1"/>
              </a:buClr>
              <a:buSzPct val="61111"/>
              <a:buFont typeface="Arial"/>
              <a:buNone/>
            </a:pPr>
            <a:r>
              <a:rPr lang="en"/>
              <a:t>Runnable runnable = new Runnable() {</a:t>
            </a:r>
            <a:endParaRPr/>
          </a:p>
          <a:p>
            <a:pPr indent="0" lvl="0" marL="0" rtl="0" algn="l">
              <a:spcBef>
                <a:spcPts val="1200"/>
              </a:spcBef>
              <a:spcAft>
                <a:spcPts val="0"/>
              </a:spcAft>
              <a:buClr>
                <a:schemeClr val="dk1"/>
              </a:buClr>
              <a:buSzPct val="61111"/>
              <a:buFont typeface="Arial"/>
              <a:buNone/>
            </a:pPr>
            <a:r>
              <a:rPr lang="en"/>
              <a:t>@Override</a:t>
            </a:r>
            <a:endParaRPr/>
          </a:p>
          <a:p>
            <a:pPr indent="0" lvl="0" marL="0" rtl="0" algn="l">
              <a:spcBef>
                <a:spcPts val="1200"/>
              </a:spcBef>
              <a:spcAft>
                <a:spcPts val="0"/>
              </a:spcAft>
              <a:buClr>
                <a:schemeClr val="dk1"/>
              </a:buClr>
              <a:buSzPct val="61111"/>
              <a:buFont typeface="Arial"/>
              <a:buNone/>
            </a:pPr>
            <a:r>
              <a:rPr lang="en"/>
              <a:t>public void run() {</a:t>
            </a:r>
            <a:endParaRPr/>
          </a:p>
          <a:p>
            <a:pPr indent="0" lvl="0" marL="0" rtl="0" algn="l">
              <a:spcBef>
                <a:spcPts val="1200"/>
              </a:spcBef>
              <a:spcAft>
                <a:spcPts val="0"/>
              </a:spcAft>
              <a:buClr>
                <a:schemeClr val="dk1"/>
              </a:buClr>
              <a:buSzPct val="61111"/>
              <a:buFont typeface="Arial"/>
              <a:buNone/>
            </a:pPr>
            <a:r>
              <a:rPr lang="en"/>
              <a:t>System.out.println("Inside Runnable 1");</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b="1" lang="en"/>
              <a:t>Java 8:</a:t>
            </a:r>
            <a:endParaRPr b="1"/>
          </a:p>
          <a:p>
            <a:pPr indent="0" lvl="0" marL="0" rtl="0" algn="l">
              <a:spcBef>
                <a:spcPts val="1200"/>
              </a:spcBef>
              <a:spcAft>
                <a:spcPts val="0"/>
              </a:spcAft>
              <a:buClr>
                <a:schemeClr val="dk1"/>
              </a:buClr>
              <a:buSzPct val="61111"/>
              <a:buFont typeface="Arial"/>
              <a:buNone/>
            </a:pPr>
            <a:r>
              <a:rPr lang="en"/>
              <a:t>Runnable runnableLambda = () -&gt; {System.out.println("Inside Runnable</a:t>
            </a:r>
            <a:endParaRPr/>
          </a:p>
          <a:p>
            <a:pPr indent="0" lvl="0" marL="0" rtl="0" algn="l">
              <a:spcBef>
                <a:spcPts val="1200"/>
              </a:spcBef>
              <a:spcAft>
                <a:spcPts val="1200"/>
              </a:spcAft>
              <a:buNone/>
            </a:pPr>
            <a:r>
              <a:rPr lang="en"/>
              <a:t>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0" name="Google Shape;410;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package com.learnJava.optional;</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import com.learnJava.data.Student;</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import com.learnJava.data.StudentDataBase;</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import java.util.Optional;</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public class OptionalExample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public static String getStudentName(){</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//Student student = StudentDataBase.studentSupplier.get();</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Student student = null;</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if(student!=null){</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return student.getName();</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return null;</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public static Optional&lt;String&gt; getStudentNameOptional(){</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//Optional&lt;Student&gt; studentOptional = Optional.ofNullable(StudentDataBase.studentSupplier.get());</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Optional&lt;Student&gt; studentOptional = Optional.ofNullable(null); // Optional.empty()</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if(studentOptional.isPresent()){</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studentOptional.get(); //Student</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return studentOptional.map(Student::getName); //Optional&lt;String&gt;</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return Optional.empty(); // Represents an optional object with no value</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public static void main(String[] args)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/*String name = getStudentName();</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if(name!=null)</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System.out.println("Length of the student Name : " + name.length());</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else</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System.out.println("Name not found");*/</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Optional&lt;String&gt; stringOptional = getStudentNameOptional();</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if(stringOptional.isPresent()){</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System.out.println("Length of the student Name : "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stringOptional.get().length()); //String which is Student Name</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}else{</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System.out.println("Name not found");</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    }</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31884"/>
              <a:buFont typeface="Arial"/>
              <a:buNone/>
            </a:pPr>
            <a:r>
              <a:rPr lang="en" sz="3450">
                <a:solidFill>
                  <a:schemeClr val="dk1"/>
                </a:solidFill>
                <a:highlight>
                  <a:schemeClr val="lt1"/>
                </a:highlight>
                <a:latin typeface="Courier New"/>
                <a:ea typeface="Courier New"/>
                <a:cs typeface="Courier New"/>
                <a:sym typeface="Courier New"/>
              </a:rPr>
              <a:t>}</a:t>
            </a:r>
            <a:endParaRPr sz="34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Java StringJoiner</a:t>
            </a:r>
            <a:endParaRPr b="1" sz="2300"/>
          </a:p>
          <a:p>
            <a:pPr indent="0" lvl="0" marL="0" rtl="0" algn="l">
              <a:spcBef>
                <a:spcPts val="600"/>
              </a:spcBef>
              <a:spcAft>
                <a:spcPts val="0"/>
              </a:spcAft>
              <a:buNone/>
            </a:pPr>
            <a:r>
              <a:t/>
            </a:r>
            <a:endParaRPr/>
          </a:p>
        </p:txBody>
      </p:sp>
      <p:sp>
        <p:nvSpPr>
          <p:cNvPr id="416" name="Google Shape;416;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 added a new final class StringJoiner in java.util package. It is used to construct a sequence of characters separated by a delimiter. Now, you can create string by passing delimiters like comma(,), hyphen(-) etc. You can also pass prefix and suffix to the char sequence.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2" name="Google Shape;422;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82733" lvl="0" marL="457200" rtl="0" algn="l">
              <a:spcBef>
                <a:spcPts val="1200"/>
              </a:spcBef>
              <a:spcAft>
                <a:spcPts val="0"/>
              </a:spcAft>
              <a:buClr>
                <a:schemeClr val="dk1"/>
              </a:buClr>
              <a:buSzPct val="61111"/>
              <a:buAutoNum type="arabicPeriod"/>
            </a:pPr>
            <a:r>
              <a:rPr lang="en"/>
              <a:t>public class StringJoinerExample {  </a:t>
            </a:r>
            <a:endParaRPr/>
          </a:p>
          <a:p>
            <a:pPr indent="-282733" lvl="0" marL="457200" rtl="0" algn="l">
              <a:spcBef>
                <a:spcPts val="0"/>
              </a:spcBef>
              <a:spcAft>
                <a:spcPts val="0"/>
              </a:spcAft>
              <a:buClr>
                <a:schemeClr val="dk1"/>
              </a:buClr>
              <a:buSzPct val="61111"/>
              <a:buAutoNum type="arabicPeriod"/>
            </a:pPr>
            <a:r>
              <a:rPr lang="en"/>
              <a:t>    public static void main(String[] args) {  </a:t>
            </a:r>
            <a:endParaRPr/>
          </a:p>
          <a:p>
            <a:pPr indent="-282733" lvl="0" marL="457200" rtl="0" algn="l">
              <a:spcBef>
                <a:spcPts val="0"/>
              </a:spcBef>
              <a:spcAft>
                <a:spcPts val="0"/>
              </a:spcAft>
              <a:buClr>
                <a:schemeClr val="dk1"/>
              </a:buClr>
              <a:buSzPct val="61111"/>
              <a:buAutoNum type="arabicPeriod"/>
            </a:pPr>
            <a:r>
              <a:rPr lang="en"/>
              <a:t>        StringJoiner joinNames = new StringJoiner(","); // passing comma(,) as delimiter   </a:t>
            </a:r>
            <a:endParaRPr/>
          </a:p>
          <a:p>
            <a:pPr indent="-282733" lvl="0" marL="457200" rtl="0" algn="l">
              <a:spcBef>
                <a:spcPts val="0"/>
              </a:spcBef>
              <a:spcAft>
                <a:spcPts val="0"/>
              </a:spcAft>
              <a:buClr>
                <a:schemeClr val="dk1"/>
              </a:buClr>
              <a:buSzPct val="61111"/>
              <a:buAutoNum type="arabicPeriod"/>
            </a:pPr>
            <a:r>
              <a:rPr lang="en"/>
              <a:t>          </a:t>
            </a:r>
            <a:endParaRPr/>
          </a:p>
          <a:p>
            <a:pPr indent="-282733" lvl="0" marL="457200" rtl="0" algn="l">
              <a:spcBef>
                <a:spcPts val="0"/>
              </a:spcBef>
              <a:spcAft>
                <a:spcPts val="0"/>
              </a:spcAft>
              <a:buClr>
                <a:schemeClr val="dk1"/>
              </a:buClr>
              <a:buSzPct val="61111"/>
              <a:buAutoNum type="arabicPeriod"/>
            </a:pPr>
            <a:r>
              <a:rPr lang="en"/>
              <a:t>        // Adding values to StringJoiner  </a:t>
            </a:r>
            <a:endParaRPr/>
          </a:p>
          <a:p>
            <a:pPr indent="-282733" lvl="0" marL="457200" rtl="0" algn="l">
              <a:spcBef>
                <a:spcPts val="0"/>
              </a:spcBef>
              <a:spcAft>
                <a:spcPts val="0"/>
              </a:spcAft>
              <a:buClr>
                <a:schemeClr val="dk1"/>
              </a:buClr>
              <a:buSzPct val="61111"/>
              <a:buAutoNum type="arabicPeriod"/>
            </a:pPr>
            <a:r>
              <a:rPr lang="en"/>
              <a:t>        joinNames.add("Rahul");  </a:t>
            </a:r>
            <a:endParaRPr/>
          </a:p>
          <a:p>
            <a:pPr indent="-282733" lvl="0" marL="457200" rtl="0" algn="l">
              <a:spcBef>
                <a:spcPts val="0"/>
              </a:spcBef>
              <a:spcAft>
                <a:spcPts val="0"/>
              </a:spcAft>
              <a:buClr>
                <a:schemeClr val="dk1"/>
              </a:buClr>
              <a:buSzPct val="61111"/>
              <a:buAutoNum type="arabicPeriod"/>
            </a:pPr>
            <a:r>
              <a:rPr lang="en"/>
              <a:t>        joinNames.add("Raju");  </a:t>
            </a:r>
            <a:endParaRPr/>
          </a:p>
          <a:p>
            <a:pPr indent="-282733" lvl="0" marL="457200" rtl="0" algn="l">
              <a:spcBef>
                <a:spcPts val="0"/>
              </a:spcBef>
              <a:spcAft>
                <a:spcPts val="0"/>
              </a:spcAft>
              <a:buClr>
                <a:schemeClr val="dk1"/>
              </a:buClr>
              <a:buSzPct val="61111"/>
              <a:buAutoNum type="arabicPeriod"/>
            </a:pPr>
            <a:r>
              <a:rPr lang="en"/>
              <a:t>        joinNames.add("Peter");  </a:t>
            </a:r>
            <a:endParaRPr/>
          </a:p>
          <a:p>
            <a:pPr indent="-282733" lvl="0" marL="457200" rtl="0" algn="l">
              <a:spcBef>
                <a:spcPts val="0"/>
              </a:spcBef>
              <a:spcAft>
                <a:spcPts val="0"/>
              </a:spcAft>
              <a:buClr>
                <a:schemeClr val="dk1"/>
              </a:buClr>
              <a:buSzPct val="61111"/>
              <a:buAutoNum type="arabicPeriod"/>
            </a:pPr>
            <a:r>
              <a:rPr lang="en"/>
              <a:t>        joinNames.add("Raheem");  </a:t>
            </a:r>
            <a:endParaRPr/>
          </a:p>
          <a:p>
            <a:pPr indent="-282733" lvl="0" marL="457200" rtl="0" algn="l">
              <a:spcBef>
                <a:spcPts val="0"/>
              </a:spcBef>
              <a:spcAft>
                <a:spcPts val="0"/>
              </a:spcAft>
              <a:buClr>
                <a:schemeClr val="dk1"/>
              </a:buClr>
              <a:buSzPct val="61111"/>
              <a:buAutoNum type="arabicPeriod"/>
            </a:pPr>
            <a:r>
              <a:rPr lang="en"/>
              <a:t>                  </a:t>
            </a:r>
            <a:endParaRPr/>
          </a:p>
          <a:p>
            <a:pPr indent="-282733" lvl="0" marL="457200" rtl="0" algn="l">
              <a:spcBef>
                <a:spcPts val="0"/>
              </a:spcBef>
              <a:spcAft>
                <a:spcPts val="0"/>
              </a:spcAft>
              <a:buClr>
                <a:schemeClr val="dk1"/>
              </a:buClr>
              <a:buSzPct val="61111"/>
              <a:buAutoNum type="arabicPeriod"/>
            </a:pPr>
            <a:r>
              <a:rPr lang="en"/>
              <a:t>        System.out.println(joinNames);  </a:t>
            </a:r>
            <a:endParaRPr/>
          </a:p>
          <a:p>
            <a:pPr indent="-282733" lvl="0" marL="457200" rtl="0" algn="l">
              <a:spcBef>
                <a:spcPts val="0"/>
              </a:spcBef>
              <a:spcAft>
                <a:spcPts val="0"/>
              </a:spcAft>
              <a:buClr>
                <a:schemeClr val="dk1"/>
              </a:buClr>
              <a:buSzPct val="61111"/>
              <a:buAutoNum type="arabicPeriod"/>
            </a:pPr>
            <a:r>
              <a:rPr lang="en"/>
              <a:t>    }  </a:t>
            </a:r>
            <a:endParaRPr/>
          </a:p>
          <a:p>
            <a:pPr indent="-282733"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 sz="1300"/>
              <a:t>Java StringJoiner Example: adding prefix and suffix</a:t>
            </a:r>
            <a:endParaRPr b="1" sz="1300"/>
          </a:p>
          <a:p>
            <a:pPr indent="0" lvl="0" marL="0" rtl="0" algn="l">
              <a:spcBef>
                <a:spcPts val="400"/>
              </a:spcBef>
              <a:spcAft>
                <a:spcPts val="0"/>
              </a:spcAft>
              <a:buNone/>
            </a:pPr>
            <a:r>
              <a:t/>
            </a:r>
            <a:endParaRPr/>
          </a:p>
        </p:txBody>
      </p:sp>
      <p:sp>
        <p:nvSpPr>
          <p:cNvPr id="428" name="Google Shape;428;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82733" lvl="0" marL="457200" rtl="0" algn="l">
              <a:spcBef>
                <a:spcPts val="1200"/>
              </a:spcBef>
              <a:spcAft>
                <a:spcPts val="0"/>
              </a:spcAft>
              <a:buClr>
                <a:schemeClr val="dk1"/>
              </a:buClr>
              <a:buSzPct val="61111"/>
              <a:buAutoNum type="arabicPeriod"/>
            </a:pPr>
            <a:r>
              <a:rPr lang="en"/>
              <a:t>public class StringJoinerExample {  </a:t>
            </a:r>
            <a:endParaRPr/>
          </a:p>
          <a:p>
            <a:pPr indent="-282733" lvl="0" marL="457200" rtl="0" algn="l">
              <a:spcBef>
                <a:spcPts val="0"/>
              </a:spcBef>
              <a:spcAft>
                <a:spcPts val="0"/>
              </a:spcAft>
              <a:buClr>
                <a:schemeClr val="dk1"/>
              </a:buClr>
              <a:buSzPct val="61111"/>
              <a:buAutoNum type="arabicPeriod"/>
            </a:pPr>
            <a:r>
              <a:rPr lang="en"/>
              <a:t>    public static void main(String[] args) {  </a:t>
            </a:r>
            <a:endParaRPr/>
          </a:p>
          <a:p>
            <a:pPr indent="-282733" lvl="0" marL="457200" rtl="0" algn="l">
              <a:spcBef>
                <a:spcPts val="0"/>
              </a:spcBef>
              <a:spcAft>
                <a:spcPts val="0"/>
              </a:spcAft>
              <a:buClr>
                <a:schemeClr val="dk1"/>
              </a:buClr>
              <a:buSzPct val="61111"/>
              <a:buAutoNum type="arabicPeriod"/>
            </a:pPr>
            <a:r>
              <a:rPr lang="en"/>
              <a:t>        StringJoiner joinNames = new StringJoiner(",", "[", "]");   // passing comma(,) and square-brackets as delimiter   </a:t>
            </a:r>
            <a:endParaRPr/>
          </a:p>
          <a:p>
            <a:pPr indent="-282733" lvl="0" marL="457200" rtl="0" algn="l">
              <a:spcBef>
                <a:spcPts val="0"/>
              </a:spcBef>
              <a:spcAft>
                <a:spcPts val="0"/>
              </a:spcAft>
              <a:buClr>
                <a:schemeClr val="dk1"/>
              </a:buClr>
              <a:buSzPct val="61111"/>
              <a:buAutoNum type="arabicPeriod"/>
            </a:pPr>
            <a:r>
              <a:rPr lang="en"/>
              <a:t>          </a:t>
            </a:r>
            <a:endParaRPr/>
          </a:p>
          <a:p>
            <a:pPr indent="-282733" lvl="0" marL="457200" rtl="0" algn="l">
              <a:spcBef>
                <a:spcPts val="0"/>
              </a:spcBef>
              <a:spcAft>
                <a:spcPts val="0"/>
              </a:spcAft>
              <a:buClr>
                <a:schemeClr val="dk1"/>
              </a:buClr>
              <a:buSzPct val="61111"/>
              <a:buAutoNum type="arabicPeriod"/>
            </a:pPr>
            <a:r>
              <a:rPr lang="en"/>
              <a:t>        // Adding values to StringJoiner  </a:t>
            </a:r>
            <a:endParaRPr/>
          </a:p>
          <a:p>
            <a:pPr indent="-282733" lvl="0" marL="457200" rtl="0" algn="l">
              <a:spcBef>
                <a:spcPts val="0"/>
              </a:spcBef>
              <a:spcAft>
                <a:spcPts val="0"/>
              </a:spcAft>
              <a:buClr>
                <a:schemeClr val="dk1"/>
              </a:buClr>
              <a:buSzPct val="61111"/>
              <a:buAutoNum type="arabicPeriod"/>
            </a:pPr>
            <a:r>
              <a:rPr lang="en"/>
              <a:t>        joinNames.add("Rahul");  </a:t>
            </a:r>
            <a:endParaRPr/>
          </a:p>
          <a:p>
            <a:pPr indent="-282733" lvl="0" marL="457200" rtl="0" algn="l">
              <a:spcBef>
                <a:spcPts val="0"/>
              </a:spcBef>
              <a:spcAft>
                <a:spcPts val="0"/>
              </a:spcAft>
              <a:buClr>
                <a:schemeClr val="dk1"/>
              </a:buClr>
              <a:buSzPct val="61111"/>
              <a:buAutoNum type="arabicPeriod"/>
            </a:pPr>
            <a:r>
              <a:rPr lang="en"/>
              <a:t>        joinNames.add("Raju");  </a:t>
            </a:r>
            <a:endParaRPr/>
          </a:p>
          <a:p>
            <a:pPr indent="-282733" lvl="0" marL="457200" rtl="0" algn="l">
              <a:spcBef>
                <a:spcPts val="0"/>
              </a:spcBef>
              <a:spcAft>
                <a:spcPts val="0"/>
              </a:spcAft>
              <a:buClr>
                <a:schemeClr val="dk1"/>
              </a:buClr>
              <a:buSzPct val="61111"/>
              <a:buAutoNum type="arabicPeriod"/>
            </a:pPr>
            <a:r>
              <a:rPr lang="en"/>
              <a:t>        joinNames.add("Peter");  </a:t>
            </a:r>
            <a:endParaRPr/>
          </a:p>
          <a:p>
            <a:pPr indent="-282733" lvl="0" marL="457200" rtl="0" algn="l">
              <a:spcBef>
                <a:spcPts val="0"/>
              </a:spcBef>
              <a:spcAft>
                <a:spcPts val="0"/>
              </a:spcAft>
              <a:buClr>
                <a:schemeClr val="dk1"/>
              </a:buClr>
              <a:buSzPct val="61111"/>
              <a:buAutoNum type="arabicPeriod"/>
            </a:pPr>
            <a:r>
              <a:rPr lang="en"/>
              <a:t>        joinNames.add("Raheem");  </a:t>
            </a:r>
            <a:endParaRPr/>
          </a:p>
          <a:p>
            <a:pPr indent="-282733" lvl="0" marL="457200" rtl="0" algn="l">
              <a:spcBef>
                <a:spcPts val="0"/>
              </a:spcBef>
              <a:spcAft>
                <a:spcPts val="0"/>
              </a:spcAft>
              <a:buClr>
                <a:schemeClr val="dk1"/>
              </a:buClr>
              <a:buSzPct val="61111"/>
              <a:buAutoNum type="arabicPeriod"/>
            </a:pPr>
            <a:r>
              <a:rPr lang="en"/>
              <a:t>                  </a:t>
            </a:r>
            <a:endParaRPr/>
          </a:p>
          <a:p>
            <a:pPr indent="-282733" lvl="0" marL="457200" rtl="0" algn="l">
              <a:spcBef>
                <a:spcPts val="0"/>
              </a:spcBef>
              <a:spcAft>
                <a:spcPts val="0"/>
              </a:spcAft>
              <a:buClr>
                <a:schemeClr val="dk1"/>
              </a:buClr>
              <a:buSzPct val="61111"/>
              <a:buAutoNum type="arabicPeriod"/>
            </a:pPr>
            <a:r>
              <a:rPr lang="en"/>
              <a:t>        System.out.println(joinNames);  </a:t>
            </a:r>
            <a:endParaRPr/>
          </a:p>
          <a:p>
            <a:pPr indent="-282733" lvl="0" marL="457200" rtl="0" algn="l">
              <a:spcBef>
                <a:spcPts val="0"/>
              </a:spcBef>
              <a:spcAft>
                <a:spcPts val="0"/>
              </a:spcAft>
              <a:buClr>
                <a:schemeClr val="dk1"/>
              </a:buClr>
              <a:buSzPct val="61111"/>
              <a:buAutoNum type="arabicPeriod"/>
            </a:pPr>
            <a:r>
              <a:rPr lang="en"/>
              <a:t>    }  </a:t>
            </a:r>
            <a:endParaRPr/>
          </a:p>
          <a:p>
            <a:pPr indent="-282733"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4" name="Google Shape;434;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507"/>
              <a:t>String input = "hello world example";</a:t>
            </a:r>
            <a:endParaRPr sz="4507"/>
          </a:p>
          <a:p>
            <a:pPr indent="0" lvl="0" marL="0" rtl="0" algn="l">
              <a:spcBef>
                <a:spcPts val="1200"/>
              </a:spcBef>
              <a:spcAft>
                <a:spcPts val="0"/>
              </a:spcAft>
              <a:buClr>
                <a:schemeClr val="dk1"/>
              </a:buClr>
              <a:buSzPts val="275"/>
              <a:buFont typeface="Arial"/>
              <a:buNone/>
            </a:pPr>
            <a:r>
              <a:rPr lang="en" sz="4507"/>
              <a:t>String delimiter = " ";</a:t>
            </a:r>
            <a:endParaRPr sz="4507"/>
          </a:p>
          <a:p>
            <a:pPr indent="0" lvl="0" marL="0" rtl="0" algn="l">
              <a:spcBef>
                <a:spcPts val="1200"/>
              </a:spcBef>
              <a:spcAft>
                <a:spcPts val="0"/>
              </a:spcAft>
              <a:buClr>
                <a:schemeClr val="dk1"/>
              </a:buClr>
              <a:buSzPts val="275"/>
              <a:buFont typeface="Arial"/>
              <a:buNone/>
            </a:pPr>
            <a:r>
              <a:rPr lang="en" sz="4507"/>
              <a:t>// Use StringJoiner to join the input string with the delimiter</a:t>
            </a:r>
            <a:endParaRPr sz="4507"/>
          </a:p>
          <a:p>
            <a:pPr indent="0" lvl="0" marL="0" rtl="0" algn="l">
              <a:spcBef>
                <a:spcPts val="1200"/>
              </a:spcBef>
              <a:spcAft>
                <a:spcPts val="0"/>
              </a:spcAft>
              <a:buClr>
                <a:schemeClr val="dk1"/>
              </a:buClr>
              <a:buSzPts val="275"/>
              <a:buFont typeface="Arial"/>
              <a:buNone/>
            </a:pPr>
            <a:r>
              <a:rPr lang="en" sz="4507"/>
              <a:t>StringJoiner joiner = new StringJoiner(delimiter);</a:t>
            </a:r>
            <a:endParaRPr sz="4507"/>
          </a:p>
          <a:p>
            <a:pPr indent="0" lvl="0" marL="0" rtl="0" algn="l">
              <a:spcBef>
                <a:spcPts val="1200"/>
              </a:spcBef>
              <a:spcAft>
                <a:spcPts val="0"/>
              </a:spcAft>
              <a:buClr>
                <a:schemeClr val="dk1"/>
              </a:buClr>
              <a:buSzPts val="275"/>
              <a:buFont typeface="Arial"/>
              <a:buNone/>
            </a:pPr>
            <a:r>
              <a:rPr lang="en" sz="4507"/>
              <a:t>for (String word : input.split(delimiter)) {</a:t>
            </a:r>
            <a:endParaRPr sz="4507"/>
          </a:p>
          <a:p>
            <a:pPr indent="0" lvl="0" marL="0" rtl="0" algn="l">
              <a:spcBef>
                <a:spcPts val="1200"/>
              </a:spcBef>
              <a:spcAft>
                <a:spcPts val="0"/>
              </a:spcAft>
              <a:buClr>
                <a:schemeClr val="dk1"/>
              </a:buClr>
              <a:buSzPts val="275"/>
              <a:buFont typeface="Arial"/>
              <a:buNone/>
            </a:pPr>
            <a:r>
              <a:rPr lang="en" sz="4507"/>
              <a:t>	joiner.add(word);</a:t>
            </a:r>
            <a:endParaRPr sz="4507"/>
          </a:p>
          <a:p>
            <a:pPr indent="0" lvl="0" marL="0" rtl="0" algn="l">
              <a:spcBef>
                <a:spcPts val="1200"/>
              </a:spcBef>
              <a:spcAft>
                <a:spcPts val="0"/>
              </a:spcAft>
              <a:buClr>
                <a:schemeClr val="dk1"/>
              </a:buClr>
              <a:buSzPts val="275"/>
              <a:buFont typeface="Arial"/>
              <a:buNone/>
            </a:pPr>
            <a:r>
              <a:rPr lang="en" sz="4507"/>
              <a:t>}</a:t>
            </a:r>
            <a:endParaRPr sz="4507"/>
          </a:p>
          <a:p>
            <a:pPr indent="0" lvl="0" marL="0" rtl="0" algn="l">
              <a:spcBef>
                <a:spcPts val="1200"/>
              </a:spcBef>
              <a:spcAft>
                <a:spcPts val="0"/>
              </a:spcAft>
              <a:buClr>
                <a:schemeClr val="dk1"/>
              </a:buClr>
              <a:buSzPts val="275"/>
              <a:buFont typeface="Arial"/>
              <a:buNone/>
            </a:pPr>
            <a:r>
              <a:rPr lang="en" sz="4507"/>
              <a:t>String joinedString = joiner.toString(); // "hello world example"</a:t>
            </a:r>
            <a:endParaRPr sz="4507"/>
          </a:p>
          <a:p>
            <a:pPr indent="0" lvl="0" marL="0" rtl="0" algn="l">
              <a:spcBef>
                <a:spcPts val="1200"/>
              </a:spcBef>
              <a:spcAft>
                <a:spcPts val="0"/>
              </a:spcAft>
              <a:buClr>
                <a:schemeClr val="dk1"/>
              </a:buClr>
              <a:buSzPts val="275"/>
              <a:buFont typeface="Arial"/>
              <a:buNone/>
            </a:pPr>
            <a:r>
              <a:rPr lang="en" sz="4507"/>
              <a:t>// Split the joined string using the same delimiter to get the words</a:t>
            </a:r>
            <a:endParaRPr sz="4507"/>
          </a:p>
          <a:p>
            <a:pPr indent="0" lvl="0" marL="0" rtl="0" algn="l">
              <a:spcBef>
                <a:spcPts val="1200"/>
              </a:spcBef>
              <a:spcAft>
                <a:spcPts val="0"/>
              </a:spcAft>
              <a:buClr>
                <a:schemeClr val="dk1"/>
              </a:buClr>
              <a:buSzPts val="275"/>
              <a:buFont typeface="Arial"/>
              <a:buNone/>
            </a:pPr>
            <a:r>
              <a:rPr lang="en" sz="4507"/>
              <a:t>String[] words = joinedString.split(delimiter); // ["hello", "world", "example"]</a:t>
            </a:r>
            <a:endParaRPr sz="4507"/>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0" name="Google Shape;440;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public class Main {</a:t>
            </a:r>
            <a:endParaRPr/>
          </a:p>
          <a:p>
            <a:pPr indent="0" lvl="0" marL="0" rtl="0" algn="l">
              <a:lnSpc>
                <a:spcPct val="100000"/>
              </a:lnSpc>
              <a:spcBef>
                <a:spcPts val="0"/>
              </a:spcBef>
              <a:spcAft>
                <a:spcPts val="0"/>
              </a:spcAft>
              <a:buNone/>
            </a:pPr>
            <a:r>
              <a:rPr lang="en"/>
              <a:t>public static void main(String[] args) {</a:t>
            </a:r>
            <a:endParaRPr/>
          </a:p>
          <a:p>
            <a:pPr indent="0" lvl="0" marL="914400" rtl="0" algn="l">
              <a:lnSpc>
                <a:spcPct val="100000"/>
              </a:lnSpc>
              <a:spcBef>
                <a:spcPts val="0"/>
              </a:spcBef>
              <a:spcAft>
                <a:spcPts val="0"/>
              </a:spcAft>
              <a:buNone/>
            </a:pPr>
            <a:r>
              <a:rPr lang="en"/>
              <a:t>StringJoiner stringJoiner = new StringJoiner(",", "#", "#");</a:t>
            </a:r>
            <a:endParaRPr/>
          </a:p>
          <a:p>
            <a:pPr indent="0" lvl="0" marL="914400" rtl="0" algn="l">
              <a:lnSpc>
                <a:spcPct val="100000"/>
              </a:lnSpc>
              <a:spcBef>
                <a:spcPts val="0"/>
              </a:spcBef>
              <a:spcAft>
                <a:spcPts val="0"/>
              </a:spcAft>
              <a:buNone/>
            </a:pPr>
            <a:r>
              <a:rPr lang="en"/>
              <a:t>stringJoiner.add("Interview");</a:t>
            </a:r>
            <a:endParaRPr/>
          </a:p>
          <a:p>
            <a:pPr indent="0" lvl="0" marL="914400" rtl="0" algn="l">
              <a:lnSpc>
                <a:spcPct val="100000"/>
              </a:lnSpc>
              <a:spcBef>
                <a:spcPts val="0"/>
              </a:spcBef>
              <a:spcAft>
                <a:spcPts val="0"/>
              </a:spcAft>
              <a:buNone/>
            </a:pPr>
            <a:r>
              <a:rPr lang="en"/>
              <a:t>stringJoiner.add("Questions");</a:t>
            </a:r>
            <a:endParaRPr/>
          </a:p>
          <a:p>
            <a:pPr indent="0" lvl="0" marL="914400" rtl="0" algn="l">
              <a:lnSpc>
                <a:spcPct val="100000"/>
              </a:lnSpc>
              <a:spcBef>
                <a:spcPts val="0"/>
              </a:spcBef>
              <a:spcAft>
                <a:spcPts val="0"/>
              </a:spcAft>
              <a:buNone/>
            </a:pPr>
            <a:r>
              <a:rPr lang="en"/>
              <a:t>stringJoiner.add("Answers");</a:t>
            </a:r>
            <a:endParaRPr/>
          </a:p>
          <a:p>
            <a:pPr indent="0" lvl="0" marL="914400" rtl="0" algn="l">
              <a:lnSpc>
                <a:spcPct val="100000"/>
              </a:lnSpc>
              <a:spcBef>
                <a:spcPts val="0"/>
              </a:spcBef>
              <a:spcAft>
                <a:spcPts val="0"/>
              </a:spcAft>
              <a:buNone/>
            </a:pPr>
            <a:r>
              <a:rPr lang="en"/>
              <a:t>System.out.println("String after adding # in suffix and prefix :");</a:t>
            </a:r>
            <a:endParaRPr/>
          </a:p>
          <a:p>
            <a:pPr indent="0" lvl="0" marL="914400" rtl="0" algn="l">
              <a:lnSpc>
                <a:spcPct val="100000"/>
              </a:lnSpc>
              <a:spcBef>
                <a:spcPts val="0"/>
              </a:spcBef>
              <a:spcAft>
                <a:spcPts val="0"/>
              </a:spcAft>
              <a:buNone/>
            </a:pPr>
            <a:r>
              <a:rPr lang="en"/>
              <a:t>System.out.println(stringJoiner);</a:t>
            </a:r>
            <a:endParaRPr/>
          </a:p>
          <a:p>
            <a:pPr indent="45720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rPr lang="en"/>
              <a:t>}</a:t>
            </a:r>
            <a:endParaRPr/>
          </a:p>
          <a:p>
            <a:pPr indent="0" lvl="0" marL="0" rtl="0" algn="l">
              <a:spcBef>
                <a:spcPts val="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8"/>
          <p:cNvSpPr txBox="1"/>
          <p:nvPr>
            <p:ph idx="1" type="body"/>
          </p:nvPr>
        </p:nvSpPr>
        <p:spPr>
          <a:xfrm>
            <a:off x="258800" y="1894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public class Main {</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Creating StringJoiner with delimiter " "</a:t>
            </a:r>
            <a:endParaRPr/>
          </a:p>
          <a:p>
            <a:pPr indent="0" lvl="0" marL="0" rtl="0" algn="l">
              <a:spcBef>
                <a:spcPts val="1200"/>
              </a:spcBef>
              <a:spcAft>
                <a:spcPts val="0"/>
              </a:spcAft>
              <a:buClr>
                <a:schemeClr val="dk1"/>
              </a:buClr>
              <a:buSzPct val="61111"/>
              <a:buFont typeface="Arial"/>
              <a:buNone/>
            </a:pPr>
            <a:r>
              <a:rPr lang="en"/>
              <a:t>   	 StringJoiner str1 = new StringJoiner("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Adding elements in the StringJoiner</a:t>
            </a:r>
            <a:endParaRPr/>
          </a:p>
          <a:p>
            <a:pPr indent="0" lvl="0" marL="0" rtl="0" algn="l">
              <a:spcBef>
                <a:spcPts val="1200"/>
              </a:spcBef>
              <a:spcAft>
                <a:spcPts val="0"/>
              </a:spcAft>
              <a:buClr>
                <a:schemeClr val="dk1"/>
              </a:buClr>
              <a:buSzPct val="61111"/>
              <a:buFont typeface="Arial"/>
              <a:buNone/>
            </a:pPr>
            <a:r>
              <a:rPr lang="en"/>
              <a:t>   	 str1.add("ABC");</a:t>
            </a:r>
            <a:endParaRPr/>
          </a:p>
          <a:p>
            <a:pPr indent="0" lvl="0" marL="0" rtl="0" algn="l">
              <a:spcBef>
                <a:spcPts val="1200"/>
              </a:spcBef>
              <a:spcAft>
                <a:spcPts val="0"/>
              </a:spcAft>
              <a:buClr>
                <a:schemeClr val="dk1"/>
              </a:buClr>
              <a:buSzPct val="61111"/>
              <a:buFont typeface="Arial"/>
              <a:buNone/>
            </a:pPr>
            <a:r>
              <a:rPr lang="en"/>
              <a:t>   	 str1.add("DEF");</a:t>
            </a:r>
            <a:endParaRPr/>
          </a:p>
          <a:p>
            <a:pPr indent="0" lvl="0" marL="0" rtl="0" algn="l">
              <a:spcBef>
                <a:spcPts val="1200"/>
              </a:spcBef>
              <a:spcAft>
                <a:spcPts val="0"/>
              </a:spcAft>
              <a:buClr>
                <a:schemeClr val="dk1"/>
              </a:buClr>
              <a:buSzPct val="61111"/>
              <a:buFont typeface="Arial"/>
              <a:buNone/>
            </a:pPr>
            <a:r>
              <a:rPr lang="en"/>
              <a:t>   	 str1.add("IJK");</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Print the StringJoiner</a:t>
            </a:r>
            <a:endParaRPr/>
          </a:p>
          <a:p>
            <a:pPr indent="0" lvl="0" marL="0" rtl="0" algn="l">
              <a:spcBef>
                <a:spcPts val="1200"/>
              </a:spcBef>
              <a:spcAft>
                <a:spcPts val="0"/>
              </a:spcAft>
              <a:buClr>
                <a:schemeClr val="dk1"/>
              </a:buClr>
              <a:buSzPct val="61111"/>
              <a:buFont typeface="Arial"/>
              <a:buNone/>
            </a:pPr>
            <a:r>
              <a:rPr lang="en"/>
              <a:t>   	 System.out.println("StringJoiner 1: "</a:t>
            </a:r>
            <a:endParaRPr/>
          </a:p>
          <a:p>
            <a:pPr indent="0" lvl="0" marL="0" rtl="0" algn="l">
              <a:spcBef>
                <a:spcPts val="1200"/>
              </a:spcBef>
              <a:spcAft>
                <a:spcPts val="0"/>
              </a:spcAft>
              <a:buClr>
                <a:schemeClr val="dk1"/>
              </a:buClr>
              <a:buSzPct val="61111"/>
              <a:buFont typeface="Arial"/>
              <a:buNone/>
            </a:pPr>
            <a:r>
              <a:rPr lang="en"/>
              <a:t>   					 + str1.toString());</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Creating the second StringJoiner</a:t>
            </a:r>
            <a:endParaRPr/>
          </a:p>
          <a:p>
            <a:pPr indent="0" lvl="0" marL="0" rtl="0" algn="l">
              <a:spcBef>
                <a:spcPts val="1200"/>
              </a:spcBef>
              <a:spcAft>
                <a:spcPts val="0"/>
              </a:spcAft>
              <a:buClr>
                <a:schemeClr val="dk1"/>
              </a:buClr>
              <a:buSzPct val="61111"/>
              <a:buFont typeface="Arial"/>
              <a:buNone/>
            </a:pPr>
            <a:r>
              <a:rPr lang="en"/>
              <a:t>   	 StringJoiner str2 = new StringJoiner("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str2.add("123");</a:t>
            </a:r>
            <a:endParaRPr/>
          </a:p>
          <a:p>
            <a:pPr indent="0" lvl="0" marL="0" rtl="0" algn="l">
              <a:spcBef>
                <a:spcPts val="1200"/>
              </a:spcBef>
              <a:spcAft>
                <a:spcPts val="0"/>
              </a:spcAft>
              <a:buClr>
                <a:schemeClr val="dk1"/>
              </a:buClr>
              <a:buSzPct val="61111"/>
              <a:buFont typeface="Arial"/>
              <a:buNone/>
            </a:pPr>
            <a:r>
              <a:rPr lang="en"/>
              <a:t>   	 str2.add("456");</a:t>
            </a:r>
            <a:endParaRPr/>
          </a:p>
          <a:p>
            <a:pPr indent="0" lvl="0" marL="0" rtl="0" algn="l">
              <a:spcBef>
                <a:spcPts val="1200"/>
              </a:spcBef>
              <a:spcAft>
                <a:spcPts val="0"/>
              </a:spcAft>
              <a:buClr>
                <a:schemeClr val="dk1"/>
              </a:buClr>
              <a:buSzPct val="61111"/>
              <a:buFont typeface="Arial"/>
              <a:buNone/>
            </a:pPr>
            <a:r>
              <a:rPr lang="en"/>
              <a:t>   	 str2.add("789");</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Print the second StringJoiner</a:t>
            </a:r>
            <a:endParaRPr/>
          </a:p>
          <a:p>
            <a:pPr indent="0" lvl="0" marL="0" rtl="0" algn="l">
              <a:spcBef>
                <a:spcPts val="1200"/>
              </a:spcBef>
              <a:spcAft>
                <a:spcPts val="0"/>
              </a:spcAft>
              <a:buClr>
                <a:schemeClr val="dk1"/>
              </a:buClr>
              <a:buSzPct val="61111"/>
              <a:buFont typeface="Arial"/>
              <a:buNone/>
            </a:pPr>
            <a:r>
              <a:rPr lang="en"/>
              <a:t>   	 System.out.println("StringJoiner 2: "</a:t>
            </a:r>
            <a:endParaRPr/>
          </a:p>
          <a:p>
            <a:pPr indent="0" lvl="0" marL="0" rtl="0" algn="l">
              <a:spcBef>
                <a:spcPts val="1200"/>
              </a:spcBef>
              <a:spcAft>
                <a:spcPts val="0"/>
              </a:spcAft>
              <a:buClr>
                <a:schemeClr val="dk1"/>
              </a:buClr>
              <a:buSzPct val="61111"/>
              <a:buFont typeface="Arial"/>
              <a:buNone/>
            </a:pPr>
            <a:r>
              <a:rPr lang="en"/>
              <a:t>   					 + str2.toString());</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Merging the StringJoiner using merge()</a:t>
            </a:r>
            <a:endParaRPr/>
          </a:p>
          <a:p>
            <a:pPr indent="0" lvl="0" marL="0" rtl="0" algn="l">
              <a:spcBef>
                <a:spcPts val="1200"/>
              </a:spcBef>
              <a:spcAft>
                <a:spcPts val="0"/>
              </a:spcAft>
              <a:buClr>
                <a:schemeClr val="dk1"/>
              </a:buClr>
              <a:buSzPct val="61111"/>
              <a:buFont typeface="Arial"/>
              <a:buNone/>
            </a:pPr>
            <a:r>
              <a:rPr lang="en"/>
              <a:t>   	 StringJoiner str = str1.merge(str2);</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Printing the merged StringJoiner</a:t>
            </a:r>
            <a:endParaRPr/>
          </a:p>
          <a:p>
            <a:pPr indent="0" lvl="0" marL="0" rtl="0" algn="l">
              <a:spcBef>
                <a:spcPts val="1200"/>
              </a:spcBef>
              <a:spcAft>
                <a:spcPts val="0"/>
              </a:spcAft>
              <a:buClr>
                <a:schemeClr val="dk1"/>
              </a:buClr>
              <a:buSzPct val="61111"/>
              <a:buFont typeface="Arial"/>
              <a:buNone/>
            </a:pPr>
            <a:r>
              <a:rPr lang="en"/>
              <a:t>   	 System.out.println("Merged StringJoiner : "</a:t>
            </a:r>
            <a:endParaRPr/>
          </a:p>
          <a:p>
            <a:pPr indent="0" lvl="0" marL="0" rtl="0" algn="l">
              <a:spcBef>
                <a:spcPts val="1200"/>
              </a:spcBef>
              <a:spcAft>
                <a:spcPts val="0"/>
              </a:spcAft>
              <a:buClr>
                <a:schemeClr val="dk1"/>
              </a:buClr>
              <a:buSzPct val="61111"/>
              <a:buFont typeface="Arial"/>
              <a:buNone/>
            </a:pPr>
            <a:r>
              <a:rPr lang="en"/>
              <a:t>   					 + str);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 Sort</a:t>
            </a:r>
            <a:endParaRPr/>
          </a:p>
        </p:txBody>
      </p:sp>
      <p:sp>
        <p:nvSpPr>
          <p:cNvPr id="451" name="Google Shape;451;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Java 8 introduced a new method called as </a:t>
            </a:r>
            <a:r>
              <a:rPr b="1" lang="en" sz="1600">
                <a:solidFill>
                  <a:schemeClr val="dk1"/>
                </a:solidFill>
              </a:rPr>
              <a:t>parallelSort()</a:t>
            </a:r>
            <a:r>
              <a:rPr lang="en" sz="1600">
                <a:solidFill>
                  <a:schemeClr val="dk1"/>
                </a:solidFill>
              </a:rPr>
              <a:t> in </a:t>
            </a:r>
            <a:r>
              <a:rPr b="1" lang="en" sz="1600">
                <a:solidFill>
                  <a:schemeClr val="dk1"/>
                </a:solidFill>
              </a:rPr>
              <a:t>java.util.Arrays</a:t>
            </a:r>
            <a:r>
              <a:rPr lang="en" sz="1600">
                <a:solidFill>
                  <a:schemeClr val="dk1"/>
                </a:solidFill>
              </a:rPr>
              <a:t> Class. It uses Parallel Sorting of array elements.</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700">
                <a:solidFill>
                  <a:schemeClr val="dk1"/>
                </a:solidFill>
              </a:rPr>
              <a:t>Advantage :</a:t>
            </a:r>
            <a:endParaRPr b="1" sz="1700">
              <a:solidFill>
                <a:schemeClr val="dk1"/>
              </a:solidFill>
            </a:endParaRPr>
          </a:p>
          <a:p>
            <a:pPr indent="0" lvl="0" marL="0" rtl="0" algn="l">
              <a:spcBef>
                <a:spcPts val="1200"/>
              </a:spcBef>
              <a:spcAft>
                <a:spcPts val="1200"/>
              </a:spcAft>
              <a:buNone/>
            </a:pPr>
            <a:r>
              <a:rPr lang="en" sz="1700">
                <a:solidFill>
                  <a:schemeClr val="dk1"/>
                </a:solidFill>
              </a:rPr>
              <a:t>parallelSort() method uses concept of </a:t>
            </a:r>
            <a:r>
              <a:rPr b="1" lang="en" sz="1700">
                <a:solidFill>
                  <a:schemeClr val="dk1"/>
                </a:solidFill>
              </a:rPr>
              <a:t>MultiThreading</a:t>
            </a:r>
            <a:r>
              <a:rPr lang="en" sz="1700">
                <a:solidFill>
                  <a:schemeClr val="dk1"/>
                </a:solidFill>
              </a:rPr>
              <a:t> which makes the sorting </a:t>
            </a:r>
            <a:r>
              <a:rPr b="1" lang="en" sz="1700">
                <a:solidFill>
                  <a:schemeClr val="dk1"/>
                </a:solidFill>
              </a:rPr>
              <a:t>faster </a:t>
            </a:r>
            <a:r>
              <a:rPr lang="en" sz="1700">
                <a:solidFill>
                  <a:schemeClr val="dk1"/>
                </a:solidFill>
              </a:rPr>
              <a:t>as compared to normal sorting method.</a:t>
            </a:r>
            <a:endParaRPr sz="22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80"/>
          <p:cNvSpPr txBox="1"/>
          <p:nvPr>
            <p:ph idx="1" type="body"/>
          </p:nvPr>
        </p:nvSpPr>
        <p:spPr>
          <a:xfrm>
            <a:off x="311700" y="3058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050"/>
              <a:t>// Java program to demonstrate</a:t>
            </a:r>
            <a:endParaRPr sz="1050"/>
          </a:p>
          <a:p>
            <a:pPr indent="0" lvl="0" marL="0" rtl="0" algn="l">
              <a:lnSpc>
                <a:spcPct val="95000"/>
              </a:lnSpc>
              <a:spcBef>
                <a:spcPts val="1200"/>
              </a:spcBef>
              <a:spcAft>
                <a:spcPts val="0"/>
              </a:spcAft>
              <a:buClr>
                <a:schemeClr val="dk1"/>
              </a:buClr>
              <a:buSzPts val="275"/>
              <a:buFont typeface="Arial"/>
              <a:buNone/>
            </a:pPr>
            <a:r>
              <a:rPr lang="en" sz="1050"/>
              <a:t>// Arrays.parallelSort() method</a:t>
            </a:r>
            <a:endParaRPr sz="1050"/>
          </a:p>
          <a:p>
            <a:pPr indent="0" lvl="0" marL="0" rtl="0" algn="l">
              <a:lnSpc>
                <a:spcPct val="95000"/>
              </a:lnSpc>
              <a:spcBef>
                <a:spcPts val="1200"/>
              </a:spcBef>
              <a:spcAft>
                <a:spcPts val="0"/>
              </a:spcAft>
              <a:buClr>
                <a:schemeClr val="dk1"/>
              </a:buClr>
              <a:buSzPts val="275"/>
              <a:buFont typeface="Arial"/>
              <a:buNone/>
            </a:pPr>
            <a:r>
              <a:rPr lang="en" sz="1050"/>
              <a:t>import java.util.Arrays;</a:t>
            </a:r>
            <a:endParaRPr sz="1050"/>
          </a:p>
          <a:p>
            <a:pPr indent="0" lvl="0" marL="0" rtl="0" algn="l">
              <a:lnSpc>
                <a:spcPct val="95000"/>
              </a:lnSpc>
              <a:spcBef>
                <a:spcPts val="1200"/>
              </a:spcBef>
              <a:spcAft>
                <a:spcPts val="0"/>
              </a:spcAft>
              <a:buClr>
                <a:schemeClr val="dk1"/>
              </a:buClr>
              <a:buSzPts val="275"/>
              <a:buFont typeface="Arial"/>
              <a:buNone/>
            </a:pPr>
            <a:r>
              <a:rPr lang="en" sz="1050"/>
              <a:t>public class ParallelSort {</a:t>
            </a:r>
            <a:endParaRPr sz="1050"/>
          </a:p>
          <a:p>
            <a:pPr indent="0" lvl="0" marL="0" rtl="0" algn="l">
              <a:lnSpc>
                <a:spcPct val="95000"/>
              </a:lnSpc>
              <a:spcBef>
                <a:spcPts val="1200"/>
              </a:spcBef>
              <a:spcAft>
                <a:spcPts val="0"/>
              </a:spcAft>
              <a:buClr>
                <a:schemeClr val="dk1"/>
              </a:buClr>
              <a:buSzPts val="275"/>
              <a:buFont typeface="Arial"/>
              <a:buNone/>
            </a:pPr>
            <a:r>
              <a:rPr lang="en" sz="1050"/>
              <a:t>    public static void main(String[] args)</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   	 // Creating an array</a:t>
            </a:r>
            <a:endParaRPr sz="1050"/>
          </a:p>
          <a:p>
            <a:pPr indent="0" lvl="0" marL="0" rtl="0" algn="l">
              <a:lnSpc>
                <a:spcPct val="95000"/>
              </a:lnSpc>
              <a:spcBef>
                <a:spcPts val="1200"/>
              </a:spcBef>
              <a:spcAft>
                <a:spcPts val="0"/>
              </a:spcAft>
              <a:buClr>
                <a:schemeClr val="dk1"/>
              </a:buClr>
              <a:buSzPts val="275"/>
              <a:buFont typeface="Arial"/>
              <a:buNone/>
            </a:pPr>
            <a:r>
              <a:rPr lang="en" sz="1050"/>
              <a:t>   	 int numbers[] = { 9, 8, 7, 6, 3, 1 };</a:t>
            </a:r>
            <a:endParaRPr sz="1050"/>
          </a:p>
          <a:p>
            <a:pPr indent="0" lvl="0" marL="0" rtl="0" algn="l">
              <a:lnSpc>
                <a:spcPct val="95000"/>
              </a:lnSpc>
              <a:spcBef>
                <a:spcPts val="1200"/>
              </a:spcBef>
              <a:spcAft>
                <a:spcPts val="0"/>
              </a:spcAft>
              <a:buClr>
                <a:schemeClr val="dk1"/>
              </a:buClr>
              <a:buSzPts val="275"/>
              <a:buFont typeface="Arial"/>
              <a:buNone/>
            </a:pPr>
            <a:r>
              <a:rPr lang="en" sz="1050"/>
              <a:t>   	 // Printing unsorted Array</a:t>
            </a:r>
            <a:endParaRPr sz="1050"/>
          </a:p>
          <a:p>
            <a:pPr indent="0" lvl="0" marL="0" rtl="0" algn="l">
              <a:lnSpc>
                <a:spcPct val="95000"/>
              </a:lnSpc>
              <a:spcBef>
                <a:spcPts val="1200"/>
              </a:spcBef>
              <a:spcAft>
                <a:spcPts val="0"/>
              </a:spcAft>
              <a:buClr>
                <a:schemeClr val="dk1"/>
              </a:buClr>
              <a:buSzPts val="275"/>
              <a:buFont typeface="Arial"/>
              <a:buNone/>
            </a:pPr>
            <a:r>
              <a:rPr lang="en" sz="1050"/>
              <a:t>   	 System.out.print("Unsorted Array: ");</a:t>
            </a:r>
            <a:endParaRPr sz="1050"/>
          </a:p>
          <a:p>
            <a:pPr indent="0" lvl="0" marL="0" rtl="0" algn="l">
              <a:lnSpc>
                <a:spcPct val="95000"/>
              </a:lnSpc>
              <a:spcBef>
                <a:spcPts val="1200"/>
              </a:spcBef>
              <a:spcAft>
                <a:spcPts val="0"/>
              </a:spcAft>
              <a:buClr>
                <a:schemeClr val="dk1"/>
              </a:buClr>
              <a:buSzPts val="275"/>
              <a:buFont typeface="Arial"/>
              <a:buNone/>
            </a:pPr>
            <a:r>
              <a:rPr lang="en" sz="1050"/>
              <a:t>   	 // Iterating the Elements using stream</a:t>
            </a:r>
            <a:endParaRPr sz="1050"/>
          </a:p>
          <a:p>
            <a:pPr indent="0" lvl="0" marL="0" rtl="0" algn="l">
              <a:lnSpc>
                <a:spcPct val="95000"/>
              </a:lnSpc>
              <a:spcBef>
                <a:spcPts val="1200"/>
              </a:spcBef>
              <a:spcAft>
                <a:spcPts val="0"/>
              </a:spcAft>
              <a:buClr>
                <a:schemeClr val="dk1"/>
              </a:buClr>
              <a:buSzPts val="275"/>
              <a:buFont typeface="Arial"/>
              <a:buNone/>
            </a:pPr>
            <a:r>
              <a:rPr lang="en" sz="1050"/>
              <a:t>   	 Arrays.stream(numbers).forEach(n -&gt; System.out.print(n + " "));</a:t>
            </a:r>
            <a:endParaRPr sz="1050"/>
          </a:p>
          <a:p>
            <a:pPr indent="0" lvl="0" marL="0" rtl="0" algn="l">
              <a:lnSpc>
                <a:spcPct val="95000"/>
              </a:lnSpc>
              <a:spcBef>
                <a:spcPts val="1200"/>
              </a:spcBef>
              <a:spcAft>
                <a:spcPts val="0"/>
              </a:spcAft>
              <a:buClr>
                <a:schemeClr val="dk1"/>
              </a:buClr>
              <a:buSzPts val="275"/>
              <a:buFont typeface="Arial"/>
              <a:buNone/>
            </a:pPr>
            <a:r>
              <a:rPr lang="en" sz="1050"/>
              <a:t>   	 System.out.println();</a:t>
            </a:r>
            <a:endParaRPr sz="1050"/>
          </a:p>
          <a:p>
            <a:pPr indent="0" lvl="0" marL="0" rtl="0" algn="l">
              <a:lnSpc>
                <a:spcPct val="95000"/>
              </a:lnSpc>
              <a:spcBef>
                <a:spcPts val="1200"/>
              </a:spcBef>
              <a:spcAft>
                <a:spcPts val="0"/>
              </a:spcAft>
              <a:buClr>
                <a:schemeClr val="dk1"/>
              </a:buClr>
              <a:buSzPts val="275"/>
              <a:buFont typeface="Arial"/>
              <a:buNone/>
            </a:pPr>
            <a:r>
              <a:rPr lang="en" sz="1050"/>
              <a:t>   	 // Using Arrays.parallelSort()</a:t>
            </a:r>
            <a:endParaRPr sz="1050"/>
          </a:p>
          <a:p>
            <a:pPr indent="0" lvl="0" marL="0" rtl="0" algn="l">
              <a:lnSpc>
                <a:spcPct val="95000"/>
              </a:lnSpc>
              <a:spcBef>
                <a:spcPts val="1200"/>
              </a:spcBef>
              <a:spcAft>
                <a:spcPts val="0"/>
              </a:spcAft>
              <a:buClr>
                <a:schemeClr val="dk1"/>
              </a:buClr>
              <a:buSzPts val="275"/>
              <a:buFont typeface="Arial"/>
              <a:buNone/>
            </a:pPr>
            <a:r>
              <a:rPr lang="en" sz="1050"/>
              <a:t>   	 Arrays.parallelSort(numbers);</a:t>
            </a:r>
            <a:endParaRPr sz="1150"/>
          </a:p>
          <a:p>
            <a:pPr indent="0" lvl="0" marL="0" rtl="0" algn="l">
              <a:lnSpc>
                <a:spcPct val="95000"/>
              </a:lnSpc>
              <a:spcBef>
                <a:spcPts val="1200"/>
              </a:spcBef>
              <a:spcAft>
                <a:spcPts val="0"/>
              </a:spcAft>
              <a:buClr>
                <a:schemeClr val="dk1"/>
              </a:buClr>
              <a:buSzPts val="275"/>
              <a:buFont typeface="Arial"/>
              <a:buNone/>
            </a:pPr>
            <a:r>
              <a:rPr lang="en" sz="1050"/>
              <a:t>   	 // Printing sorted Array</a:t>
            </a:r>
            <a:endParaRPr sz="1050"/>
          </a:p>
          <a:p>
            <a:pPr indent="0" lvl="0" marL="0" rtl="0" algn="l">
              <a:lnSpc>
                <a:spcPct val="95000"/>
              </a:lnSpc>
              <a:spcBef>
                <a:spcPts val="1200"/>
              </a:spcBef>
              <a:spcAft>
                <a:spcPts val="0"/>
              </a:spcAft>
              <a:buClr>
                <a:schemeClr val="dk1"/>
              </a:buClr>
              <a:buSzPts val="275"/>
              <a:buFont typeface="Arial"/>
              <a:buNone/>
            </a:pPr>
            <a:r>
              <a:rPr lang="en" sz="1050"/>
              <a:t>   	 System.out.print("Sorted Array: ");</a:t>
            </a:r>
            <a:endParaRPr sz="1050"/>
          </a:p>
          <a:p>
            <a:pPr indent="0" lvl="0" marL="0" rtl="0" algn="l">
              <a:lnSpc>
                <a:spcPct val="95000"/>
              </a:lnSpc>
              <a:spcBef>
                <a:spcPts val="1200"/>
              </a:spcBef>
              <a:spcAft>
                <a:spcPts val="0"/>
              </a:spcAft>
              <a:buClr>
                <a:schemeClr val="dk1"/>
              </a:buClr>
              <a:buSzPts val="275"/>
              <a:buFont typeface="Arial"/>
              <a:buNone/>
            </a:pPr>
            <a:r>
              <a:rPr lang="en" sz="1050"/>
              <a:t>   	 // Iterating the Elements using stream</a:t>
            </a:r>
            <a:endParaRPr sz="1050"/>
          </a:p>
          <a:p>
            <a:pPr indent="0" lvl="0" marL="0" rtl="0" algn="l">
              <a:lnSpc>
                <a:spcPct val="95000"/>
              </a:lnSpc>
              <a:spcBef>
                <a:spcPts val="1200"/>
              </a:spcBef>
              <a:spcAft>
                <a:spcPts val="0"/>
              </a:spcAft>
              <a:buClr>
                <a:schemeClr val="dk1"/>
              </a:buClr>
              <a:buSzPts val="275"/>
              <a:buFont typeface="Arial"/>
              <a:buNone/>
            </a:pPr>
            <a:r>
              <a:rPr lang="en" sz="1050"/>
              <a:t>   	 Arrays.stream(numbers).forEach(n -&gt; System.out.print(n + " "));</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1200"/>
              </a:spcAft>
              <a:buSzPts val="275"/>
              <a:buNone/>
            </a:pPr>
            <a:r>
              <a:t/>
            </a:r>
            <a:endParaRPr sz="105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1"/>
          <p:cNvSpPr txBox="1"/>
          <p:nvPr>
            <p:ph idx="1" type="body"/>
          </p:nvPr>
        </p:nvSpPr>
        <p:spPr>
          <a:xfrm>
            <a:off x="311700" y="88900"/>
            <a:ext cx="8520600" cy="44799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Clr>
                <a:schemeClr val="dk1"/>
              </a:buClr>
              <a:buSzPts val="1100"/>
              <a:buFont typeface="Arial"/>
              <a:buNone/>
            </a:pPr>
            <a:r>
              <a:rPr b="1" lang="en" sz="2300">
                <a:solidFill>
                  <a:schemeClr val="dk1"/>
                </a:solidFill>
              </a:rPr>
              <a:t>Date-Time API</a:t>
            </a:r>
            <a:endParaRPr b="1" sz="23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New date-time API is introduced in Java 8 to overcome the following drawbacks of old date-time API : </a:t>
            </a:r>
            <a:endParaRPr sz="1600">
              <a:solidFill>
                <a:schemeClr val="dk1"/>
              </a:solidFill>
            </a:endParaRPr>
          </a:p>
          <a:p>
            <a:pPr indent="-330200" lvl="0" marL="457200" rtl="0" algn="l">
              <a:spcBef>
                <a:spcPts val="1200"/>
              </a:spcBef>
              <a:spcAft>
                <a:spcPts val="0"/>
              </a:spcAft>
              <a:buClr>
                <a:schemeClr val="dk1"/>
              </a:buClr>
              <a:buSzPts val="1600"/>
              <a:buAutoNum type="arabicPeriod"/>
            </a:pPr>
            <a:r>
              <a:rPr b="1" lang="en" sz="1600">
                <a:solidFill>
                  <a:schemeClr val="dk1"/>
                </a:solidFill>
              </a:rPr>
              <a:t>Not thread safe : </a:t>
            </a:r>
            <a:r>
              <a:rPr lang="en" sz="1600">
                <a:solidFill>
                  <a:schemeClr val="dk1"/>
                </a:solidFill>
              </a:rPr>
              <a:t>Unlike old java.util.Date which is not thread safe the new date-time API is </a:t>
            </a:r>
            <a:r>
              <a:rPr i="1" lang="en" sz="1600">
                <a:solidFill>
                  <a:schemeClr val="dk1"/>
                </a:solidFill>
              </a:rPr>
              <a:t>immutable</a:t>
            </a:r>
            <a:r>
              <a:rPr lang="en" sz="1600">
                <a:solidFill>
                  <a:schemeClr val="dk1"/>
                </a:solidFill>
              </a:rPr>
              <a:t> and doesn’t have setter methods.</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 sz="1600">
                <a:solidFill>
                  <a:schemeClr val="dk1"/>
                </a:solidFill>
              </a:rPr>
              <a:t>Less operations : </a:t>
            </a:r>
            <a:r>
              <a:rPr lang="en" sz="1600">
                <a:solidFill>
                  <a:schemeClr val="dk1"/>
                </a:solidFill>
              </a:rPr>
              <a:t>In old API there are only few date operations but the new API provides us with many date operations.</a:t>
            </a:r>
            <a:endParaRPr sz="1600">
              <a:solidFill>
                <a:schemeClr val="dk1"/>
              </a:solidFill>
            </a:endParaRPr>
          </a:p>
          <a:p>
            <a:pPr indent="0" lvl="0" marL="0" rtl="0" algn="l">
              <a:spcBef>
                <a:spcPts val="1200"/>
              </a:spcBef>
              <a:spcAft>
                <a:spcPts val="12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35915" lvl="0" marL="457200" rtl="0" algn="l">
              <a:lnSpc>
                <a:spcPct val="115000"/>
              </a:lnSpc>
              <a:spcBef>
                <a:spcPts val="1200"/>
              </a:spcBef>
              <a:spcAft>
                <a:spcPts val="0"/>
              </a:spcAft>
              <a:buSzPct val="72844"/>
              <a:buAutoNum type="arabicPeriod"/>
            </a:pPr>
            <a:r>
              <a:rPr lang="en" sz="2577">
                <a:solidFill>
                  <a:schemeClr val="dk2"/>
                </a:solidFill>
              </a:rPr>
              <a:t>Functional Interfaces</a:t>
            </a:r>
            <a:endParaRPr sz="3577"/>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 object-oriented programming language, we can declare that everything present in the Java programming language rotates throughout the Objects, except for some of the primitive data types and primitive methods for integrity and simplicity. There are no solely functions present in a programming language called Java. Functions in the Java programming language are part of a class, and if someone wants to use them, they have to use the class or object of the class to call any function.</a:t>
            </a:r>
            <a:endParaRPr/>
          </a:p>
          <a:p>
            <a:pPr indent="0" lvl="0" marL="0" rtl="0" algn="l">
              <a:spcBef>
                <a:spcPts val="1200"/>
              </a:spcBef>
              <a:spcAft>
                <a:spcPts val="0"/>
              </a:spcAft>
              <a:buClr>
                <a:schemeClr val="dk1"/>
              </a:buClr>
              <a:buSzPts val="1100"/>
              <a:buFont typeface="Arial"/>
              <a:buNone/>
            </a:pPr>
            <a:r>
              <a:rPr lang="en" sz="1500">
                <a:solidFill>
                  <a:schemeClr val="dk1"/>
                </a:solidFill>
              </a:rPr>
              <a:t>@FunctionalInterface:</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r>
              <a:rPr lang="en" sz="1500">
                <a:solidFill>
                  <a:schemeClr val="dk1"/>
                </a:solidFill>
              </a:rPr>
              <a:t>This annotation is introduced as part of the JDK 1.8.</a:t>
            </a:r>
            <a:endParaRPr sz="1500">
              <a:solidFill>
                <a:schemeClr val="dk1"/>
              </a:solidFill>
            </a:endParaRPr>
          </a:p>
          <a:p>
            <a:pPr indent="0" lvl="0" marL="0" rtl="0" algn="l">
              <a:spcBef>
                <a:spcPts val="1200"/>
              </a:spcBef>
              <a:spcAft>
                <a:spcPts val="1200"/>
              </a:spcAft>
              <a:buNone/>
            </a:pPr>
            <a:r>
              <a:rPr lang="en" sz="1500">
                <a:solidFill>
                  <a:schemeClr val="dk1"/>
                </a:solidFill>
                <a:latin typeface="Courier New"/>
                <a:ea typeface="Courier New"/>
                <a:cs typeface="Courier New"/>
                <a:sym typeface="Courier New"/>
              </a:rPr>
              <a:t>• </a:t>
            </a:r>
            <a:r>
              <a:rPr lang="en" sz="1500">
                <a:solidFill>
                  <a:schemeClr val="dk1"/>
                </a:solidFill>
              </a:rPr>
              <a:t>Optional annotation to signify an interface as Functional Interface.</a:t>
            </a:r>
            <a:endParaRPr sz="2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7" name="Google Shape;467;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Java 8 under the package java.time introduced a new date-time API, most important classes among them are :  </a:t>
            </a:r>
            <a:endParaRPr sz="1400">
              <a:solidFill>
                <a:schemeClr val="dk1"/>
              </a:solidFill>
            </a:endParaRPr>
          </a:p>
          <a:p>
            <a:pPr indent="-317500" lvl="0" marL="457200" rtl="0" algn="l">
              <a:spcBef>
                <a:spcPts val="1200"/>
              </a:spcBef>
              <a:spcAft>
                <a:spcPts val="0"/>
              </a:spcAft>
              <a:buClr>
                <a:schemeClr val="dk1"/>
              </a:buClr>
              <a:buSzPts val="1400"/>
              <a:buAutoNum type="arabicPeriod"/>
            </a:pPr>
            <a:r>
              <a:rPr b="1" lang="en" sz="1400">
                <a:solidFill>
                  <a:schemeClr val="dk1"/>
                </a:solidFill>
              </a:rPr>
              <a:t>Local : </a:t>
            </a:r>
            <a:r>
              <a:rPr lang="en" sz="1400">
                <a:solidFill>
                  <a:schemeClr val="dk1"/>
                </a:solidFill>
              </a:rPr>
              <a:t>Simplified date-time API with no complexity of timezone handling.</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Zoned : </a:t>
            </a:r>
            <a:r>
              <a:rPr lang="en" sz="1400">
                <a:solidFill>
                  <a:schemeClr val="dk1"/>
                </a:solidFill>
              </a:rPr>
              <a:t>Specialized date-time API to deal with various timezones.</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3"/>
          <p:cNvSpPr txBox="1"/>
          <p:nvPr>
            <p:ph idx="1" type="body"/>
          </p:nvPr>
        </p:nvSpPr>
        <p:spPr>
          <a:xfrm>
            <a:off x="311700" y="1788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code for LocalDate</a:t>
            </a:r>
            <a:endParaRPr/>
          </a:p>
          <a:p>
            <a:pPr indent="0" lvl="0" marL="0" rtl="0" algn="l">
              <a:spcBef>
                <a:spcPts val="1200"/>
              </a:spcBef>
              <a:spcAft>
                <a:spcPts val="0"/>
              </a:spcAft>
              <a:buClr>
                <a:schemeClr val="dk1"/>
              </a:buClr>
              <a:buSzPct val="61111"/>
              <a:buFont typeface="Arial"/>
              <a:buNone/>
            </a:pPr>
            <a:r>
              <a:rPr lang="en"/>
              <a:t>// / LocalTime Function</a:t>
            </a:r>
            <a:endParaRPr/>
          </a:p>
          <a:p>
            <a:pPr indent="0" lvl="0" marL="0" rtl="0" algn="l">
              <a:spcBef>
                <a:spcPts val="1200"/>
              </a:spcBef>
              <a:spcAft>
                <a:spcPts val="0"/>
              </a:spcAft>
              <a:buClr>
                <a:schemeClr val="dk1"/>
              </a:buClr>
              <a:buSzPct val="61111"/>
              <a:buFont typeface="Arial"/>
              <a:buNone/>
            </a:pPr>
            <a:r>
              <a:rPr lang="en"/>
              <a:t>import java.time.*;</a:t>
            </a:r>
            <a:endParaRPr/>
          </a:p>
          <a:p>
            <a:pPr indent="0" lvl="0" marL="0" rtl="0" algn="l">
              <a:spcBef>
                <a:spcPts val="1200"/>
              </a:spcBef>
              <a:spcAft>
                <a:spcPts val="0"/>
              </a:spcAft>
              <a:buClr>
                <a:schemeClr val="dk1"/>
              </a:buClr>
              <a:buSzPct val="61111"/>
              <a:buFont typeface="Arial"/>
              <a:buNone/>
            </a:pPr>
            <a:r>
              <a:rPr lang="en"/>
              <a:t>import java.time.format.DateTimeFormatter;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public class Date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public static void LocalDateTimeApi()</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the current date</a:t>
            </a:r>
            <a:endParaRPr/>
          </a:p>
          <a:p>
            <a:pPr indent="0" lvl="0" marL="0" rtl="0" algn="l">
              <a:spcBef>
                <a:spcPts val="1200"/>
              </a:spcBef>
              <a:spcAft>
                <a:spcPts val="0"/>
              </a:spcAft>
              <a:buClr>
                <a:schemeClr val="dk1"/>
              </a:buClr>
              <a:buSzPct val="61111"/>
              <a:buFont typeface="Arial"/>
              <a:buNone/>
            </a:pPr>
            <a:r>
              <a:rPr lang="en"/>
              <a:t>    LocalDate date = LocalDate.now();</a:t>
            </a:r>
            <a:endParaRPr/>
          </a:p>
          <a:p>
            <a:pPr indent="0" lvl="0" marL="0" rtl="0" algn="l">
              <a:spcBef>
                <a:spcPts val="1200"/>
              </a:spcBef>
              <a:spcAft>
                <a:spcPts val="0"/>
              </a:spcAft>
              <a:buClr>
                <a:schemeClr val="dk1"/>
              </a:buClr>
              <a:buSzPct val="61111"/>
              <a:buFont typeface="Arial"/>
              <a:buNone/>
            </a:pPr>
            <a:r>
              <a:rPr lang="en"/>
              <a:t>    System.out.println("the current date is "+</a:t>
            </a:r>
            <a:endParaRPr/>
          </a:p>
          <a:p>
            <a:pPr indent="0" lvl="0" marL="0" rtl="0" algn="l">
              <a:spcBef>
                <a:spcPts val="1200"/>
              </a:spcBef>
              <a:spcAft>
                <a:spcPts val="0"/>
              </a:spcAft>
              <a:buClr>
                <a:schemeClr val="dk1"/>
              </a:buClr>
              <a:buSzPct val="61111"/>
              <a:buFont typeface="Arial"/>
              <a:buNone/>
            </a:pPr>
            <a:r>
              <a:rPr lang="en"/>
              <a:t>   					 date);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the current time</a:t>
            </a:r>
            <a:endParaRPr/>
          </a:p>
          <a:p>
            <a:pPr indent="0" lvl="0" marL="0" rtl="0" algn="l">
              <a:spcBef>
                <a:spcPts val="1200"/>
              </a:spcBef>
              <a:spcAft>
                <a:spcPts val="0"/>
              </a:spcAft>
              <a:buClr>
                <a:schemeClr val="dk1"/>
              </a:buClr>
              <a:buSzPct val="61111"/>
              <a:buFont typeface="Arial"/>
              <a:buNone/>
            </a:pPr>
            <a:r>
              <a:rPr lang="en"/>
              <a:t>    LocalTime time = LocalTime.now();</a:t>
            </a:r>
            <a:endParaRPr/>
          </a:p>
          <a:p>
            <a:pPr indent="0" lvl="0" marL="0" rtl="0" algn="l">
              <a:spcBef>
                <a:spcPts val="1200"/>
              </a:spcBef>
              <a:spcAft>
                <a:spcPts val="0"/>
              </a:spcAft>
              <a:buClr>
                <a:schemeClr val="dk1"/>
              </a:buClr>
              <a:buSzPct val="61111"/>
              <a:buFont typeface="Arial"/>
              <a:buNone/>
            </a:pPr>
            <a:r>
              <a:rPr lang="en"/>
              <a:t>    System.out.println("the current time is "+</a:t>
            </a:r>
            <a:endParaRPr/>
          </a:p>
          <a:p>
            <a:pPr indent="0" lvl="0" marL="0" rtl="0" algn="l">
              <a:spcBef>
                <a:spcPts val="1200"/>
              </a:spcBef>
              <a:spcAft>
                <a:spcPts val="0"/>
              </a:spcAft>
              <a:buClr>
                <a:schemeClr val="dk1"/>
              </a:buClr>
              <a:buSzPct val="61111"/>
              <a:buFont typeface="Arial"/>
              <a:buNone/>
            </a:pPr>
            <a:r>
              <a:rPr lang="en"/>
              <a:t>   					 time);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will give us the current time and date</a:t>
            </a:r>
            <a:endParaRPr/>
          </a:p>
          <a:p>
            <a:pPr indent="0" lvl="0" marL="0" rtl="0" algn="l">
              <a:spcBef>
                <a:spcPts val="1200"/>
              </a:spcBef>
              <a:spcAft>
                <a:spcPts val="0"/>
              </a:spcAft>
              <a:buClr>
                <a:schemeClr val="dk1"/>
              </a:buClr>
              <a:buSzPct val="61111"/>
              <a:buFont typeface="Arial"/>
              <a:buNone/>
            </a:pPr>
            <a:r>
              <a:rPr lang="en"/>
              <a:t>    LocalDateTime current = LocalDateTime.now();</a:t>
            </a:r>
            <a:endParaRPr/>
          </a:p>
          <a:p>
            <a:pPr indent="0" lvl="0" marL="0" rtl="0" algn="l">
              <a:spcBef>
                <a:spcPts val="1200"/>
              </a:spcBef>
              <a:spcAft>
                <a:spcPts val="0"/>
              </a:spcAft>
              <a:buClr>
                <a:schemeClr val="dk1"/>
              </a:buClr>
              <a:buSzPct val="61111"/>
              <a:buFont typeface="Arial"/>
              <a:buNone/>
            </a:pPr>
            <a:r>
              <a:rPr lang="en"/>
              <a:t>    System.out.println("current date and time : "+</a:t>
            </a:r>
            <a:endParaRPr/>
          </a:p>
          <a:p>
            <a:pPr indent="0" lvl="0" marL="0" rtl="0" algn="l">
              <a:spcBef>
                <a:spcPts val="1200"/>
              </a:spcBef>
              <a:spcAft>
                <a:spcPts val="0"/>
              </a:spcAft>
              <a:buClr>
                <a:schemeClr val="dk1"/>
              </a:buClr>
              <a:buSzPct val="61111"/>
              <a:buFont typeface="Arial"/>
              <a:buNone/>
            </a:pPr>
            <a:r>
              <a:rPr lang="en"/>
              <a:t>   					 current);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to print in a particular format</a:t>
            </a:r>
            <a:endParaRPr/>
          </a:p>
          <a:p>
            <a:pPr indent="0" lvl="0" marL="0" rtl="0" algn="l">
              <a:spcBef>
                <a:spcPts val="1200"/>
              </a:spcBef>
              <a:spcAft>
                <a:spcPts val="0"/>
              </a:spcAft>
              <a:buClr>
                <a:schemeClr val="dk1"/>
              </a:buClr>
              <a:buSzPct val="61111"/>
              <a:buFont typeface="Arial"/>
              <a:buNone/>
            </a:pPr>
            <a:r>
              <a:rPr lang="en"/>
              <a:t>    DateTimeFormatter format =</a:t>
            </a:r>
            <a:endParaRPr/>
          </a:p>
          <a:p>
            <a:pPr indent="0" lvl="0" marL="0" rtl="0" algn="l">
              <a:spcBef>
                <a:spcPts val="1200"/>
              </a:spcBef>
              <a:spcAft>
                <a:spcPts val="0"/>
              </a:spcAft>
              <a:buClr>
                <a:schemeClr val="dk1"/>
              </a:buClr>
              <a:buSzPct val="61111"/>
              <a:buFont typeface="Arial"/>
              <a:buNone/>
            </a:pPr>
            <a:r>
              <a:rPr lang="en"/>
              <a:t>    DateTimeFormatter.ofPattern("dd-MM-yyyy HH:mm:ss");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String formatedDateTime = current.format(format);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System.out.println("in formatted manner "+</a:t>
            </a:r>
            <a:endParaRPr/>
          </a:p>
          <a:p>
            <a:pPr indent="0" lvl="0" marL="0" rtl="0" algn="l">
              <a:spcBef>
                <a:spcPts val="1200"/>
              </a:spcBef>
              <a:spcAft>
                <a:spcPts val="0"/>
              </a:spcAft>
              <a:buClr>
                <a:schemeClr val="dk1"/>
              </a:buClr>
              <a:buSzPct val="61111"/>
              <a:buFont typeface="Arial"/>
              <a:buNone/>
            </a:pPr>
            <a:r>
              <a:rPr lang="en"/>
              <a:t>   					 formatedDateTime);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printing months days and seconds</a:t>
            </a:r>
            <a:endParaRPr/>
          </a:p>
          <a:p>
            <a:pPr indent="0" lvl="0" marL="0" rtl="0" algn="l">
              <a:spcBef>
                <a:spcPts val="1200"/>
              </a:spcBef>
              <a:spcAft>
                <a:spcPts val="0"/>
              </a:spcAft>
              <a:buClr>
                <a:schemeClr val="dk1"/>
              </a:buClr>
              <a:buSzPct val="61111"/>
              <a:buFont typeface="Arial"/>
              <a:buNone/>
            </a:pPr>
            <a:r>
              <a:rPr lang="en"/>
              <a:t>    Month month = current.getMonth();</a:t>
            </a:r>
            <a:endParaRPr/>
          </a:p>
          <a:p>
            <a:pPr indent="0" lvl="0" marL="0" rtl="0" algn="l">
              <a:spcBef>
                <a:spcPts val="1200"/>
              </a:spcBef>
              <a:spcAft>
                <a:spcPts val="0"/>
              </a:spcAft>
              <a:buClr>
                <a:schemeClr val="dk1"/>
              </a:buClr>
              <a:buSzPct val="61111"/>
              <a:buFont typeface="Arial"/>
              <a:buNone/>
            </a:pPr>
            <a:r>
              <a:rPr lang="en"/>
              <a:t>    int day = current.getDayOfMonth();</a:t>
            </a:r>
            <a:endParaRPr/>
          </a:p>
          <a:p>
            <a:pPr indent="0" lvl="0" marL="0" rtl="0" algn="l">
              <a:spcBef>
                <a:spcPts val="1200"/>
              </a:spcBef>
              <a:spcAft>
                <a:spcPts val="0"/>
              </a:spcAft>
              <a:buClr>
                <a:schemeClr val="dk1"/>
              </a:buClr>
              <a:buSzPct val="61111"/>
              <a:buFont typeface="Arial"/>
              <a:buNone/>
            </a:pPr>
            <a:r>
              <a:rPr lang="en"/>
              <a:t>    int seconds = current.getSecond();</a:t>
            </a:r>
            <a:endParaRPr/>
          </a:p>
          <a:p>
            <a:pPr indent="0" lvl="0" marL="0" rtl="0" algn="l">
              <a:spcBef>
                <a:spcPts val="1200"/>
              </a:spcBef>
              <a:spcAft>
                <a:spcPts val="0"/>
              </a:spcAft>
              <a:buClr>
                <a:schemeClr val="dk1"/>
              </a:buClr>
              <a:buSzPct val="61111"/>
              <a:buFont typeface="Arial"/>
              <a:buNone/>
            </a:pPr>
            <a:r>
              <a:rPr lang="en"/>
              <a:t>    System.out.println("Month : "+month+" day : "+</a:t>
            </a:r>
            <a:endParaRPr/>
          </a:p>
          <a:p>
            <a:pPr indent="0" lvl="0" marL="0" rtl="0" algn="l">
              <a:spcBef>
                <a:spcPts val="1200"/>
              </a:spcBef>
              <a:spcAft>
                <a:spcPts val="0"/>
              </a:spcAft>
              <a:buClr>
                <a:schemeClr val="dk1"/>
              </a:buClr>
              <a:buSzPct val="61111"/>
              <a:buFont typeface="Arial"/>
              <a:buNone/>
            </a:pPr>
            <a:r>
              <a:rPr lang="en"/>
              <a:t>   					 day+" seconds : "+seconds);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printing some specified date</a:t>
            </a:r>
            <a:endParaRPr/>
          </a:p>
          <a:p>
            <a:pPr indent="0" lvl="0" marL="0" rtl="0" algn="l">
              <a:spcBef>
                <a:spcPts val="1200"/>
              </a:spcBef>
              <a:spcAft>
                <a:spcPts val="0"/>
              </a:spcAft>
              <a:buClr>
                <a:schemeClr val="dk1"/>
              </a:buClr>
              <a:buSzPct val="61111"/>
              <a:buFont typeface="Arial"/>
              <a:buNone/>
            </a:pPr>
            <a:r>
              <a:rPr lang="en"/>
              <a:t>    LocalDate date2 = LocalDate.of(1950,1,26);</a:t>
            </a:r>
            <a:endParaRPr/>
          </a:p>
          <a:p>
            <a:pPr indent="0" lvl="0" marL="0" rtl="0" algn="l">
              <a:spcBef>
                <a:spcPts val="1200"/>
              </a:spcBef>
              <a:spcAft>
                <a:spcPts val="0"/>
              </a:spcAft>
              <a:buClr>
                <a:schemeClr val="dk1"/>
              </a:buClr>
              <a:buSzPct val="61111"/>
              <a:buFont typeface="Arial"/>
              <a:buNone/>
            </a:pPr>
            <a:r>
              <a:rPr lang="en"/>
              <a:t>    System.out.println("the republic day :"+date2);</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printing date with current time.</a:t>
            </a:r>
            <a:endParaRPr/>
          </a:p>
          <a:p>
            <a:pPr indent="0" lvl="0" marL="0" rtl="0" algn="l">
              <a:spcBef>
                <a:spcPts val="1200"/>
              </a:spcBef>
              <a:spcAft>
                <a:spcPts val="0"/>
              </a:spcAft>
              <a:buClr>
                <a:schemeClr val="dk1"/>
              </a:buClr>
              <a:buSzPct val="61111"/>
              <a:buFont typeface="Arial"/>
              <a:buNone/>
            </a:pPr>
            <a:r>
              <a:rPr lang="en"/>
              <a:t>    LocalDateTime specificDate =</a:t>
            </a:r>
            <a:endParaRPr/>
          </a:p>
          <a:p>
            <a:pPr indent="0" lvl="0" marL="0" rtl="0" algn="l">
              <a:spcBef>
                <a:spcPts val="1200"/>
              </a:spcBef>
              <a:spcAft>
                <a:spcPts val="0"/>
              </a:spcAft>
              <a:buClr>
                <a:schemeClr val="dk1"/>
              </a:buClr>
              <a:buSzPct val="61111"/>
              <a:buFont typeface="Arial"/>
              <a:buNone/>
            </a:pPr>
            <a:r>
              <a:rPr lang="en"/>
              <a:t>   	 current.withDayOfMonth(24).withYear(2016);</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System.out.println("specific date with "+</a:t>
            </a:r>
            <a:endParaRPr/>
          </a:p>
          <a:p>
            <a:pPr indent="0" lvl="0" marL="0" rtl="0" algn="l">
              <a:spcBef>
                <a:spcPts val="1200"/>
              </a:spcBef>
              <a:spcAft>
                <a:spcPts val="0"/>
              </a:spcAft>
              <a:buClr>
                <a:schemeClr val="dk1"/>
              </a:buClr>
              <a:buSzPct val="61111"/>
              <a:buFont typeface="Arial"/>
              <a:buNone/>
            </a:pPr>
            <a:r>
              <a:rPr lang="en"/>
              <a:t>   				 "current time : "+specificDate);</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Driver code</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LocalDateTimeApi();</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Zoned date-time API </a:t>
            </a:r>
            <a:r>
              <a:rPr lang="en" sz="1100"/>
              <a:t>: Use it when time zones are to be considered</a:t>
            </a:r>
            <a:endParaRPr/>
          </a:p>
        </p:txBody>
      </p:sp>
      <p:sp>
        <p:nvSpPr>
          <p:cNvPr id="478" name="Google Shape;478;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code for Zoned date-time API</a:t>
            </a:r>
            <a:endParaRPr/>
          </a:p>
          <a:p>
            <a:pPr indent="0" lvl="0" marL="0" rtl="0" algn="l">
              <a:spcBef>
                <a:spcPts val="1200"/>
              </a:spcBef>
              <a:spcAft>
                <a:spcPts val="0"/>
              </a:spcAft>
              <a:buClr>
                <a:schemeClr val="dk1"/>
              </a:buClr>
              <a:buSzPct val="61111"/>
              <a:buFont typeface="Arial"/>
              <a:buNone/>
            </a:pPr>
            <a:r>
              <a:rPr lang="en"/>
              <a:t>import java.time.LocalDateTime;</a:t>
            </a:r>
            <a:endParaRPr/>
          </a:p>
          <a:p>
            <a:pPr indent="0" lvl="0" marL="0" rtl="0" algn="l">
              <a:spcBef>
                <a:spcPts val="1200"/>
              </a:spcBef>
              <a:spcAft>
                <a:spcPts val="0"/>
              </a:spcAft>
              <a:buClr>
                <a:schemeClr val="dk1"/>
              </a:buClr>
              <a:buSzPct val="61111"/>
              <a:buFont typeface="Arial"/>
              <a:buNone/>
            </a:pPr>
            <a:r>
              <a:rPr lang="en"/>
              <a:t>import java.time.ZoneId;</a:t>
            </a:r>
            <a:endParaRPr/>
          </a:p>
          <a:p>
            <a:pPr indent="0" lvl="0" marL="0" rtl="0" algn="l">
              <a:spcBef>
                <a:spcPts val="1200"/>
              </a:spcBef>
              <a:spcAft>
                <a:spcPts val="0"/>
              </a:spcAft>
              <a:buClr>
                <a:schemeClr val="dk1"/>
              </a:buClr>
              <a:buSzPct val="61111"/>
              <a:buFont typeface="Arial"/>
              <a:buNone/>
            </a:pPr>
            <a:r>
              <a:rPr lang="en"/>
              <a:t>import java.time.ZonedDateTime;</a:t>
            </a:r>
            <a:endParaRPr/>
          </a:p>
          <a:p>
            <a:pPr indent="0" lvl="0" marL="0" rtl="0" algn="l">
              <a:spcBef>
                <a:spcPts val="1200"/>
              </a:spcBef>
              <a:spcAft>
                <a:spcPts val="0"/>
              </a:spcAft>
              <a:buClr>
                <a:schemeClr val="dk1"/>
              </a:buClr>
              <a:buSzPct val="61111"/>
              <a:buFont typeface="Arial"/>
              <a:buNone/>
            </a:pPr>
            <a:r>
              <a:rPr lang="en"/>
              <a:t>import java.time.format.DateTimeFormatter;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public class Zone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Function to get Zoned Date and Time</a:t>
            </a:r>
            <a:endParaRPr/>
          </a:p>
          <a:p>
            <a:pPr indent="0" lvl="0" marL="0" rtl="0" algn="l">
              <a:spcBef>
                <a:spcPts val="1200"/>
              </a:spcBef>
              <a:spcAft>
                <a:spcPts val="0"/>
              </a:spcAft>
              <a:buClr>
                <a:schemeClr val="dk1"/>
              </a:buClr>
              <a:buSzPct val="61111"/>
              <a:buFont typeface="Arial"/>
              <a:buNone/>
            </a:pPr>
            <a:r>
              <a:rPr lang="en"/>
              <a:t>public static void ZonedTimeAndDate()</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LocalDateTime date = LocalDateTime.now();</a:t>
            </a:r>
            <a:endParaRPr/>
          </a:p>
          <a:p>
            <a:pPr indent="0" lvl="0" marL="0" rtl="0" algn="l">
              <a:spcBef>
                <a:spcPts val="1200"/>
              </a:spcBef>
              <a:spcAft>
                <a:spcPts val="0"/>
              </a:spcAft>
              <a:buClr>
                <a:schemeClr val="dk1"/>
              </a:buClr>
              <a:buSzPct val="61111"/>
              <a:buFont typeface="Arial"/>
              <a:buNone/>
            </a:pPr>
            <a:r>
              <a:rPr lang="en"/>
              <a:t>    DateTimeFormatter format1 =</a:t>
            </a:r>
            <a:endParaRPr/>
          </a:p>
          <a:p>
            <a:pPr indent="0" lvl="0" marL="0" rtl="0" algn="l">
              <a:spcBef>
                <a:spcPts val="1200"/>
              </a:spcBef>
              <a:spcAft>
                <a:spcPts val="0"/>
              </a:spcAft>
              <a:buClr>
                <a:schemeClr val="dk1"/>
              </a:buClr>
              <a:buSzPct val="61111"/>
              <a:buFont typeface="Arial"/>
              <a:buNone/>
            </a:pPr>
            <a:r>
              <a:rPr lang="en"/>
              <a:t>    DateTimeFormatter.ofPattern("dd-MM-yyyy HH:mm:ss");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String formattedCurrentDate = date.format(format1);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System.out.println("formatted current Date and"+</a:t>
            </a:r>
            <a:endParaRPr/>
          </a:p>
          <a:p>
            <a:pPr indent="0" lvl="0" marL="0" rtl="0" algn="l">
              <a:spcBef>
                <a:spcPts val="1200"/>
              </a:spcBef>
              <a:spcAft>
                <a:spcPts val="0"/>
              </a:spcAft>
              <a:buClr>
                <a:schemeClr val="dk1"/>
              </a:buClr>
              <a:buSzPct val="61111"/>
              <a:buFont typeface="Arial"/>
              <a:buNone/>
            </a:pPr>
            <a:r>
              <a:rPr lang="en"/>
              <a:t>   				 " Time : "+formattedCurrentDate);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to get the current zone</a:t>
            </a:r>
            <a:endParaRPr/>
          </a:p>
          <a:p>
            <a:pPr indent="0" lvl="0" marL="0" rtl="0" algn="l">
              <a:spcBef>
                <a:spcPts val="1200"/>
              </a:spcBef>
              <a:spcAft>
                <a:spcPts val="0"/>
              </a:spcAft>
              <a:buClr>
                <a:schemeClr val="dk1"/>
              </a:buClr>
              <a:buSzPct val="61111"/>
              <a:buFont typeface="Arial"/>
              <a:buNone/>
            </a:pPr>
            <a:r>
              <a:rPr lang="en"/>
              <a:t>    ZonedDateTime currentZone = ZonedDateTime.now();</a:t>
            </a:r>
            <a:endParaRPr/>
          </a:p>
          <a:p>
            <a:pPr indent="0" lvl="0" marL="0" rtl="0" algn="l">
              <a:spcBef>
                <a:spcPts val="1200"/>
              </a:spcBef>
              <a:spcAft>
                <a:spcPts val="0"/>
              </a:spcAft>
              <a:buClr>
                <a:schemeClr val="dk1"/>
              </a:buClr>
              <a:buSzPct val="61111"/>
              <a:buFont typeface="Arial"/>
              <a:buNone/>
            </a:pPr>
            <a:r>
              <a:rPr lang="en"/>
              <a:t>    System.out.println("the current zone is "+</a:t>
            </a:r>
            <a:endParaRPr/>
          </a:p>
          <a:p>
            <a:pPr indent="0" lvl="0" marL="0" rtl="0" algn="l">
              <a:spcBef>
                <a:spcPts val="1200"/>
              </a:spcBef>
              <a:spcAft>
                <a:spcPts val="0"/>
              </a:spcAft>
              <a:buClr>
                <a:schemeClr val="dk1"/>
              </a:buClr>
              <a:buSzPct val="61111"/>
              <a:buFont typeface="Arial"/>
              <a:buNone/>
            </a:pPr>
            <a:r>
              <a:rPr lang="en"/>
              <a:t>   					 currentZone.getZone());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getting time zone of specific place</a:t>
            </a:r>
            <a:endParaRPr/>
          </a:p>
          <a:p>
            <a:pPr indent="0" lvl="0" marL="0" rtl="0" algn="l">
              <a:spcBef>
                <a:spcPts val="1200"/>
              </a:spcBef>
              <a:spcAft>
                <a:spcPts val="0"/>
              </a:spcAft>
              <a:buClr>
                <a:schemeClr val="dk1"/>
              </a:buClr>
              <a:buSzPct val="61111"/>
              <a:buFont typeface="Arial"/>
              <a:buNone/>
            </a:pPr>
            <a:r>
              <a:rPr lang="en"/>
              <a:t>    // we use withZoneSameInstant(): it is</a:t>
            </a:r>
            <a:endParaRPr/>
          </a:p>
          <a:p>
            <a:pPr indent="0" lvl="0" marL="0" rtl="0" algn="l">
              <a:spcBef>
                <a:spcPts val="1200"/>
              </a:spcBef>
              <a:spcAft>
                <a:spcPts val="0"/>
              </a:spcAft>
              <a:buClr>
                <a:schemeClr val="dk1"/>
              </a:buClr>
              <a:buSzPct val="61111"/>
              <a:buFont typeface="Arial"/>
              <a:buNone/>
            </a:pPr>
            <a:r>
              <a:rPr lang="en"/>
              <a:t>    // used to return a copy of this date-time</a:t>
            </a:r>
            <a:endParaRPr/>
          </a:p>
          <a:p>
            <a:pPr indent="0" lvl="0" marL="0" rtl="0" algn="l">
              <a:spcBef>
                <a:spcPts val="1200"/>
              </a:spcBef>
              <a:spcAft>
                <a:spcPts val="0"/>
              </a:spcAft>
              <a:buClr>
                <a:schemeClr val="dk1"/>
              </a:buClr>
              <a:buSzPct val="61111"/>
              <a:buFont typeface="Arial"/>
              <a:buNone/>
            </a:pPr>
            <a:r>
              <a:rPr lang="en"/>
              <a:t>    // with a different time-zone,</a:t>
            </a:r>
            <a:endParaRPr/>
          </a:p>
          <a:p>
            <a:pPr indent="0" lvl="0" marL="0" rtl="0" algn="l">
              <a:spcBef>
                <a:spcPts val="1200"/>
              </a:spcBef>
              <a:spcAft>
                <a:spcPts val="0"/>
              </a:spcAft>
              <a:buClr>
                <a:schemeClr val="dk1"/>
              </a:buClr>
              <a:buSzPct val="61111"/>
              <a:buFont typeface="Arial"/>
              <a:buNone/>
            </a:pPr>
            <a:r>
              <a:rPr lang="en"/>
              <a:t>    // retaining the instant.</a:t>
            </a:r>
            <a:endParaRPr/>
          </a:p>
          <a:p>
            <a:pPr indent="0" lvl="0" marL="0" rtl="0" algn="l">
              <a:spcBef>
                <a:spcPts val="1200"/>
              </a:spcBef>
              <a:spcAft>
                <a:spcPts val="0"/>
              </a:spcAft>
              <a:buClr>
                <a:schemeClr val="dk1"/>
              </a:buClr>
              <a:buSzPct val="61111"/>
              <a:buFont typeface="Arial"/>
              <a:buNone/>
            </a:pPr>
            <a:r>
              <a:rPr lang="en"/>
              <a:t>    ZoneId tokyo = ZoneId.of("Asia/Tokyo");</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ZonedDateTime tokyoZone =</a:t>
            </a:r>
            <a:endParaRPr/>
          </a:p>
          <a:p>
            <a:pPr indent="0" lvl="0" marL="0" rtl="0" algn="l">
              <a:spcBef>
                <a:spcPts val="1200"/>
              </a:spcBef>
              <a:spcAft>
                <a:spcPts val="0"/>
              </a:spcAft>
              <a:buClr>
                <a:schemeClr val="dk1"/>
              </a:buClr>
              <a:buSzPct val="61111"/>
              <a:buFont typeface="Arial"/>
              <a:buNone/>
            </a:pPr>
            <a:r>
              <a:rPr lang="en"/>
              <a:t>   		 currentZone.withZoneSameInstant(tokyo);</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System.out.println("tokyo time zone is " +</a:t>
            </a:r>
            <a:endParaRPr/>
          </a:p>
          <a:p>
            <a:pPr indent="0" lvl="0" marL="0" rtl="0" algn="l">
              <a:spcBef>
                <a:spcPts val="1200"/>
              </a:spcBef>
              <a:spcAft>
                <a:spcPts val="0"/>
              </a:spcAft>
              <a:buClr>
                <a:schemeClr val="dk1"/>
              </a:buClr>
              <a:buSzPct val="61111"/>
              <a:buFont typeface="Arial"/>
              <a:buNone/>
            </a:pPr>
            <a:r>
              <a:rPr lang="en"/>
              <a:t>   					 tokyoZone);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DateTimeFormatter format =</a:t>
            </a:r>
            <a:endParaRPr/>
          </a:p>
          <a:p>
            <a:pPr indent="0" lvl="0" marL="0" rtl="0" algn="l">
              <a:spcBef>
                <a:spcPts val="1200"/>
              </a:spcBef>
              <a:spcAft>
                <a:spcPts val="0"/>
              </a:spcAft>
              <a:buClr>
                <a:schemeClr val="dk1"/>
              </a:buClr>
              <a:buSzPct val="61111"/>
              <a:buFont typeface="Arial"/>
              <a:buNone/>
            </a:pPr>
            <a:r>
              <a:rPr lang="en"/>
              <a:t>   	 DateTimeFormatter.ofPattern("dd-MM-yyyy HH:mm:ss");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String formatedDateTime = tokyoZone.format(format);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System.out.println("formatted tokyo time zone "+</a:t>
            </a:r>
            <a:endParaRPr/>
          </a:p>
          <a:p>
            <a:pPr indent="0" lvl="0" marL="0" rtl="0" algn="l">
              <a:spcBef>
                <a:spcPts val="1200"/>
              </a:spcBef>
              <a:spcAft>
                <a:spcPts val="0"/>
              </a:spcAft>
              <a:buClr>
                <a:schemeClr val="dk1"/>
              </a:buClr>
              <a:buSzPct val="61111"/>
              <a:buFont typeface="Arial"/>
              <a:buNone/>
            </a:pPr>
            <a:r>
              <a:rPr lang="en"/>
              <a:t>   					 formatedDateTime);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Driver code</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ZonedTimeAndDate();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Marker Interface</a:t>
            </a:r>
            <a:endParaRPr/>
          </a:p>
        </p:txBody>
      </p:sp>
      <p:sp>
        <p:nvSpPr>
          <p:cNvPr id="484" name="Google Shape;484;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An interface that does not have any methods, fields, or constants, i.e, an empty interface in java is known as Marker or Tag Interface. It is used to deliver type information at runtime to the JVM so that it can take some action based on the information received.</a:t>
            </a:r>
            <a:endParaRPr/>
          </a:p>
          <a:p>
            <a:pPr indent="0" lvl="0" marL="0" rtl="0" algn="l">
              <a:spcBef>
                <a:spcPts val="1200"/>
              </a:spcBef>
              <a:spcAft>
                <a:spcPts val="0"/>
              </a:spcAft>
              <a:buClr>
                <a:schemeClr val="dk1"/>
              </a:buClr>
              <a:buSzPts val="1100"/>
              <a:buFont typeface="Arial"/>
              <a:buNone/>
            </a:pPr>
            <a:r>
              <a:rPr lang="en"/>
              <a:t>One of the main purposes behind the ideology of marker interfaces is that they are used to convey a message to the JVM that the class implementing this type of interface has some extra functionalities. Popular examples of marker interface in java include Cloneable, Serializable, Remote Interface.</a:t>
            </a:r>
            <a:endParaRPr/>
          </a:p>
          <a:p>
            <a:pPr indent="0" lvl="0" marL="0" rtl="0" algn="l">
              <a:spcBef>
                <a:spcPts val="12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0" name="Google Shape;490;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a:t>
            </a:r>
            <a:endParaRPr/>
          </a:p>
          <a:p>
            <a:pPr indent="0" lvl="0" marL="0" rtl="0" algn="l">
              <a:spcBef>
                <a:spcPts val="1200"/>
              </a:spcBef>
              <a:spcAft>
                <a:spcPts val="0"/>
              </a:spcAft>
              <a:buClr>
                <a:schemeClr val="dk1"/>
              </a:buClr>
              <a:buSzPts val="1100"/>
              <a:buFont typeface="Arial"/>
              <a:buNone/>
            </a:pPr>
            <a:r>
              <a:rPr lang="en"/>
              <a:t>public interface MyMarkerInterface {</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6" name="Google Shape;496;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900">
                <a:solidFill>
                  <a:schemeClr val="dk1"/>
                </a:solidFill>
              </a:rPr>
              <a:t>Uses of Marker Interface</a:t>
            </a:r>
            <a:endParaRPr b="1" sz="19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The main use of the Marker Interface in Java is to convey to the JVM that the class implementing some interface of this category has to be granted some special behavior.</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e.g, when a class implements the Serializable interface, which is a marker interface, then this is an indication to the JVM that the objects of this class can be serialized. Similarly, when a class implements Cloneable Interface, then it indicates to the JVM that the objects of this class can be cloned.</a:t>
            </a:r>
            <a:endParaRPr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2" name="Google Shape;502;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Cloneable Interface:</a:t>
            </a:r>
            <a:r>
              <a:rPr lang="en">
                <a:solidFill>
                  <a:schemeClr val="dk1"/>
                </a:solidFill>
              </a:rPr>
              <a:t> Cloneable Interface in Java is a marker interface. It belongs to java.lang package. It is used to create a clone or copy of an object with some other name. If we want to clone the objects of a class, then that class has to implement the Cloneable interface. This is used to indicate the JVM that the clone() method of the Object class can be used by the objects of the class which have implemented the Cloneable Interface.</a:t>
            </a:r>
            <a:endParaRPr sz="25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8" name="Google Shape;508;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java.io.*;</a:t>
            </a:r>
            <a:endParaRPr/>
          </a:p>
          <a:p>
            <a:pPr indent="0" lvl="0" marL="0" rtl="0" algn="l">
              <a:spcBef>
                <a:spcPts val="1200"/>
              </a:spcBef>
              <a:spcAft>
                <a:spcPts val="0"/>
              </a:spcAft>
              <a:buClr>
                <a:schemeClr val="dk1"/>
              </a:buClr>
              <a:buSzPct val="61111"/>
              <a:buFont typeface="Arial"/>
              <a:buNone/>
            </a:pPr>
            <a:r>
              <a:rPr lang="en"/>
              <a:t>import java.util.*;</a:t>
            </a:r>
            <a:endParaRPr/>
          </a:p>
          <a:p>
            <a:pPr indent="0" lvl="0" marL="0" rtl="0" algn="l">
              <a:spcBef>
                <a:spcPts val="1200"/>
              </a:spcBef>
              <a:spcAft>
                <a:spcPts val="0"/>
              </a:spcAft>
              <a:buClr>
                <a:schemeClr val="dk1"/>
              </a:buClr>
              <a:buSzPct val="61111"/>
              <a:buFont typeface="Arial"/>
              <a:buNone/>
            </a:pPr>
            <a:r>
              <a:rPr lang="en"/>
              <a:t>import java.lang.Cloneable;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public class Plant implements Cloneable{</a:t>
            </a:r>
            <a:endParaRPr/>
          </a:p>
          <a:p>
            <a:pPr indent="0" lvl="0" marL="0" rtl="0" algn="l">
              <a:spcBef>
                <a:spcPts val="1200"/>
              </a:spcBef>
              <a:spcAft>
                <a:spcPts val="0"/>
              </a:spcAft>
              <a:buClr>
                <a:schemeClr val="dk1"/>
              </a:buClr>
              <a:buSzPct val="61111"/>
              <a:buFont typeface="Arial"/>
              <a:buNone/>
            </a:pPr>
            <a:r>
              <a:rPr lang="en"/>
              <a:t>	String name;</a:t>
            </a:r>
            <a:endParaRPr/>
          </a:p>
          <a:p>
            <a:pPr indent="0" lvl="0" marL="0" rtl="0" algn="l">
              <a:spcBef>
                <a:spcPts val="1200"/>
              </a:spcBef>
              <a:spcAft>
                <a:spcPts val="0"/>
              </a:spcAft>
              <a:buClr>
                <a:schemeClr val="dk1"/>
              </a:buClr>
              <a:buSzPct val="61111"/>
              <a:buFont typeface="Arial"/>
              <a:buNone/>
            </a:pPr>
            <a:r>
              <a:rPr lang="en"/>
              <a:t>	int height;</a:t>
            </a:r>
            <a:endParaRPr/>
          </a:p>
          <a:p>
            <a:pPr indent="0" lvl="0" marL="0" rtl="0" algn="l">
              <a:spcBef>
                <a:spcPts val="1200"/>
              </a:spcBef>
              <a:spcAft>
                <a:spcPts val="0"/>
              </a:spcAft>
              <a:buClr>
                <a:schemeClr val="dk1"/>
              </a:buClr>
              <a:buSzPct val="61111"/>
              <a:buFont typeface="Arial"/>
              <a:buNone/>
            </a:pPr>
            <a:r>
              <a:rPr lang="en"/>
              <a:t>	int leaves;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Plant(String s, int h, int l) {</a:t>
            </a:r>
            <a:endParaRPr/>
          </a:p>
          <a:p>
            <a:pPr indent="0" lvl="0" marL="0" rtl="0" algn="l">
              <a:spcBef>
                <a:spcPts val="1200"/>
              </a:spcBef>
              <a:spcAft>
                <a:spcPts val="0"/>
              </a:spcAft>
              <a:buClr>
                <a:schemeClr val="dk1"/>
              </a:buClr>
              <a:buSzPct val="61111"/>
              <a:buFont typeface="Arial"/>
              <a:buNone/>
            </a:pPr>
            <a:r>
              <a:rPr lang="en"/>
              <a:t>    	name = s;</a:t>
            </a:r>
            <a:endParaRPr/>
          </a:p>
          <a:p>
            <a:pPr indent="0" lvl="0" marL="0" rtl="0" algn="l">
              <a:spcBef>
                <a:spcPts val="1200"/>
              </a:spcBef>
              <a:spcAft>
                <a:spcPts val="0"/>
              </a:spcAft>
              <a:buClr>
                <a:schemeClr val="dk1"/>
              </a:buClr>
              <a:buSzPct val="61111"/>
              <a:buFont typeface="Arial"/>
              <a:buNone/>
            </a:pPr>
            <a:r>
              <a:rPr lang="en"/>
              <a:t>    	height = h;</a:t>
            </a:r>
            <a:endParaRPr/>
          </a:p>
          <a:p>
            <a:pPr indent="0" lvl="0" marL="0" rtl="0" algn="l">
              <a:spcBef>
                <a:spcPts val="1200"/>
              </a:spcBef>
              <a:spcAft>
                <a:spcPts val="0"/>
              </a:spcAft>
              <a:buClr>
                <a:schemeClr val="dk1"/>
              </a:buClr>
              <a:buSzPct val="61111"/>
              <a:buFont typeface="Arial"/>
              <a:buNone/>
            </a:pPr>
            <a:r>
              <a:rPr lang="en"/>
              <a:t>    	leaves = l;</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String toString() {</a:t>
            </a:r>
            <a:endParaRPr/>
          </a:p>
          <a:p>
            <a:pPr indent="0" lvl="0" marL="0" rtl="0" algn="l">
              <a:spcBef>
                <a:spcPts val="1200"/>
              </a:spcBef>
              <a:spcAft>
                <a:spcPts val="0"/>
              </a:spcAft>
              <a:buClr>
                <a:schemeClr val="dk1"/>
              </a:buClr>
              <a:buSzPct val="61111"/>
              <a:buFont typeface="Arial"/>
              <a:buNone/>
            </a:pPr>
            <a:r>
              <a:rPr lang="en"/>
              <a:t>    	return "Name: " + name + ", Height: " + height + ", Leaves: " + leaves;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static void main(String[] args) throws CloneNotSupportedException{</a:t>
            </a:r>
            <a:endParaRPr/>
          </a:p>
          <a:p>
            <a:pPr indent="0" lvl="0" marL="0" rtl="0" algn="l">
              <a:spcBef>
                <a:spcPts val="1200"/>
              </a:spcBef>
              <a:spcAft>
                <a:spcPts val="0"/>
              </a:spcAft>
              <a:buClr>
                <a:schemeClr val="dk1"/>
              </a:buClr>
              <a:buSzPct val="61111"/>
              <a:buFont typeface="Arial"/>
              <a:buNone/>
            </a:pPr>
            <a:r>
              <a:rPr lang="en"/>
              <a:t>    	// Creating an object</a:t>
            </a:r>
            <a:endParaRPr/>
          </a:p>
          <a:p>
            <a:pPr indent="0" lvl="0" marL="0" rtl="0" algn="l">
              <a:spcBef>
                <a:spcPts val="1200"/>
              </a:spcBef>
              <a:spcAft>
                <a:spcPts val="0"/>
              </a:spcAft>
              <a:buClr>
                <a:schemeClr val="dk1"/>
              </a:buClr>
              <a:buSzPct val="61111"/>
              <a:buFont typeface="Arial"/>
              <a:buNone/>
            </a:pPr>
            <a:r>
              <a:rPr lang="en"/>
              <a:t>    	Plant p1 = new Plant("Tree", 10, 100);</a:t>
            </a:r>
            <a:endParaRPr/>
          </a:p>
          <a:p>
            <a:pPr indent="0" lvl="0" marL="0" rtl="0" algn="l">
              <a:spcBef>
                <a:spcPts val="1200"/>
              </a:spcBef>
              <a:spcAft>
                <a:spcPts val="0"/>
              </a:spcAft>
              <a:buClr>
                <a:schemeClr val="dk1"/>
              </a:buClr>
              <a:buSzPct val="61111"/>
              <a:buFont typeface="Arial"/>
              <a:buNone/>
            </a:pPr>
            <a:r>
              <a:rPr lang="en"/>
              <a:t>    	System.out.println("Plant p1: " + p1);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Creating clone of the object p1</a:t>
            </a:r>
            <a:endParaRPr/>
          </a:p>
          <a:p>
            <a:pPr indent="0" lvl="0" marL="0" rtl="0" algn="l">
              <a:spcBef>
                <a:spcPts val="1200"/>
              </a:spcBef>
              <a:spcAft>
                <a:spcPts val="0"/>
              </a:spcAft>
              <a:buClr>
                <a:schemeClr val="dk1"/>
              </a:buClr>
              <a:buSzPct val="61111"/>
              <a:buFont typeface="Arial"/>
              <a:buNone/>
            </a:pPr>
            <a:r>
              <a:rPr lang="en"/>
              <a:t>    	Plant p2 = (Plant) p1.clone();</a:t>
            </a:r>
            <a:endParaRPr/>
          </a:p>
          <a:p>
            <a:pPr indent="0" lvl="0" marL="0" rtl="0" algn="l">
              <a:spcBef>
                <a:spcPts val="1200"/>
              </a:spcBef>
              <a:spcAft>
                <a:spcPts val="0"/>
              </a:spcAft>
              <a:buClr>
                <a:schemeClr val="dk1"/>
              </a:buClr>
              <a:buSzPct val="61111"/>
              <a:buFont typeface="Arial"/>
              <a:buNone/>
            </a:pPr>
            <a:r>
              <a:rPr lang="en"/>
              <a:t>    	System.out.println("Clone of p1: " + p2);</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instanceOf</a:t>
            </a:r>
            <a:endParaRPr/>
          </a:p>
        </p:txBody>
      </p:sp>
      <p:sp>
        <p:nvSpPr>
          <p:cNvPr id="514" name="Google Shape;514;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rPr>
              <a:t>instanceof is a keyword that is used for checking if a reference variable is containing a given type of object reference or not. </a:t>
            </a:r>
            <a:endParaRPr sz="26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0" name="Google Shape;520;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Illustrate instanceof Keyword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Importing required I/O classes</a:t>
            </a:r>
            <a:endParaRPr/>
          </a:p>
          <a:p>
            <a:pPr indent="0" lvl="0" marL="0" rtl="0" algn="l">
              <a:spcBef>
                <a:spcPts val="1200"/>
              </a:spcBef>
              <a:spcAft>
                <a:spcPts val="0"/>
              </a:spcAft>
              <a:buClr>
                <a:schemeClr val="dk1"/>
              </a:buClr>
              <a:buSzPct val="61111"/>
              <a:buFont typeface="Arial"/>
              <a:buNone/>
            </a:pPr>
            <a:r>
              <a:rPr lang="en"/>
              <a:t>import java.io.*;</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Main class</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Creating object of class inside main()</a:t>
            </a:r>
            <a:endParaRPr/>
          </a:p>
          <a:p>
            <a:pPr indent="0" lvl="0" marL="0" rtl="0" algn="l">
              <a:spcBef>
                <a:spcPts val="1200"/>
              </a:spcBef>
              <a:spcAft>
                <a:spcPts val="0"/>
              </a:spcAft>
              <a:buClr>
                <a:schemeClr val="dk1"/>
              </a:buClr>
              <a:buSzPct val="61111"/>
              <a:buFont typeface="Arial"/>
              <a:buNone/>
            </a:pPr>
            <a:r>
              <a:rPr lang="en"/>
              <a:t>   	 Main object = new Main();</a:t>
            </a:r>
            <a:endParaRPr/>
          </a:p>
          <a:p>
            <a:pPr indent="0" lvl="0" marL="0" rtl="0" algn="l">
              <a:spcBef>
                <a:spcPts val="1200"/>
              </a:spcBef>
              <a:spcAft>
                <a:spcPts val="0"/>
              </a:spcAft>
              <a:buClr>
                <a:schemeClr val="dk1"/>
              </a:buClr>
              <a:buSzPct val="61111"/>
              <a:buFont typeface="Arial"/>
              <a:buNone/>
            </a:pPr>
            <a:r>
              <a:rPr lang="en"/>
              <a:t>   	 // Returning instanceof</a:t>
            </a:r>
            <a:endParaRPr/>
          </a:p>
          <a:p>
            <a:pPr indent="0" lvl="0" marL="0" rtl="0" algn="l">
              <a:spcBef>
                <a:spcPts val="1200"/>
              </a:spcBef>
              <a:spcAft>
                <a:spcPts val="0"/>
              </a:spcAft>
              <a:buClr>
                <a:schemeClr val="dk1"/>
              </a:buClr>
              <a:buSzPct val="61111"/>
              <a:buFont typeface="Arial"/>
              <a:buNone/>
            </a:pPr>
            <a:r>
              <a:rPr lang="en"/>
              <a:t>   	 System.out.println(object instanceof Main);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248200" y="2952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50"/>
              <a:t>// Java program to demonstrate lambda expressions to</a:t>
            </a:r>
            <a:endParaRPr sz="950"/>
          </a:p>
          <a:p>
            <a:pPr indent="0" lvl="0" marL="0" rtl="0" algn="l">
              <a:lnSpc>
                <a:spcPct val="95000"/>
              </a:lnSpc>
              <a:spcBef>
                <a:spcPts val="1200"/>
              </a:spcBef>
              <a:spcAft>
                <a:spcPts val="0"/>
              </a:spcAft>
              <a:buClr>
                <a:schemeClr val="dk1"/>
              </a:buClr>
              <a:buSzPts val="275"/>
              <a:buFont typeface="Arial"/>
              <a:buNone/>
            </a:pPr>
            <a:r>
              <a:rPr lang="en" sz="950"/>
              <a:t>// implement a user defined functional interface.</a:t>
            </a:r>
            <a:endParaRPr sz="950"/>
          </a:p>
          <a:p>
            <a:pPr indent="0" lvl="0" marL="0" rtl="0" algn="l">
              <a:lnSpc>
                <a:spcPct val="95000"/>
              </a:lnSpc>
              <a:spcBef>
                <a:spcPts val="1200"/>
              </a:spcBef>
              <a:spcAft>
                <a:spcPts val="0"/>
              </a:spcAft>
              <a:buClr>
                <a:schemeClr val="dk1"/>
              </a:buClr>
              <a:buSzPts val="275"/>
              <a:buFont typeface="Arial"/>
              <a:buNone/>
            </a:pPr>
            <a:r>
              <a:rPr lang="en" sz="950"/>
              <a:t>@FunctionalInterface</a:t>
            </a:r>
            <a:endParaRPr sz="950"/>
          </a:p>
          <a:p>
            <a:pPr indent="0" lvl="0" marL="0" rtl="0" algn="l">
              <a:lnSpc>
                <a:spcPct val="95000"/>
              </a:lnSpc>
              <a:spcBef>
                <a:spcPts val="1200"/>
              </a:spcBef>
              <a:spcAft>
                <a:spcPts val="0"/>
              </a:spcAft>
              <a:buClr>
                <a:schemeClr val="dk1"/>
              </a:buClr>
              <a:buSzPts val="275"/>
              <a:buFont typeface="Arial"/>
              <a:buNone/>
            </a:pPr>
            <a:r>
              <a:rPr lang="en" sz="950"/>
              <a:t>interface Square {</a:t>
            </a:r>
            <a:endParaRPr sz="950"/>
          </a:p>
          <a:p>
            <a:pPr indent="0" lvl="0" marL="0" rtl="0" algn="l">
              <a:lnSpc>
                <a:spcPct val="95000"/>
              </a:lnSpc>
              <a:spcBef>
                <a:spcPts val="1200"/>
              </a:spcBef>
              <a:spcAft>
                <a:spcPts val="0"/>
              </a:spcAft>
              <a:buClr>
                <a:schemeClr val="dk1"/>
              </a:buClr>
              <a:buSzPts val="275"/>
              <a:buFont typeface="Arial"/>
              <a:buNone/>
            </a:pPr>
            <a:r>
              <a:rPr lang="en" sz="950"/>
              <a:t>    int calculate(int x);</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rPr lang="en" sz="950"/>
              <a:t>class Test {</a:t>
            </a:r>
            <a:endParaRPr sz="950"/>
          </a:p>
          <a:p>
            <a:pPr indent="0" lvl="0" marL="0" rtl="0" algn="l">
              <a:lnSpc>
                <a:spcPct val="95000"/>
              </a:lnSpc>
              <a:spcBef>
                <a:spcPts val="1200"/>
              </a:spcBef>
              <a:spcAft>
                <a:spcPts val="0"/>
              </a:spcAft>
              <a:buClr>
                <a:schemeClr val="dk1"/>
              </a:buClr>
              <a:buSzPts val="275"/>
              <a:buFont typeface="Arial"/>
              <a:buNone/>
            </a:pPr>
            <a:r>
              <a:rPr lang="en" sz="950"/>
              <a:t>    public static void main(String args[])</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int a = 5;</a:t>
            </a:r>
            <a:endParaRPr sz="950"/>
          </a:p>
          <a:p>
            <a:pPr indent="0" lvl="0" marL="0" rtl="0" algn="l">
              <a:lnSpc>
                <a:spcPct val="95000"/>
              </a:lnSpc>
              <a:spcBef>
                <a:spcPts val="1200"/>
              </a:spcBef>
              <a:spcAft>
                <a:spcPts val="0"/>
              </a:spcAft>
              <a:buClr>
                <a:schemeClr val="dk1"/>
              </a:buClr>
              <a:buSzPts val="275"/>
              <a:buFont typeface="Arial"/>
              <a:buNone/>
            </a:pPr>
            <a:r>
              <a:rPr lang="en" sz="950"/>
              <a:t>   	 // lambda expression to define the calculate method</a:t>
            </a:r>
            <a:endParaRPr sz="950"/>
          </a:p>
          <a:p>
            <a:pPr indent="0" lvl="0" marL="0" rtl="0" algn="l">
              <a:lnSpc>
                <a:spcPct val="95000"/>
              </a:lnSpc>
              <a:spcBef>
                <a:spcPts val="1200"/>
              </a:spcBef>
              <a:spcAft>
                <a:spcPts val="0"/>
              </a:spcAft>
              <a:buClr>
                <a:schemeClr val="dk1"/>
              </a:buClr>
              <a:buSzPts val="275"/>
              <a:buFont typeface="Arial"/>
              <a:buNone/>
            </a:pPr>
            <a:r>
              <a:rPr lang="en" sz="950"/>
              <a:t>   	 Square s = (int x) -&gt; x * x;</a:t>
            </a:r>
            <a:endParaRPr sz="950"/>
          </a:p>
          <a:p>
            <a:pPr indent="0" lvl="0" marL="0" rtl="0" algn="l">
              <a:lnSpc>
                <a:spcPct val="95000"/>
              </a:lnSpc>
              <a:spcBef>
                <a:spcPts val="1200"/>
              </a:spcBef>
              <a:spcAft>
                <a:spcPts val="0"/>
              </a:spcAft>
              <a:buClr>
                <a:schemeClr val="dk1"/>
              </a:buClr>
              <a:buSzPts val="275"/>
              <a:buFont typeface="Arial"/>
              <a:buNone/>
            </a:pPr>
            <a:r>
              <a:rPr lang="en" sz="950"/>
              <a:t>   	 // parameter passed and return type must be</a:t>
            </a:r>
            <a:endParaRPr sz="950"/>
          </a:p>
          <a:p>
            <a:pPr indent="0" lvl="0" marL="0" rtl="0" algn="l">
              <a:lnSpc>
                <a:spcPct val="95000"/>
              </a:lnSpc>
              <a:spcBef>
                <a:spcPts val="1200"/>
              </a:spcBef>
              <a:spcAft>
                <a:spcPts val="0"/>
              </a:spcAft>
              <a:buClr>
                <a:schemeClr val="dk1"/>
              </a:buClr>
              <a:buSzPts val="275"/>
              <a:buFont typeface="Arial"/>
              <a:buNone/>
            </a:pPr>
            <a:r>
              <a:rPr lang="en" sz="950"/>
              <a:t>   	 // same as defined in the prototype</a:t>
            </a:r>
            <a:endParaRPr sz="950"/>
          </a:p>
          <a:p>
            <a:pPr indent="0" lvl="0" marL="0" rtl="0" algn="l">
              <a:lnSpc>
                <a:spcPct val="95000"/>
              </a:lnSpc>
              <a:spcBef>
                <a:spcPts val="1200"/>
              </a:spcBef>
              <a:spcAft>
                <a:spcPts val="0"/>
              </a:spcAft>
              <a:buClr>
                <a:schemeClr val="dk1"/>
              </a:buClr>
              <a:buSzPts val="275"/>
              <a:buFont typeface="Arial"/>
              <a:buNone/>
            </a:pPr>
            <a:r>
              <a:rPr lang="en" sz="950"/>
              <a:t>   	 int ans = s.calculate(a);</a:t>
            </a:r>
            <a:endParaRPr sz="950"/>
          </a:p>
          <a:p>
            <a:pPr indent="0" lvl="0" marL="0" rtl="0" algn="l">
              <a:lnSpc>
                <a:spcPct val="95000"/>
              </a:lnSpc>
              <a:spcBef>
                <a:spcPts val="1200"/>
              </a:spcBef>
              <a:spcAft>
                <a:spcPts val="0"/>
              </a:spcAft>
              <a:buClr>
                <a:schemeClr val="dk1"/>
              </a:buClr>
              <a:buSzPts val="275"/>
              <a:buFont typeface="Arial"/>
              <a:buNone/>
            </a:pPr>
            <a:r>
              <a:rPr lang="en" sz="950"/>
              <a:t>   	 System.out.println(ans);</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1200"/>
              </a:spcAft>
              <a:buSzPts val="275"/>
              <a:buNone/>
            </a:pPr>
            <a:r>
              <a:t/>
            </a:r>
            <a:endParaRPr sz="95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526" name="Google Shape;526;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demonstrate working of instanceof Keyword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1</a:t>
            </a:r>
            <a:endParaRPr/>
          </a:p>
          <a:p>
            <a:pPr indent="0" lvl="0" marL="0" rtl="0" algn="l">
              <a:spcBef>
                <a:spcPts val="1200"/>
              </a:spcBef>
              <a:spcAft>
                <a:spcPts val="0"/>
              </a:spcAft>
              <a:buClr>
                <a:schemeClr val="dk1"/>
              </a:buClr>
              <a:buSzPct val="61111"/>
              <a:buFont typeface="Arial"/>
              <a:buNone/>
            </a:pPr>
            <a:r>
              <a:rPr lang="en"/>
              <a:t>// Parent class</a:t>
            </a:r>
            <a:endParaRPr/>
          </a:p>
          <a:p>
            <a:pPr indent="0" lvl="0" marL="0" rtl="0" algn="l">
              <a:spcBef>
                <a:spcPts val="1200"/>
              </a:spcBef>
              <a:spcAft>
                <a:spcPts val="0"/>
              </a:spcAft>
              <a:buClr>
                <a:schemeClr val="dk1"/>
              </a:buClr>
              <a:buSzPct val="61111"/>
              <a:buFont typeface="Arial"/>
              <a:buNone/>
            </a:pPr>
            <a:r>
              <a:rPr lang="en"/>
              <a:t>class Parent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2</a:t>
            </a:r>
            <a:endParaRPr/>
          </a:p>
          <a:p>
            <a:pPr indent="0" lvl="0" marL="0" rtl="0" algn="l">
              <a:spcBef>
                <a:spcPts val="1200"/>
              </a:spcBef>
              <a:spcAft>
                <a:spcPts val="0"/>
              </a:spcAft>
              <a:buClr>
                <a:schemeClr val="dk1"/>
              </a:buClr>
              <a:buSzPct val="61111"/>
              <a:buFont typeface="Arial"/>
              <a:buNone/>
            </a:pPr>
            <a:r>
              <a:rPr lang="en"/>
              <a:t>// Child class</a:t>
            </a:r>
            <a:endParaRPr/>
          </a:p>
          <a:p>
            <a:pPr indent="0" lvl="0" marL="0" rtl="0" algn="l">
              <a:spcBef>
                <a:spcPts val="1200"/>
              </a:spcBef>
              <a:spcAft>
                <a:spcPts val="0"/>
              </a:spcAft>
              <a:buClr>
                <a:schemeClr val="dk1"/>
              </a:buClr>
              <a:buSzPct val="61111"/>
              <a:buFont typeface="Arial"/>
              <a:buNone/>
            </a:pPr>
            <a:r>
              <a:rPr lang="en"/>
              <a:t>class Child extends Parent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3</a:t>
            </a:r>
            <a:endParaRPr/>
          </a:p>
          <a:p>
            <a:pPr indent="0" lvl="0" marL="0" rtl="0" algn="l">
              <a:spcBef>
                <a:spcPts val="1200"/>
              </a:spcBef>
              <a:spcAft>
                <a:spcPts val="0"/>
              </a:spcAft>
              <a:buClr>
                <a:schemeClr val="dk1"/>
              </a:buClr>
              <a:buSzPct val="61111"/>
              <a:buFont typeface="Arial"/>
              <a:buNone/>
            </a:pPr>
            <a:r>
              <a:rPr lang="en"/>
              <a:t>// Main class</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Main driver method</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Creating object of child class</a:t>
            </a:r>
            <a:endParaRPr/>
          </a:p>
          <a:p>
            <a:pPr indent="0" lvl="0" marL="0" rtl="0" algn="l">
              <a:spcBef>
                <a:spcPts val="1200"/>
              </a:spcBef>
              <a:spcAft>
                <a:spcPts val="0"/>
              </a:spcAft>
              <a:buClr>
                <a:schemeClr val="dk1"/>
              </a:buClr>
              <a:buSzPct val="61111"/>
              <a:buFont typeface="Arial"/>
              <a:buNone/>
            </a:pPr>
            <a:r>
              <a:rPr lang="en"/>
              <a:t>   	 Child cobj = new Child();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 simple case</a:t>
            </a:r>
            <a:endParaRPr/>
          </a:p>
          <a:p>
            <a:pPr indent="0" lvl="0" marL="0" rtl="0" algn="l">
              <a:spcBef>
                <a:spcPts val="1200"/>
              </a:spcBef>
              <a:spcAft>
                <a:spcPts val="0"/>
              </a:spcAft>
              <a:buClr>
                <a:schemeClr val="dk1"/>
              </a:buClr>
              <a:buSzPct val="61111"/>
              <a:buFont typeface="Arial"/>
              <a:buNone/>
            </a:pPr>
            <a:r>
              <a:rPr lang="en"/>
              <a:t>   	 if (cobj instanceof Child)</a:t>
            </a:r>
            <a:endParaRPr/>
          </a:p>
          <a:p>
            <a:pPr indent="0" lvl="0" marL="0" rtl="0" algn="l">
              <a:spcBef>
                <a:spcPts val="1200"/>
              </a:spcBef>
              <a:spcAft>
                <a:spcPts val="0"/>
              </a:spcAft>
              <a:buClr>
                <a:schemeClr val="dk1"/>
              </a:buClr>
              <a:buSzPct val="61111"/>
              <a:buFont typeface="Arial"/>
              <a:buNone/>
            </a:pPr>
            <a:r>
              <a:rPr lang="en"/>
              <a:t>   		 System.out.println("cobj is instance of Child");</a:t>
            </a:r>
            <a:endParaRPr/>
          </a:p>
          <a:p>
            <a:pPr indent="0" lvl="0" marL="0" rtl="0" algn="l">
              <a:spcBef>
                <a:spcPts val="1200"/>
              </a:spcBef>
              <a:spcAft>
                <a:spcPts val="0"/>
              </a:spcAft>
              <a:buClr>
                <a:schemeClr val="dk1"/>
              </a:buClr>
              <a:buSzPct val="61111"/>
              <a:buFont typeface="Arial"/>
              <a:buNone/>
            </a:pPr>
            <a:r>
              <a:rPr lang="en"/>
              <a:t>   	 else</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"cobj is NOT instance of Child");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instanceof returning true for Parent class also</a:t>
            </a:r>
            <a:endParaRPr/>
          </a:p>
          <a:p>
            <a:pPr indent="0" lvl="0" marL="0" rtl="0" algn="l">
              <a:spcBef>
                <a:spcPts val="1200"/>
              </a:spcBef>
              <a:spcAft>
                <a:spcPts val="0"/>
              </a:spcAft>
              <a:buClr>
                <a:schemeClr val="dk1"/>
              </a:buClr>
              <a:buSzPct val="61111"/>
              <a:buFont typeface="Arial"/>
              <a:buNone/>
            </a:pPr>
            <a:r>
              <a:rPr lang="en"/>
              <a:t>   	 if (cobj instanceof Parent)</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"cobj is instance of Parent");</a:t>
            </a:r>
            <a:endParaRPr/>
          </a:p>
          <a:p>
            <a:pPr indent="0" lvl="0" marL="0" rtl="0" algn="l">
              <a:spcBef>
                <a:spcPts val="1200"/>
              </a:spcBef>
              <a:spcAft>
                <a:spcPts val="0"/>
              </a:spcAft>
              <a:buClr>
                <a:schemeClr val="dk1"/>
              </a:buClr>
              <a:buSzPct val="61111"/>
              <a:buFont typeface="Arial"/>
              <a:buNone/>
            </a:pPr>
            <a:r>
              <a:rPr lang="en"/>
              <a:t>   	 else</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"cobj is NOT instance of Parent");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instanceof returns true for all ancestors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Note : Object is ancestor of all classes in Java</a:t>
            </a:r>
            <a:endParaRPr/>
          </a:p>
          <a:p>
            <a:pPr indent="0" lvl="0" marL="0" rtl="0" algn="l">
              <a:spcBef>
                <a:spcPts val="1200"/>
              </a:spcBef>
              <a:spcAft>
                <a:spcPts val="0"/>
              </a:spcAft>
              <a:buClr>
                <a:schemeClr val="dk1"/>
              </a:buClr>
              <a:buSzPct val="61111"/>
              <a:buFont typeface="Arial"/>
              <a:buNone/>
            </a:pPr>
            <a:r>
              <a:rPr lang="en"/>
              <a:t>   	 if (cobj instanceof Object)</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"cobj is instance of Object");</a:t>
            </a:r>
            <a:endParaRPr/>
          </a:p>
          <a:p>
            <a:pPr indent="0" lvl="0" marL="0" rtl="0" algn="l">
              <a:spcBef>
                <a:spcPts val="1200"/>
              </a:spcBef>
              <a:spcAft>
                <a:spcPts val="0"/>
              </a:spcAft>
              <a:buClr>
                <a:schemeClr val="dk1"/>
              </a:buClr>
              <a:buSzPct val="61111"/>
              <a:buFont typeface="Arial"/>
              <a:buNone/>
            </a:pPr>
            <a:r>
              <a:rPr lang="en"/>
              <a:t>   	 else</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"cobj is NOT instance of Object");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Instance Initialization Block (IIB)</a:t>
            </a:r>
            <a:endParaRPr b="1" sz="2300"/>
          </a:p>
          <a:p>
            <a:pPr indent="0" lvl="0" marL="0" rtl="0" algn="l">
              <a:spcBef>
                <a:spcPts val="600"/>
              </a:spcBef>
              <a:spcAft>
                <a:spcPts val="0"/>
              </a:spcAft>
              <a:buNone/>
            </a:pPr>
            <a:r>
              <a:t/>
            </a:r>
            <a:endParaRPr/>
          </a:p>
        </p:txBody>
      </p:sp>
      <p:sp>
        <p:nvSpPr>
          <p:cNvPr id="532" name="Google Shape;532;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Clr>
                <a:schemeClr val="dk1"/>
              </a:buClr>
              <a:buSzPts val="1100"/>
              <a:buFont typeface="Arial"/>
              <a:buNone/>
            </a:pPr>
            <a:r>
              <a:rPr lang="en"/>
              <a:t>In a Java program, operations can be performed on methods, constructors, and initialization blocks. Instance Initialization Blocks or IIBs are used to initialize instance variables. So firstly, the constructor is invoked and the java compiler copies the instance initializer block in the constructor after the first statement super(). They run each time when the object of the class is created. </a:t>
            </a:r>
            <a:br>
              <a:rPr lang="en"/>
            </a:br>
            <a:r>
              <a:rPr lang="en"/>
              <a:t> </a:t>
            </a:r>
            <a:endParaRPr/>
          </a:p>
          <a:p>
            <a:pPr indent="-298450" lvl="0" marL="457200" rtl="0" algn="just">
              <a:spcBef>
                <a:spcPts val="1200"/>
              </a:spcBef>
              <a:spcAft>
                <a:spcPts val="0"/>
              </a:spcAft>
              <a:buClr>
                <a:schemeClr val="dk1"/>
              </a:buClr>
              <a:buSzPts val="1100"/>
              <a:buChar char="●"/>
            </a:pPr>
            <a:r>
              <a:rPr lang="en"/>
              <a:t>Initialization blocks are executed whenever the class is initialized and before constructors are invoked.</a:t>
            </a:r>
            <a:endParaRPr/>
          </a:p>
          <a:p>
            <a:pPr indent="-298450" lvl="0" marL="457200" rtl="0" algn="just">
              <a:spcBef>
                <a:spcPts val="0"/>
              </a:spcBef>
              <a:spcAft>
                <a:spcPts val="0"/>
              </a:spcAft>
              <a:buClr>
                <a:schemeClr val="dk1"/>
              </a:buClr>
              <a:buSzPts val="1100"/>
              <a:buChar char="●"/>
            </a:pPr>
            <a:r>
              <a:rPr lang="en"/>
              <a:t>They are typically placed above the constructors within braces.</a:t>
            </a:r>
            <a:endParaRPr/>
          </a:p>
          <a:p>
            <a:pPr indent="-298450" lvl="0" marL="457200" rtl="0" algn="just">
              <a:spcBef>
                <a:spcPts val="0"/>
              </a:spcBef>
              <a:spcAft>
                <a:spcPts val="0"/>
              </a:spcAft>
              <a:buClr>
                <a:schemeClr val="dk1"/>
              </a:buClr>
              <a:buSzPts val="1100"/>
              <a:buChar char="●"/>
            </a:pPr>
            <a:r>
              <a:rPr lang="en"/>
              <a:t>It is not at all necessary to include them in your classes.</a:t>
            </a:r>
            <a:endParaRPr/>
          </a:p>
          <a:p>
            <a:pPr indent="0" lvl="0" marL="0" rtl="0" algn="l">
              <a:spcBef>
                <a:spcPts val="120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8" name="Google Shape;538;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illustrate</a:t>
            </a:r>
            <a:endParaRPr/>
          </a:p>
          <a:p>
            <a:pPr indent="0" lvl="0" marL="0" rtl="0" algn="l">
              <a:spcBef>
                <a:spcPts val="1200"/>
              </a:spcBef>
              <a:spcAft>
                <a:spcPts val="0"/>
              </a:spcAft>
              <a:buClr>
                <a:schemeClr val="dk1"/>
              </a:buClr>
              <a:buSzPct val="61111"/>
              <a:buFont typeface="Arial"/>
              <a:buNone/>
            </a:pPr>
            <a:r>
              <a:rPr lang="en"/>
              <a:t>// execution of multiple</a:t>
            </a:r>
            <a:endParaRPr/>
          </a:p>
          <a:p>
            <a:pPr indent="0" lvl="0" marL="0" rtl="0" algn="l">
              <a:spcBef>
                <a:spcPts val="1200"/>
              </a:spcBef>
              <a:spcAft>
                <a:spcPts val="0"/>
              </a:spcAft>
              <a:buClr>
                <a:schemeClr val="dk1"/>
              </a:buClr>
              <a:buSzPct val="61111"/>
              <a:buFont typeface="Arial"/>
              <a:buNone/>
            </a:pPr>
            <a:r>
              <a:rPr lang="en"/>
              <a:t>// Instance Initialization Blocks</a:t>
            </a:r>
            <a:endParaRPr/>
          </a:p>
          <a:p>
            <a:pPr indent="0" lvl="0" marL="0" rtl="0" algn="l">
              <a:spcBef>
                <a:spcPts val="1200"/>
              </a:spcBef>
              <a:spcAft>
                <a:spcPts val="0"/>
              </a:spcAft>
              <a:buClr>
                <a:schemeClr val="dk1"/>
              </a:buClr>
              <a:buSzPct val="61111"/>
              <a:buFont typeface="Arial"/>
              <a:buNone/>
            </a:pPr>
            <a:r>
              <a:rPr lang="en"/>
              <a:t>// in one program</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rPr lang="en"/>
              <a:t>    // Instance Initialization Block - 1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System.out.println("IIB1 block");</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Instance Initialization Block - 2</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System.out.println("IIB2 block");</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Main() { System.out.println("Constructor Called");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Instance Initialization Block - 3</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System.out.println("IIB3 block");</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main function</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Main a = new Main();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volatile Keyword</a:t>
            </a:r>
            <a:endParaRPr b="1" sz="2300"/>
          </a:p>
          <a:p>
            <a:pPr indent="0" lvl="0" marL="0" rtl="0" algn="l">
              <a:spcBef>
                <a:spcPts val="600"/>
              </a:spcBef>
              <a:spcAft>
                <a:spcPts val="0"/>
              </a:spcAft>
              <a:buNone/>
            </a:pPr>
            <a:r>
              <a:t/>
            </a:r>
            <a:endParaRPr/>
          </a:p>
        </p:txBody>
      </p:sp>
      <p:sp>
        <p:nvSpPr>
          <p:cNvPr id="544" name="Google Shape;544;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volatile is yet another way (like synchronized) of making class thread-safe. Thread-safe means that a method or class instance can be used by multiple threads at the same time without any problem.</a:t>
            </a:r>
            <a:endParaRPr/>
          </a:p>
          <a:p>
            <a:pPr indent="0" lvl="0" marL="0" rtl="0" algn="l">
              <a:spcBef>
                <a:spcPts val="1200"/>
              </a:spcBef>
              <a:spcAft>
                <a:spcPts val="1200"/>
              </a:spcAft>
              <a:buNone/>
            </a:pPr>
            <a:r>
              <a:rPr lang="en"/>
              <a:t>The volatile keyword can be used either with primitive type or objects. The volatile keyword does not cache the value of the variable and always read the variable from the main memory. The volatile keyword cannot be used with classes or methods. However, it is used with variables.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0" name="Google Shape;550;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246062" lvl="0" marL="457200" rtl="0" algn="l">
              <a:spcBef>
                <a:spcPts val="1200"/>
              </a:spcBef>
              <a:spcAft>
                <a:spcPts val="0"/>
              </a:spcAft>
              <a:buClr>
                <a:schemeClr val="dk1"/>
              </a:buClr>
              <a:buSzPct val="61111"/>
              <a:buAutoNum type="arabicPeriod"/>
            </a:pPr>
            <a:r>
              <a:rPr lang="en"/>
              <a:t>class VolatileData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private volatile int counter = 0;   </a:t>
            </a:r>
            <a:endParaRPr/>
          </a:p>
          <a:p>
            <a:pPr indent="-246062" lvl="0" marL="457200" rtl="0" algn="l">
              <a:spcBef>
                <a:spcPts val="0"/>
              </a:spcBef>
              <a:spcAft>
                <a:spcPts val="0"/>
              </a:spcAft>
              <a:buClr>
                <a:schemeClr val="dk1"/>
              </a:buClr>
              <a:buSzPct val="61111"/>
              <a:buAutoNum type="arabicPeriod"/>
            </a:pPr>
            <a:r>
              <a:rPr lang="en"/>
              <a:t>public int getCounter()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return counter;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public void increaseCounter()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++counter;      //increases the value of counter by 1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class VolatileThread extends Thread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private final VolatileData data;  </a:t>
            </a:r>
            <a:endParaRPr/>
          </a:p>
          <a:p>
            <a:pPr indent="-246062" lvl="0" marL="457200" rtl="0" algn="l">
              <a:spcBef>
                <a:spcPts val="0"/>
              </a:spcBef>
              <a:spcAft>
                <a:spcPts val="0"/>
              </a:spcAft>
              <a:buClr>
                <a:schemeClr val="dk1"/>
              </a:buClr>
              <a:buSzPct val="61111"/>
              <a:buAutoNum type="arabicPeriod"/>
            </a:pPr>
            <a:r>
              <a:rPr lang="en"/>
              <a:t>public VolatileThread(VolatileData data)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this.data = data;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@Override  </a:t>
            </a:r>
            <a:endParaRPr/>
          </a:p>
          <a:p>
            <a:pPr indent="-246062" lvl="0" marL="457200" rtl="0" algn="l">
              <a:spcBef>
                <a:spcPts val="0"/>
              </a:spcBef>
              <a:spcAft>
                <a:spcPts val="0"/>
              </a:spcAft>
              <a:buClr>
                <a:schemeClr val="dk1"/>
              </a:buClr>
              <a:buSzPct val="61111"/>
              <a:buAutoNum type="arabicPeriod"/>
            </a:pPr>
            <a:r>
              <a:rPr lang="en"/>
              <a:t>public void run()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int oldValue = data.getCounter();  </a:t>
            </a:r>
            <a:endParaRPr/>
          </a:p>
          <a:p>
            <a:pPr indent="-246062" lvl="0" marL="457200" rtl="0" algn="l">
              <a:spcBef>
                <a:spcPts val="0"/>
              </a:spcBef>
              <a:spcAft>
                <a:spcPts val="0"/>
              </a:spcAft>
              <a:buClr>
                <a:schemeClr val="dk1"/>
              </a:buClr>
              <a:buSzPct val="61111"/>
              <a:buAutoNum type="arabicPeriod"/>
            </a:pPr>
            <a:r>
              <a:rPr lang="en"/>
              <a:t>System.out.println("[Thread " + Thread.currentThread().getId() + "]: Old value = " + oldValue);  </a:t>
            </a:r>
            <a:endParaRPr/>
          </a:p>
          <a:p>
            <a:pPr indent="-246062" lvl="0" marL="457200" rtl="0" algn="l">
              <a:spcBef>
                <a:spcPts val="0"/>
              </a:spcBef>
              <a:spcAft>
                <a:spcPts val="0"/>
              </a:spcAft>
              <a:buClr>
                <a:schemeClr val="dk1"/>
              </a:buClr>
              <a:buSzPct val="61111"/>
              <a:buAutoNum type="arabicPeriod"/>
            </a:pPr>
            <a:r>
              <a:rPr lang="en"/>
              <a:t>data.increaseCounter();  </a:t>
            </a:r>
            <a:endParaRPr/>
          </a:p>
          <a:p>
            <a:pPr indent="-246062" lvl="0" marL="457200" rtl="0" algn="l">
              <a:spcBef>
                <a:spcPts val="0"/>
              </a:spcBef>
              <a:spcAft>
                <a:spcPts val="0"/>
              </a:spcAft>
              <a:buClr>
                <a:schemeClr val="dk1"/>
              </a:buClr>
              <a:buSzPct val="61111"/>
              <a:buAutoNum type="arabicPeriod"/>
            </a:pPr>
            <a:r>
              <a:rPr lang="en"/>
              <a:t>int newValue = data.getCounter();  </a:t>
            </a:r>
            <a:endParaRPr/>
          </a:p>
          <a:p>
            <a:pPr indent="-246062" lvl="0" marL="457200" rtl="0" algn="l">
              <a:spcBef>
                <a:spcPts val="0"/>
              </a:spcBef>
              <a:spcAft>
                <a:spcPts val="0"/>
              </a:spcAft>
              <a:buClr>
                <a:schemeClr val="dk1"/>
              </a:buClr>
              <a:buSzPct val="61111"/>
              <a:buAutoNum type="arabicPeriod"/>
            </a:pPr>
            <a:r>
              <a:rPr lang="en"/>
              <a:t>System.out.println("[Thread " + Thread.currentThread().getId() + "]: New value = " + newValue);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public class VolatileMain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private final static int noOfThreads = 2;  </a:t>
            </a:r>
            <a:endParaRPr/>
          </a:p>
          <a:p>
            <a:pPr indent="-246062" lvl="0" marL="457200" rtl="0" algn="l">
              <a:spcBef>
                <a:spcPts val="0"/>
              </a:spcBef>
              <a:spcAft>
                <a:spcPts val="0"/>
              </a:spcAft>
              <a:buClr>
                <a:schemeClr val="dk1"/>
              </a:buClr>
              <a:buSzPct val="61111"/>
              <a:buAutoNum type="arabicPeriod"/>
            </a:pPr>
            <a:r>
              <a:rPr lang="en"/>
              <a:t>public static void main(String[] args) throws InterruptedException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VolatileData volatileData = new VolatileData();     //object of VolatileData class  </a:t>
            </a:r>
            <a:endParaRPr/>
          </a:p>
          <a:p>
            <a:pPr indent="-246062" lvl="0" marL="457200" rtl="0" algn="l">
              <a:spcBef>
                <a:spcPts val="0"/>
              </a:spcBef>
              <a:spcAft>
                <a:spcPts val="0"/>
              </a:spcAft>
              <a:buClr>
                <a:schemeClr val="dk1"/>
              </a:buClr>
              <a:buSzPct val="61111"/>
              <a:buAutoNum type="arabicPeriod"/>
            </a:pPr>
            <a:r>
              <a:rPr lang="en"/>
              <a:t>Thread[] threads = new Thread[noOfThreads];     //creating Thread array   </a:t>
            </a:r>
            <a:endParaRPr/>
          </a:p>
          <a:p>
            <a:pPr indent="-246062" lvl="0" marL="457200" rtl="0" algn="l">
              <a:spcBef>
                <a:spcPts val="0"/>
              </a:spcBef>
              <a:spcAft>
                <a:spcPts val="0"/>
              </a:spcAft>
              <a:buClr>
                <a:schemeClr val="dk1"/>
              </a:buClr>
              <a:buSzPct val="61111"/>
              <a:buAutoNum type="arabicPeriod"/>
            </a:pPr>
            <a:r>
              <a:rPr lang="en"/>
              <a:t>for(int i = 0; i &lt; noOfThreads; ++i)  </a:t>
            </a:r>
            <a:endParaRPr/>
          </a:p>
          <a:p>
            <a:pPr indent="-246062" lvl="0" marL="457200" rtl="0" algn="l">
              <a:spcBef>
                <a:spcPts val="0"/>
              </a:spcBef>
              <a:spcAft>
                <a:spcPts val="0"/>
              </a:spcAft>
              <a:buClr>
                <a:schemeClr val="dk1"/>
              </a:buClr>
              <a:buSzPct val="61111"/>
              <a:buAutoNum type="arabicPeriod"/>
            </a:pPr>
            <a:r>
              <a:rPr lang="en"/>
              <a:t>threads[i] = new VolatileThread(volatileData);  </a:t>
            </a:r>
            <a:endParaRPr/>
          </a:p>
          <a:p>
            <a:pPr indent="-246062" lvl="0" marL="457200" rtl="0" algn="l">
              <a:spcBef>
                <a:spcPts val="0"/>
              </a:spcBef>
              <a:spcAft>
                <a:spcPts val="0"/>
              </a:spcAft>
              <a:buClr>
                <a:schemeClr val="dk1"/>
              </a:buClr>
              <a:buSzPct val="61111"/>
              <a:buAutoNum type="arabicPeriod"/>
            </a:pPr>
            <a:r>
              <a:rPr lang="en"/>
              <a:t>for(int i = 0; i &lt; noOfThreads; ++i)  </a:t>
            </a:r>
            <a:endParaRPr/>
          </a:p>
          <a:p>
            <a:pPr indent="-246062" lvl="0" marL="457200" rtl="0" algn="l">
              <a:spcBef>
                <a:spcPts val="0"/>
              </a:spcBef>
              <a:spcAft>
                <a:spcPts val="0"/>
              </a:spcAft>
              <a:buClr>
                <a:schemeClr val="dk1"/>
              </a:buClr>
              <a:buSzPct val="61111"/>
              <a:buAutoNum type="arabicPeriod"/>
            </a:pPr>
            <a:r>
              <a:rPr lang="en"/>
              <a:t>threads[i].start();                 //starts all reader threads  </a:t>
            </a:r>
            <a:endParaRPr/>
          </a:p>
          <a:p>
            <a:pPr indent="-246062" lvl="0" marL="457200" rtl="0" algn="l">
              <a:spcBef>
                <a:spcPts val="0"/>
              </a:spcBef>
              <a:spcAft>
                <a:spcPts val="0"/>
              </a:spcAft>
              <a:buClr>
                <a:schemeClr val="dk1"/>
              </a:buClr>
              <a:buSzPct val="61111"/>
              <a:buAutoNum type="arabicPeriod"/>
            </a:pPr>
            <a:r>
              <a:rPr lang="en"/>
              <a:t>for(int i = 0; i &lt; noOfThreads; ++i)  </a:t>
            </a:r>
            <a:endParaRPr/>
          </a:p>
          <a:p>
            <a:pPr indent="-246062" lvl="0" marL="457200" rtl="0" algn="l">
              <a:spcBef>
                <a:spcPts val="0"/>
              </a:spcBef>
              <a:spcAft>
                <a:spcPts val="0"/>
              </a:spcAft>
              <a:buClr>
                <a:schemeClr val="dk1"/>
              </a:buClr>
              <a:buSzPct val="61111"/>
              <a:buAutoNum type="arabicPeriod"/>
            </a:pPr>
            <a:r>
              <a:rPr lang="en"/>
              <a:t>threads[i].join();                  //wait for all threads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rPr lang="en"/>
              <a:t>} </a:t>
            </a:r>
            <a:endParaRPr/>
          </a:p>
          <a:p>
            <a:pPr indent="-246062" lvl="0" marL="457200" rtl="0" algn="l">
              <a:spcBef>
                <a:spcPts val="0"/>
              </a:spcBef>
              <a:spcAft>
                <a:spcPts val="0"/>
              </a:spcAft>
              <a:buClr>
                <a:schemeClr val="dk1"/>
              </a:buClr>
              <a:buSzPct val="61111"/>
              <a:buAutoNum type="arabicPeriod"/>
            </a:pPr>
            <a:r>
              <a:t/>
            </a:r>
            <a:endParaRPr/>
          </a:p>
          <a:p>
            <a:pPr indent="0" lvl="0" marL="0" rtl="0" algn="l">
              <a:spcBef>
                <a:spcPts val="1200"/>
              </a:spcBef>
              <a:spcAft>
                <a:spcPts val="12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Java Enums</a:t>
            </a:r>
            <a:endParaRPr b="1" sz="2300"/>
          </a:p>
          <a:p>
            <a:pPr indent="0" lvl="0" marL="0" rtl="0" algn="l">
              <a:spcBef>
                <a:spcPts val="600"/>
              </a:spcBef>
              <a:spcAft>
                <a:spcPts val="0"/>
              </a:spcAft>
              <a:buNone/>
            </a:pPr>
            <a:r>
              <a:t/>
            </a:r>
            <a:endParaRPr/>
          </a:p>
        </p:txBody>
      </p:sp>
      <p:sp>
        <p:nvSpPr>
          <p:cNvPr id="556" name="Google Shape;556;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The </a:t>
            </a:r>
            <a:r>
              <a:rPr b="1" lang="en" sz="1100">
                <a:solidFill>
                  <a:schemeClr val="dk1"/>
                </a:solidFill>
              </a:rPr>
              <a:t>Enum in Java</a:t>
            </a:r>
            <a:r>
              <a:rPr lang="en" sz="1100">
                <a:solidFill>
                  <a:schemeClr val="dk1"/>
                </a:solidFill>
              </a:rPr>
              <a:t> is a data type which contains a fixed set of constants.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class EnumExample4{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enum Season{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WINTER(5), SPRING(10), SUMMER(15), FALL(20);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private int value;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private Season(int value){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this.value=value;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public static void main(String args[]){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for (Season s : Season.values())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System.out.println(s+" "+s.value);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62" name="Google Shape;562;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900">
                <a:solidFill>
                  <a:schemeClr val="dk1"/>
                </a:solidFill>
              </a:rPr>
              <a:t>Can we create the instance of Enum by new keyword?</a:t>
            </a:r>
            <a:endParaRPr b="1" sz="1900">
              <a:solidFill>
                <a:schemeClr val="dk1"/>
              </a:solidFill>
            </a:endParaRPr>
          </a:p>
          <a:p>
            <a:pPr indent="0" lvl="0" marL="0" rtl="0" algn="l">
              <a:spcBef>
                <a:spcPts val="400"/>
              </a:spcBef>
              <a:spcAft>
                <a:spcPts val="1200"/>
              </a:spcAft>
              <a:buNone/>
            </a:pPr>
            <a:r>
              <a:rPr lang="en" sz="1700">
                <a:solidFill>
                  <a:schemeClr val="dk1"/>
                </a:solidFill>
              </a:rPr>
              <a:t>No, because it contains private constructors only.</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Java SE 8 included four main kinds of functional interfaces </a:t>
            </a:r>
            <a:r>
              <a:rPr lang="en" sz="2000">
                <a:solidFill>
                  <a:schemeClr val="dk1"/>
                </a:solidFill>
              </a:rPr>
              <a:t>which can be applied in multiple situations. These are:</a:t>
            </a:r>
            <a:endParaRPr sz="2000">
              <a:solidFill>
                <a:schemeClr val="dk1"/>
              </a:solidFill>
            </a:endParaRPr>
          </a:p>
          <a:p>
            <a:pPr indent="-355600" lvl="0" marL="457200" rtl="0" algn="l">
              <a:spcBef>
                <a:spcPts val="1200"/>
              </a:spcBef>
              <a:spcAft>
                <a:spcPts val="0"/>
              </a:spcAft>
              <a:buClr>
                <a:schemeClr val="dk1"/>
              </a:buClr>
              <a:buSzPts val="2000"/>
              <a:buAutoNum type="arabicPeriod"/>
            </a:pPr>
            <a:r>
              <a:rPr lang="en" sz="2000">
                <a:solidFill>
                  <a:schemeClr val="dk1"/>
                </a:solidFill>
              </a:rPr>
              <a:t>Consumer</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Predicate</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Function </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Supplier</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