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Lst>
  <p:sldSz cy="5143500" cx="9144000"/>
  <p:notesSz cx="6858000" cy="9144000"/>
  <p:embeddedFontLst>
    <p:embeddedFont>
      <p:font typeface="Roboto Mono"/>
      <p:regular r:id="rId90"/>
      <p:bold r:id="rId91"/>
      <p:italic r:id="rId92"/>
      <p:boldItalic r:id="rId9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slide" Target="slides/slide79.xml"/><Relationship Id="rId83" Type="http://schemas.openxmlformats.org/officeDocument/2006/relationships/slide" Target="slides/slide78.xml"/><Relationship Id="rId42" Type="http://schemas.openxmlformats.org/officeDocument/2006/relationships/slide" Target="slides/slide37.xml"/><Relationship Id="rId86" Type="http://schemas.openxmlformats.org/officeDocument/2006/relationships/slide" Target="slides/slide81.xml"/><Relationship Id="rId41" Type="http://schemas.openxmlformats.org/officeDocument/2006/relationships/slide" Target="slides/slide36.xml"/><Relationship Id="rId85" Type="http://schemas.openxmlformats.org/officeDocument/2006/relationships/slide" Target="slides/slide80.xml"/><Relationship Id="rId44" Type="http://schemas.openxmlformats.org/officeDocument/2006/relationships/slide" Target="slides/slide39.xml"/><Relationship Id="rId88" Type="http://schemas.openxmlformats.org/officeDocument/2006/relationships/slide" Target="slides/slide83.xml"/><Relationship Id="rId43" Type="http://schemas.openxmlformats.org/officeDocument/2006/relationships/slide" Target="slides/slide38.xml"/><Relationship Id="rId87" Type="http://schemas.openxmlformats.org/officeDocument/2006/relationships/slide" Target="slides/slide82.xml"/><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91" Type="http://schemas.openxmlformats.org/officeDocument/2006/relationships/font" Target="fonts/RobotoMono-bold.fntdata"/><Relationship Id="rId90" Type="http://schemas.openxmlformats.org/officeDocument/2006/relationships/font" Target="fonts/RobotoMono-regular.fntdata"/><Relationship Id="rId93" Type="http://schemas.openxmlformats.org/officeDocument/2006/relationships/font" Target="fonts/RobotoMono-boldItalic.fntdata"/><Relationship Id="rId92" Type="http://schemas.openxmlformats.org/officeDocument/2006/relationships/font" Target="fonts/RobotoMono-italic.fntdata"/><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329f0a2c0a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329f0a2c0a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329f0a2c0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329f0a2c0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329f0a2c0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329f0a2c0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329f0a2c0a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329f0a2c0a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329f0a2c0a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329f0a2c0a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329f0a2c0a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329f0a2c0a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329f0a2c0a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329f0a2c0a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329f0a2c0a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329f0a2c0a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329f0a2c0a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329f0a2c0a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329f0a2c0a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329f0a2c0a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329f0a2c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329f0a2c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329f0a2c0a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329f0a2c0a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329f0a2c0a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329f0a2c0a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329f0a2c0a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329f0a2c0a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329f0a2c0a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329f0a2c0a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329f0a2c0a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329f0a2c0a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329f0a2c0a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329f0a2c0a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329f0a2c0a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329f0a2c0a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329f0a2c0a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329f0a2c0a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329f0a2c0a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329f0a2c0a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329f0a2c0a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329f0a2c0a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329f0a2c0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329f0a2c0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329f0a2c0a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329f0a2c0a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329f0a2c0a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329f0a2c0a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329f0a2c0a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329f0a2c0a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19f845f88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19f845f88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329f0a2c0a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329f0a2c0a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329f0a2c0a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329f0a2c0a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329f0a2c0a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329f0a2c0a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329f0a2c0a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329f0a2c0a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329f0a2c0a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329f0a2c0a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329f0a2c0a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329f0a2c0a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329f0a2c0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329f0a2c0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329f0a2c0a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329f0a2c0a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329f0a2c0a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329f0a2c0a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329f0a2c0a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329f0a2c0a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329f0a2c0a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329f0a2c0a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329f0a2c0a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329f0a2c0a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329f0a2c0a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329f0a2c0a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329f0a2c0a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329f0a2c0a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329f0a2c0a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329f0a2c0a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329f0a2c0a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329f0a2c0a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329f0a2c0a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329f0a2c0a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329f0a2c0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329f0a2c0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329f0a2c0a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329f0a2c0a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329f0a2c0a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329f0a2c0a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329f0a2c0a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329f0a2c0a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329f0a2c0a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2329f0a2c0a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329f0a2c0a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329f0a2c0a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329f0a2c0a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329f0a2c0a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329f0a2c0a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2329f0a2c0a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329f0a2c0a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329f0a2c0a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329f0a2c0a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329f0a2c0a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329f0a2c0a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2329f0a2c0a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329f0a2c0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329f0a2c0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2329f0a2c0a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2329f0a2c0a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329f0a2c0a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2329f0a2c0a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2329f0a2c0a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2329f0a2c0a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2329f0a2c0a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2329f0a2c0a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329f0a2c0a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2329f0a2c0a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2329f0a2c0a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2329f0a2c0a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219de4537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219de4537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219f845f88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219f845f88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219f845f88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219f845f88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219f845f88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219f845f88a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329f0a2c0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329f0a2c0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219f845f88a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219f845f88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219f845f88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219f845f88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219f845f88a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219f845f88a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219f845f88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219f845f88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219f845f88a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219f845f88a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219f845f88a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219f845f88a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219f845f88a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219f845f88a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219f845f88a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219f845f88a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219f845f88a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219f845f88a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219f845f88a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219f845f88a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329f0a2c0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329f0a2c0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219f845f88a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219f845f88a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219f845f88a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219f845f88a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219f845f88a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219f845f88a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219f845f88a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219f845f88a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219f845f88a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219f845f88a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329f0a2c0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329f0a2c0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geeksforgeeks.org/multithreading-in-java/" TargetMode="External"/><Relationship Id="rId4" Type="http://schemas.openxmlformats.org/officeDocument/2006/relationships/hyperlink" Target="https://www.geeksforgeeks.org/multithreading-in-java/"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java9s.com/tutorial/core-java/threads" TargetMode="External"/><Relationship Id="rId4" Type="http://schemas.openxmlformats.org/officeDocument/2006/relationships/hyperlink" Target="http://java9s.com/tutorial/core-java/threads"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hyperlink" Target="https://newrelic.com/topics/java-performance-monitoring" TargetMode="External"/><Relationship Id="rId4" Type="http://schemas.openxmlformats.org/officeDocument/2006/relationships/hyperlink" Target="https://newrelic.com/topics/java-performance-monitor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javatpoint.com/os-tutorial" TargetMode="External"/><Relationship Id="rId4" Type="http://schemas.openxmlformats.org/officeDocument/2006/relationships/hyperlink" Target="https://www.javatpoint.com/os-tutorial"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9.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hyperlink" Target="https://www.geeksforgeeks.org/multithreading-in-java/"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7.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Multithreading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275"/>
              <a:buFont typeface="Arial"/>
              <a:buNone/>
            </a:pPr>
            <a:r>
              <a:rPr lang="en" sz="475">
                <a:solidFill>
                  <a:schemeClr val="dk1"/>
                </a:solidFill>
                <a:latin typeface="Roboto Mono"/>
                <a:ea typeface="Roboto Mono"/>
                <a:cs typeface="Roboto Mono"/>
                <a:sym typeface="Roboto Mono"/>
              </a:rPr>
              <a:t>class</a:t>
            </a:r>
            <a:r>
              <a:rPr lang="en" sz="475">
                <a:solidFill>
                  <a:schemeClr val="dk1"/>
                </a:solidFill>
              </a:rPr>
              <a:t> </a:t>
            </a:r>
            <a:r>
              <a:rPr lang="en" sz="475">
                <a:solidFill>
                  <a:schemeClr val="dk1"/>
                </a:solidFill>
                <a:latin typeface="Roboto Mono"/>
                <a:ea typeface="Roboto Mono"/>
                <a:cs typeface="Roboto Mono"/>
                <a:sym typeface="Roboto Mono"/>
              </a:rPr>
              <a:t>MultithreadingDemo extends</a:t>
            </a:r>
            <a:r>
              <a:rPr lang="en" sz="475">
                <a:solidFill>
                  <a:schemeClr val="dk1"/>
                </a:solidFill>
              </a:rPr>
              <a:t> </a:t>
            </a:r>
            <a:r>
              <a:rPr lang="en" sz="475">
                <a:solidFill>
                  <a:schemeClr val="dk1"/>
                </a:solidFill>
                <a:latin typeface="Roboto Mono"/>
                <a:ea typeface="Roboto Mono"/>
                <a:cs typeface="Roboto Mono"/>
                <a:sym typeface="Roboto Mono"/>
              </a:rPr>
              <a:t>Thread {</a:t>
            </a:r>
            <a:endParaRPr sz="4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475">
                <a:solidFill>
                  <a:schemeClr val="dk1"/>
                </a:solidFill>
                <a:latin typeface="Roboto Mono"/>
                <a:ea typeface="Roboto Mono"/>
                <a:cs typeface="Roboto Mono"/>
                <a:sym typeface="Roboto Mono"/>
              </a:rPr>
              <a:t>    public</a:t>
            </a:r>
            <a:r>
              <a:rPr lang="en" sz="475">
                <a:solidFill>
                  <a:schemeClr val="dk1"/>
                </a:solidFill>
              </a:rPr>
              <a:t> </a:t>
            </a:r>
            <a:r>
              <a:rPr lang="en" sz="475">
                <a:solidFill>
                  <a:schemeClr val="dk1"/>
                </a:solidFill>
                <a:latin typeface="Roboto Mono"/>
                <a:ea typeface="Roboto Mono"/>
                <a:cs typeface="Roboto Mono"/>
                <a:sym typeface="Roboto Mono"/>
              </a:rPr>
              <a:t>void</a:t>
            </a:r>
            <a:r>
              <a:rPr lang="en" sz="475">
                <a:solidFill>
                  <a:schemeClr val="dk1"/>
                </a:solidFill>
              </a:rPr>
              <a:t> </a:t>
            </a:r>
            <a:r>
              <a:rPr lang="en" sz="475">
                <a:solidFill>
                  <a:schemeClr val="dk1"/>
                </a:solidFill>
                <a:latin typeface="Roboto Mono"/>
                <a:ea typeface="Roboto Mono"/>
                <a:cs typeface="Roboto Mono"/>
                <a:sym typeface="Roboto Mono"/>
              </a:rPr>
              <a:t>run()</a:t>
            </a:r>
            <a:endParaRPr sz="4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475">
                <a:solidFill>
                  <a:schemeClr val="dk1"/>
                </a:solidFill>
                <a:latin typeface="Roboto Mono"/>
                <a:ea typeface="Roboto Mono"/>
                <a:cs typeface="Roboto Mono"/>
                <a:sym typeface="Roboto Mono"/>
              </a:rPr>
              <a:t>    {</a:t>
            </a:r>
            <a:endParaRPr sz="4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475">
                <a:solidFill>
                  <a:schemeClr val="dk1"/>
                </a:solidFill>
                <a:latin typeface="Roboto Mono"/>
                <a:ea typeface="Roboto Mono"/>
                <a:cs typeface="Roboto Mono"/>
                <a:sym typeface="Roboto Mono"/>
              </a:rPr>
              <a:t>        try</a:t>
            </a:r>
            <a:r>
              <a:rPr lang="en" sz="475">
                <a:solidFill>
                  <a:schemeClr val="dk1"/>
                </a:solidFill>
              </a:rPr>
              <a:t> </a:t>
            </a:r>
            <a:r>
              <a:rPr lang="en" sz="475">
                <a:solidFill>
                  <a:schemeClr val="dk1"/>
                </a:solidFill>
                <a:latin typeface="Roboto Mono"/>
                <a:ea typeface="Roboto Mono"/>
                <a:cs typeface="Roboto Mono"/>
                <a:sym typeface="Roboto Mono"/>
              </a:rPr>
              <a:t>{</a:t>
            </a:r>
            <a:endParaRPr sz="4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475">
                <a:solidFill>
                  <a:schemeClr val="dk1"/>
                </a:solidFill>
                <a:latin typeface="Roboto Mono"/>
                <a:ea typeface="Roboto Mono"/>
                <a:cs typeface="Roboto Mono"/>
                <a:sym typeface="Roboto Mono"/>
              </a:rPr>
              <a:t>            // Displaying the thread that is running</a:t>
            </a:r>
            <a:endParaRPr sz="4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475">
                <a:solidFill>
                  <a:schemeClr val="dk1"/>
                </a:solidFill>
                <a:latin typeface="Roboto Mono"/>
                <a:ea typeface="Roboto Mono"/>
                <a:cs typeface="Roboto Mono"/>
                <a:sym typeface="Roboto Mono"/>
              </a:rPr>
              <a:t>            System.out.println(</a:t>
            </a:r>
            <a:endParaRPr sz="4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475">
                <a:solidFill>
                  <a:schemeClr val="dk1"/>
                </a:solidFill>
                <a:latin typeface="Roboto Mono"/>
                <a:ea typeface="Roboto Mono"/>
                <a:cs typeface="Roboto Mono"/>
                <a:sym typeface="Roboto Mono"/>
              </a:rPr>
              <a:t>                "Thread "</a:t>
            </a:r>
            <a:r>
              <a:rPr lang="en" sz="475">
                <a:solidFill>
                  <a:schemeClr val="dk1"/>
                </a:solidFill>
              </a:rPr>
              <a:t> </a:t>
            </a:r>
            <a:r>
              <a:rPr lang="en" sz="475">
                <a:solidFill>
                  <a:schemeClr val="dk1"/>
                </a:solidFill>
                <a:latin typeface="Roboto Mono"/>
                <a:ea typeface="Roboto Mono"/>
                <a:cs typeface="Roboto Mono"/>
                <a:sym typeface="Roboto Mono"/>
              </a:rPr>
              <a:t>+ Thread.currentThread().getId()</a:t>
            </a:r>
            <a:endParaRPr sz="4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475">
                <a:solidFill>
                  <a:schemeClr val="dk1"/>
                </a:solidFill>
                <a:latin typeface="Roboto Mono"/>
                <a:ea typeface="Roboto Mono"/>
                <a:cs typeface="Roboto Mono"/>
                <a:sym typeface="Roboto Mono"/>
              </a:rPr>
              <a:t>                + " is running");</a:t>
            </a:r>
            <a:endParaRPr sz="4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475">
                <a:solidFill>
                  <a:schemeClr val="dk1"/>
                </a:solidFill>
                <a:latin typeface="Roboto Mono"/>
                <a:ea typeface="Roboto Mono"/>
                <a:cs typeface="Roboto Mono"/>
                <a:sym typeface="Roboto Mono"/>
              </a:rPr>
              <a:t>        }</a:t>
            </a:r>
            <a:endParaRPr sz="4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475">
                <a:solidFill>
                  <a:schemeClr val="dk1"/>
                </a:solidFill>
                <a:latin typeface="Roboto Mono"/>
                <a:ea typeface="Roboto Mono"/>
                <a:cs typeface="Roboto Mono"/>
                <a:sym typeface="Roboto Mono"/>
              </a:rPr>
              <a:t>        catch</a:t>
            </a:r>
            <a:r>
              <a:rPr lang="en" sz="475">
                <a:solidFill>
                  <a:schemeClr val="dk1"/>
                </a:solidFill>
              </a:rPr>
              <a:t> </a:t>
            </a:r>
            <a:r>
              <a:rPr lang="en" sz="475">
                <a:solidFill>
                  <a:schemeClr val="dk1"/>
                </a:solidFill>
                <a:latin typeface="Roboto Mono"/>
                <a:ea typeface="Roboto Mono"/>
                <a:cs typeface="Roboto Mono"/>
                <a:sym typeface="Roboto Mono"/>
              </a:rPr>
              <a:t>(Exception e) {</a:t>
            </a:r>
            <a:endParaRPr sz="4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475">
                <a:solidFill>
                  <a:schemeClr val="dk1"/>
                </a:solidFill>
                <a:latin typeface="Roboto Mono"/>
                <a:ea typeface="Roboto Mono"/>
                <a:cs typeface="Roboto Mono"/>
                <a:sym typeface="Roboto Mono"/>
              </a:rPr>
              <a:t>            // Throwing an exception</a:t>
            </a:r>
            <a:endParaRPr sz="4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475">
                <a:solidFill>
                  <a:schemeClr val="dk1"/>
                </a:solidFill>
                <a:latin typeface="Roboto Mono"/>
                <a:ea typeface="Roboto Mono"/>
                <a:cs typeface="Roboto Mono"/>
                <a:sym typeface="Roboto Mono"/>
              </a:rPr>
              <a:t>            System.out.println("Exception is caught");</a:t>
            </a:r>
            <a:endParaRPr sz="4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475">
                <a:solidFill>
                  <a:schemeClr val="dk1"/>
                </a:solidFill>
                <a:latin typeface="Roboto Mono"/>
                <a:ea typeface="Roboto Mono"/>
                <a:cs typeface="Roboto Mono"/>
                <a:sym typeface="Roboto Mono"/>
              </a:rPr>
              <a:t>        }</a:t>
            </a:r>
            <a:endParaRPr sz="4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475">
                <a:solidFill>
                  <a:schemeClr val="dk1"/>
                </a:solidFill>
                <a:latin typeface="Roboto Mono"/>
                <a:ea typeface="Roboto Mono"/>
                <a:cs typeface="Roboto Mono"/>
                <a:sym typeface="Roboto Mono"/>
              </a:rPr>
              <a:t>    }</a:t>
            </a:r>
            <a:endParaRPr sz="4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475">
                <a:solidFill>
                  <a:schemeClr val="dk1"/>
                </a:solidFill>
                <a:latin typeface="Roboto Mono"/>
                <a:ea typeface="Roboto Mono"/>
                <a:cs typeface="Roboto Mono"/>
                <a:sym typeface="Roboto Mono"/>
              </a:rPr>
              <a:t>}</a:t>
            </a:r>
            <a:endParaRPr sz="4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475">
                <a:solidFill>
                  <a:schemeClr val="dk1"/>
                </a:solidFill>
              </a:rPr>
              <a:t> </a:t>
            </a:r>
            <a:endParaRPr sz="475">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475">
                <a:solidFill>
                  <a:schemeClr val="dk1"/>
                </a:solidFill>
                <a:latin typeface="Roboto Mono"/>
                <a:ea typeface="Roboto Mono"/>
                <a:cs typeface="Roboto Mono"/>
                <a:sym typeface="Roboto Mono"/>
              </a:rPr>
              <a:t>// Main Class</a:t>
            </a:r>
            <a:endParaRPr sz="4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475">
                <a:solidFill>
                  <a:schemeClr val="dk1"/>
                </a:solidFill>
                <a:latin typeface="Roboto Mono"/>
                <a:ea typeface="Roboto Mono"/>
                <a:cs typeface="Roboto Mono"/>
                <a:sym typeface="Roboto Mono"/>
              </a:rPr>
              <a:t>public</a:t>
            </a:r>
            <a:r>
              <a:rPr lang="en" sz="475">
                <a:solidFill>
                  <a:schemeClr val="dk1"/>
                </a:solidFill>
              </a:rPr>
              <a:t> </a:t>
            </a:r>
            <a:r>
              <a:rPr lang="en" sz="475">
                <a:solidFill>
                  <a:schemeClr val="dk1"/>
                </a:solidFill>
                <a:latin typeface="Roboto Mono"/>
                <a:ea typeface="Roboto Mono"/>
                <a:cs typeface="Roboto Mono"/>
                <a:sym typeface="Roboto Mono"/>
              </a:rPr>
              <a:t>class</a:t>
            </a:r>
            <a:r>
              <a:rPr lang="en" sz="475">
                <a:solidFill>
                  <a:schemeClr val="dk1"/>
                </a:solidFill>
              </a:rPr>
              <a:t> </a:t>
            </a:r>
            <a:r>
              <a:rPr lang="en" sz="475">
                <a:solidFill>
                  <a:schemeClr val="dk1"/>
                </a:solidFill>
                <a:latin typeface="Roboto Mono"/>
                <a:ea typeface="Roboto Mono"/>
                <a:cs typeface="Roboto Mono"/>
                <a:sym typeface="Roboto Mono"/>
              </a:rPr>
              <a:t>Multithread {</a:t>
            </a:r>
            <a:endParaRPr sz="4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475">
                <a:solidFill>
                  <a:schemeClr val="dk1"/>
                </a:solidFill>
                <a:latin typeface="Roboto Mono"/>
                <a:ea typeface="Roboto Mono"/>
                <a:cs typeface="Roboto Mono"/>
                <a:sym typeface="Roboto Mono"/>
              </a:rPr>
              <a:t>    public</a:t>
            </a:r>
            <a:r>
              <a:rPr lang="en" sz="475">
                <a:solidFill>
                  <a:schemeClr val="dk1"/>
                </a:solidFill>
              </a:rPr>
              <a:t> </a:t>
            </a:r>
            <a:r>
              <a:rPr lang="en" sz="475">
                <a:solidFill>
                  <a:schemeClr val="dk1"/>
                </a:solidFill>
                <a:latin typeface="Roboto Mono"/>
                <a:ea typeface="Roboto Mono"/>
                <a:cs typeface="Roboto Mono"/>
                <a:sym typeface="Roboto Mono"/>
              </a:rPr>
              <a:t>static</a:t>
            </a:r>
            <a:r>
              <a:rPr lang="en" sz="475">
                <a:solidFill>
                  <a:schemeClr val="dk1"/>
                </a:solidFill>
              </a:rPr>
              <a:t> </a:t>
            </a:r>
            <a:r>
              <a:rPr lang="en" sz="475">
                <a:solidFill>
                  <a:schemeClr val="dk1"/>
                </a:solidFill>
                <a:latin typeface="Roboto Mono"/>
                <a:ea typeface="Roboto Mono"/>
                <a:cs typeface="Roboto Mono"/>
                <a:sym typeface="Roboto Mono"/>
              </a:rPr>
              <a:t>void</a:t>
            </a:r>
            <a:r>
              <a:rPr lang="en" sz="475">
                <a:solidFill>
                  <a:schemeClr val="dk1"/>
                </a:solidFill>
              </a:rPr>
              <a:t> </a:t>
            </a:r>
            <a:r>
              <a:rPr lang="en" sz="475">
                <a:solidFill>
                  <a:schemeClr val="dk1"/>
                </a:solidFill>
                <a:latin typeface="Roboto Mono"/>
                <a:ea typeface="Roboto Mono"/>
                <a:cs typeface="Roboto Mono"/>
                <a:sym typeface="Roboto Mono"/>
              </a:rPr>
              <a:t>main(String[] args)</a:t>
            </a:r>
            <a:endParaRPr sz="4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475">
                <a:solidFill>
                  <a:schemeClr val="dk1"/>
                </a:solidFill>
                <a:latin typeface="Roboto Mono"/>
                <a:ea typeface="Roboto Mono"/>
                <a:cs typeface="Roboto Mono"/>
                <a:sym typeface="Roboto Mono"/>
              </a:rPr>
              <a:t>    {</a:t>
            </a:r>
            <a:endParaRPr sz="4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475">
                <a:solidFill>
                  <a:schemeClr val="dk1"/>
                </a:solidFill>
                <a:latin typeface="Roboto Mono"/>
                <a:ea typeface="Roboto Mono"/>
                <a:cs typeface="Roboto Mono"/>
                <a:sym typeface="Roboto Mono"/>
              </a:rPr>
              <a:t>        int</a:t>
            </a:r>
            <a:r>
              <a:rPr lang="en" sz="475">
                <a:solidFill>
                  <a:schemeClr val="dk1"/>
                </a:solidFill>
              </a:rPr>
              <a:t> </a:t>
            </a:r>
            <a:r>
              <a:rPr lang="en" sz="475">
                <a:solidFill>
                  <a:schemeClr val="dk1"/>
                </a:solidFill>
                <a:latin typeface="Roboto Mono"/>
                <a:ea typeface="Roboto Mono"/>
                <a:cs typeface="Roboto Mono"/>
                <a:sym typeface="Roboto Mono"/>
              </a:rPr>
              <a:t>n = 8; // Number of threads</a:t>
            </a:r>
            <a:endParaRPr sz="4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475">
                <a:solidFill>
                  <a:schemeClr val="dk1"/>
                </a:solidFill>
                <a:latin typeface="Roboto Mono"/>
                <a:ea typeface="Roboto Mono"/>
                <a:cs typeface="Roboto Mono"/>
                <a:sym typeface="Roboto Mono"/>
              </a:rPr>
              <a:t>        for</a:t>
            </a:r>
            <a:r>
              <a:rPr lang="en" sz="475">
                <a:solidFill>
                  <a:schemeClr val="dk1"/>
                </a:solidFill>
              </a:rPr>
              <a:t> </a:t>
            </a:r>
            <a:r>
              <a:rPr lang="en" sz="475">
                <a:solidFill>
                  <a:schemeClr val="dk1"/>
                </a:solidFill>
                <a:latin typeface="Roboto Mono"/>
                <a:ea typeface="Roboto Mono"/>
                <a:cs typeface="Roboto Mono"/>
                <a:sym typeface="Roboto Mono"/>
              </a:rPr>
              <a:t>(int</a:t>
            </a:r>
            <a:r>
              <a:rPr lang="en" sz="475">
                <a:solidFill>
                  <a:schemeClr val="dk1"/>
                </a:solidFill>
              </a:rPr>
              <a:t> </a:t>
            </a:r>
            <a:r>
              <a:rPr lang="en" sz="475">
                <a:solidFill>
                  <a:schemeClr val="dk1"/>
                </a:solidFill>
                <a:latin typeface="Roboto Mono"/>
                <a:ea typeface="Roboto Mono"/>
                <a:cs typeface="Roboto Mono"/>
                <a:sym typeface="Roboto Mono"/>
              </a:rPr>
              <a:t>i = 0; i &lt; n; i++) {</a:t>
            </a:r>
            <a:endParaRPr sz="4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475">
                <a:solidFill>
                  <a:schemeClr val="dk1"/>
                </a:solidFill>
                <a:latin typeface="Roboto Mono"/>
                <a:ea typeface="Roboto Mono"/>
                <a:cs typeface="Roboto Mono"/>
                <a:sym typeface="Roboto Mono"/>
              </a:rPr>
              <a:t>            MultithreadingDemo object</a:t>
            </a:r>
            <a:endParaRPr sz="4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475">
                <a:solidFill>
                  <a:schemeClr val="dk1"/>
                </a:solidFill>
                <a:latin typeface="Roboto Mono"/>
                <a:ea typeface="Roboto Mono"/>
                <a:cs typeface="Roboto Mono"/>
                <a:sym typeface="Roboto Mono"/>
              </a:rPr>
              <a:t>                = new</a:t>
            </a:r>
            <a:r>
              <a:rPr lang="en" sz="475">
                <a:solidFill>
                  <a:schemeClr val="dk1"/>
                </a:solidFill>
              </a:rPr>
              <a:t> </a:t>
            </a:r>
            <a:r>
              <a:rPr lang="en" sz="475">
                <a:solidFill>
                  <a:schemeClr val="dk1"/>
                </a:solidFill>
                <a:latin typeface="Roboto Mono"/>
                <a:ea typeface="Roboto Mono"/>
                <a:cs typeface="Roboto Mono"/>
                <a:sym typeface="Roboto Mono"/>
              </a:rPr>
              <a:t>MultithreadingDemo();</a:t>
            </a:r>
            <a:endParaRPr sz="4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475">
                <a:solidFill>
                  <a:schemeClr val="dk1"/>
                </a:solidFill>
                <a:latin typeface="Roboto Mono"/>
                <a:ea typeface="Roboto Mono"/>
                <a:cs typeface="Roboto Mono"/>
                <a:sym typeface="Roboto Mono"/>
              </a:rPr>
              <a:t>            object.start();</a:t>
            </a:r>
            <a:endParaRPr sz="4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475">
                <a:solidFill>
                  <a:schemeClr val="dk1"/>
                </a:solidFill>
                <a:latin typeface="Roboto Mono"/>
                <a:ea typeface="Roboto Mono"/>
                <a:cs typeface="Roboto Mono"/>
                <a:sym typeface="Roboto Mono"/>
              </a:rPr>
              <a:t>        }</a:t>
            </a:r>
            <a:endParaRPr sz="4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475">
                <a:solidFill>
                  <a:schemeClr val="dk1"/>
                </a:solidFill>
                <a:latin typeface="Roboto Mono"/>
                <a:ea typeface="Roboto Mono"/>
                <a:cs typeface="Roboto Mono"/>
                <a:sym typeface="Roboto Mono"/>
              </a:rPr>
              <a:t>    }</a:t>
            </a:r>
            <a:endParaRPr sz="4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475">
                <a:solidFill>
                  <a:schemeClr val="dk1"/>
                </a:solidFill>
                <a:latin typeface="Roboto Mono"/>
                <a:ea typeface="Roboto Mono"/>
                <a:cs typeface="Roboto Mono"/>
                <a:sym typeface="Roboto Mono"/>
              </a:rPr>
              <a:t>}</a:t>
            </a:r>
            <a:endParaRPr sz="475">
              <a:solidFill>
                <a:schemeClr val="dk1"/>
              </a:solidFill>
              <a:latin typeface="Roboto Mono"/>
              <a:ea typeface="Roboto Mono"/>
              <a:cs typeface="Roboto Mono"/>
              <a:sym typeface="Roboto Mono"/>
            </a:endParaRPr>
          </a:p>
          <a:p>
            <a:pPr indent="0" lvl="0" marL="0" rtl="0" algn="l">
              <a:lnSpc>
                <a:spcPct val="95000"/>
              </a:lnSpc>
              <a:spcBef>
                <a:spcPts val="1200"/>
              </a:spcBef>
              <a:spcAft>
                <a:spcPts val="1200"/>
              </a:spcAft>
              <a:buSzPts val="275"/>
              <a:buNone/>
            </a:pPr>
            <a:r>
              <a:t/>
            </a:r>
            <a:endParaRPr sz="65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100">
                <a:solidFill>
                  <a:schemeClr val="dk1"/>
                </a:solidFill>
              </a:rPr>
              <a:t>Thread creation by implementing the Runnable Interface</a:t>
            </a:r>
            <a:endParaRPr b="1"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We create a new class which implements java.lang.Runnable interface and override run() method. Then we instantiate a Thread object and call start() method on this object.</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idx="1" type="body"/>
          </p:nvPr>
        </p:nvSpPr>
        <p:spPr>
          <a:xfrm>
            <a:off x="311700" y="189400"/>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ct val="61111"/>
              <a:buFont typeface="Arial"/>
              <a:buNone/>
            </a:pPr>
            <a:r>
              <a:rPr lang="en"/>
              <a:t>// Java code for thread creation by implementing</a:t>
            </a:r>
            <a:endParaRPr/>
          </a:p>
          <a:p>
            <a:pPr indent="0" lvl="0" marL="0" rtl="0" algn="l">
              <a:spcBef>
                <a:spcPts val="1200"/>
              </a:spcBef>
              <a:spcAft>
                <a:spcPts val="0"/>
              </a:spcAft>
              <a:buClr>
                <a:schemeClr val="dk1"/>
              </a:buClr>
              <a:buSzPct val="61111"/>
              <a:buFont typeface="Arial"/>
              <a:buNone/>
            </a:pPr>
            <a:r>
              <a:rPr lang="en"/>
              <a:t>// the Runnable Interface</a:t>
            </a:r>
            <a:endParaRPr/>
          </a:p>
          <a:p>
            <a:pPr indent="0" lvl="0" marL="0" rtl="0" algn="l">
              <a:spcBef>
                <a:spcPts val="1200"/>
              </a:spcBef>
              <a:spcAft>
                <a:spcPts val="0"/>
              </a:spcAft>
              <a:buClr>
                <a:schemeClr val="dk1"/>
              </a:buClr>
              <a:buSzPct val="61111"/>
              <a:buFont typeface="Arial"/>
              <a:buNone/>
            </a:pPr>
            <a:r>
              <a:rPr lang="en"/>
              <a:t>class MultithreadingDemo implements Runnable {</a:t>
            </a:r>
            <a:endParaRPr/>
          </a:p>
          <a:p>
            <a:pPr indent="0" lvl="0" marL="0" rtl="0" algn="l">
              <a:spcBef>
                <a:spcPts val="1200"/>
              </a:spcBef>
              <a:spcAft>
                <a:spcPts val="0"/>
              </a:spcAft>
              <a:buClr>
                <a:schemeClr val="dk1"/>
              </a:buClr>
              <a:buSzPct val="61111"/>
              <a:buFont typeface="Arial"/>
              <a:buNone/>
            </a:pPr>
            <a:r>
              <a:rPr lang="en"/>
              <a:t>    public void run()</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try {</a:t>
            </a:r>
            <a:endParaRPr/>
          </a:p>
          <a:p>
            <a:pPr indent="0" lvl="0" marL="0" rtl="0" algn="l">
              <a:spcBef>
                <a:spcPts val="1200"/>
              </a:spcBef>
              <a:spcAft>
                <a:spcPts val="0"/>
              </a:spcAft>
              <a:buClr>
                <a:schemeClr val="dk1"/>
              </a:buClr>
              <a:buSzPct val="61111"/>
              <a:buFont typeface="Arial"/>
              <a:buNone/>
            </a:pPr>
            <a:r>
              <a:rPr lang="en"/>
              <a:t>   		 // Displaying the thread that is running</a:t>
            </a:r>
            <a:endParaRPr/>
          </a:p>
          <a:p>
            <a:pPr indent="0" lvl="0" marL="0" rtl="0" algn="l">
              <a:spcBef>
                <a:spcPts val="1200"/>
              </a:spcBef>
              <a:spcAft>
                <a:spcPts val="0"/>
              </a:spcAft>
              <a:buClr>
                <a:schemeClr val="dk1"/>
              </a:buClr>
              <a:buSzPct val="61111"/>
              <a:buFont typeface="Arial"/>
              <a:buNone/>
            </a:pPr>
            <a:r>
              <a:rPr lang="en"/>
              <a:t>   		 System.out.println( "Thread " + Thread.currentThread().getId() + " is running");</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catch (Exception e) {</a:t>
            </a:r>
            <a:endParaRPr/>
          </a:p>
          <a:p>
            <a:pPr indent="0" lvl="0" marL="0" rtl="0" algn="l">
              <a:spcBef>
                <a:spcPts val="1200"/>
              </a:spcBef>
              <a:spcAft>
                <a:spcPts val="0"/>
              </a:spcAft>
              <a:buClr>
                <a:schemeClr val="dk1"/>
              </a:buClr>
              <a:buSzPct val="61111"/>
              <a:buFont typeface="Arial"/>
              <a:buNone/>
            </a:pPr>
            <a:r>
              <a:rPr lang="en"/>
              <a:t>   		 // Throwing an exception</a:t>
            </a:r>
            <a:endParaRPr/>
          </a:p>
          <a:p>
            <a:pPr indent="0" lvl="0" marL="0" rtl="0" algn="l">
              <a:spcBef>
                <a:spcPts val="1200"/>
              </a:spcBef>
              <a:spcAft>
                <a:spcPts val="0"/>
              </a:spcAft>
              <a:buClr>
                <a:schemeClr val="dk1"/>
              </a:buClr>
              <a:buSzPct val="61111"/>
              <a:buFont typeface="Arial"/>
              <a:buNone/>
            </a:pPr>
            <a:r>
              <a:rPr lang="en"/>
              <a:t>   		 System.out.println("Exception is caught");</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rPr lang="en"/>
              <a:t>// Main Class</a:t>
            </a:r>
            <a:endParaRPr/>
          </a:p>
          <a:p>
            <a:pPr indent="0" lvl="0" marL="0" rtl="0" algn="l">
              <a:spcBef>
                <a:spcPts val="1200"/>
              </a:spcBef>
              <a:spcAft>
                <a:spcPts val="0"/>
              </a:spcAft>
              <a:buClr>
                <a:schemeClr val="dk1"/>
              </a:buClr>
              <a:buSzPct val="61111"/>
              <a:buFont typeface="Arial"/>
              <a:buNone/>
            </a:pPr>
            <a:r>
              <a:rPr lang="en"/>
              <a:t>class Multithread {</a:t>
            </a:r>
            <a:endParaRPr/>
          </a:p>
          <a:p>
            <a:pPr indent="0" lvl="0" marL="0" rtl="0" algn="l">
              <a:spcBef>
                <a:spcPts val="1200"/>
              </a:spcBef>
              <a:spcAft>
                <a:spcPts val="0"/>
              </a:spcAft>
              <a:buClr>
                <a:schemeClr val="dk1"/>
              </a:buClr>
              <a:buSzPct val="61111"/>
              <a:buFont typeface="Arial"/>
              <a:buNone/>
            </a:pPr>
            <a:r>
              <a:rPr lang="en"/>
              <a:t>    public static void main(String[] args)</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int n = 8; // Number of threads</a:t>
            </a:r>
            <a:endParaRPr/>
          </a:p>
          <a:p>
            <a:pPr indent="0" lvl="0" marL="0" rtl="0" algn="l">
              <a:spcBef>
                <a:spcPts val="1200"/>
              </a:spcBef>
              <a:spcAft>
                <a:spcPts val="0"/>
              </a:spcAft>
              <a:buClr>
                <a:schemeClr val="dk1"/>
              </a:buClr>
              <a:buSzPct val="61111"/>
              <a:buFont typeface="Arial"/>
              <a:buNone/>
            </a:pPr>
            <a:r>
              <a:rPr lang="en"/>
              <a:t>   	 for (int i = 0; i &lt; n; i++) {</a:t>
            </a:r>
            <a:endParaRPr/>
          </a:p>
          <a:p>
            <a:pPr indent="0" lvl="0" marL="0" rtl="0" algn="l">
              <a:spcBef>
                <a:spcPts val="1200"/>
              </a:spcBef>
              <a:spcAft>
                <a:spcPts val="0"/>
              </a:spcAft>
              <a:buClr>
                <a:schemeClr val="dk1"/>
              </a:buClr>
              <a:buSzPct val="61111"/>
              <a:buFont typeface="Arial"/>
              <a:buNone/>
            </a:pPr>
            <a:r>
              <a:rPr lang="en"/>
              <a:t>   		 Thread object = new Thread(new MultithreadingDemo());</a:t>
            </a:r>
            <a:endParaRPr/>
          </a:p>
          <a:p>
            <a:pPr indent="0" lvl="0" marL="0" rtl="0" algn="l">
              <a:spcBef>
                <a:spcPts val="1200"/>
              </a:spcBef>
              <a:spcAft>
                <a:spcPts val="0"/>
              </a:spcAft>
              <a:buClr>
                <a:schemeClr val="dk1"/>
              </a:buClr>
              <a:buSzPct val="61111"/>
              <a:buFont typeface="Arial"/>
              <a:buNone/>
            </a:pPr>
            <a:r>
              <a:rPr lang="en"/>
              <a:t>   		 object.start();</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8" name="Google Shape;128;p25"/>
          <p:cNvPicPr preferRelativeResize="0"/>
          <p:nvPr/>
        </p:nvPicPr>
        <p:blipFill>
          <a:blip r:embed="rId3">
            <a:alphaModFix/>
          </a:blip>
          <a:stretch>
            <a:fillRect/>
          </a:stretch>
        </p:blipFill>
        <p:spPr>
          <a:xfrm>
            <a:off x="2605075" y="1152463"/>
            <a:ext cx="3933825" cy="2695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4" name="Google Shape;13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5" name="Google Shape;135;p26"/>
          <p:cNvPicPr preferRelativeResize="0"/>
          <p:nvPr/>
        </p:nvPicPr>
        <p:blipFill>
          <a:blip r:embed="rId3">
            <a:alphaModFix/>
          </a:blip>
          <a:stretch>
            <a:fillRect/>
          </a:stretch>
        </p:blipFill>
        <p:spPr>
          <a:xfrm>
            <a:off x="155852" y="635527"/>
            <a:ext cx="8832301" cy="314257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Life cycle of thread</a:t>
            </a:r>
            <a:endParaRPr/>
          </a:p>
        </p:txBody>
      </p:sp>
      <p:sp>
        <p:nvSpPr>
          <p:cNvPr id="141" name="Google Shape;141;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Aka Thread states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7" name="Google Shape;147;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600">
                <a:solidFill>
                  <a:schemeClr val="dk1"/>
                </a:solidFill>
              </a:rPr>
              <a:t>A</a:t>
            </a:r>
            <a:r>
              <a:rPr lang="en" sz="1600">
                <a:solidFill>
                  <a:schemeClr val="dk1"/>
                </a:solidFill>
                <a:uFill>
                  <a:noFill/>
                </a:uFill>
                <a:hlinkClick r:id="rId3">
                  <a:extLst>
                    <a:ext uri="{A12FA001-AC4F-418D-AE19-62706E023703}">
                      <ahyp:hlinkClr val="tx"/>
                    </a:ext>
                  </a:extLst>
                </a:hlinkClick>
              </a:rPr>
              <a:t> </a:t>
            </a:r>
            <a:r>
              <a:rPr lang="en" sz="1600" u="sng">
                <a:solidFill>
                  <a:schemeClr val="dk1"/>
                </a:solidFill>
                <a:hlinkClick r:id="rId4">
                  <a:extLst>
                    <a:ext uri="{A12FA001-AC4F-418D-AE19-62706E023703}">
                      <ahyp:hlinkClr val="tx"/>
                    </a:ext>
                  </a:extLst>
                </a:hlinkClick>
              </a:rPr>
              <a:t>thread</a:t>
            </a:r>
            <a:r>
              <a:rPr lang="en" sz="1600">
                <a:solidFill>
                  <a:schemeClr val="dk1"/>
                </a:solidFill>
              </a:rPr>
              <a:t> in Java at any point of time exists in any one of the following states. A thread lies only in one of the shown states at any instant: </a:t>
            </a:r>
            <a:endParaRPr sz="1600">
              <a:solidFill>
                <a:schemeClr val="dk1"/>
              </a:solidFill>
            </a:endParaRPr>
          </a:p>
          <a:p>
            <a:pPr indent="-330200" lvl="0" marL="457200" rtl="0" algn="l">
              <a:spcBef>
                <a:spcPts val="1200"/>
              </a:spcBef>
              <a:spcAft>
                <a:spcPts val="0"/>
              </a:spcAft>
              <a:buClr>
                <a:schemeClr val="dk1"/>
              </a:buClr>
              <a:buSzPts val="1600"/>
              <a:buAutoNum type="arabicPeriod"/>
            </a:pPr>
            <a:r>
              <a:rPr lang="en" sz="1600">
                <a:solidFill>
                  <a:schemeClr val="dk1"/>
                </a:solidFill>
              </a:rPr>
              <a:t>New</a:t>
            </a:r>
            <a:endParaRPr sz="1600">
              <a:solidFill>
                <a:schemeClr val="dk1"/>
              </a:solidFill>
            </a:endParaRPr>
          </a:p>
          <a:p>
            <a:pPr indent="-330200" lvl="0" marL="457200" rtl="0" algn="l">
              <a:spcBef>
                <a:spcPts val="0"/>
              </a:spcBef>
              <a:spcAft>
                <a:spcPts val="0"/>
              </a:spcAft>
              <a:buClr>
                <a:schemeClr val="dk1"/>
              </a:buClr>
              <a:buSzPts val="1600"/>
              <a:buAutoNum type="arabicPeriod"/>
            </a:pPr>
            <a:r>
              <a:rPr lang="en" sz="1600">
                <a:solidFill>
                  <a:schemeClr val="dk1"/>
                </a:solidFill>
              </a:rPr>
              <a:t>Runnable</a:t>
            </a:r>
            <a:endParaRPr sz="1600">
              <a:solidFill>
                <a:schemeClr val="dk1"/>
              </a:solidFill>
            </a:endParaRPr>
          </a:p>
          <a:p>
            <a:pPr indent="-330200" lvl="0" marL="457200" rtl="0" algn="l">
              <a:spcBef>
                <a:spcPts val="0"/>
              </a:spcBef>
              <a:spcAft>
                <a:spcPts val="0"/>
              </a:spcAft>
              <a:buClr>
                <a:schemeClr val="dk1"/>
              </a:buClr>
              <a:buSzPts val="1600"/>
              <a:buAutoNum type="arabicPeriod"/>
            </a:pPr>
            <a:r>
              <a:rPr lang="en" sz="1600">
                <a:solidFill>
                  <a:schemeClr val="dk1"/>
                </a:solidFill>
              </a:rPr>
              <a:t>Blocked</a:t>
            </a:r>
            <a:endParaRPr sz="1600">
              <a:solidFill>
                <a:schemeClr val="dk1"/>
              </a:solidFill>
            </a:endParaRPr>
          </a:p>
          <a:p>
            <a:pPr indent="-330200" lvl="0" marL="457200" rtl="0" algn="l">
              <a:spcBef>
                <a:spcPts val="0"/>
              </a:spcBef>
              <a:spcAft>
                <a:spcPts val="0"/>
              </a:spcAft>
              <a:buClr>
                <a:schemeClr val="dk1"/>
              </a:buClr>
              <a:buSzPts val="1600"/>
              <a:buAutoNum type="arabicPeriod"/>
            </a:pPr>
            <a:r>
              <a:rPr lang="en" sz="1600">
                <a:solidFill>
                  <a:schemeClr val="dk1"/>
                </a:solidFill>
              </a:rPr>
              <a:t>Waiting</a:t>
            </a:r>
            <a:endParaRPr sz="1600">
              <a:solidFill>
                <a:schemeClr val="dk1"/>
              </a:solidFill>
            </a:endParaRPr>
          </a:p>
          <a:p>
            <a:pPr indent="-330200" lvl="0" marL="457200" rtl="0" algn="l">
              <a:spcBef>
                <a:spcPts val="0"/>
              </a:spcBef>
              <a:spcAft>
                <a:spcPts val="0"/>
              </a:spcAft>
              <a:buClr>
                <a:schemeClr val="dk1"/>
              </a:buClr>
              <a:buSzPts val="1600"/>
              <a:buAutoNum type="arabicPeriod"/>
            </a:pPr>
            <a:r>
              <a:rPr lang="en" sz="1600">
                <a:solidFill>
                  <a:schemeClr val="dk1"/>
                </a:solidFill>
              </a:rPr>
              <a:t>Timed Waiting</a:t>
            </a:r>
            <a:endParaRPr sz="1600">
              <a:solidFill>
                <a:schemeClr val="dk1"/>
              </a:solidFill>
            </a:endParaRPr>
          </a:p>
          <a:p>
            <a:pPr indent="-330200" lvl="0" marL="457200" rtl="0" algn="l">
              <a:spcBef>
                <a:spcPts val="0"/>
              </a:spcBef>
              <a:spcAft>
                <a:spcPts val="0"/>
              </a:spcAft>
              <a:buClr>
                <a:schemeClr val="dk1"/>
              </a:buClr>
              <a:buSzPts val="1600"/>
              <a:buAutoNum type="arabicPeriod"/>
            </a:pPr>
            <a:r>
              <a:rPr lang="en" sz="1600">
                <a:solidFill>
                  <a:schemeClr val="dk1"/>
                </a:solidFill>
              </a:rPr>
              <a:t>Terminated</a:t>
            </a:r>
            <a:endParaRPr sz="16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3" name="Google Shape;153;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4" name="Google Shape;154;p29"/>
          <p:cNvPicPr preferRelativeResize="0"/>
          <p:nvPr/>
        </p:nvPicPr>
        <p:blipFill>
          <a:blip r:embed="rId3">
            <a:alphaModFix/>
          </a:blip>
          <a:stretch>
            <a:fillRect/>
          </a:stretch>
        </p:blipFill>
        <p:spPr>
          <a:xfrm>
            <a:off x="0" y="493374"/>
            <a:ext cx="9144000" cy="377575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800"/>
              </a:spcBef>
              <a:spcAft>
                <a:spcPts val="400"/>
              </a:spcAft>
              <a:buClr>
                <a:schemeClr val="dk1"/>
              </a:buClr>
              <a:buSzPts val="1100"/>
              <a:buFont typeface="Arial"/>
              <a:buNone/>
            </a:pPr>
            <a:r>
              <a:rPr b="1" lang="en" sz="2400"/>
              <a:t>Explanation of Different Thread States</a:t>
            </a:r>
            <a:endParaRPr b="1" sz="2400"/>
          </a:p>
        </p:txBody>
      </p:sp>
      <p:sp>
        <p:nvSpPr>
          <p:cNvPr id="160" name="Google Shape;160;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74650" lvl="0" marL="457200" rtl="0" algn="l">
              <a:spcBef>
                <a:spcPts val="0"/>
              </a:spcBef>
              <a:spcAft>
                <a:spcPts val="0"/>
              </a:spcAft>
              <a:buSzPts val="2300"/>
              <a:buChar char="●"/>
            </a:pPr>
            <a:r>
              <a:rPr b="1" lang="en" sz="1600">
                <a:solidFill>
                  <a:schemeClr val="dk1"/>
                </a:solidFill>
              </a:rPr>
              <a:t>New:</a:t>
            </a:r>
            <a:r>
              <a:rPr lang="en" sz="1600">
                <a:solidFill>
                  <a:schemeClr val="dk1"/>
                </a:solidFill>
              </a:rPr>
              <a:t> Whenever a new thread is created, it is always in the new state. For a thread in the new state, the code has not been run yet and thus has not begun its execution.</a:t>
            </a:r>
            <a:endParaRPr sz="1600">
              <a:solidFill>
                <a:schemeClr val="dk1"/>
              </a:solidFill>
            </a:endParaRPr>
          </a:p>
          <a:p>
            <a:pPr indent="-361950" lvl="0" marL="457200" rtl="0" algn="l">
              <a:spcBef>
                <a:spcPts val="0"/>
              </a:spcBef>
              <a:spcAft>
                <a:spcPts val="0"/>
              </a:spcAft>
              <a:buClr>
                <a:schemeClr val="dk1"/>
              </a:buClr>
              <a:buSzPts val="2100"/>
              <a:buChar char="●"/>
            </a:pPr>
            <a:r>
              <a:rPr b="1" lang="en" sz="1600">
                <a:solidFill>
                  <a:schemeClr val="dk1"/>
                </a:solidFill>
              </a:rPr>
              <a:t>Active:</a:t>
            </a:r>
            <a:r>
              <a:rPr lang="en" sz="1600">
                <a:solidFill>
                  <a:schemeClr val="dk1"/>
                </a:solidFill>
              </a:rPr>
              <a:t> When a thread invokes the start() method, it moves from the new state to the active state. The active state contains two states within it: one is </a:t>
            </a:r>
            <a:r>
              <a:rPr b="1" lang="en" sz="1600">
                <a:solidFill>
                  <a:schemeClr val="dk1"/>
                </a:solidFill>
              </a:rPr>
              <a:t>runnable</a:t>
            </a:r>
            <a:r>
              <a:rPr lang="en" sz="1600">
                <a:solidFill>
                  <a:schemeClr val="dk1"/>
                </a:solidFill>
              </a:rPr>
              <a:t>, and the other is </a:t>
            </a:r>
            <a:r>
              <a:rPr b="1" lang="en" sz="1600">
                <a:solidFill>
                  <a:schemeClr val="dk1"/>
                </a:solidFill>
              </a:rPr>
              <a:t>running</a:t>
            </a:r>
            <a:r>
              <a:rPr lang="en" sz="1600">
                <a:solidFill>
                  <a:schemeClr val="dk1"/>
                </a:solidFill>
              </a:rPr>
              <a:t>.</a:t>
            </a:r>
            <a:endParaRPr sz="1600">
              <a:solidFill>
                <a:schemeClr val="dk1"/>
              </a:solidFill>
            </a:endParaRPr>
          </a:p>
          <a:p>
            <a:pPr indent="0" lvl="0" marL="457200" rtl="0" algn="l">
              <a:spcBef>
                <a:spcPts val="1200"/>
              </a:spcBef>
              <a:spcAft>
                <a:spcPts val="1200"/>
              </a:spcAft>
              <a:buNone/>
            </a:pPr>
            <a:r>
              <a:t/>
            </a:r>
            <a:endParaRPr sz="16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Eg-</a:t>
            </a:r>
            <a:endParaRPr/>
          </a:p>
          <a:p>
            <a:pPr indent="0" lvl="0" marL="0" rtl="0" algn="l">
              <a:spcBef>
                <a:spcPts val="0"/>
              </a:spcBef>
              <a:spcAft>
                <a:spcPts val="0"/>
              </a:spcAft>
              <a:buNone/>
            </a:pPr>
            <a:r>
              <a:t/>
            </a:r>
            <a:endParaRPr/>
          </a:p>
        </p:txBody>
      </p:sp>
      <p:sp>
        <p:nvSpPr>
          <p:cNvPr id="166" name="Google Shape;166;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275"/>
              <a:buFont typeface="Arial"/>
              <a:buNone/>
            </a:pPr>
            <a:r>
              <a:rPr lang="en" sz="1150"/>
              <a:t>public class ThreadState {</a:t>
            </a:r>
            <a:endParaRPr sz="1150"/>
          </a:p>
          <a:p>
            <a:pPr indent="0" lvl="0" marL="0" rtl="0" algn="l">
              <a:lnSpc>
                <a:spcPct val="95000"/>
              </a:lnSpc>
              <a:spcBef>
                <a:spcPts val="1200"/>
              </a:spcBef>
              <a:spcAft>
                <a:spcPts val="0"/>
              </a:spcAft>
              <a:buClr>
                <a:schemeClr val="dk1"/>
              </a:buClr>
              <a:buSzPts val="275"/>
              <a:buFont typeface="Arial"/>
              <a:buNone/>
            </a:pPr>
            <a:r>
              <a:rPr lang="en" sz="1150"/>
              <a:t>	public void createNewThread() {</a:t>
            </a:r>
            <a:endParaRPr sz="1150"/>
          </a:p>
          <a:p>
            <a:pPr indent="0" lvl="0" marL="0" rtl="0" algn="l">
              <a:lnSpc>
                <a:spcPct val="95000"/>
              </a:lnSpc>
              <a:spcBef>
                <a:spcPts val="1200"/>
              </a:spcBef>
              <a:spcAft>
                <a:spcPts val="0"/>
              </a:spcAft>
              <a:buClr>
                <a:schemeClr val="dk1"/>
              </a:buClr>
              <a:buSzPts val="275"/>
              <a:buFont typeface="Arial"/>
              <a:buNone/>
            </a:pPr>
            <a:r>
              <a:rPr lang="en" sz="1150"/>
              <a:t>    	// Create a new thread</a:t>
            </a:r>
            <a:endParaRPr sz="1150"/>
          </a:p>
          <a:p>
            <a:pPr indent="0" lvl="0" marL="0" rtl="0" algn="l">
              <a:lnSpc>
                <a:spcPct val="95000"/>
              </a:lnSpc>
              <a:spcBef>
                <a:spcPts val="1200"/>
              </a:spcBef>
              <a:spcAft>
                <a:spcPts val="0"/>
              </a:spcAft>
              <a:buClr>
                <a:schemeClr val="dk1"/>
              </a:buClr>
              <a:buSzPts val="275"/>
              <a:buFont typeface="Arial"/>
              <a:buNone/>
            </a:pPr>
            <a:r>
              <a:rPr lang="en" sz="1150"/>
              <a:t>    	Thread thread = new Thread(() -&gt; {});</a:t>
            </a:r>
            <a:endParaRPr sz="1150"/>
          </a:p>
          <a:p>
            <a:pPr indent="0" lvl="0" marL="0" rtl="0" algn="l">
              <a:lnSpc>
                <a:spcPct val="95000"/>
              </a:lnSpc>
              <a:spcBef>
                <a:spcPts val="1200"/>
              </a:spcBef>
              <a:spcAft>
                <a:spcPts val="0"/>
              </a:spcAft>
              <a:buClr>
                <a:schemeClr val="dk1"/>
              </a:buClr>
              <a:buSzPts val="275"/>
              <a:buFont typeface="Arial"/>
              <a:buNone/>
            </a:pPr>
            <a:r>
              <a:rPr lang="en" sz="1150"/>
              <a:t>    	// Print the thread's state (should be "NEW" at this point)</a:t>
            </a:r>
            <a:endParaRPr sz="1150"/>
          </a:p>
          <a:p>
            <a:pPr indent="0" lvl="0" marL="0" rtl="0" algn="l">
              <a:lnSpc>
                <a:spcPct val="95000"/>
              </a:lnSpc>
              <a:spcBef>
                <a:spcPts val="1200"/>
              </a:spcBef>
              <a:spcAft>
                <a:spcPts val="0"/>
              </a:spcAft>
              <a:buClr>
                <a:schemeClr val="dk1"/>
              </a:buClr>
              <a:buSzPts val="275"/>
              <a:buFont typeface="Arial"/>
              <a:buNone/>
            </a:pPr>
            <a:r>
              <a:rPr lang="en" sz="1150"/>
              <a:t>    	System.out.println("Thread state: " + thread.getState());</a:t>
            </a:r>
            <a:endParaRPr sz="1150"/>
          </a:p>
          <a:p>
            <a:pPr indent="0" lvl="0" marL="0" rtl="0" algn="l">
              <a:lnSpc>
                <a:spcPct val="95000"/>
              </a:lnSpc>
              <a:spcBef>
                <a:spcPts val="1200"/>
              </a:spcBef>
              <a:spcAft>
                <a:spcPts val="0"/>
              </a:spcAft>
              <a:buClr>
                <a:schemeClr val="dk1"/>
              </a:buClr>
              <a:buSzPts val="275"/>
              <a:buFont typeface="Arial"/>
              <a:buNone/>
            </a:pPr>
            <a:r>
              <a:rPr lang="en" sz="1150"/>
              <a:t>	}</a:t>
            </a:r>
            <a:endParaRPr sz="1150"/>
          </a:p>
          <a:p>
            <a:pPr indent="0" lvl="0" marL="0" rtl="0" algn="l">
              <a:lnSpc>
                <a:spcPct val="95000"/>
              </a:lnSpc>
              <a:spcBef>
                <a:spcPts val="1200"/>
              </a:spcBef>
              <a:spcAft>
                <a:spcPts val="0"/>
              </a:spcAft>
              <a:buClr>
                <a:schemeClr val="dk1"/>
              </a:buClr>
              <a:buSzPts val="275"/>
              <a:buFont typeface="Arial"/>
              <a:buNone/>
            </a:pPr>
            <a:r>
              <a:rPr lang="en" sz="1150"/>
              <a:t>}</a:t>
            </a:r>
            <a:endParaRPr sz="1150"/>
          </a:p>
          <a:p>
            <a:pPr indent="0" lvl="0" marL="0" rtl="0" algn="l">
              <a:lnSpc>
                <a:spcPct val="95000"/>
              </a:lnSpc>
              <a:spcBef>
                <a:spcPts val="1200"/>
              </a:spcBef>
              <a:spcAft>
                <a:spcPts val="0"/>
              </a:spcAft>
              <a:buClr>
                <a:schemeClr val="dk1"/>
              </a:buClr>
              <a:buSzPts val="275"/>
              <a:buFont typeface="Arial"/>
              <a:buNone/>
            </a:pPr>
            <a:r>
              <a:rPr lang="en" sz="1150"/>
              <a:t>// Create a new instance of ThreadState</a:t>
            </a:r>
            <a:endParaRPr sz="1150"/>
          </a:p>
          <a:p>
            <a:pPr indent="0" lvl="0" marL="0" rtl="0" algn="l">
              <a:lnSpc>
                <a:spcPct val="95000"/>
              </a:lnSpc>
              <a:spcBef>
                <a:spcPts val="1200"/>
              </a:spcBef>
              <a:spcAft>
                <a:spcPts val="0"/>
              </a:spcAft>
              <a:buClr>
                <a:schemeClr val="dk1"/>
              </a:buClr>
              <a:buSzPts val="275"/>
              <a:buFont typeface="Arial"/>
              <a:buNone/>
            </a:pPr>
            <a:r>
              <a:rPr lang="en" sz="1150"/>
              <a:t>ThreadState threadState = new ThreadState();</a:t>
            </a:r>
            <a:endParaRPr sz="1150"/>
          </a:p>
          <a:p>
            <a:pPr indent="0" lvl="0" marL="0" rtl="0" algn="l">
              <a:lnSpc>
                <a:spcPct val="95000"/>
              </a:lnSpc>
              <a:spcBef>
                <a:spcPts val="1200"/>
              </a:spcBef>
              <a:spcAft>
                <a:spcPts val="0"/>
              </a:spcAft>
              <a:buClr>
                <a:schemeClr val="dk1"/>
              </a:buClr>
              <a:buSzPts val="275"/>
              <a:buFont typeface="Arial"/>
              <a:buNone/>
            </a:pPr>
            <a:r>
              <a:rPr lang="en" sz="1150"/>
              <a:t>// Call the createNewThread() method to create a new thread and print its state</a:t>
            </a:r>
            <a:endParaRPr sz="1150"/>
          </a:p>
          <a:p>
            <a:pPr indent="0" lvl="0" marL="0" rtl="0" algn="l">
              <a:lnSpc>
                <a:spcPct val="95000"/>
              </a:lnSpc>
              <a:spcBef>
                <a:spcPts val="1200"/>
              </a:spcBef>
              <a:spcAft>
                <a:spcPts val="0"/>
              </a:spcAft>
              <a:buClr>
                <a:schemeClr val="dk1"/>
              </a:buClr>
              <a:buSzPts val="275"/>
              <a:buFont typeface="Arial"/>
              <a:buNone/>
            </a:pPr>
            <a:r>
              <a:rPr lang="en" sz="1150"/>
              <a:t>threadState.createNewThread();</a:t>
            </a:r>
            <a:endParaRPr sz="1150"/>
          </a:p>
          <a:p>
            <a:pPr indent="0" lvl="0" marL="0" rtl="0" algn="l">
              <a:lnSpc>
                <a:spcPct val="95000"/>
              </a:lnSpc>
              <a:spcBef>
                <a:spcPts val="1200"/>
              </a:spcBef>
              <a:spcAft>
                <a:spcPts val="0"/>
              </a:spcAft>
              <a:buClr>
                <a:schemeClr val="dk1"/>
              </a:buClr>
              <a:buSzPts val="275"/>
              <a:buFont typeface="Arial"/>
              <a:buNone/>
            </a:pPr>
            <a:r>
              <a:t/>
            </a:r>
            <a:endParaRPr sz="1150"/>
          </a:p>
          <a:p>
            <a:pPr indent="0" lvl="0" marL="0" rtl="0" algn="l">
              <a:lnSpc>
                <a:spcPct val="95000"/>
              </a:lnSpc>
              <a:spcBef>
                <a:spcPts val="1200"/>
              </a:spcBef>
              <a:spcAft>
                <a:spcPts val="0"/>
              </a:spcAft>
              <a:buClr>
                <a:schemeClr val="dk1"/>
              </a:buClr>
              <a:buSzPts val="275"/>
              <a:buFont typeface="Arial"/>
              <a:buNone/>
            </a:pPr>
            <a:r>
              <a:t/>
            </a:r>
            <a:endParaRPr sz="1150"/>
          </a:p>
          <a:p>
            <a:pPr indent="0" lvl="0" marL="0" rtl="0" algn="l">
              <a:lnSpc>
                <a:spcPct val="95000"/>
              </a:lnSpc>
              <a:spcBef>
                <a:spcPts val="1200"/>
              </a:spcBef>
              <a:spcAft>
                <a:spcPts val="1200"/>
              </a:spcAft>
              <a:buSzPts val="275"/>
              <a:buNone/>
            </a:pPr>
            <a:r>
              <a:t/>
            </a:r>
            <a:endParaRPr sz="115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Multithreading is a Java feature that allows concurrent execution of two or more parts of a program for maximum utilization of CPU. Each part of such program is called a thread. So, threads are light-weight processes within a process.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2" name="Google Shape;172;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11150" lvl="0" marL="457200" rtl="0" algn="l">
              <a:spcBef>
                <a:spcPts val="1200"/>
              </a:spcBef>
              <a:spcAft>
                <a:spcPts val="0"/>
              </a:spcAft>
              <a:buClr>
                <a:schemeClr val="dk1"/>
              </a:buClr>
              <a:buSzPts val="1300"/>
              <a:buChar char="●"/>
            </a:pPr>
            <a:r>
              <a:rPr b="1" lang="en" sz="1300">
                <a:solidFill>
                  <a:schemeClr val="dk1"/>
                </a:solidFill>
              </a:rPr>
              <a:t>Runnable:</a:t>
            </a:r>
            <a:r>
              <a:rPr lang="en" sz="1300">
                <a:solidFill>
                  <a:schemeClr val="dk1"/>
                </a:solidFill>
              </a:rPr>
              <a:t> A thread, that is ready to run is then moved to the runnable state. In the runnable state, the thread may be running or may be ready to run at any given instant of time. It is the duty of the thread scheduler to provide the thread time to run, i.e., moving the thread the running state.</a:t>
            </a:r>
            <a:br>
              <a:rPr lang="en" sz="1300">
                <a:solidFill>
                  <a:schemeClr val="dk1"/>
                </a:solidFill>
              </a:rPr>
            </a:br>
            <a:r>
              <a:rPr lang="en" sz="1300">
                <a:solidFill>
                  <a:schemeClr val="dk1"/>
                </a:solidFill>
              </a:rPr>
              <a:t> A program implementing multithreading acquires a fixed slice of time to each individual thread. Each and every thread runs for a short span of time and when that allocated time slice is over, the thread voluntarily gives up the CPU to the other thread, so that the other threads can also run for their slice of time. Whenever such a scenario occurs, all those threads that are willing to run, waiting for their turn to run, lie in the runnable state. In the runnable state, there is a queue where the threads lie.</a:t>
            </a:r>
            <a:endParaRPr sz="1300">
              <a:solidFill>
                <a:schemeClr val="dk1"/>
              </a:solidFill>
            </a:endParaRPr>
          </a:p>
          <a:p>
            <a:pPr indent="0" lvl="0" marL="457200" rtl="0" algn="l">
              <a:spcBef>
                <a:spcPts val="1200"/>
              </a:spcBef>
              <a:spcAft>
                <a:spcPts val="0"/>
              </a:spcAft>
              <a:buNone/>
            </a:pPr>
            <a:r>
              <a:t/>
            </a:r>
            <a:endParaRPr sz="1300">
              <a:solidFill>
                <a:schemeClr val="dk1"/>
              </a:solidFill>
            </a:endParaRPr>
          </a:p>
          <a:p>
            <a:pPr indent="-311150" lvl="0" marL="457200" rtl="0" algn="l">
              <a:spcBef>
                <a:spcPts val="1200"/>
              </a:spcBef>
              <a:spcAft>
                <a:spcPts val="0"/>
              </a:spcAft>
              <a:buClr>
                <a:schemeClr val="dk1"/>
              </a:buClr>
              <a:buSzPts val="1300"/>
              <a:buChar char="●"/>
            </a:pPr>
            <a:r>
              <a:rPr b="1" lang="en" sz="1300">
                <a:solidFill>
                  <a:schemeClr val="dk1"/>
                </a:solidFill>
              </a:rPr>
              <a:t>Running:</a:t>
            </a:r>
            <a:r>
              <a:rPr lang="en" sz="1300">
                <a:solidFill>
                  <a:schemeClr val="dk1"/>
                </a:solidFill>
              </a:rPr>
              <a:t> When the thread gets the CPU, it moves from the runnable to the running state. Generally, the most common change in the state of a thread is from runnable to running and again back to runnable.</a:t>
            </a:r>
            <a:endParaRPr sz="13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Eg-</a:t>
            </a:r>
            <a:endParaRPr/>
          </a:p>
        </p:txBody>
      </p:sp>
      <p:sp>
        <p:nvSpPr>
          <p:cNvPr id="178" name="Google Shape;178;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275"/>
              <a:buFont typeface="Arial"/>
              <a:buNone/>
            </a:pPr>
            <a:r>
              <a:rPr lang="en" sz="1050"/>
              <a:t>public class ThreadState {</a:t>
            </a:r>
            <a:endParaRPr sz="1050"/>
          </a:p>
          <a:p>
            <a:pPr indent="0" lvl="0" marL="0" rtl="0" algn="l">
              <a:lnSpc>
                <a:spcPct val="95000"/>
              </a:lnSpc>
              <a:spcBef>
                <a:spcPts val="1200"/>
              </a:spcBef>
              <a:spcAft>
                <a:spcPts val="0"/>
              </a:spcAft>
              <a:buClr>
                <a:schemeClr val="dk1"/>
              </a:buClr>
              <a:buSzPts val="275"/>
              <a:buFont typeface="Arial"/>
              <a:buNone/>
            </a:pPr>
            <a:r>
              <a:rPr lang="en" sz="1050"/>
              <a:t>	public void createRunnableThread() {</a:t>
            </a:r>
            <a:endParaRPr sz="1050"/>
          </a:p>
          <a:p>
            <a:pPr indent="0" lvl="0" marL="0" rtl="0" algn="l">
              <a:lnSpc>
                <a:spcPct val="95000"/>
              </a:lnSpc>
              <a:spcBef>
                <a:spcPts val="1200"/>
              </a:spcBef>
              <a:spcAft>
                <a:spcPts val="0"/>
              </a:spcAft>
              <a:buClr>
                <a:schemeClr val="dk1"/>
              </a:buClr>
              <a:buSzPts val="275"/>
              <a:buFont typeface="Arial"/>
              <a:buNone/>
            </a:pPr>
            <a:r>
              <a:rPr lang="en" sz="1050"/>
              <a:t>    	// Create a new thread</a:t>
            </a:r>
            <a:endParaRPr sz="1050"/>
          </a:p>
          <a:p>
            <a:pPr indent="0" lvl="0" marL="0" rtl="0" algn="l">
              <a:lnSpc>
                <a:spcPct val="95000"/>
              </a:lnSpc>
              <a:spcBef>
                <a:spcPts val="1200"/>
              </a:spcBef>
              <a:spcAft>
                <a:spcPts val="0"/>
              </a:spcAft>
              <a:buClr>
                <a:schemeClr val="dk1"/>
              </a:buClr>
              <a:buSzPts val="275"/>
              <a:buFont typeface="Arial"/>
              <a:buNone/>
            </a:pPr>
            <a:r>
              <a:rPr lang="en" sz="1050"/>
              <a:t>    	Thread thread = new Thread(() -&gt; {});</a:t>
            </a:r>
            <a:endParaRPr sz="1050"/>
          </a:p>
          <a:p>
            <a:pPr indent="0" lvl="0" marL="0" rtl="0" algn="l">
              <a:lnSpc>
                <a:spcPct val="95000"/>
              </a:lnSpc>
              <a:spcBef>
                <a:spcPts val="1200"/>
              </a:spcBef>
              <a:spcAft>
                <a:spcPts val="0"/>
              </a:spcAft>
              <a:buClr>
                <a:schemeClr val="dk1"/>
              </a:buClr>
              <a:buSzPts val="275"/>
              <a:buFont typeface="Arial"/>
              <a:buNone/>
            </a:pPr>
            <a:r>
              <a:rPr lang="en" sz="1050"/>
              <a:t>    	// Start the thread (this will transition it to the "RUNNABLE" state)</a:t>
            </a:r>
            <a:endParaRPr sz="1050"/>
          </a:p>
          <a:p>
            <a:pPr indent="0" lvl="0" marL="0" rtl="0" algn="l">
              <a:lnSpc>
                <a:spcPct val="95000"/>
              </a:lnSpc>
              <a:spcBef>
                <a:spcPts val="1200"/>
              </a:spcBef>
              <a:spcAft>
                <a:spcPts val="0"/>
              </a:spcAft>
              <a:buClr>
                <a:schemeClr val="dk1"/>
              </a:buClr>
              <a:buSzPts val="275"/>
              <a:buFont typeface="Arial"/>
              <a:buNone/>
            </a:pPr>
            <a:r>
              <a:rPr lang="en" sz="1050"/>
              <a:t>    	thread.start();</a:t>
            </a:r>
            <a:endParaRPr sz="1050"/>
          </a:p>
          <a:p>
            <a:pPr indent="0" lvl="0" marL="0" rtl="0" algn="l">
              <a:lnSpc>
                <a:spcPct val="95000"/>
              </a:lnSpc>
              <a:spcBef>
                <a:spcPts val="1200"/>
              </a:spcBef>
              <a:spcAft>
                <a:spcPts val="0"/>
              </a:spcAft>
              <a:buClr>
                <a:schemeClr val="dk1"/>
              </a:buClr>
              <a:buSzPts val="275"/>
              <a:buFont typeface="Arial"/>
              <a:buNone/>
            </a:pPr>
            <a:r>
              <a:rPr lang="en" sz="1050"/>
              <a:t>    	// Print the thread's state (should be "RUNNABLE" at this point)</a:t>
            </a:r>
            <a:endParaRPr sz="1050"/>
          </a:p>
          <a:p>
            <a:pPr indent="0" lvl="0" marL="0" rtl="0" algn="l">
              <a:lnSpc>
                <a:spcPct val="95000"/>
              </a:lnSpc>
              <a:spcBef>
                <a:spcPts val="1200"/>
              </a:spcBef>
              <a:spcAft>
                <a:spcPts val="0"/>
              </a:spcAft>
              <a:buClr>
                <a:schemeClr val="dk1"/>
              </a:buClr>
              <a:buSzPts val="275"/>
              <a:buFont typeface="Arial"/>
              <a:buNone/>
            </a:pPr>
            <a:r>
              <a:rPr lang="en" sz="1050"/>
              <a:t>    	System.out.println("Thread state: " + thread.getState());</a:t>
            </a:r>
            <a:endParaRPr sz="1050"/>
          </a:p>
          <a:p>
            <a:pPr indent="0" lvl="0" marL="0" rtl="0" algn="l">
              <a:lnSpc>
                <a:spcPct val="95000"/>
              </a:lnSpc>
              <a:spcBef>
                <a:spcPts val="1200"/>
              </a:spcBef>
              <a:spcAft>
                <a:spcPts val="0"/>
              </a:spcAft>
              <a:buClr>
                <a:schemeClr val="dk1"/>
              </a:buClr>
              <a:buSzPts val="275"/>
              <a:buFont typeface="Arial"/>
              <a:buNone/>
            </a:pPr>
            <a:r>
              <a:rPr lang="en" sz="1050"/>
              <a:t>	}</a:t>
            </a:r>
            <a:endParaRPr sz="1050"/>
          </a:p>
          <a:p>
            <a:pPr indent="0" lvl="0" marL="0" rtl="0" algn="l">
              <a:lnSpc>
                <a:spcPct val="95000"/>
              </a:lnSpc>
              <a:spcBef>
                <a:spcPts val="1200"/>
              </a:spcBef>
              <a:spcAft>
                <a:spcPts val="0"/>
              </a:spcAft>
              <a:buClr>
                <a:schemeClr val="dk1"/>
              </a:buClr>
              <a:buSzPts val="275"/>
              <a:buFont typeface="Arial"/>
              <a:buNone/>
            </a:pPr>
            <a:r>
              <a:rPr lang="en" sz="1050"/>
              <a:t>}</a:t>
            </a:r>
            <a:endParaRPr sz="1050"/>
          </a:p>
          <a:p>
            <a:pPr indent="0" lvl="0" marL="0" rtl="0" algn="l">
              <a:lnSpc>
                <a:spcPct val="95000"/>
              </a:lnSpc>
              <a:spcBef>
                <a:spcPts val="1200"/>
              </a:spcBef>
              <a:spcAft>
                <a:spcPts val="0"/>
              </a:spcAft>
              <a:buClr>
                <a:schemeClr val="dk1"/>
              </a:buClr>
              <a:buSzPts val="275"/>
              <a:buFont typeface="Arial"/>
              <a:buNone/>
            </a:pPr>
            <a:r>
              <a:rPr lang="en" sz="1050"/>
              <a:t>// Create a new instance of ThreadState</a:t>
            </a:r>
            <a:endParaRPr sz="1050"/>
          </a:p>
          <a:p>
            <a:pPr indent="0" lvl="0" marL="0" rtl="0" algn="l">
              <a:lnSpc>
                <a:spcPct val="95000"/>
              </a:lnSpc>
              <a:spcBef>
                <a:spcPts val="1200"/>
              </a:spcBef>
              <a:spcAft>
                <a:spcPts val="0"/>
              </a:spcAft>
              <a:buClr>
                <a:schemeClr val="dk1"/>
              </a:buClr>
              <a:buSzPts val="275"/>
              <a:buFont typeface="Arial"/>
              <a:buNone/>
            </a:pPr>
            <a:r>
              <a:rPr lang="en" sz="1050"/>
              <a:t>ThreadState threadState = new ThreadState();</a:t>
            </a:r>
            <a:endParaRPr sz="1050"/>
          </a:p>
          <a:p>
            <a:pPr indent="0" lvl="0" marL="0" rtl="0" algn="l">
              <a:lnSpc>
                <a:spcPct val="95000"/>
              </a:lnSpc>
              <a:spcBef>
                <a:spcPts val="1200"/>
              </a:spcBef>
              <a:spcAft>
                <a:spcPts val="0"/>
              </a:spcAft>
              <a:buClr>
                <a:schemeClr val="dk1"/>
              </a:buClr>
              <a:buSzPts val="275"/>
              <a:buFont typeface="Arial"/>
              <a:buNone/>
            </a:pPr>
            <a:r>
              <a:rPr lang="en" sz="1050"/>
              <a:t>// Call the createRunnableThread() method to create a new thread, start it, and print its state</a:t>
            </a:r>
            <a:endParaRPr sz="1050"/>
          </a:p>
          <a:p>
            <a:pPr indent="0" lvl="0" marL="0" rtl="0" algn="l">
              <a:lnSpc>
                <a:spcPct val="95000"/>
              </a:lnSpc>
              <a:spcBef>
                <a:spcPts val="1200"/>
              </a:spcBef>
              <a:spcAft>
                <a:spcPts val="0"/>
              </a:spcAft>
              <a:buClr>
                <a:schemeClr val="dk1"/>
              </a:buClr>
              <a:buSzPts val="275"/>
              <a:buFont typeface="Arial"/>
              <a:buNone/>
            </a:pPr>
            <a:r>
              <a:rPr lang="en" sz="1050"/>
              <a:t>threadState.createRunnableThread();</a:t>
            </a:r>
            <a:endParaRPr sz="1050"/>
          </a:p>
          <a:p>
            <a:pPr indent="0" lvl="0" marL="0" rtl="0" algn="l">
              <a:lnSpc>
                <a:spcPct val="95000"/>
              </a:lnSpc>
              <a:spcBef>
                <a:spcPts val="1200"/>
              </a:spcBef>
              <a:spcAft>
                <a:spcPts val="0"/>
              </a:spcAft>
              <a:buClr>
                <a:schemeClr val="dk1"/>
              </a:buClr>
              <a:buSzPts val="275"/>
              <a:buFont typeface="Arial"/>
              <a:buNone/>
            </a:pPr>
            <a:r>
              <a:t/>
            </a:r>
            <a:endParaRPr sz="1050"/>
          </a:p>
          <a:p>
            <a:pPr indent="0" lvl="0" marL="0" rtl="0" algn="l">
              <a:lnSpc>
                <a:spcPct val="95000"/>
              </a:lnSpc>
              <a:spcBef>
                <a:spcPts val="1200"/>
              </a:spcBef>
              <a:spcAft>
                <a:spcPts val="0"/>
              </a:spcAft>
              <a:buClr>
                <a:schemeClr val="dk1"/>
              </a:buClr>
              <a:buSzPts val="275"/>
              <a:buFont typeface="Arial"/>
              <a:buNone/>
            </a:pPr>
            <a:r>
              <a:t/>
            </a:r>
            <a:endParaRPr sz="1050"/>
          </a:p>
          <a:p>
            <a:pPr indent="0" lvl="0" marL="0" rtl="0" algn="l">
              <a:lnSpc>
                <a:spcPct val="95000"/>
              </a:lnSpc>
              <a:spcBef>
                <a:spcPts val="1200"/>
              </a:spcBef>
              <a:spcAft>
                <a:spcPts val="1200"/>
              </a:spcAft>
              <a:buSzPts val="275"/>
              <a:buNone/>
            </a:pPr>
            <a:r>
              <a:t/>
            </a:r>
            <a:endParaRPr sz="105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4"/>
          <p:cNvSpPr txBox="1"/>
          <p:nvPr>
            <p:ph idx="1" type="body"/>
          </p:nvPr>
        </p:nvSpPr>
        <p:spPr>
          <a:xfrm>
            <a:off x="311700" y="279400"/>
            <a:ext cx="8520600" cy="4289400"/>
          </a:xfrm>
          <a:prstGeom prst="rect">
            <a:avLst/>
          </a:prstGeom>
        </p:spPr>
        <p:txBody>
          <a:bodyPr anchorCtr="0" anchor="t" bIns="91425" lIns="91425" spcFirstLastPara="1" rIns="91425" wrap="square" tIns="91425">
            <a:normAutofit fontScale="92500"/>
          </a:bodyPr>
          <a:lstStyle/>
          <a:p>
            <a:pPr indent="-328930" lvl="0" marL="457200" rtl="0" algn="l">
              <a:spcBef>
                <a:spcPts val="1200"/>
              </a:spcBef>
              <a:spcAft>
                <a:spcPts val="0"/>
              </a:spcAft>
              <a:buClr>
                <a:schemeClr val="dk1"/>
              </a:buClr>
              <a:buSzPct val="100000"/>
              <a:buChar char="●"/>
            </a:pPr>
            <a:r>
              <a:rPr b="1" lang="en" sz="1708">
                <a:solidFill>
                  <a:schemeClr val="dk1"/>
                </a:solidFill>
              </a:rPr>
              <a:t>Blocked or Waiting:</a:t>
            </a:r>
            <a:r>
              <a:rPr lang="en" sz="1708">
                <a:solidFill>
                  <a:schemeClr val="dk1"/>
                </a:solidFill>
              </a:rPr>
              <a:t> Whenever a thread is inactive for a span of time (not permanently) then, either the thread is in the blocked state or is in the waiting state.</a:t>
            </a:r>
            <a:endParaRPr sz="1708">
              <a:solidFill>
                <a:schemeClr val="dk1"/>
              </a:solidFill>
            </a:endParaRPr>
          </a:p>
          <a:p>
            <a:pPr indent="0" lvl="0" marL="0" rtl="0" algn="l">
              <a:spcBef>
                <a:spcPts val="1200"/>
              </a:spcBef>
              <a:spcAft>
                <a:spcPts val="0"/>
              </a:spcAft>
              <a:buClr>
                <a:schemeClr val="dk1"/>
              </a:buClr>
              <a:buSzPct val="78118"/>
              <a:buFont typeface="Arial"/>
              <a:buNone/>
            </a:pPr>
            <a:r>
              <a:rPr lang="en" sz="1408">
                <a:solidFill>
                  <a:schemeClr val="dk1"/>
                </a:solidFill>
              </a:rPr>
              <a:t>For example, a thread (let's say its name is A) may want to print some data from the printer. However, at the same time, the other thread (let's say its name is B) is using the printer to print some data. Therefore, thread A has to wait for thread B to use the printer. Thus, thread A is in the blocked state. A thread in the blocked state is unable to perform any execution and thus never consume any cycle of the Central Processing Unit (CPU). Hence, we can say that thread A remains idle until the thread scheduler reactivates thread A, which is in the waiting or blocked state.</a:t>
            </a:r>
            <a:endParaRPr sz="1408">
              <a:solidFill>
                <a:schemeClr val="dk1"/>
              </a:solidFill>
            </a:endParaRPr>
          </a:p>
          <a:p>
            <a:pPr indent="0" lvl="0" marL="0" rtl="0" algn="l">
              <a:spcBef>
                <a:spcPts val="1200"/>
              </a:spcBef>
              <a:spcAft>
                <a:spcPts val="0"/>
              </a:spcAft>
              <a:buClr>
                <a:schemeClr val="dk1"/>
              </a:buClr>
              <a:buSzPct val="78118"/>
              <a:buFont typeface="Arial"/>
              <a:buNone/>
            </a:pPr>
            <a:r>
              <a:rPr lang="en" sz="1408">
                <a:solidFill>
                  <a:schemeClr val="dk1"/>
                </a:solidFill>
              </a:rPr>
              <a:t>When the main thread invokes the join() method then, it is said that the main thread is in the waiting state. The main thread then waits for the child threads to complete their tasks. When the child threads complete their job, a notification is sent to the main thread, which again moves the thread from waiting to the active state.</a:t>
            </a:r>
            <a:endParaRPr sz="1408">
              <a:solidFill>
                <a:schemeClr val="dk1"/>
              </a:solidFill>
            </a:endParaRPr>
          </a:p>
          <a:p>
            <a:pPr indent="0" lvl="0" marL="0" rtl="0" algn="l">
              <a:spcBef>
                <a:spcPts val="1200"/>
              </a:spcBef>
              <a:spcAft>
                <a:spcPts val="0"/>
              </a:spcAft>
              <a:buClr>
                <a:schemeClr val="dk1"/>
              </a:buClr>
              <a:buSzPct val="78118"/>
              <a:buFont typeface="Arial"/>
              <a:buNone/>
            </a:pPr>
            <a:r>
              <a:rPr lang="en" sz="1408">
                <a:solidFill>
                  <a:schemeClr val="dk1"/>
                </a:solidFill>
              </a:rPr>
              <a:t>If there are a lot of threads in the waiting or blocked state, then it is the duty of the thread scheduler to determine which thread to choose and which one to reject, and the chosen thread is then given the opportunity to run.</a:t>
            </a:r>
            <a:endParaRPr sz="1408">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5"/>
          <p:cNvSpPr txBox="1"/>
          <p:nvPr>
            <p:ph idx="1" type="body"/>
          </p:nvPr>
        </p:nvSpPr>
        <p:spPr>
          <a:xfrm>
            <a:off x="227050" y="210550"/>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275"/>
              <a:buFont typeface="Arial"/>
              <a:buNone/>
            </a:pPr>
            <a:r>
              <a:rPr lang="en" sz="1050"/>
              <a:t>public class ThreadState {</a:t>
            </a:r>
            <a:endParaRPr sz="1050"/>
          </a:p>
          <a:p>
            <a:pPr indent="0" lvl="0" marL="0" rtl="0" algn="l">
              <a:lnSpc>
                <a:spcPct val="95000"/>
              </a:lnSpc>
              <a:spcBef>
                <a:spcPts val="1200"/>
              </a:spcBef>
              <a:spcAft>
                <a:spcPts val="0"/>
              </a:spcAft>
              <a:buClr>
                <a:schemeClr val="dk1"/>
              </a:buClr>
              <a:buSzPts val="275"/>
              <a:buFont typeface="Arial"/>
              <a:buNone/>
            </a:pPr>
            <a:r>
              <a:rPr lang="en" sz="1050"/>
              <a:t>	public void createBlockedThread() throws InterruptedException {</a:t>
            </a:r>
            <a:endParaRPr sz="1050"/>
          </a:p>
          <a:p>
            <a:pPr indent="0" lvl="0" marL="0" rtl="0" algn="l">
              <a:lnSpc>
                <a:spcPct val="95000"/>
              </a:lnSpc>
              <a:spcBef>
                <a:spcPts val="1200"/>
              </a:spcBef>
              <a:spcAft>
                <a:spcPts val="0"/>
              </a:spcAft>
              <a:buClr>
                <a:schemeClr val="dk1"/>
              </a:buClr>
              <a:buSzPts val="275"/>
              <a:buFont typeface="Arial"/>
              <a:buNone/>
            </a:pPr>
            <a:r>
              <a:rPr lang="en" sz="1050"/>
              <a:t>    	// Create two new threads, each running the Task object</a:t>
            </a:r>
            <a:endParaRPr sz="1050"/>
          </a:p>
          <a:p>
            <a:pPr indent="0" lvl="0" marL="0" rtl="0" algn="l">
              <a:lnSpc>
                <a:spcPct val="95000"/>
              </a:lnSpc>
              <a:spcBef>
                <a:spcPts val="1200"/>
              </a:spcBef>
              <a:spcAft>
                <a:spcPts val="0"/>
              </a:spcAft>
              <a:buClr>
                <a:schemeClr val="dk1"/>
              </a:buClr>
              <a:buSzPts val="275"/>
              <a:buFont typeface="Arial"/>
              <a:buNone/>
            </a:pPr>
            <a:r>
              <a:rPr lang="en" sz="1050"/>
              <a:t>    	Thread thread1 = new Thread(new Task());</a:t>
            </a:r>
            <a:endParaRPr sz="1050"/>
          </a:p>
          <a:p>
            <a:pPr indent="0" lvl="0" marL="0" rtl="0" algn="l">
              <a:lnSpc>
                <a:spcPct val="95000"/>
              </a:lnSpc>
              <a:spcBef>
                <a:spcPts val="1200"/>
              </a:spcBef>
              <a:spcAft>
                <a:spcPts val="0"/>
              </a:spcAft>
              <a:buSzPts val="275"/>
              <a:buNone/>
            </a:pPr>
            <a:r>
              <a:rPr lang="en" sz="1050"/>
              <a:t>    	Thread thread2 = new Thread(new Task());</a:t>
            </a:r>
            <a:endParaRPr sz="1050"/>
          </a:p>
          <a:p>
            <a:pPr indent="0" lvl="0" marL="0" rtl="0" algn="l">
              <a:lnSpc>
                <a:spcPct val="95000"/>
              </a:lnSpc>
              <a:spcBef>
                <a:spcPts val="1200"/>
              </a:spcBef>
              <a:spcAft>
                <a:spcPts val="0"/>
              </a:spcAft>
              <a:buClr>
                <a:schemeClr val="dk1"/>
              </a:buClr>
              <a:buSzPts val="275"/>
              <a:buFont typeface="Arial"/>
              <a:buNone/>
            </a:pPr>
            <a:r>
              <a:t/>
            </a:r>
            <a:endParaRPr sz="1050"/>
          </a:p>
          <a:p>
            <a:pPr indent="0" lvl="0" marL="0" rtl="0" algn="l">
              <a:lnSpc>
                <a:spcPct val="95000"/>
              </a:lnSpc>
              <a:spcBef>
                <a:spcPts val="1200"/>
              </a:spcBef>
              <a:spcAft>
                <a:spcPts val="0"/>
              </a:spcAft>
              <a:buClr>
                <a:schemeClr val="dk1"/>
              </a:buClr>
              <a:buSzPts val="275"/>
              <a:buFont typeface="Arial"/>
              <a:buNone/>
            </a:pPr>
            <a:r>
              <a:rPr lang="en" sz="1050"/>
              <a:t>    	// Start the first thread</a:t>
            </a:r>
            <a:endParaRPr sz="1050"/>
          </a:p>
          <a:p>
            <a:pPr indent="0" lvl="0" marL="0" rtl="0" algn="l">
              <a:lnSpc>
                <a:spcPct val="95000"/>
              </a:lnSpc>
              <a:spcBef>
                <a:spcPts val="1200"/>
              </a:spcBef>
              <a:spcAft>
                <a:spcPts val="0"/>
              </a:spcAft>
              <a:buClr>
                <a:schemeClr val="dk1"/>
              </a:buClr>
              <a:buSzPts val="275"/>
              <a:buFont typeface="Arial"/>
              <a:buNone/>
            </a:pPr>
            <a:r>
              <a:rPr lang="en" sz="1050"/>
              <a:t>    	thread1.start();</a:t>
            </a:r>
            <a:endParaRPr sz="1050"/>
          </a:p>
          <a:p>
            <a:pPr indent="0" lvl="0" marL="0" rtl="0" algn="l">
              <a:lnSpc>
                <a:spcPct val="95000"/>
              </a:lnSpc>
              <a:spcBef>
                <a:spcPts val="1200"/>
              </a:spcBef>
              <a:spcAft>
                <a:spcPts val="0"/>
              </a:spcAft>
              <a:buClr>
                <a:schemeClr val="dk1"/>
              </a:buClr>
              <a:buSzPts val="275"/>
              <a:buFont typeface="Arial"/>
              <a:buNone/>
            </a:pPr>
            <a:r>
              <a:rPr lang="en" sz="1050"/>
              <a:t>    	// Sleep for one second to give thread1 a chance to acquire the lock</a:t>
            </a:r>
            <a:endParaRPr sz="1050"/>
          </a:p>
          <a:p>
            <a:pPr indent="0" lvl="0" marL="0" rtl="0" algn="l">
              <a:lnSpc>
                <a:spcPct val="95000"/>
              </a:lnSpc>
              <a:spcBef>
                <a:spcPts val="1200"/>
              </a:spcBef>
              <a:spcAft>
                <a:spcPts val="0"/>
              </a:spcAft>
              <a:buClr>
                <a:schemeClr val="dk1"/>
              </a:buClr>
              <a:buSzPts val="275"/>
              <a:buFont typeface="Arial"/>
              <a:buNone/>
            </a:pPr>
            <a:r>
              <a:rPr lang="en" sz="1050"/>
              <a:t>    	Thread.sleep(1000);</a:t>
            </a:r>
            <a:endParaRPr sz="1050"/>
          </a:p>
          <a:p>
            <a:pPr indent="0" lvl="0" marL="0" rtl="0" algn="l">
              <a:lnSpc>
                <a:spcPct val="95000"/>
              </a:lnSpc>
              <a:spcBef>
                <a:spcPts val="1200"/>
              </a:spcBef>
              <a:spcAft>
                <a:spcPts val="0"/>
              </a:spcAft>
              <a:buClr>
                <a:schemeClr val="dk1"/>
              </a:buClr>
              <a:buSzPts val="275"/>
              <a:buFont typeface="Arial"/>
              <a:buNone/>
            </a:pPr>
            <a:r>
              <a:rPr lang="en" sz="1050"/>
              <a:t>   </a:t>
            </a:r>
            <a:endParaRPr sz="1050"/>
          </a:p>
          <a:p>
            <a:pPr indent="0" lvl="0" marL="0" rtl="0" algn="l">
              <a:lnSpc>
                <a:spcPct val="95000"/>
              </a:lnSpc>
              <a:spcBef>
                <a:spcPts val="1200"/>
              </a:spcBef>
              <a:spcAft>
                <a:spcPts val="0"/>
              </a:spcAft>
              <a:buClr>
                <a:schemeClr val="dk1"/>
              </a:buClr>
              <a:buSzPts val="275"/>
              <a:buFont typeface="Arial"/>
              <a:buNone/>
            </a:pPr>
            <a:r>
              <a:rPr lang="en" sz="1050"/>
              <a:t>    	// Start the second thread</a:t>
            </a:r>
            <a:endParaRPr sz="1050"/>
          </a:p>
          <a:p>
            <a:pPr indent="0" lvl="0" marL="0" rtl="0" algn="l">
              <a:lnSpc>
                <a:spcPct val="95000"/>
              </a:lnSpc>
              <a:spcBef>
                <a:spcPts val="1200"/>
              </a:spcBef>
              <a:spcAft>
                <a:spcPts val="0"/>
              </a:spcAft>
              <a:buClr>
                <a:schemeClr val="dk1"/>
              </a:buClr>
              <a:buSzPts val="275"/>
              <a:buFont typeface="Arial"/>
              <a:buNone/>
            </a:pPr>
            <a:r>
              <a:rPr lang="en" sz="1050"/>
              <a:t>    	thread2.start();</a:t>
            </a:r>
            <a:endParaRPr sz="1050"/>
          </a:p>
          <a:p>
            <a:pPr indent="0" lvl="0" marL="0" rtl="0" algn="l">
              <a:lnSpc>
                <a:spcPct val="95000"/>
              </a:lnSpc>
              <a:spcBef>
                <a:spcPts val="1200"/>
              </a:spcBef>
              <a:spcAft>
                <a:spcPts val="0"/>
              </a:spcAft>
              <a:buClr>
                <a:schemeClr val="dk1"/>
              </a:buClr>
              <a:buSzPts val="275"/>
              <a:buFont typeface="Arial"/>
              <a:buNone/>
            </a:pPr>
            <a:r>
              <a:rPr lang="en" sz="1050"/>
              <a:t>    	// Sleep for one second to give thread2 a chance to block</a:t>
            </a:r>
            <a:endParaRPr sz="1050"/>
          </a:p>
          <a:p>
            <a:pPr indent="0" lvl="0" marL="0" rtl="0" algn="l">
              <a:lnSpc>
                <a:spcPct val="95000"/>
              </a:lnSpc>
              <a:spcBef>
                <a:spcPts val="1200"/>
              </a:spcBef>
              <a:spcAft>
                <a:spcPts val="0"/>
              </a:spcAft>
              <a:buClr>
                <a:schemeClr val="dk1"/>
              </a:buClr>
              <a:buSzPts val="275"/>
              <a:buFont typeface="Arial"/>
              <a:buNone/>
            </a:pPr>
            <a:r>
              <a:rPr lang="en" sz="1050"/>
              <a:t>    	Thread.sleep(1000);</a:t>
            </a:r>
            <a:endParaRPr sz="1050"/>
          </a:p>
          <a:p>
            <a:pPr indent="0" lvl="0" marL="0" rtl="0" algn="l">
              <a:lnSpc>
                <a:spcPct val="95000"/>
              </a:lnSpc>
              <a:spcBef>
                <a:spcPts val="1200"/>
              </a:spcBef>
              <a:spcAft>
                <a:spcPts val="0"/>
              </a:spcAft>
              <a:buClr>
                <a:schemeClr val="dk1"/>
              </a:buClr>
              <a:buSzPts val="275"/>
              <a:buFont typeface="Arial"/>
              <a:buNone/>
            </a:pPr>
            <a:r>
              <a:rPr lang="en" sz="1050"/>
              <a:t>    	// Print the state of thread2 (should be "BLOCKED" at this point)</a:t>
            </a:r>
            <a:endParaRPr sz="1050"/>
          </a:p>
          <a:p>
            <a:pPr indent="0" lvl="0" marL="0" rtl="0" algn="l">
              <a:lnSpc>
                <a:spcPct val="95000"/>
              </a:lnSpc>
              <a:spcBef>
                <a:spcPts val="1200"/>
              </a:spcBef>
              <a:spcAft>
                <a:spcPts val="0"/>
              </a:spcAft>
              <a:buClr>
                <a:schemeClr val="dk1"/>
              </a:buClr>
              <a:buSzPts val="275"/>
              <a:buFont typeface="Arial"/>
              <a:buNone/>
            </a:pPr>
            <a:r>
              <a:rPr lang="en" sz="1050"/>
              <a:t>    	System.out.println("Thread2 state: " + thread2.getState());</a:t>
            </a:r>
            <a:endParaRPr sz="1050"/>
          </a:p>
          <a:p>
            <a:pPr indent="0" lvl="0" marL="0" rtl="0" algn="l">
              <a:lnSpc>
                <a:spcPct val="95000"/>
              </a:lnSpc>
              <a:spcBef>
                <a:spcPts val="1200"/>
              </a:spcBef>
              <a:spcAft>
                <a:spcPts val="0"/>
              </a:spcAft>
              <a:buClr>
                <a:schemeClr val="dk1"/>
              </a:buClr>
              <a:buSzPts val="275"/>
              <a:buFont typeface="Arial"/>
              <a:buNone/>
            </a:pPr>
            <a:r>
              <a:rPr lang="en" sz="1050"/>
              <a:t> </a:t>
            </a:r>
            <a:endParaRPr sz="1050"/>
          </a:p>
          <a:p>
            <a:pPr indent="0" lvl="0" marL="0" rtl="0" algn="l">
              <a:lnSpc>
                <a:spcPct val="95000"/>
              </a:lnSpc>
              <a:spcBef>
                <a:spcPts val="1200"/>
              </a:spcBef>
              <a:spcAft>
                <a:spcPts val="0"/>
              </a:spcAft>
              <a:buClr>
                <a:schemeClr val="dk1"/>
              </a:buClr>
              <a:buSzPts val="275"/>
              <a:buFont typeface="Arial"/>
              <a:buNone/>
            </a:pPr>
            <a:r>
              <a:rPr lang="en" sz="1050"/>
              <a:t>    	// Exit the program</a:t>
            </a:r>
            <a:endParaRPr sz="1050"/>
          </a:p>
          <a:p>
            <a:pPr indent="0" lvl="0" marL="0" rtl="0" algn="l">
              <a:lnSpc>
                <a:spcPct val="95000"/>
              </a:lnSpc>
              <a:spcBef>
                <a:spcPts val="1200"/>
              </a:spcBef>
              <a:spcAft>
                <a:spcPts val="0"/>
              </a:spcAft>
              <a:buClr>
                <a:schemeClr val="dk1"/>
              </a:buClr>
              <a:buSzPts val="275"/>
              <a:buFont typeface="Arial"/>
              <a:buNone/>
            </a:pPr>
            <a:r>
              <a:rPr lang="en" sz="1050"/>
              <a:t>    	System.exit(0);</a:t>
            </a:r>
            <a:endParaRPr sz="1050"/>
          </a:p>
          <a:p>
            <a:pPr indent="0" lvl="0" marL="0" rtl="0" algn="l">
              <a:lnSpc>
                <a:spcPct val="95000"/>
              </a:lnSpc>
              <a:spcBef>
                <a:spcPts val="1200"/>
              </a:spcBef>
              <a:spcAft>
                <a:spcPts val="0"/>
              </a:spcAft>
              <a:buClr>
                <a:schemeClr val="dk1"/>
              </a:buClr>
              <a:buSzPts val="275"/>
              <a:buFont typeface="Arial"/>
              <a:buNone/>
            </a:pPr>
            <a:r>
              <a:rPr lang="en" sz="1050"/>
              <a:t>	}</a:t>
            </a:r>
            <a:endParaRPr sz="1050"/>
          </a:p>
          <a:p>
            <a:pPr indent="0" lvl="0" marL="0" rtl="0" algn="l">
              <a:lnSpc>
                <a:spcPct val="95000"/>
              </a:lnSpc>
              <a:spcBef>
                <a:spcPts val="1200"/>
              </a:spcBef>
              <a:spcAft>
                <a:spcPts val="0"/>
              </a:spcAft>
              <a:buClr>
                <a:schemeClr val="dk1"/>
              </a:buClr>
              <a:buSzPts val="275"/>
              <a:buFont typeface="Arial"/>
              <a:buNone/>
            </a:pPr>
            <a:r>
              <a:rPr lang="en" sz="1050"/>
              <a:t>}</a:t>
            </a:r>
            <a:endParaRPr sz="1050"/>
          </a:p>
          <a:p>
            <a:pPr indent="0" lvl="0" marL="0" rtl="0" algn="l">
              <a:lnSpc>
                <a:spcPct val="95000"/>
              </a:lnSpc>
              <a:spcBef>
                <a:spcPts val="1200"/>
              </a:spcBef>
              <a:spcAft>
                <a:spcPts val="0"/>
              </a:spcAft>
              <a:buClr>
                <a:schemeClr val="dk1"/>
              </a:buClr>
              <a:buSzPts val="275"/>
              <a:buFont typeface="Arial"/>
              <a:buNone/>
            </a:pPr>
            <a:r>
              <a:t/>
            </a:r>
            <a:endParaRPr sz="1050"/>
          </a:p>
          <a:p>
            <a:pPr indent="0" lvl="0" marL="0" rtl="0" algn="l">
              <a:lnSpc>
                <a:spcPct val="95000"/>
              </a:lnSpc>
              <a:spcBef>
                <a:spcPts val="1200"/>
              </a:spcBef>
              <a:spcAft>
                <a:spcPts val="0"/>
              </a:spcAft>
              <a:buClr>
                <a:schemeClr val="dk1"/>
              </a:buClr>
              <a:buSzPts val="275"/>
              <a:buFont typeface="Arial"/>
              <a:buNone/>
            </a:pPr>
            <a:r>
              <a:rPr lang="en" sz="1050"/>
              <a:t>class Task implements Runnable {</a:t>
            </a:r>
            <a:endParaRPr sz="1050"/>
          </a:p>
          <a:p>
            <a:pPr indent="0" lvl="0" marL="0" rtl="0" algn="l">
              <a:lnSpc>
                <a:spcPct val="95000"/>
              </a:lnSpc>
              <a:spcBef>
                <a:spcPts val="1200"/>
              </a:spcBef>
              <a:spcAft>
                <a:spcPts val="0"/>
              </a:spcAft>
              <a:buClr>
                <a:schemeClr val="dk1"/>
              </a:buClr>
              <a:buSzPts val="275"/>
              <a:buFont typeface="Arial"/>
              <a:buNone/>
            </a:pPr>
            <a:r>
              <a:rPr lang="en" sz="1050"/>
              <a:t>	@Override</a:t>
            </a:r>
            <a:endParaRPr sz="1050"/>
          </a:p>
          <a:p>
            <a:pPr indent="0" lvl="0" marL="0" rtl="0" algn="l">
              <a:lnSpc>
                <a:spcPct val="95000"/>
              </a:lnSpc>
              <a:spcBef>
                <a:spcPts val="1200"/>
              </a:spcBef>
              <a:spcAft>
                <a:spcPts val="0"/>
              </a:spcAft>
              <a:buClr>
                <a:schemeClr val="dk1"/>
              </a:buClr>
              <a:buSzPts val="275"/>
              <a:buFont typeface="Arial"/>
              <a:buNone/>
            </a:pPr>
            <a:r>
              <a:rPr lang="en" sz="1050"/>
              <a:t>	public void run() {</a:t>
            </a:r>
            <a:endParaRPr sz="1050"/>
          </a:p>
          <a:p>
            <a:pPr indent="0" lvl="0" marL="0" rtl="0" algn="l">
              <a:lnSpc>
                <a:spcPct val="95000"/>
              </a:lnSpc>
              <a:spcBef>
                <a:spcPts val="1200"/>
              </a:spcBef>
              <a:spcAft>
                <a:spcPts val="0"/>
              </a:spcAft>
              <a:buClr>
                <a:schemeClr val="dk1"/>
              </a:buClr>
              <a:buSzPts val="275"/>
              <a:buFont typeface="Arial"/>
              <a:buNone/>
            </a:pPr>
            <a:r>
              <a:rPr lang="en" sz="1050"/>
              <a:t>    	performTask();</a:t>
            </a:r>
            <a:endParaRPr sz="1050"/>
          </a:p>
          <a:p>
            <a:pPr indent="0" lvl="0" marL="0" rtl="0" algn="l">
              <a:lnSpc>
                <a:spcPct val="95000"/>
              </a:lnSpc>
              <a:spcBef>
                <a:spcPts val="1200"/>
              </a:spcBef>
              <a:spcAft>
                <a:spcPts val="0"/>
              </a:spcAft>
              <a:buClr>
                <a:schemeClr val="dk1"/>
              </a:buClr>
              <a:buSzPts val="275"/>
              <a:buFont typeface="Arial"/>
              <a:buNone/>
            </a:pPr>
            <a:r>
              <a:rPr lang="en" sz="1050"/>
              <a:t>	}</a:t>
            </a:r>
            <a:endParaRPr sz="1050"/>
          </a:p>
          <a:p>
            <a:pPr indent="0" lvl="0" marL="0" rtl="0" algn="l">
              <a:lnSpc>
                <a:spcPct val="95000"/>
              </a:lnSpc>
              <a:spcBef>
                <a:spcPts val="1200"/>
              </a:spcBef>
              <a:spcAft>
                <a:spcPts val="0"/>
              </a:spcAft>
              <a:buClr>
                <a:schemeClr val="dk1"/>
              </a:buClr>
              <a:buSzPts val="275"/>
              <a:buFont typeface="Arial"/>
              <a:buNone/>
            </a:pPr>
            <a:r>
              <a:rPr lang="en" sz="1050"/>
              <a:t>    </a:t>
            </a:r>
            <a:endParaRPr sz="1050"/>
          </a:p>
          <a:p>
            <a:pPr indent="0" lvl="0" marL="0" rtl="0" algn="l">
              <a:lnSpc>
                <a:spcPct val="95000"/>
              </a:lnSpc>
              <a:spcBef>
                <a:spcPts val="1200"/>
              </a:spcBef>
              <a:spcAft>
                <a:spcPts val="0"/>
              </a:spcAft>
              <a:buClr>
                <a:schemeClr val="dk1"/>
              </a:buClr>
              <a:buSzPts val="275"/>
              <a:buFont typeface="Arial"/>
              <a:buNone/>
            </a:pPr>
            <a:r>
              <a:rPr lang="en" sz="1050"/>
              <a:t>	public static synchronized void performTask() {</a:t>
            </a:r>
            <a:endParaRPr sz="1050"/>
          </a:p>
          <a:p>
            <a:pPr indent="0" lvl="0" marL="0" rtl="0" algn="l">
              <a:lnSpc>
                <a:spcPct val="95000"/>
              </a:lnSpc>
              <a:spcBef>
                <a:spcPts val="1200"/>
              </a:spcBef>
              <a:spcAft>
                <a:spcPts val="0"/>
              </a:spcAft>
              <a:buClr>
                <a:schemeClr val="dk1"/>
              </a:buClr>
              <a:buSzPts val="275"/>
              <a:buFont typeface="Arial"/>
              <a:buNone/>
            </a:pPr>
            <a:r>
              <a:rPr lang="en" sz="1050"/>
              <a:t>    	while(true) {</a:t>
            </a:r>
            <a:endParaRPr sz="1050"/>
          </a:p>
          <a:p>
            <a:pPr indent="0" lvl="0" marL="0" rtl="0" algn="l">
              <a:lnSpc>
                <a:spcPct val="95000"/>
              </a:lnSpc>
              <a:spcBef>
                <a:spcPts val="1200"/>
              </a:spcBef>
              <a:spcAft>
                <a:spcPts val="0"/>
              </a:spcAft>
              <a:buClr>
                <a:schemeClr val="dk1"/>
              </a:buClr>
              <a:buSzPts val="275"/>
              <a:buFont typeface="Arial"/>
              <a:buNone/>
            </a:pPr>
            <a:r>
              <a:rPr lang="en" sz="1050"/>
              <a:t>        	// Thread1 will run forever, holding the lock, and preventing thread2 from executing</a:t>
            </a:r>
            <a:endParaRPr sz="1050"/>
          </a:p>
          <a:p>
            <a:pPr indent="0" lvl="0" marL="0" rtl="0" algn="l">
              <a:lnSpc>
                <a:spcPct val="95000"/>
              </a:lnSpc>
              <a:spcBef>
                <a:spcPts val="1200"/>
              </a:spcBef>
              <a:spcAft>
                <a:spcPts val="0"/>
              </a:spcAft>
              <a:buClr>
                <a:schemeClr val="dk1"/>
              </a:buClr>
              <a:buSzPts val="275"/>
              <a:buFont typeface="Arial"/>
              <a:buNone/>
            </a:pPr>
            <a:r>
              <a:rPr lang="en" sz="1050"/>
              <a:t>    	}</a:t>
            </a:r>
            <a:endParaRPr sz="1050"/>
          </a:p>
          <a:p>
            <a:pPr indent="0" lvl="0" marL="0" rtl="0" algn="l">
              <a:lnSpc>
                <a:spcPct val="95000"/>
              </a:lnSpc>
              <a:spcBef>
                <a:spcPts val="1200"/>
              </a:spcBef>
              <a:spcAft>
                <a:spcPts val="0"/>
              </a:spcAft>
              <a:buClr>
                <a:schemeClr val="dk1"/>
              </a:buClr>
              <a:buSzPts val="275"/>
              <a:buFont typeface="Arial"/>
              <a:buNone/>
            </a:pPr>
            <a:r>
              <a:rPr lang="en" sz="1050"/>
              <a:t>	}</a:t>
            </a:r>
            <a:endParaRPr sz="1050"/>
          </a:p>
          <a:p>
            <a:pPr indent="0" lvl="0" marL="0" rtl="0" algn="l">
              <a:lnSpc>
                <a:spcPct val="95000"/>
              </a:lnSpc>
              <a:spcBef>
                <a:spcPts val="1200"/>
              </a:spcBef>
              <a:spcAft>
                <a:spcPts val="0"/>
              </a:spcAft>
              <a:buClr>
                <a:schemeClr val="dk1"/>
              </a:buClr>
              <a:buSzPts val="275"/>
              <a:buFont typeface="Arial"/>
              <a:buNone/>
            </a:pPr>
            <a:r>
              <a:rPr lang="en" sz="1050"/>
              <a:t>}</a:t>
            </a:r>
            <a:endParaRPr sz="1050"/>
          </a:p>
          <a:p>
            <a:pPr indent="0" lvl="0" marL="0" rtl="0" algn="l">
              <a:lnSpc>
                <a:spcPct val="95000"/>
              </a:lnSpc>
              <a:spcBef>
                <a:spcPts val="1200"/>
              </a:spcBef>
              <a:spcAft>
                <a:spcPts val="0"/>
              </a:spcAft>
              <a:buClr>
                <a:schemeClr val="dk1"/>
              </a:buClr>
              <a:buSzPts val="275"/>
              <a:buFont typeface="Arial"/>
              <a:buNone/>
            </a:pPr>
            <a:r>
              <a:t/>
            </a:r>
            <a:endParaRPr sz="1050"/>
          </a:p>
          <a:p>
            <a:pPr indent="0" lvl="0" marL="0" rtl="0" algn="l">
              <a:lnSpc>
                <a:spcPct val="95000"/>
              </a:lnSpc>
              <a:spcBef>
                <a:spcPts val="1200"/>
              </a:spcBef>
              <a:spcAft>
                <a:spcPts val="0"/>
              </a:spcAft>
              <a:buClr>
                <a:schemeClr val="dk1"/>
              </a:buClr>
              <a:buSzPts val="275"/>
              <a:buFont typeface="Arial"/>
              <a:buNone/>
            </a:pPr>
            <a:r>
              <a:rPr lang="en" sz="1050"/>
              <a:t>// Create a new instance of ThreadState</a:t>
            </a:r>
            <a:endParaRPr sz="1050"/>
          </a:p>
          <a:p>
            <a:pPr indent="0" lvl="0" marL="0" rtl="0" algn="l">
              <a:lnSpc>
                <a:spcPct val="95000"/>
              </a:lnSpc>
              <a:spcBef>
                <a:spcPts val="1200"/>
              </a:spcBef>
              <a:spcAft>
                <a:spcPts val="0"/>
              </a:spcAft>
              <a:buClr>
                <a:schemeClr val="dk1"/>
              </a:buClr>
              <a:buSzPts val="275"/>
              <a:buFont typeface="Arial"/>
              <a:buNone/>
            </a:pPr>
            <a:r>
              <a:rPr lang="en" sz="1050"/>
              <a:t>ThreadState threadState = new ThreadState();</a:t>
            </a:r>
            <a:endParaRPr sz="1050"/>
          </a:p>
          <a:p>
            <a:pPr indent="0" lvl="0" marL="0" rtl="0" algn="l">
              <a:lnSpc>
                <a:spcPct val="95000"/>
              </a:lnSpc>
              <a:spcBef>
                <a:spcPts val="1200"/>
              </a:spcBef>
              <a:spcAft>
                <a:spcPts val="0"/>
              </a:spcAft>
              <a:buClr>
                <a:schemeClr val="dk1"/>
              </a:buClr>
              <a:buSzPts val="275"/>
              <a:buFont typeface="Arial"/>
              <a:buNone/>
            </a:pPr>
            <a:r>
              <a:rPr lang="en" sz="1050"/>
              <a:t>// Call the createBlockedThread() method to create two threads, start them, and print the state of one of them</a:t>
            </a:r>
            <a:endParaRPr sz="1050"/>
          </a:p>
          <a:p>
            <a:pPr indent="0" lvl="0" marL="0" rtl="0" algn="l">
              <a:lnSpc>
                <a:spcPct val="95000"/>
              </a:lnSpc>
              <a:spcBef>
                <a:spcPts val="1200"/>
              </a:spcBef>
              <a:spcAft>
                <a:spcPts val="0"/>
              </a:spcAft>
              <a:buClr>
                <a:schemeClr val="dk1"/>
              </a:buClr>
              <a:buSzPts val="275"/>
              <a:buFont typeface="Arial"/>
              <a:buNone/>
            </a:pPr>
            <a:r>
              <a:rPr lang="en" sz="1050"/>
              <a:t>threadState.createBlockedThread();</a:t>
            </a:r>
            <a:endParaRPr sz="1050"/>
          </a:p>
          <a:p>
            <a:pPr indent="0" lvl="0" marL="0" rtl="0" algn="l">
              <a:lnSpc>
                <a:spcPct val="95000"/>
              </a:lnSpc>
              <a:spcBef>
                <a:spcPts val="1200"/>
              </a:spcBef>
              <a:spcAft>
                <a:spcPts val="0"/>
              </a:spcAft>
              <a:buClr>
                <a:schemeClr val="dk1"/>
              </a:buClr>
              <a:buSzPts val="275"/>
              <a:buFont typeface="Arial"/>
              <a:buNone/>
            </a:pPr>
            <a:r>
              <a:t/>
            </a:r>
            <a:endParaRPr sz="1050"/>
          </a:p>
          <a:p>
            <a:pPr indent="0" lvl="0" marL="0" rtl="0" algn="l">
              <a:lnSpc>
                <a:spcPct val="95000"/>
              </a:lnSpc>
              <a:spcBef>
                <a:spcPts val="1200"/>
              </a:spcBef>
              <a:spcAft>
                <a:spcPts val="0"/>
              </a:spcAft>
              <a:buClr>
                <a:schemeClr val="dk1"/>
              </a:buClr>
              <a:buSzPts val="275"/>
              <a:buFont typeface="Arial"/>
              <a:buNone/>
            </a:pPr>
            <a:r>
              <a:t/>
            </a:r>
            <a:endParaRPr sz="1050"/>
          </a:p>
          <a:p>
            <a:pPr indent="0" lvl="0" marL="0" rtl="0" algn="l">
              <a:lnSpc>
                <a:spcPct val="95000"/>
              </a:lnSpc>
              <a:spcBef>
                <a:spcPts val="1200"/>
              </a:spcBef>
              <a:spcAft>
                <a:spcPts val="1200"/>
              </a:spcAft>
              <a:buSzPts val="275"/>
              <a:buNone/>
            </a:pPr>
            <a:r>
              <a:t/>
            </a:r>
            <a:endParaRPr sz="105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6"/>
          <p:cNvSpPr txBox="1"/>
          <p:nvPr>
            <p:ph idx="1" type="body"/>
          </p:nvPr>
        </p:nvSpPr>
        <p:spPr>
          <a:xfrm>
            <a:off x="311700" y="184150"/>
            <a:ext cx="8520600" cy="4384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275"/>
              <a:buFont typeface="Arial"/>
              <a:buNone/>
            </a:pPr>
            <a:r>
              <a:rPr lang="en" sz="950"/>
              <a:t>public class ThreadState</a:t>
            </a:r>
            <a:endParaRPr sz="950"/>
          </a:p>
          <a:p>
            <a:pPr indent="0" lvl="0" marL="0" rtl="0" algn="l">
              <a:lnSpc>
                <a:spcPct val="95000"/>
              </a:lnSpc>
              <a:spcBef>
                <a:spcPts val="1200"/>
              </a:spcBef>
              <a:spcAft>
                <a:spcPts val="0"/>
              </a:spcAft>
              <a:buClr>
                <a:schemeClr val="dk1"/>
              </a:buClr>
              <a:buSzPts val="275"/>
              <a:buFont typeface="Arial"/>
              <a:buNone/>
            </a:pPr>
            <a:r>
              <a:rPr lang="en" sz="950"/>
              <a:t>{</a:t>
            </a:r>
            <a:endParaRPr sz="950"/>
          </a:p>
          <a:p>
            <a:pPr indent="0" lvl="0" marL="0" rtl="0" algn="l">
              <a:lnSpc>
                <a:spcPct val="95000"/>
              </a:lnSpc>
              <a:spcBef>
                <a:spcPts val="1200"/>
              </a:spcBef>
              <a:spcAft>
                <a:spcPts val="0"/>
              </a:spcAft>
              <a:buClr>
                <a:schemeClr val="dk1"/>
              </a:buClr>
              <a:buSzPts val="275"/>
              <a:buFont typeface="Arial"/>
              <a:buNone/>
            </a:pPr>
            <a:r>
              <a:rPr lang="en" sz="950"/>
              <a:t>	public void createWaitingThread()</a:t>
            </a:r>
            <a:endParaRPr sz="950"/>
          </a:p>
          <a:p>
            <a:pPr indent="0" lvl="0" marL="0" rtl="0" algn="l">
              <a:lnSpc>
                <a:spcPct val="95000"/>
              </a:lnSpc>
              <a:spcBef>
                <a:spcPts val="1200"/>
              </a:spcBef>
              <a:spcAft>
                <a:spcPts val="0"/>
              </a:spcAft>
              <a:buClr>
                <a:schemeClr val="dk1"/>
              </a:buClr>
              <a:buSzPts val="275"/>
              <a:buFont typeface="Arial"/>
              <a:buNone/>
            </a:pPr>
            <a:r>
              <a:rPr lang="en" sz="950"/>
              <a:t>	{</a:t>
            </a:r>
            <a:endParaRPr sz="950"/>
          </a:p>
          <a:p>
            <a:pPr indent="0" lvl="0" marL="0" rtl="0" algn="l">
              <a:lnSpc>
                <a:spcPct val="95000"/>
              </a:lnSpc>
              <a:spcBef>
                <a:spcPts val="1200"/>
              </a:spcBef>
              <a:spcAft>
                <a:spcPts val="0"/>
              </a:spcAft>
              <a:buClr>
                <a:schemeClr val="dk1"/>
              </a:buClr>
              <a:buSzPts val="275"/>
              <a:buFont typeface="Arial"/>
              <a:buNone/>
            </a:pPr>
            <a:r>
              <a:rPr lang="en" sz="950"/>
              <a:t>    	// Create a new thread and start it</a:t>
            </a:r>
            <a:endParaRPr sz="950"/>
          </a:p>
          <a:p>
            <a:pPr indent="0" lvl="0" marL="0" rtl="0" algn="l">
              <a:lnSpc>
                <a:spcPct val="95000"/>
              </a:lnSpc>
              <a:spcBef>
                <a:spcPts val="1200"/>
              </a:spcBef>
              <a:spcAft>
                <a:spcPts val="0"/>
              </a:spcAft>
              <a:buClr>
                <a:schemeClr val="dk1"/>
              </a:buClr>
              <a:buSzPts val="275"/>
              <a:buFont typeface="Arial"/>
              <a:buNone/>
            </a:pPr>
            <a:r>
              <a:rPr lang="en" sz="950"/>
              <a:t>    	Thread thread1 = new Thread(new Thread1Task());</a:t>
            </a:r>
            <a:endParaRPr sz="950"/>
          </a:p>
          <a:p>
            <a:pPr indent="0" lvl="0" marL="0" rtl="0" algn="l">
              <a:lnSpc>
                <a:spcPct val="95000"/>
              </a:lnSpc>
              <a:spcBef>
                <a:spcPts val="1200"/>
              </a:spcBef>
              <a:spcAft>
                <a:spcPts val="0"/>
              </a:spcAft>
              <a:buClr>
                <a:schemeClr val="dk1"/>
              </a:buClr>
              <a:buSzPts val="275"/>
              <a:buFont typeface="Arial"/>
              <a:buNone/>
            </a:pPr>
            <a:r>
              <a:rPr lang="en" sz="950"/>
              <a:t>    	thread1.start();</a:t>
            </a:r>
            <a:endParaRPr sz="950"/>
          </a:p>
          <a:p>
            <a:pPr indent="0" lvl="0" marL="0" rtl="0" algn="l">
              <a:lnSpc>
                <a:spcPct val="95000"/>
              </a:lnSpc>
              <a:spcBef>
                <a:spcPts val="1200"/>
              </a:spcBef>
              <a:spcAft>
                <a:spcPts val="0"/>
              </a:spcAft>
              <a:buClr>
                <a:schemeClr val="dk1"/>
              </a:buClr>
              <a:buSzPts val="275"/>
              <a:buFont typeface="Arial"/>
              <a:buNone/>
            </a:pPr>
            <a:r>
              <a:rPr lang="en" sz="950"/>
              <a:t> </a:t>
            </a:r>
            <a:endParaRPr sz="950"/>
          </a:p>
          <a:p>
            <a:pPr indent="0" lvl="0" marL="0" rtl="0" algn="l">
              <a:lnSpc>
                <a:spcPct val="95000"/>
              </a:lnSpc>
              <a:spcBef>
                <a:spcPts val="1200"/>
              </a:spcBef>
              <a:spcAft>
                <a:spcPts val="0"/>
              </a:spcAft>
              <a:buClr>
                <a:schemeClr val="dk1"/>
              </a:buClr>
              <a:buSzPts val="275"/>
              <a:buFont typeface="Arial"/>
              <a:buNone/>
            </a:pPr>
            <a:r>
              <a:rPr lang="en" sz="950"/>
              <a:t>    	// Exit the program</a:t>
            </a:r>
            <a:endParaRPr sz="950"/>
          </a:p>
          <a:p>
            <a:pPr indent="0" lvl="0" marL="0" rtl="0" algn="l">
              <a:lnSpc>
                <a:spcPct val="95000"/>
              </a:lnSpc>
              <a:spcBef>
                <a:spcPts val="1200"/>
              </a:spcBef>
              <a:spcAft>
                <a:spcPts val="0"/>
              </a:spcAft>
              <a:buClr>
                <a:schemeClr val="dk1"/>
              </a:buClr>
              <a:buSzPts val="275"/>
              <a:buFont typeface="Arial"/>
              <a:buNone/>
            </a:pPr>
            <a:r>
              <a:rPr lang="en" sz="950"/>
              <a:t>    	System.exit(0);</a:t>
            </a:r>
            <a:endParaRPr sz="950"/>
          </a:p>
          <a:p>
            <a:pPr indent="0" lvl="0" marL="0" rtl="0" algn="l">
              <a:lnSpc>
                <a:spcPct val="95000"/>
              </a:lnSpc>
              <a:spcBef>
                <a:spcPts val="1200"/>
              </a:spcBef>
              <a:spcAft>
                <a:spcPts val="0"/>
              </a:spcAft>
              <a:buClr>
                <a:schemeClr val="dk1"/>
              </a:buClr>
              <a:buSzPts val="275"/>
              <a:buFont typeface="Arial"/>
              <a:buNone/>
            </a:pPr>
            <a:r>
              <a:rPr lang="en" sz="950"/>
              <a:t>	}</a:t>
            </a:r>
            <a:endParaRPr sz="950"/>
          </a:p>
          <a:p>
            <a:pPr indent="0" lvl="0" marL="0" rtl="0" algn="l">
              <a:lnSpc>
                <a:spcPct val="95000"/>
              </a:lnSpc>
              <a:spcBef>
                <a:spcPts val="1200"/>
              </a:spcBef>
              <a:spcAft>
                <a:spcPts val="0"/>
              </a:spcAft>
              <a:buClr>
                <a:schemeClr val="dk1"/>
              </a:buClr>
              <a:buSzPts val="275"/>
              <a:buFont typeface="Arial"/>
              <a:buNone/>
            </a:pPr>
            <a:r>
              <a:rPr lang="en" sz="950"/>
              <a:t>}</a:t>
            </a:r>
            <a:endParaRPr sz="950"/>
          </a:p>
          <a:p>
            <a:pPr indent="0" lvl="0" marL="0" rtl="0" algn="l">
              <a:lnSpc>
                <a:spcPct val="95000"/>
              </a:lnSpc>
              <a:spcBef>
                <a:spcPts val="1200"/>
              </a:spcBef>
              <a:spcAft>
                <a:spcPts val="0"/>
              </a:spcAft>
              <a:buClr>
                <a:schemeClr val="dk1"/>
              </a:buClr>
              <a:buSzPts val="275"/>
              <a:buFont typeface="Arial"/>
              <a:buNone/>
            </a:pPr>
            <a:r>
              <a:t/>
            </a:r>
            <a:endParaRPr sz="950"/>
          </a:p>
          <a:p>
            <a:pPr indent="0" lvl="0" marL="0" rtl="0" algn="l">
              <a:lnSpc>
                <a:spcPct val="95000"/>
              </a:lnSpc>
              <a:spcBef>
                <a:spcPts val="1200"/>
              </a:spcBef>
              <a:spcAft>
                <a:spcPts val="0"/>
              </a:spcAft>
              <a:buClr>
                <a:schemeClr val="dk1"/>
              </a:buClr>
              <a:buSzPts val="275"/>
              <a:buFont typeface="Arial"/>
              <a:buNone/>
            </a:pPr>
            <a:r>
              <a:rPr lang="en" sz="950"/>
              <a:t>class Thread1Task implements Runnable</a:t>
            </a:r>
            <a:endParaRPr sz="950"/>
          </a:p>
          <a:p>
            <a:pPr indent="0" lvl="0" marL="0" rtl="0" algn="l">
              <a:lnSpc>
                <a:spcPct val="95000"/>
              </a:lnSpc>
              <a:spcBef>
                <a:spcPts val="1200"/>
              </a:spcBef>
              <a:spcAft>
                <a:spcPts val="0"/>
              </a:spcAft>
              <a:buClr>
                <a:schemeClr val="dk1"/>
              </a:buClr>
              <a:buSzPts val="275"/>
              <a:buFont typeface="Arial"/>
              <a:buNone/>
            </a:pPr>
            <a:r>
              <a:rPr lang="en" sz="950"/>
              <a:t>{</a:t>
            </a:r>
            <a:endParaRPr sz="950"/>
          </a:p>
          <a:p>
            <a:pPr indent="0" lvl="0" marL="0" rtl="0" algn="l">
              <a:lnSpc>
                <a:spcPct val="95000"/>
              </a:lnSpc>
              <a:spcBef>
                <a:spcPts val="1200"/>
              </a:spcBef>
              <a:spcAft>
                <a:spcPts val="0"/>
              </a:spcAft>
              <a:buClr>
                <a:schemeClr val="dk1"/>
              </a:buClr>
              <a:buSzPts val="275"/>
              <a:buFont typeface="Arial"/>
              <a:buNone/>
            </a:pPr>
            <a:r>
              <a:rPr lang="en" sz="950"/>
              <a:t>	@Override</a:t>
            </a:r>
            <a:endParaRPr sz="950"/>
          </a:p>
          <a:p>
            <a:pPr indent="0" lvl="0" marL="0" rtl="0" algn="l">
              <a:lnSpc>
                <a:spcPct val="95000"/>
              </a:lnSpc>
              <a:spcBef>
                <a:spcPts val="1200"/>
              </a:spcBef>
              <a:spcAft>
                <a:spcPts val="0"/>
              </a:spcAft>
              <a:buClr>
                <a:schemeClr val="dk1"/>
              </a:buClr>
              <a:buSzPts val="275"/>
              <a:buFont typeface="Arial"/>
              <a:buNone/>
            </a:pPr>
            <a:r>
              <a:rPr lang="en" sz="950"/>
              <a:t>	public void run()</a:t>
            </a:r>
            <a:endParaRPr sz="950"/>
          </a:p>
          <a:p>
            <a:pPr indent="0" lvl="0" marL="0" rtl="0" algn="l">
              <a:lnSpc>
                <a:spcPct val="95000"/>
              </a:lnSpc>
              <a:spcBef>
                <a:spcPts val="1200"/>
              </a:spcBef>
              <a:spcAft>
                <a:spcPts val="0"/>
              </a:spcAft>
              <a:buClr>
                <a:schemeClr val="dk1"/>
              </a:buClr>
              <a:buSzPts val="275"/>
              <a:buFont typeface="Arial"/>
              <a:buNone/>
            </a:pPr>
            <a:r>
              <a:rPr lang="en" sz="950"/>
              <a:t>	{</a:t>
            </a:r>
            <a:endParaRPr sz="950"/>
          </a:p>
          <a:p>
            <a:pPr indent="0" lvl="0" marL="0" rtl="0" algn="l">
              <a:lnSpc>
                <a:spcPct val="95000"/>
              </a:lnSpc>
              <a:spcBef>
                <a:spcPts val="1200"/>
              </a:spcBef>
              <a:spcAft>
                <a:spcPts val="0"/>
              </a:spcAft>
              <a:buClr>
                <a:schemeClr val="dk1"/>
              </a:buClr>
              <a:buSzPts val="275"/>
              <a:buFont typeface="Arial"/>
              <a:buNone/>
            </a:pPr>
            <a:r>
              <a:rPr lang="en" sz="950"/>
              <a:t>    	// Create a new thread and start it</a:t>
            </a:r>
            <a:endParaRPr sz="950"/>
          </a:p>
          <a:p>
            <a:pPr indent="0" lvl="0" marL="0" rtl="0" algn="l">
              <a:lnSpc>
                <a:spcPct val="95000"/>
              </a:lnSpc>
              <a:spcBef>
                <a:spcPts val="1200"/>
              </a:spcBef>
              <a:spcAft>
                <a:spcPts val="0"/>
              </a:spcAft>
              <a:buClr>
                <a:schemeClr val="dk1"/>
              </a:buClr>
              <a:buSzPts val="275"/>
              <a:buFont typeface="Arial"/>
              <a:buNone/>
            </a:pPr>
            <a:r>
              <a:rPr lang="en" sz="950"/>
              <a:t>    	Thread thread2 = new Thread(new Thread2Task());</a:t>
            </a:r>
            <a:endParaRPr sz="950"/>
          </a:p>
          <a:p>
            <a:pPr indent="0" lvl="0" marL="0" rtl="0" algn="l">
              <a:lnSpc>
                <a:spcPct val="95000"/>
              </a:lnSpc>
              <a:spcBef>
                <a:spcPts val="1200"/>
              </a:spcBef>
              <a:spcAft>
                <a:spcPts val="0"/>
              </a:spcAft>
              <a:buClr>
                <a:schemeClr val="dk1"/>
              </a:buClr>
              <a:buSzPts val="275"/>
              <a:buFont typeface="Arial"/>
              <a:buNone/>
            </a:pPr>
            <a:r>
              <a:rPr lang="en" sz="950"/>
              <a:t>    	thread2.start();</a:t>
            </a:r>
            <a:endParaRPr sz="950"/>
          </a:p>
          <a:p>
            <a:pPr indent="0" lvl="0" marL="0" rtl="0" algn="l">
              <a:lnSpc>
                <a:spcPct val="95000"/>
              </a:lnSpc>
              <a:spcBef>
                <a:spcPts val="1200"/>
              </a:spcBef>
              <a:spcAft>
                <a:spcPts val="0"/>
              </a:spcAft>
              <a:buClr>
                <a:schemeClr val="dk1"/>
              </a:buClr>
              <a:buSzPts val="275"/>
              <a:buFont typeface="Arial"/>
              <a:buNone/>
            </a:pPr>
            <a:r>
              <a:rPr lang="en" sz="950"/>
              <a:t>   	 </a:t>
            </a:r>
            <a:endParaRPr sz="950"/>
          </a:p>
          <a:p>
            <a:pPr indent="0" lvl="0" marL="0" rtl="0" algn="l">
              <a:lnSpc>
                <a:spcPct val="95000"/>
              </a:lnSpc>
              <a:spcBef>
                <a:spcPts val="1200"/>
              </a:spcBef>
              <a:spcAft>
                <a:spcPts val="0"/>
              </a:spcAft>
              <a:buClr>
                <a:schemeClr val="dk1"/>
              </a:buClr>
              <a:buSzPts val="275"/>
              <a:buFont typeface="Arial"/>
              <a:buNone/>
            </a:pPr>
            <a:r>
              <a:rPr lang="en" sz="950"/>
              <a:t>    	// Wait for thread2 to complete before continuing</a:t>
            </a:r>
            <a:endParaRPr sz="950"/>
          </a:p>
          <a:p>
            <a:pPr indent="0" lvl="0" marL="0" rtl="0" algn="l">
              <a:lnSpc>
                <a:spcPct val="95000"/>
              </a:lnSpc>
              <a:spcBef>
                <a:spcPts val="1200"/>
              </a:spcBef>
              <a:spcAft>
                <a:spcPts val="0"/>
              </a:spcAft>
              <a:buClr>
                <a:schemeClr val="dk1"/>
              </a:buClr>
              <a:buSzPts val="275"/>
              <a:buFont typeface="Arial"/>
              <a:buNone/>
            </a:pPr>
            <a:r>
              <a:rPr lang="en" sz="950"/>
              <a:t>    	try {</a:t>
            </a:r>
            <a:endParaRPr sz="950"/>
          </a:p>
          <a:p>
            <a:pPr indent="0" lvl="0" marL="0" rtl="0" algn="l">
              <a:lnSpc>
                <a:spcPct val="95000"/>
              </a:lnSpc>
              <a:spcBef>
                <a:spcPts val="1200"/>
              </a:spcBef>
              <a:spcAft>
                <a:spcPts val="0"/>
              </a:spcAft>
              <a:buClr>
                <a:schemeClr val="dk1"/>
              </a:buClr>
              <a:buSzPts val="275"/>
              <a:buFont typeface="Arial"/>
              <a:buNone/>
            </a:pPr>
            <a:r>
              <a:rPr lang="en" sz="950"/>
              <a:t>        	thread2.join();</a:t>
            </a:r>
            <a:endParaRPr sz="950"/>
          </a:p>
          <a:p>
            <a:pPr indent="0" lvl="0" marL="0" rtl="0" algn="l">
              <a:lnSpc>
                <a:spcPct val="95000"/>
              </a:lnSpc>
              <a:spcBef>
                <a:spcPts val="1200"/>
              </a:spcBef>
              <a:spcAft>
                <a:spcPts val="0"/>
              </a:spcAft>
              <a:buClr>
                <a:schemeClr val="dk1"/>
              </a:buClr>
              <a:buSzPts val="275"/>
              <a:buFont typeface="Arial"/>
              <a:buNone/>
            </a:pPr>
            <a:r>
              <a:rPr lang="en" sz="950"/>
              <a:t>    	} catch (InterruptedException e) {</a:t>
            </a:r>
            <a:endParaRPr sz="950"/>
          </a:p>
          <a:p>
            <a:pPr indent="0" lvl="0" marL="0" rtl="0" algn="l">
              <a:lnSpc>
                <a:spcPct val="95000"/>
              </a:lnSpc>
              <a:spcBef>
                <a:spcPts val="1200"/>
              </a:spcBef>
              <a:spcAft>
                <a:spcPts val="0"/>
              </a:spcAft>
              <a:buClr>
                <a:schemeClr val="dk1"/>
              </a:buClr>
              <a:buSzPts val="275"/>
              <a:buFont typeface="Arial"/>
              <a:buNone/>
            </a:pPr>
            <a:r>
              <a:rPr lang="en" sz="950"/>
              <a:t>        	e.printStackTrace();</a:t>
            </a:r>
            <a:endParaRPr sz="950"/>
          </a:p>
          <a:p>
            <a:pPr indent="0" lvl="0" marL="0" rtl="0" algn="l">
              <a:lnSpc>
                <a:spcPct val="95000"/>
              </a:lnSpc>
              <a:spcBef>
                <a:spcPts val="1200"/>
              </a:spcBef>
              <a:spcAft>
                <a:spcPts val="0"/>
              </a:spcAft>
              <a:buClr>
                <a:schemeClr val="dk1"/>
              </a:buClr>
              <a:buSzPts val="275"/>
              <a:buFont typeface="Arial"/>
              <a:buNone/>
            </a:pPr>
            <a:r>
              <a:rPr lang="en" sz="950"/>
              <a:t>    	}</a:t>
            </a:r>
            <a:endParaRPr sz="950"/>
          </a:p>
          <a:p>
            <a:pPr indent="0" lvl="0" marL="0" rtl="0" algn="l">
              <a:lnSpc>
                <a:spcPct val="95000"/>
              </a:lnSpc>
              <a:spcBef>
                <a:spcPts val="1200"/>
              </a:spcBef>
              <a:spcAft>
                <a:spcPts val="0"/>
              </a:spcAft>
              <a:buClr>
                <a:schemeClr val="dk1"/>
              </a:buClr>
              <a:buSzPts val="275"/>
              <a:buFont typeface="Arial"/>
              <a:buNone/>
            </a:pPr>
            <a:r>
              <a:rPr lang="en" sz="950"/>
              <a:t>    	// Thread1 is in waiting state until thread2 finishes execution</a:t>
            </a:r>
            <a:endParaRPr sz="950"/>
          </a:p>
          <a:p>
            <a:pPr indent="0" lvl="0" marL="0" rtl="0" algn="l">
              <a:lnSpc>
                <a:spcPct val="95000"/>
              </a:lnSpc>
              <a:spcBef>
                <a:spcPts val="1200"/>
              </a:spcBef>
              <a:spcAft>
                <a:spcPts val="0"/>
              </a:spcAft>
              <a:buClr>
                <a:schemeClr val="dk1"/>
              </a:buClr>
              <a:buSzPts val="275"/>
              <a:buFont typeface="Arial"/>
              <a:buNone/>
            </a:pPr>
            <a:r>
              <a:rPr lang="en" sz="950"/>
              <a:t>	}</a:t>
            </a:r>
            <a:endParaRPr sz="950"/>
          </a:p>
          <a:p>
            <a:pPr indent="0" lvl="0" marL="0" rtl="0" algn="l">
              <a:lnSpc>
                <a:spcPct val="95000"/>
              </a:lnSpc>
              <a:spcBef>
                <a:spcPts val="1200"/>
              </a:spcBef>
              <a:spcAft>
                <a:spcPts val="0"/>
              </a:spcAft>
              <a:buClr>
                <a:schemeClr val="dk1"/>
              </a:buClr>
              <a:buSzPts val="275"/>
              <a:buFont typeface="Arial"/>
              <a:buNone/>
            </a:pPr>
            <a:r>
              <a:rPr lang="en" sz="950"/>
              <a:t>}</a:t>
            </a:r>
            <a:endParaRPr sz="950"/>
          </a:p>
          <a:p>
            <a:pPr indent="0" lvl="0" marL="0" rtl="0" algn="l">
              <a:lnSpc>
                <a:spcPct val="95000"/>
              </a:lnSpc>
              <a:spcBef>
                <a:spcPts val="1200"/>
              </a:spcBef>
              <a:spcAft>
                <a:spcPts val="0"/>
              </a:spcAft>
              <a:buClr>
                <a:schemeClr val="dk1"/>
              </a:buClr>
              <a:buSzPts val="275"/>
              <a:buFont typeface="Arial"/>
              <a:buNone/>
            </a:pPr>
            <a:r>
              <a:t/>
            </a:r>
            <a:endParaRPr sz="950"/>
          </a:p>
          <a:p>
            <a:pPr indent="0" lvl="0" marL="0" rtl="0" algn="l">
              <a:lnSpc>
                <a:spcPct val="95000"/>
              </a:lnSpc>
              <a:spcBef>
                <a:spcPts val="1200"/>
              </a:spcBef>
              <a:spcAft>
                <a:spcPts val="0"/>
              </a:spcAft>
              <a:buClr>
                <a:schemeClr val="dk1"/>
              </a:buClr>
              <a:buSzPts val="275"/>
              <a:buFont typeface="Arial"/>
              <a:buNone/>
            </a:pPr>
            <a:r>
              <a:rPr lang="en" sz="950"/>
              <a:t>class Thread2Task implements Runnable</a:t>
            </a:r>
            <a:endParaRPr sz="950"/>
          </a:p>
          <a:p>
            <a:pPr indent="0" lvl="0" marL="0" rtl="0" algn="l">
              <a:lnSpc>
                <a:spcPct val="95000"/>
              </a:lnSpc>
              <a:spcBef>
                <a:spcPts val="1200"/>
              </a:spcBef>
              <a:spcAft>
                <a:spcPts val="0"/>
              </a:spcAft>
              <a:buClr>
                <a:schemeClr val="dk1"/>
              </a:buClr>
              <a:buSzPts val="275"/>
              <a:buFont typeface="Arial"/>
              <a:buNone/>
            </a:pPr>
            <a:r>
              <a:rPr lang="en" sz="950"/>
              <a:t>{</a:t>
            </a:r>
            <a:endParaRPr sz="950"/>
          </a:p>
          <a:p>
            <a:pPr indent="0" lvl="0" marL="0" rtl="0" algn="l">
              <a:lnSpc>
                <a:spcPct val="95000"/>
              </a:lnSpc>
              <a:spcBef>
                <a:spcPts val="1200"/>
              </a:spcBef>
              <a:spcAft>
                <a:spcPts val="0"/>
              </a:spcAft>
              <a:buClr>
                <a:schemeClr val="dk1"/>
              </a:buClr>
              <a:buSzPts val="275"/>
              <a:buFont typeface="Arial"/>
              <a:buNone/>
            </a:pPr>
            <a:r>
              <a:rPr lang="en" sz="950"/>
              <a:t>	@Override</a:t>
            </a:r>
            <a:endParaRPr sz="950"/>
          </a:p>
          <a:p>
            <a:pPr indent="0" lvl="0" marL="0" rtl="0" algn="l">
              <a:lnSpc>
                <a:spcPct val="95000"/>
              </a:lnSpc>
              <a:spcBef>
                <a:spcPts val="1200"/>
              </a:spcBef>
              <a:spcAft>
                <a:spcPts val="0"/>
              </a:spcAft>
              <a:buClr>
                <a:schemeClr val="dk1"/>
              </a:buClr>
              <a:buSzPts val="275"/>
              <a:buFont typeface="Arial"/>
              <a:buNone/>
            </a:pPr>
            <a:r>
              <a:rPr lang="en" sz="950"/>
              <a:t>	public void run()</a:t>
            </a:r>
            <a:endParaRPr sz="950"/>
          </a:p>
          <a:p>
            <a:pPr indent="0" lvl="0" marL="0" rtl="0" algn="l">
              <a:lnSpc>
                <a:spcPct val="95000"/>
              </a:lnSpc>
              <a:spcBef>
                <a:spcPts val="1200"/>
              </a:spcBef>
              <a:spcAft>
                <a:spcPts val="0"/>
              </a:spcAft>
              <a:buClr>
                <a:schemeClr val="dk1"/>
              </a:buClr>
              <a:buSzPts val="275"/>
              <a:buFont typeface="Arial"/>
              <a:buNone/>
            </a:pPr>
            <a:r>
              <a:rPr lang="en" sz="950"/>
              <a:t>	{</a:t>
            </a:r>
            <a:endParaRPr sz="950"/>
          </a:p>
          <a:p>
            <a:pPr indent="0" lvl="0" marL="0" rtl="0" algn="l">
              <a:lnSpc>
                <a:spcPct val="95000"/>
              </a:lnSpc>
              <a:spcBef>
                <a:spcPts val="1200"/>
              </a:spcBef>
              <a:spcAft>
                <a:spcPts val="0"/>
              </a:spcAft>
              <a:buClr>
                <a:schemeClr val="dk1"/>
              </a:buClr>
              <a:buSzPts val="275"/>
              <a:buFont typeface="Arial"/>
              <a:buNone/>
            </a:pPr>
            <a:r>
              <a:rPr lang="en" sz="950"/>
              <a:t>    	try {</a:t>
            </a:r>
            <a:endParaRPr sz="950"/>
          </a:p>
          <a:p>
            <a:pPr indent="0" lvl="0" marL="0" rtl="0" algn="l">
              <a:lnSpc>
                <a:spcPct val="95000"/>
              </a:lnSpc>
              <a:spcBef>
                <a:spcPts val="1200"/>
              </a:spcBef>
              <a:spcAft>
                <a:spcPts val="0"/>
              </a:spcAft>
              <a:buClr>
                <a:schemeClr val="dk1"/>
              </a:buClr>
              <a:buSzPts val="275"/>
              <a:buFont typeface="Arial"/>
              <a:buNone/>
            </a:pPr>
            <a:r>
              <a:rPr lang="en" sz="950"/>
              <a:t>        	// Sleep for 2 seconds to simulate some work being done</a:t>
            </a:r>
            <a:endParaRPr sz="950"/>
          </a:p>
          <a:p>
            <a:pPr indent="0" lvl="0" marL="0" rtl="0" algn="l">
              <a:lnSpc>
                <a:spcPct val="95000"/>
              </a:lnSpc>
              <a:spcBef>
                <a:spcPts val="1200"/>
              </a:spcBef>
              <a:spcAft>
                <a:spcPts val="0"/>
              </a:spcAft>
              <a:buClr>
                <a:schemeClr val="dk1"/>
              </a:buClr>
              <a:buSzPts val="275"/>
              <a:buFont typeface="Arial"/>
              <a:buNone/>
            </a:pPr>
            <a:r>
              <a:rPr lang="en" sz="950"/>
              <a:t>        	Thread.sleep(2000);</a:t>
            </a:r>
            <a:endParaRPr sz="950"/>
          </a:p>
          <a:p>
            <a:pPr indent="0" lvl="0" marL="0" rtl="0" algn="l">
              <a:lnSpc>
                <a:spcPct val="95000"/>
              </a:lnSpc>
              <a:spcBef>
                <a:spcPts val="1200"/>
              </a:spcBef>
              <a:spcAft>
                <a:spcPts val="0"/>
              </a:spcAft>
              <a:buClr>
                <a:schemeClr val="dk1"/>
              </a:buClr>
              <a:buSzPts val="275"/>
              <a:buFont typeface="Arial"/>
              <a:buNone/>
            </a:pPr>
            <a:r>
              <a:rPr lang="en" sz="950"/>
              <a:t>    	} catch (InterruptedException e) {</a:t>
            </a:r>
            <a:endParaRPr sz="950"/>
          </a:p>
          <a:p>
            <a:pPr indent="0" lvl="0" marL="0" rtl="0" algn="l">
              <a:lnSpc>
                <a:spcPct val="95000"/>
              </a:lnSpc>
              <a:spcBef>
                <a:spcPts val="1200"/>
              </a:spcBef>
              <a:spcAft>
                <a:spcPts val="0"/>
              </a:spcAft>
              <a:buClr>
                <a:schemeClr val="dk1"/>
              </a:buClr>
              <a:buSzPts val="275"/>
              <a:buFont typeface="Arial"/>
              <a:buNone/>
            </a:pPr>
            <a:r>
              <a:rPr lang="en" sz="950"/>
              <a:t>        	e.printStackTrace();</a:t>
            </a:r>
            <a:endParaRPr sz="950"/>
          </a:p>
          <a:p>
            <a:pPr indent="0" lvl="0" marL="0" rtl="0" algn="l">
              <a:lnSpc>
                <a:spcPct val="95000"/>
              </a:lnSpc>
              <a:spcBef>
                <a:spcPts val="1200"/>
              </a:spcBef>
              <a:spcAft>
                <a:spcPts val="0"/>
              </a:spcAft>
              <a:buClr>
                <a:schemeClr val="dk1"/>
              </a:buClr>
              <a:buSzPts val="275"/>
              <a:buFont typeface="Arial"/>
              <a:buNone/>
            </a:pPr>
            <a:r>
              <a:rPr lang="en" sz="950"/>
              <a:t>    	}</a:t>
            </a:r>
            <a:endParaRPr sz="950"/>
          </a:p>
          <a:p>
            <a:pPr indent="0" lvl="0" marL="0" rtl="0" algn="l">
              <a:lnSpc>
                <a:spcPct val="95000"/>
              </a:lnSpc>
              <a:spcBef>
                <a:spcPts val="1200"/>
              </a:spcBef>
              <a:spcAft>
                <a:spcPts val="0"/>
              </a:spcAft>
              <a:buClr>
                <a:schemeClr val="dk1"/>
              </a:buClr>
              <a:buSzPts val="275"/>
              <a:buFont typeface="Arial"/>
              <a:buNone/>
            </a:pPr>
            <a:r>
              <a:rPr lang="en" sz="950"/>
              <a:t>    	// Thread2 finishes execution and thread1 continues execution</a:t>
            </a:r>
            <a:endParaRPr sz="950"/>
          </a:p>
          <a:p>
            <a:pPr indent="0" lvl="0" marL="0" rtl="0" algn="l">
              <a:lnSpc>
                <a:spcPct val="95000"/>
              </a:lnSpc>
              <a:spcBef>
                <a:spcPts val="1200"/>
              </a:spcBef>
              <a:spcAft>
                <a:spcPts val="0"/>
              </a:spcAft>
              <a:buClr>
                <a:schemeClr val="dk1"/>
              </a:buClr>
              <a:buSzPts val="275"/>
              <a:buFont typeface="Arial"/>
              <a:buNone/>
            </a:pPr>
            <a:r>
              <a:rPr lang="en" sz="950"/>
              <a:t>    	System.out.println("Thread1 State: " + thread1.getState());</a:t>
            </a:r>
            <a:endParaRPr sz="950"/>
          </a:p>
          <a:p>
            <a:pPr indent="0" lvl="0" marL="0" rtl="0" algn="l">
              <a:lnSpc>
                <a:spcPct val="95000"/>
              </a:lnSpc>
              <a:spcBef>
                <a:spcPts val="1200"/>
              </a:spcBef>
              <a:spcAft>
                <a:spcPts val="0"/>
              </a:spcAft>
              <a:buClr>
                <a:schemeClr val="dk1"/>
              </a:buClr>
              <a:buSzPts val="275"/>
              <a:buFont typeface="Arial"/>
              <a:buNone/>
            </a:pPr>
            <a:r>
              <a:rPr lang="en" sz="950"/>
              <a:t>	}</a:t>
            </a:r>
            <a:endParaRPr sz="950"/>
          </a:p>
          <a:p>
            <a:pPr indent="0" lvl="0" marL="0" rtl="0" algn="l">
              <a:lnSpc>
                <a:spcPct val="95000"/>
              </a:lnSpc>
              <a:spcBef>
                <a:spcPts val="1200"/>
              </a:spcBef>
              <a:spcAft>
                <a:spcPts val="0"/>
              </a:spcAft>
              <a:buClr>
                <a:schemeClr val="dk1"/>
              </a:buClr>
              <a:buSzPts val="275"/>
              <a:buFont typeface="Arial"/>
              <a:buNone/>
            </a:pPr>
            <a:r>
              <a:rPr lang="en" sz="950"/>
              <a:t>}</a:t>
            </a:r>
            <a:endParaRPr sz="950"/>
          </a:p>
          <a:p>
            <a:pPr indent="0" lvl="0" marL="0" rtl="0" algn="l">
              <a:lnSpc>
                <a:spcPct val="95000"/>
              </a:lnSpc>
              <a:spcBef>
                <a:spcPts val="1200"/>
              </a:spcBef>
              <a:spcAft>
                <a:spcPts val="0"/>
              </a:spcAft>
              <a:buClr>
                <a:schemeClr val="dk1"/>
              </a:buClr>
              <a:buSzPts val="275"/>
              <a:buFont typeface="Arial"/>
              <a:buNone/>
            </a:pPr>
            <a:r>
              <a:t/>
            </a:r>
            <a:endParaRPr sz="950"/>
          </a:p>
          <a:p>
            <a:pPr indent="0" lvl="0" marL="0" rtl="0" algn="l">
              <a:lnSpc>
                <a:spcPct val="95000"/>
              </a:lnSpc>
              <a:spcBef>
                <a:spcPts val="1200"/>
              </a:spcBef>
              <a:spcAft>
                <a:spcPts val="0"/>
              </a:spcAft>
              <a:buClr>
                <a:schemeClr val="dk1"/>
              </a:buClr>
              <a:buSzPts val="275"/>
              <a:buFont typeface="Arial"/>
              <a:buNone/>
            </a:pPr>
            <a:r>
              <a:rPr lang="en" sz="950"/>
              <a:t>ThreadState threadState = new ThreadState();</a:t>
            </a:r>
            <a:endParaRPr sz="950"/>
          </a:p>
          <a:p>
            <a:pPr indent="0" lvl="0" marL="0" rtl="0" algn="l">
              <a:lnSpc>
                <a:spcPct val="95000"/>
              </a:lnSpc>
              <a:spcBef>
                <a:spcPts val="1200"/>
              </a:spcBef>
              <a:spcAft>
                <a:spcPts val="0"/>
              </a:spcAft>
              <a:buClr>
                <a:schemeClr val="dk1"/>
              </a:buClr>
              <a:buSzPts val="275"/>
              <a:buFont typeface="Arial"/>
              <a:buNone/>
            </a:pPr>
            <a:r>
              <a:rPr lang="en" sz="950"/>
              <a:t>threadState.createWaitingThread();</a:t>
            </a:r>
            <a:endParaRPr sz="950"/>
          </a:p>
          <a:p>
            <a:pPr indent="0" lvl="0" marL="0" rtl="0" algn="l">
              <a:lnSpc>
                <a:spcPct val="95000"/>
              </a:lnSpc>
              <a:spcBef>
                <a:spcPts val="1200"/>
              </a:spcBef>
              <a:spcAft>
                <a:spcPts val="0"/>
              </a:spcAft>
              <a:buClr>
                <a:schemeClr val="dk1"/>
              </a:buClr>
              <a:buSzPts val="275"/>
              <a:buFont typeface="Arial"/>
              <a:buNone/>
            </a:pPr>
            <a:r>
              <a:t/>
            </a:r>
            <a:endParaRPr sz="950"/>
          </a:p>
          <a:p>
            <a:pPr indent="0" lvl="0" marL="0" rtl="0" algn="l">
              <a:lnSpc>
                <a:spcPct val="95000"/>
              </a:lnSpc>
              <a:spcBef>
                <a:spcPts val="1200"/>
              </a:spcBef>
              <a:spcAft>
                <a:spcPts val="0"/>
              </a:spcAft>
              <a:buClr>
                <a:schemeClr val="dk1"/>
              </a:buClr>
              <a:buSzPts val="275"/>
              <a:buFont typeface="Arial"/>
              <a:buNone/>
            </a:pPr>
            <a:r>
              <a:t/>
            </a:r>
            <a:endParaRPr sz="950"/>
          </a:p>
          <a:p>
            <a:pPr indent="0" lvl="0" marL="0" rtl="0" algn="l">
              <a:lnSpc>
                <a:spcPct val="95000"/>
              </a:lnSpc>
              <a:spcBef>
                <a:spcPts val="1200"/>
              </a:spcBef>
              <a:spcAft>
                <a:spcPts val="1200"/>
              </a:spcAft>
              <a:buSzPts val="275"/>
              <a:buNone/>
            </a:pPr>
            <a:r>
              <a:t/>
            </a:r>
            <a:endParaRPr sz="95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9" name="Google Shape;199;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b="1" lang="en" sz="1700">
                <a:solidFill>
                  <a:schemeClr val="dk1"/>
                </a:solidFill>
              </a:rPr>
              <a:t>Timed Waiting:</a:t>
            </a:r>
            <a:r>
              <a:rPr lang="en" sz="1700">
                <a:solidFill>
                  <a:schemeClr val="dk1"/>
                </a:solidFill>
              </a:rPr>
              <a:t> Sometimes, waiting for leads to starvation. For example, a thread (its name is A) has entered the critical section of a code and is not willing to leave that critical section. In such a scenario, another thread (its name is B) has to wait forever, which leads to starvation. To avoid such scenario, a timed waiting state is given to thread B. Thus, thread lies in the waiting state for a specific span of time, and not forever. A real example of timed waiting is when we invoke the sleep() method on a specific thread. The sleep() method puts the thread in the timed wait state. After the time runs out, the thread wakes up and start its execution from when it has left earlier.</a:t>
            </a:r>
            <a:endParaRPr sz="2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8"/>
          <p:cNvSpPr txBox="1"/>
          <p:nvPr>
            <p:ph idx="1" type="body"/>
          </p:nvPr>
        </p:nvSpPr>
        <p:spPr>
          <a:xfrm>
            <a:off x="311700" y="289975"/>
            <a:ext cx="8520600" cy="4278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275"/>
              <a:buFont typeface="Arial"/>
              <a:buNone/>
            </a:pPr>
            <a:r>
              <a:rPr lang="en" sz="1250"/>
              <a:t>public class ThreadState</a:t>
            </a:r>
            <a:endParaRPr sz="1250"/>
          </a:p>
          <a:p>
            <a:pPr indent="0" lvl="0" marL="0" rtl="0" algn="l">
              <a:lnSpc>
                <a:spcPct val="95000"/>
              </a:lnSpc>
              <a:spcBef>
                <a:spcPts val="1200"/>
              </a:spcBef>
              <a:spcAft>
                <a:spcPts val="0"/>
              </a:spcAft>
              <a:buClr>
                <a:schemeClr val="dk1"/>
              </a:buClr>
              <a:buSzPts val="275"/>
              <a:buFont typeface="Arial"/>
              <a:buNone/>
            </a:pPr>
            <a:r>
              <a:rPr lang="en" sz="1250"/>
              <a:t>{</a:t>
            </a:r>
            <a:endParaRPr sz="1250"/>
          </a:p>
          <a:p>
            <a:pPr indent="0" lvl="0" marL="0" rtl="0" algn="l">
              <a:lnSpc>
                <a:spcPct val="95000"/>
              </a:lnSpc>
              <a:spcBef>
                <a:spcPts val="1200"/>
              </a:spcBef>
              <a:spcAft>
                <a:spcPts val="0"/>
              </a:spcAft>
              <a:buClr>
                <a:schemeClr val="dk1"/>
              </a:buClr>
              <a:buSzPts val="275"/>
              <a:buFont typeface="Arial"/>
              <a:buNone/>
            </a:pPr>
            <a:r>
              <a:rPr lang="en" sz="1250"/>
              <a:t>	public void createTimedWaitingThread()</a:t>
            </a:r>
            <a:endParaRPr sz="1250"/>
          </a:p>
          <a:p>
            <a:pPr indent="0" lvl="0" marL="0" rtl="0" algn="l">
              <a:lnSpc>
                <a:spcPct val="95000"/>
              </a:lnSpc>
              <a:spcBef>
                <a:spcPts val="1200"/>
              </a:spcBef>
              <a:spcAft>
                <a:spcPts val="0"/>
              </a:spcAft>
              <a:buClr>
                <a:schemeClr val="dk1"/>
              </a:buClr>
              <a:buSzPts val="275"/>
              <a:buFont typeface="Arial"/>
              <a:buNone/>
            </a:pPr>
            <a:r>
              <a:rPr lang="en" sz="1250"/>
              <a:t>	{</a:t>
            </a:r>
            <a:endParaRPr sz="1250"/>
          </a:p>
          <a:p>
            <a:pPr indent="0" lvl="0" marL="0" rtl="0" algn="l">
              <a:lnSpc>
                <a:spcPct val="95000"/>
              </a:lnSpc>
              <a:spcBef>
                <a:spcPts val="1200"/>
              </a:spcBef>
              <a:spcAft>
                <a:spcPts val="0"/>
              </a:spcAft>
              <a:buClr>
                <a:schemeClr val="dk1"/>
              </a:buClr>
              <a:buSzPts val="275"/>
              <a:buFont typeface="Arial"/>
              <a:buNone/>
            </a:pPr>
            <a:r>
              <a:rPr lang="en" sz="1250"/>
              <a:t>    	Thread thread = new Thread(() -&gt;</a:t>
            </a:r>
            <a:endParaRPr sz="1250"/>
          </a:p>
          <a:p>
            <a:pPr indent="0" lvl="0" marL="0" rtl="0" algn="l">
              <a:lnSpc>
                <a:spcPct val="95000"/>
              </a:lnSpc>
              <a:spcBef>
                <a:spcPts val="1200"/>
              </a:spcBef>
              <a:spcAft>
                <a:spcPts val="0"/>
              </a:spcAft>
              <a:buClr>
                <a:schemeClr val="dk1"/>
              </a:buClr>
              <a:buSzPts val="275"/>
              <a:buFont typeface="Arial"/>
              <a:buNone/>
            </a:pPr>
            <a:r>
              <a:rPr lang="en" sz="1250"/>
              <a:t>    	{</a:t>
            </a:r>
            <a:endParaRPr sz="1250"/>
          </a:p>
          <a:p>
            <a:pPr indent="0" lvl="0" marL="0" rtl="0" algn="l">
              <a:lnSpc>
                <a:spcPct val="95000"/>
              </a:lnSpc>
              <a:spcBef>
                <a:spcPts val="1200"/>
              </a:spcBef>
              <a:spcAft>
                <a:spcPts val="0"/>
              </a:spcAft>
              <a:buClr>
                <a:schemeClr val="dk1"/>
              </a:buClr>
              <a:buSzPts val="275"/>
              <a:buFont typeface="Arial"/>
              <a:buNone/>
            </a:pPr>
            <a:r>
              <a:rPr lang="en" sz="1250"/>
              <a:t>        	// thread enters sleep state with a timeout period of 5 seconds</a:t>
            </a:r>
            <a:endParaRPr sz="1250"/>
          </a:p>
          <a:p>
            <a:pPr indent="0" lvl="0" marL="0" rtl="0" algn="l">
              <a:lnSpc>
                <a:spcPct val="95000"/>
              </a:lnSpc>
              <a:spcBef>
                <a:spcPts val="1200"/>
              </a:spcBef>
              <a:spcAft>
                <a:spcPts val="0"/>
              </a:spcAft>
              <a:buClr>
                <a:schemeClr val="dk1"/>
              </a:buClr>
              <a:buSzPts val="275"/>
              <a:buFont typeface="Arial"/>
              <a:buNone/>
            </a:pPr>
            <a:r>
              <a:rPr lang="en" sz="1250"/>
              <a:t>        	Thread.sleep(5000);</a:t>
            </a:r>
            <a:endParaRPr sz="1250"/>
          </a:p>
          <a:p>
            <a:pPr indent="0" lvl="0" marL="0" rtl="0" algn="l">
              <a:lnSpc>
                <a:spcPct val="95000"/>
              </a:lnSpc>
              <a:spcBef>
                <a:spcPts val="1200"/>
              </a:spcBef>
              <a:spcAft>
                <a:spcPts val="0"/>
              </a:spcAft>
              <a:buClr>
                <a:schemeClr val="dk1"/>
              </a:buClr>
              <a:buSzPts val="275"/>
              <a:buFont typeface="Arial"/>
              <a:buNone/>
            </a:pPr>
            <a:r>
              <a:rPr lang="en" sz="1250"/>
              <a:t>    	});</a:t>
            </a:r>
            <a:endParaRPr sz="1250"/>
          </a:p>
          <a:p>
            <a:pPr indent="0" lvl="0" marL="0" rtl="0" algn="l">
              <a:lnSpc>
                <a:spcPct val="95000"/>
              </a:lnSpc>
              <a:spcBef>
                <a:spcPts val="1200"/>
              </a:spcBef>
              <a:spcAft>
                <a:spcPts val="0"/>
              </a:spcAft>
              <a:buClr>
                <a:schemeClr val="dk1"/>
              </a:buClr>
              <a:buSzPts val="275"/>
              <a:buFont typeface="Arial"/>
              <a:buNone/>
            </a:pPr>
            <a:r>
              <a:rPr lang="en" sz="1250"/>
              <a:t>    	// TIMED_WAITING</a:t>
            </a:r>
            <a:endParaRPr sz="1250"/>
          </a:p>
          <a:p>
            <a:pPr indent="0" lvl="0" marL="0" rtl="0" algn="l">
              <a:lnSpc>
                <a:spcPct val="95000"/>
              </a:lnSpc>
              <a:spcBef>
                <a:spcPts val="1200"/>
              </a:spcBef>
              <a:spcAft>
                <a:spcPts val="0"/>
              </a:spcAft>
              <a:buClr>
                <a:schemeClr val="dk1"/>
              </a:buClr>
              <a:buSzPts val="275"/>
              <a:buFont typeface="Arial"/>
              <a:buNone/>
            </a:pPr>
            <a:r>
              <a:rPr lang="en" sz="1250"/>
              <a:t>    	System.out.println("Thread state: " + thread.getState());</a:t>
            </a:r>
            <a:endParaRPr sz="1250"/>
          </a:p>
          <a:p>
            <a:pPr indent="0" lvl="0" marL="0" rtl="0" algn="l">
              <a:lnSpc>
                <a:spcPct val="95000"/>
              </a:lnSpc>
              <a:spcBef>
                <a:spcPts val="1200"/>
              </a:spcBef>
              <a:spcAft>
                <a:spcPts val="0"/>
              </a:spcAft>
              <a:buClr>
                <a:schemeClr val="dk1"/>
              </a:buClr>
              <a:buSzPts val="275"/>
              <a:buFont typeface="Arial"/>
              <a:buNone/>
            </a:pPr>
            <a:r>
              <a:rPr lang="en" sz="1250"/>
              <a:t>	}</a:t>
            </a:r>
            <a:endParaRPr sz="1250"/>
          </a:p>
          <a:p>
            <a:pPr indent="0" lvl="0" marL="0" rtl="0" algn="l">
              <a:lnSpc>
                <a:spcPct val="95000"/>
              </a:lnSpc>
              <a:spcBef>
                <a:spcPts val="1200"/>
              </a:spcBef>
              <a:spcAft>
                <a:spcPts val="0"/>
              </a:spcAft>
              <a:buClr>
                <a:schemeClr val="dk1"/>
              </a:buClr>
              <a:buSzPts val="275"/>
              <a:buFont typeface="Arial"/>
              <a:buNone/>
            </a:pPr>
            <a:r>
              <a:rPr lang="en" sz="1250"/>
              <a:t>}</a:t>
            </a:r>
            <a:endParaRPr sz="1250"/>
          </a:p>
          <a:p>
            <a:pPr indent="0" lvl="0" marL="0" rtl="0" algn="l">
              <a:lnSpc>
                <a:spcPct val="95000"/>
              </a:lnSpc>
              <a:spcBef>
                <a:spcPts val="1200"/>
              </a:spcBef>
              <a:spcAft>
                <a:spcPts val="0"/>
              </a:spcAft>
              <a:buClr>
                <a:schemeClr val="dk1"/>
              </a:buClr>
              <a:buSzPts val="275"/>
              <a:buFont typeface="Arial"/>
              <a:buNone/>
            </a:pPr>
            <a:r>
              <a:t/>
            </a:r>
            <a:endParaRPr sz="1250"/>
          </a:p>
          <a:p>
            <a:pPr indent="0" lvl="0" marL="0" rtl="0" algn="l">
              <a:lnSpc>
                <a:spcPct val="95000"/>
              </a:lnSpc>
              <a:spcBef>
                <a:spcPts val="1200"/>
              </a:spcBef>
              <a:spcAft>
                <a:spcPts val="0"/>
              </a:spcAft>
              <a:buClr>
                <a:schemeClr val="dk1"/>
              </a:buClr>
              <a:buSzPts val="275"/>
              <a:buFont typeface="Arial"/>
              <a:buNone/>
            </a:pPr>
            <a:r>
              <a:rPr lang="en" sz="1250"/>
              <a:t>// create instance of ThreadState and call createTimedWaitingThread method</a:t>
            </a:r>
            <a:endParaRPr sz="1250"/>
          </a:p>
          <a:p>
            <a:pPr indent="0" lvl="0" marL="0" rtl="0" algn="l">
              <a:lnSpc>
                <a:spcPct val="95000"/>
              </a:lnSpc>
              <a:spcBef>
                <a:spcPts val="1200"/>
              </a:spcBef>
              <a:spcAft>
                <a:spcPts val="0"/>
              </a:spcAft>
              <a:buClr>
                <a:schemeClr val="dk1"/>
              </a:buClr>
              <a:buSzPts val="275"/>
              <a:buFont typeface="Arial"/>
              <a:buNone/>
            </a:pPr>
            <a:r>
              <a:rPr lang="en" sz="1250"/>
              <a:t>ThreadState threadState = new ThreadState();</a:t>
            </a:r>
            <a:endParaRPr sz="1250"/>
          </a:p>
          <a:p>
            <a:pPr indent="0" lvl="0" marL="0" rtl="0" algn="l">
              <a:lnSpc>
                <a:spcPct val="95000"/>
              </a:lnSpc>
              <a:spcBef>
                <a:spcPts val="1200"/>
              </a:spcBef>
              <a:spcAft>
                <a:spcPts val="0"/>
              </a:spcAft>
              <a:buClr>
                <a:schemeClr val="dk1"/>
              </a:buClr>
              <a:buSzPts val="275"/>
              <a:buFont typeface="Arial"/>
              <a:buNone/>
            </a:pPr>
            <a:r>
              <a:rPr lang="en" sz="1250"/>
              <a:t>threadState.createTimedWaitingThread();</a:t>
            </a:r>
            <a:endParaRPr sz="1250"/>
          </a:p>
          <a:p>
            <a:pPr indent="0" lvl="0" marL="0" rtl="0" algn="l">
              <a:lnSpc>
                <a:spcPct val="95000"/>
              </a:lnSpc>
              <a:spcBef>
                <a:spcPts val="1200"/>
              </a:spcBef>
              <a:spcAft>
                <a:spcPts val="0"/>
              </a:spcAft>
              <a:buClr>
                <a:schemeClr val="dk1"/>
              </a:buClr>
              <a:buSzPts val="275"/>
              <a:buFont typeface="Arial"/>
              <a:buNone/>
            </a:pPr>
            <a:r>
              <a:t/>
            </a:r>
            <a:endParaRPr sz="1250"/>
          </a:p>
          <a:p>
            <a:pPr indent="0" lvl="0" marL="0" rtl="0" algn="l">
              <a:lnSpc>
                <a:spcPct val="95000"/>
              </a:lnSpc>
              <a:spcBef>
                <a:spcPts val="1200"/>
              </a:spcBef>
              <a:spcAft>
                <a:spcPts val="0"/>
              </a:spcAft>
              <a:buClr>
                <a:schemeClr val="dk1"/>
              </a:buClr>
              <a:buSzPts val="275"/>
              <a:buFont typeface="Arial"/>
              <a:buNone/>
            </a:pPr>
            <a:r>
              <a:t/>
            </a:r>
            <a:endParaRPr sz="1250"/>
          </a:p>
          <a:p>
            <a:pPr indent="0" lvl="0" marL="0" rtl="0" algn="l">
              <a:lnSpc>
                <a:spcPct val="95000"/>
              </a:lnSpc>
              <a:spcBef>
                <a:spcPts val="1200"/>
              </a:spcBef>
              <a:spcAft>
                <a:spcPts val="1200"/>
              </a:spcAft>
              <a:buSzPts val="275"/>
              <a:buNone/>
            </a:pPr>
            <a:r>
              <a:t/>
            </a:r>
            <a:endParaRPr sz="125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0" name="Google Shape;210;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9250" lvl="0" marL="457200" rtl="0" algn="l">
              <a:spcBef>
                <a:spcPts val="1200"/>
              </a:spcBef>
              <a:spcAft>
                <a:spcPts val="0"/>
              </a:spcAft>
              <a:buClr>
                <a:schemeClr val="dk1"/>
              </a:buClr>
              <a:buSzPts val="1900"/>
              <a:buChar char="●"/>
            </a:pPr>
            <a:r>
              <a:rPr b="1" lang="en" sz="1900">
                <a:solidFill>
                  <a:schemeClr val="dk1"/>
                </a:solidFill>
              </a:rPr>
              <a:t>Terminated:</a:t>
            </a:r>
            <a:r>
              <a:rPr lang="en" sz="1900">
                <a:solidFill>
                  <a:schemeClr val="dk1"/>
                </a:solidFill>
              </a:rPr>
              <a:t> A thread reaches the termination state because of the following reasons:</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When a thread has finished its job, then it exists or terminates normally.</a:t>
            </a:r>
            <a:endParaRPr sz="1900">
              <a:solidFill>
                <a:schemeClr val="dk1"/>
              </a:solidFill>
            </a:endParaRPr>
          </a:p>
          <a:p>
            <a:pPr indent="-349250" lvl="0" marL="457200" rtl="0" algn="l">
              <a:spcBef>
                <a:spcPts val="0"/>
              </a:spcBef>
              <a:spcAft>
                <a:spcPts val="0"/>
              </a:spcAft>
              <a:buClr>
                <a:schemeClr val="dk1"/>
              </a:buClr>
              <a:buSzPts val="1900"/>
              <a:buChar char="●"/>
            </a:pPr>
            <a:r>
              <a:rPr b="1" lang="en" sz="1900">
                <a:solidFill>
                  <a:schemeClr val="dk1"/>
                </a:solidFill>
              </a:rPr>
              <a:t>Abnormal termination:</a:t>
            </a:r>
            <a:r>
              <a:rPr lang="en" sz="1900">
                <a:solidFill>
                  <a:schemeClr val="dk1"/>
                </a:solidFill>
              </a:rPr>
              <a:t> It occurs when some unusual events such as an unhandled exception or segmentation fault.</a:t>
            </a:r>
            <a:endParaRPr sz="1900">
              <a:solidFill>
                <a:schemeClr val="dk1"/>
              </a:solidFill>
            </a:endParaRPr>
          </a:p>
          <a:p>
            <a:pPr indent="0" lvl="0" marL="0" rtl="0" algn="l">
              <a:spcBef>
                <a:spcPts val="1200"/>
              </a:spcBef>
              <a:spcAft>
                <a:spcPts val="1200"/>
              </a:spcAft>
              <a:buNone/>
            </a:pPr>
            <a:r>
              <a:rPr lang="en" sz="1900">
                <a:solidFill>
                  <a:schemeClr val="dk1"/>
                </a:solidFill>
              </a:rPr>
              <a:t>A terminated thread means the thread is no more in the system. In other words, the thread is dead, and there is no way one can respawn (active after kill) the dead thread.</a:t>
            </a:r>
            <a:endParaRPr b="1" sz="19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40"/>
          <p:cNvSpPr txBox="1"/>
          <p:nvPr>
            <p:ph idx="1" type="body"/>
          </p:nvPr>
        </p:nvSpPr>
        <p:spPr>
          <a:xfrm>
            <a:off x="311700" y="16822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275"/>
              <a:buFont typeface="Arial"/>
              <a:buNone/>
            </a:pPr>
            <a:r>
              <a:rPr lang="en" sz="1250"/>
              <a:t>public class ThreadState</a:t>
            </a:r>
            <a:endParaRPr sz="1250"/>
          </a:p>
          <a:p>
            <a:pPr indent="0" lvl="0" marL="0" rtl="0" algn="l">
              <a:lnSpc>
                <a:spcPct val="95000"/>
              </a:lnSpc>
              <a:spcBef>
                <a:spcPts val="1200"/>
              </a:spcBef>
              <a:spcAft>
                <a:spcPts val="0"/>
              </a:spcAft>
              <a:buClr>
                <a:schemeClr val="dk1"/>
              </a:buClr>
              <a:buSzPts val="275"/>
              <a:buFont typeface="Arial"/>
              <a:buNone/>
            </a:pPr>
            <a:r>
              <a:rPr lang="en" sz="1250"/>
              <a:t>{</a:t>
            </a:r>
            <a:endParaRPr sz="1250"/>
          </a:p>
          <a:p>
            <a:pPr indent="0" lvl="0" marL="0" rtl="0" algn="l">
              <a:lnSpc>
                <a:spcPct val="95000"/>
              </a:lnSpc>
              <a:spcBef>
                <a:spcPts val="1200"/>
              </a:spcBef>
              <a:spcAft>
                <a:spcPts val="0"/>
              </a:spcAft>
              <a:buClr>
                <a:schemeClr val="dk1"/>
              </a:buClr>
              <a:buSzPts val="275"/>
              <a:buFont typeface="Arial"/>
              <a:buNone/>
            </a:pPr>
            <a:r>
              <a:rPr lang="en" sz="1250"/>
              <a:t>	public void createTerminatedThread()</a:t>
            </a:r>
            <a:endParaRPr sz="1250"/>
          </a:p>
          <a:p>
            <a:pPr indent="0" lvl="0" marL="0" rtl="0" algn="l">
              <a:lnSpc>
                <a:spcPct val="95000"/>
              </a:lnSpc>
              <a:spcBef>
                <a:spcPts val="1200"/>
              </a:spcBef>
              <a:spcAft>
                <a:spcPts val="0"/>
              </a:spcAft>
              <a:buClr>
                <a:schemeClr val="dk1"/>
              </a:buClr>
              <a:buSzPts val="275"/>
              <a:buFont typeface="Arial"/>
              <a:buNone/>
            </a:pPr>
            <a:r>
              <a:rPr lang="en" sz="1250"/>
              <a:t>	{</a:t>
            </a:r>
            <a:endParaRPr sz="1250"/>
          </a:p>
          <a:p>
            <a:pPr indent="0" lvl="0" marL="0" rtl="0" algn="l">
              <a:lnSpc>
                <a:spcPct val="95000"/>
              </a:lnSpc>
              <a:spcBef>
                <a:spcPts val="1200"/>
              </a:spcBef>
              <a:spcAft>
                <a:spcPts val="0"/>
              </a:spcAft>
              <a:buClr>
                <a:schemeClr val="dk1"/>
              </a:buClr>
              <a:buSzPts val="275"/>
              <a:buFont typeface="Arial"/>
              <a:buNone/>
            </a:pPr>
            <a:r>
              <a:rPr lang="en" sz="1250"/>
              <a:t>    	Thread thread = new Thread(() -&gt; {});</a:t>
            </a:r>
            <a:endParaRPr sz="1250"/>
          </a:p>
          <a:p>
            <a:pPr indent="0" lvl="0" marL="0" rtl="0" algn="l">
              <a:lnSpc>
                <a:spcPct val="95000"/>
              </a:lnSpc>
              <a:spcBef>
                <a:spcPts val="1200"/>
              </a:spcBef>
              <a:spcAft>
                <a:spcPts val="0"/>
              </a:spcAft>
              <a:buClr>
                <a:schemeClr val="dk1"/>
              </a:buClr>
              <a:buSzPts val="275"/>
              <a:buFont typeface="Arial"/>
              <a:buNone/>
            </a:pPr>
            <a:r>
              <a:rPr lang="en" sz="1250"/>
              <a:t>    	thread.start();</a:t>
            </a:r>
            <a:endParaRPr sz="1250"/>
          </a:p>
          <a:p>
            <a:pPr indent="0" lvl="0" marL="0" rtl="0" algn="l">
              <a:lnSpc>
                <a:spcPct val="95000"/>
              </a:lnSpc>
              <a:spcBef>
                <a:spcPts val="1200"/>
              </a:spcBef>
              <a:spcAft>
                <a:spcPts val="0"/>
              </a:spcAft>
              <a:buClr>
                <a:schemeClr val="dk1"/>
              </a:buClr>
              <a:buSzPts val="275"/>
              <a:buFont typeface="Arial"/>
              <a:buNone/>
            </a:pPr>
            <a:r>
              <a:rPr lang="en" sz="1250"/>
              <a:t>    	Thread.sleep(2000); // Sleep for 2 seconds to allow thread to finish execution</a:t>
            </a:r>
            <a:endParaRPr sz="1250"/>
          </a:p>
          <a:p>
            <a:pPr indent="0" lvl="0" marL="0" rtl="0" algn="l">
              <a:lnSpc>
                <a:spcPct val="95000"/>
              </a:lnSpc>
              <a:spcBef>
                <a:spcPts val="1200"/>
              </a:spcBef>
              <a:spcAft>
                <a:spcPts val="0"/>
              </a:spcAft>
              <a:buClr>
                <a:schemeClr val="dk1"/>
              </a:buClr>
              <a:buSzPts val="275"/>
              <a:buFont typeface="Arial"/>
              <a:buNone/>
            </a:pPr>
            <a:r>
              <a:rPr lang="en" sz="1250"/>
              <a:t>    	// TERMINATED</a:t>
            </a:r>
            <a:endParaRPr sz="1250"/>
          </a:p>
          <a:p>
            <a:pPr indent="0" lvl="0" marL="0" rtl="0" algn="l">
              <a:lnSpc>
                <a:spcPct val="95000"/>
              </a:lnSpc>
              <a:spcBef>
                <a:spcPts val="1200"/>
              </a:spcBef>
              <a:spcAft>
                <a:spcPts val="0"/>
              </a:spcAft>
              <a:buClr>
                <a:schemeClr val="dk1"/>
              </a:buClr>
              <a:buSzPts val="275"/>
              <a:buFont typeface="Arial"/>
              <a:buNone/>
            </a:pPr>
            <a:r>
              <a:rPr lang="en" sz="1250"/>
              <a:t>    	System.out.println("Thread state: " + thread.getState());</a:t>
            </a:r>
            <a:endParaRPr sz="1250"/>
          </a:p>
          <a:p>
            <a:pPr indent="0" lvl="0" marL="0" rtl="0" algn="l">
              <a:lnSpc>
                <a:spcPct val="95000"/>
              </a:lnSpc>
              <a:spcBef>
                <a:spcPts val="1200"/>
              </a:spcBef>
              <a:spcAft>
                <a:spcPts val="0"/>
              </a:spcAft>
              <a:buClr>
                <a:schemeClr val="dk1"/>
              </a:buClr>
              <a:buSzPts val="275"/>
              <a:buFont typeface="Arial"/>
              <a:buNone/>
            </a:pPr>
            <a:r>
              <a:rPr lang="en" sz="1250"/>
              <a:t>	}</a:t>
            </a:r>
            <a:endParaRPr sz="1250"/>
          </a:p>
          <a:p>
            <a:pPr indent="0" lvl="0" marL="0" rtl="0" algn="l">
              <a:lnSpc>
                <a:spcPct val="95000"/>
              </a:lnSpc>
              <a:spcBef>
                <a:spcPts val="1200"/>
              </a:spcBef>
              <a:spcAft>
                <a:spcPts val="0"/>
              </a:spcAft>
              <a:buClr>
                <a:schemeClr val="dk1"/>
              </a:buClr>
              <a:buSzPts val="275"/>
              <a:buFont typeface="Arial"/>
              <a:buNone/>
            </a:pPr>
            <a:r>
              <a:rPr lang="en" sz="1250"/>
              <a:t>}</a:t>
            </a:r>
            <a:endParaRPr sz="1250"/>
          </a:p>
          <a:p>
            <a:pPr indent="0" lvl="0" marL="0" rtl="0" algn="l">
              <a:lnSpc>
                <a:spcPct val="95000"/>
              </a:lnSpc>
              <a:spcBef>
                <a:spcPts val="1200"/>
              </a:spcBef>
              <a:spcAft>
                <a:spcPts val="0"/>
              </a:spcAft>
              <a:buClr>
                <a:schemeClr val="dk1"/>
              </a:buClr>
              <a:buSzPts val="275"/>
              <a:buFont typeface="Arial"/>
              <a:buNone/>
            </a:pPr>
            <a:r>
              <a:t/>
            </a:r>
            <a:endParaRPr sz="1250"/>
          </a:p>
          <a:p>
            <a:pPr indent="0" lvl="0" marL="0" rtl="0" algn="l">
              <a:lnSpc>
                <a:spcPct val="95000"/>
              </a:lnSpc>
              <a:spcBef>
                <a:spcPts val="1200"/>
              </a:spcBef>
              <a:spcAft>
                <a:spcPts val="0"/>
              </a:spcAft>
              <a:buClr>
                <a:schemeClr val="dk1"/>
              </a:buClr>
              <a:buSzPts val="275"/>
              <a:buFont typeface="Arial"/>
              <a:buNone/>
            </a:pPr>
            <a:r>
              <a:rPr lang="en" sz="1250"/>
              <a:t>ThreadState threadState = new ThreadState();</a:t>
            </a:r>
            <a:endParaRPr sz="1250"/>
          </a:p>
          <a:p>
            <a:pPr indent="0" lvl="0" marL="0" rtl="0" algn="l">
              <a:lnSpc>
                <a:spcPct val="95000"/>
              </a:lnSpc>
              <a:spcBef>
                <a:spcPts val="1200"/>
              </a:spcBef>
              <a:spcAft>
                <a:spcPts val="0"/>
              </a:spcAft>
              <a:buClr>
                <a:schemeClr val="dk1"/>
              </a:buClr>
              <a:buSzPts val="275"/>
              <a:buFont typeface="Arial"/>
              <a:buNone/>
            </a:pPr>
            <a:r>
              <a:rPr lang="en" sz="1250"/>
              <a:t>threadState.createTerminatedThread();</a:t>
            </a:r>
            <a:endParaRPr sz="1250"/>
          </a:p>
          <a:p>
            <a:pPr indent="0" lvl="0" marL="0" rtl="0" algn="l">
              <a:lnSpc>
                <a:spcPct val="95000"/>
              </a:lnSpc>
              <a:spcBef>
                <a:spcPts val="1200"/>
              </a:spcBef>
              <a:spcAft>
                <a:spcPts val="0"/>
              </a:spcAft>
              <a:buClr>
                <a:schemeClr val="dk1"/>
              </a:buClr>
              <a:buSzPts val="275"/>
              <a:buFont typeface="Arial"/>
              <a:buNone/>
            </a:pPr>
            <a:r>
              <a:t/>
            </a:r>
            <a:endParaRPr sz="1250"/>
          </a:p>
          <a:p>
            <a:pPr indent="0" lvl="0" marL="0" rtl="0" algn="l">
              <a:lnSpc>
                <a:spcPct val="95000"/>
              </a:lnSpc>
              <a:spcBef>
                <a:spcPts val="1200"/>
              </a:spcBef>
              <a:spcAft>
                <a:spcPts val="0"/>
              </a:spcAft>
              <a:buClr>
                <a:schemeClr val="dk1"/>
              </a:buClr>
              <a:buSzPts val="275"/>
              <a:buFont typeface="Arial"/>
              <a:buNone/>
            </a:pPr>
            <a:r>
              <a:t/>
            </a:r>
            <a:endParaRPr sz="1250"/>
          </a:p>
          <a:p>
            <a:pPr indent="0" lvl="0" marL="0" rtl="0" algn="l">
              <a:lnSpc>
                <a:spcPct val="95000"/>
              </a:lnSpc>
              <a:spcBef>
                <a:spcPts val="1200"/>
              </a:spcBef>
              <a:spcAft>
                <a:spcPts val="1200"/>
              </a:spcAft>
              <a:buSzPts val="275"/>
              <a:buNone/>
            </a:pPr>
            <a:r>
              <a:t/>
            </a:r>
            <a:endParaRPr sz="125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2400"/>
              </a:spcBef>
              <a:spcAft>
                <a:spcPts val="0"/>
              </a:spcAft>
              <a:buClr>
                <a:schemeClr val="dk1"/>
              </a:buClr>
              <a:buSzPct val="47826"/>
              <a:buFont typeface="Arial"/>
              <a:buNone/>
            </a:pPr>
            <a:r>
              <a:rPr b="1" lang="en" sz="2300"/>
              <a:t>Thread Scheduler in Java</a:t>
            </a:r>
            <a:endParaRPr b="1" sz="2300"/>
          </a:p>
          <a:p>
            <a:pPr indent="0" lvl="0" marL="0" rtl="0" algn="l">
              <a:spcBef>
                <a:spcPts val="600"/>
              </a:spcBef>
              <a:spcAft>
                <a:spcPts val="0"/>
              </a:spcAft>
              <a:buNone/>
            </a:pPr>
            <a:r>
              <a:t/>
            </a:r>
            <a:endParaRPr/>
          </a:p>
        </p:txBody>
      </p:sp>
      <p:sp>
        <p:nvSpPr>
          <p:cNvPr id="221" name="Google Shape;221;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sz="1500">
                <a:solidFill>
                  <a:schemeClr val="dk1"/>
                </a:solidFill>
              </a:rPr>
              <a:t>A component of Java that decides which thread to run or execute and which thread to wait is called a </a:t>
            </a:r>
            <a:r>
              <a:rPr b="1" lang="en" sz="1500">
                <a:solidFill>
                  <a:schemeClr val="dk1"/>
                </a:solidFill>
              </a:rPr>
              <a:t>thread scheduler in Java</a:t>
            </a:r>
            <a:r>
              <a:rPr lang="en" sz="1500">
                <a:solidFill>
                  <a:schemeClr val="dk1"/>
                </a:solidFill>
              </a:rPr>
              <a:t>. In Java, a thread is only chosen by a thread scheduler if it is in the runnable state. However, if there is more than one thread in the runnable state, it is up to the thread scheduler to pick one of the threads and ignore the other ones. There are some criteria that decide which thread will execute first. There are two factors for scheduling a thread i.e. </a:t>
            </a:r>
            <a:r>
              <a:rPr b="1" lang="en" sz="1500">
                <a:solidFill>
                  <a:schemeClr val="dk1"/>
                </a:solidFill>
              </a:rPr>
              <a:t>Priority</a:t>
            </a:r>
            <a:r>
              <a:rPr lang="en" sz="1500">
                <a:solidFill>
                  <a:schemeClr val="dk1"/>
                </a:solidFill>
              </a:rPr>
              <a:t> and </a:t>
            </a:r>
            <a:r>
              <a:rPr b="1" lang="en" sz="1500">
                <a:solidFill>
                  <a:schemeClr val="dk1"/>
                </a:solidFill>
              </a:rPr>
              <a:t>Time of arrival</a:t>
            </a:r>
            <a:r>
              <a:rPr lang="en" sz="1500">
                <a:solidFill>
                  <a:schemeClr val="dk1"/>
                </a:solidFill>
              </a:rPr>
              <a:t>.</a:t>
            </a:r>
            <a:endParaRPr sz="1500">
              <a:solidFill>
                <a:schemeClr val="dk1"/>
              </a:solidFill>
            </a:endParaRPr>
          </a:p>
          <a:p>
            <a:pPr indent="0" lvl="0" marL="0" rtl="0" algn="l">
              <a:spcBef>
                <a:spcPts val="1200"/>
              </a:spcBef>
              <a:spcAft>
                <a:spcPts val="0"/>
              </a:spcAft>
              <a:buClr>
                <a:schemeClr val="dk1"/>
              </a:buClr>
              <a:buSzPts val="1100"/>
              <a:buFont typeface="Arial"/>
              <a:buNone/>
            </a:pPr>
            <a:r>
              <a:rPr b="1" lang="en" sz="1500">
                <a:solidFill>
                  <a:schemeClr val="dk1"/>
                </a:solidFill>
              </a:rPr>
              <a:t>Priority:</a:t>
            </a:r>
            <a:r>
              <a:rPr lang="en" sz="1500">
                <a:solidFill>
                  <a:schemeClr val="dk1"/>
                </a:solidFill>
              </a:rPr>
              <a:t> Priority of each thread lies between 1 to 10. If a thread has a higher priority, it means that thread has got a better chance of getting picked up by the thread scheduler.</a:t>
            </a:r>
            <a:endParaRPr sz="1500">
              <a:solidFill>
                <a:schemeClr val="dk1"/>
              </a:solidFill>
            </a:endParaRPr>
          </a:p>
          <a:p>
            <a:pPr indent="0" lvl="0" marL="0" rtl="0" algn="l">
              <a:spcBef>
                <a:spcPts val="1200"/>
              </a:spcBef>
              <a:spcAft>
                <a:spcPts val="0"/>
              </a:spcAft>
              <a:buClr>
                <a:schemeClr val="dk1"/>
              </a:buClr>
              <a:buSzPts val="1100"/>
              <a:buFont typeface="Arial"/>
              <a:buNone/>
            </a:pPr>
            <a:r>
              <a:rPr b="1" lang="en" sz="1500">
                <a:solidFill>
                  <a:schemeClr val="dk1"/>
                </a:solidFill>
              </a:rPr>
              <a:t>Time of Arrival:</a:t>
            </a:r>
            <a:r>
              <a:rPr lang="en" sz="1500">
                <a:solidFill>
                  <a:schemeClr val="dk1"/>
                </a:solidFill>
              </a:rPr>
              <a:t> Suppose two threads of the same priority enter the runnable state, then priority cannot be the factor to pick a thread from these two threads. In such a case, </a:t>
            </a:r>
            <a:r>
              <a:rPr b="1" lang="en" sz="1500">
                <a:solidFill>
                  <a:schemeClr val="dk1"/>
                </a:solidFill>
              </a:rPr>
              <a:t>arrival time</a:t>
            </a:r>
            <a:r>
              <a:rPr lang="en" sz="1500">
                <a:solidFill>
                  <a:schemeClr val="dk1"/>
                </a:solidFill>
              </a:rPr>
              <a:t> of thread is considered by the thread scheduler. A thread that arrived first gets the preference over the other threads.</a:t>
            </a:r>
            <a:endParaRPr sz="1500">
              <a:solidFill>
                <a:schemeClr val="dk1"/>
              </a:solidFill>
            </a:endParaRPr>
          </a:p>
          <a:p>
            <a:pPr indent="0" lvl="0" marL="0" rtl="0" algn="l">
              <a:spcBef>
                <a:spcPts val="1200"/>
              </a:spcBef>
              <a:spcAft>
                <a:spcPts val="1200"/>
              </a:spcAft>
              <a:buNone/>
            </a:pPr>
            <a:r>
              <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a:t>
            </a:r>
            <a:r>
              <a:rPr lang="en"/>
              <a:t>-</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a:t>Generally you will be eating dinner while watching TV. At the same time, you may be talking to your mother to get some more eatables. Now, you are doing three different tasks in parallel. This we call in computers as multitasking achieved through multithreading.</a:t>
            </a:r>
            <a:endParaRPr/>
          </a:p>
          <a:p>
            <a:pPr indent="0" lvl="0" marL="0" rtl="0" algn="l">
              <a:spcBef>
                <a:spcPts val="1200"/>
              </a:spcBef>
              <a:spcAft>
                <a:spcPts val="0"/>
              </a:spcAft>
              <a:buClr>
                <a:schemeClr val="dk1"/>
              </a:buClr>
              <a:buSzPts val="1100"/>
              <a:buFont typeface="Arial"/>
              <a:buNone/>
            </a:pPr>
            <a:r>
              <a:rPr lang="en"/>
              <a:t>To achieve multiple tasks parallel, Programmer uses threads. Multithreading gives Java the ability to achieve multiple tasks in parallel. One task does not wait for another to complete. That is, without completing one task, another task can start and also can execute.</a:t>
            </a:r>
            <a:endParaRPr/>
          </a:p>
          <a:p>
            <a:pPr indent="0" lvl="0" marL="0" rtl="0" algn="l">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7" name="Google Shape;227;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1400"/>
              </a:spcBef>
              <a:spcAft>
                <a:spcPts val="0"/>
              </a:spcAft>
              <a:buSzPts val="1800"/>
              <a:buAutoNum type="arabicPeriod"/>
            </a:pPr>
            <a:r>
              <a:rPr b="1" lang="en" sz="1300">
                <a:solidFill>
                  <a:schemeClr val="dk1"/>
                </a:solidFill>
              </a:rPr>
              <a:t>First Come First Serve Scheduling:</a:t>
            </a:r>
            <a:endParaRPr b="1" sz="1300">
              <a:solidFill>
                <a:schemeClr val="dk1"/>
              </a:solidFill>
            </a:endParaRPr>
          </a:p>
          <a:p>
            <a:pPr indent="0" lvl="0" marL="0" rtl="0" algn="l">
              <a:spcBef>
                <a:spcPts val="1400"/>
              </a:spcBef>
              <a:spcAft>
                <a:spcPts val="0"/>
              </a:spcAft>
              <a:buNone/>
            </a:pPr>
            <a:r>
              <a:rPr b="1" lang="en" sz="1300">
                <a:solidFill>
                  <a:schemeClr val="dk1"/>
                </a:solidFill>
              </a:rPr>
              <a:t>In this scheduling algorithm, the scheduler picks the threads thar arrive first in the runnable queue. Observe the following table:</a:t>
            </a:r>
            <a:endParaRPr b="1" sz="1300">
              <a:solidFill>
                <a:schemeClr val="dk1"/>
              </a:solidFill>
            </a:endParaRPr>
          </a:p>
          <a:p>
            <a:pPr indent="0" lvl="0" marL="0" rtl="0" algn="l">
              <a:spcBef>
                <a:spcPts val="1400"/>
              </a:spcBef>
              <a:spcAft>
                <a:spcPts val="0"/>
              </a:spcAft>
              <a:buNone/>
            </a:pPr>
            <a:r>
              <a:rPr b="1" lang="en" sz="1300">
                <a:solidFill>
                  <a:schemeClr val="dk1"/>
                </a:solidFill>
              </a:rPr>
              <a:t>t1-&gt;0</a:t>
            </a:r>
            <a:endParaRPr b="1" sz="1300">
              <a:solidFill>
                <a:schemeClr val="dk1"/>
              </a:solidFill>
            </a:endParaRPr>
          </a:p>
          <a:p>
            <a:pPr indent="0" lvl="0" marL="0" rtl="0" algn="l">
              <a:spcBef>
                <a:spcPts val="1400"/>
              </a:spcBef>
              <a:spcAft>
                <a:spcPts val="0"/>
              </a:spcAft>
              <a:buNone/>
            </a:pPr>
            <a:r>
              <a:rPr b="1" lang="en" sz="1300">
                <a:solidFill>
                  <a:schemeClr val="dk1"/>
                </a:solidFill>
              </a:rPr>
              <a:t>t2-&gt;1</a:t>
            </a:r>
            <a:endParaRPr b="1" sz="1300">
              <a:solidFill>
                <a:schemeClr val="dk1"/>
              </a:solidFill>
            </a:endParaRPr>
          </a:p>
          <a:p>
            <a:pPr indent="0" lvl="0" marL="0" rtl="0" algn="l">
              <a:spcBef>
                <a:spcPts val="1400"/>
              </a:spcBef>
              <a:spcAft>
                <a:spcPts val="0"/>
              </a:spcAft>
              <a:buNone/>
            </a:pPr>
            <a:r>
              <a:rPr b="1" lang="en" sz="1300">
                <a:solidFill>
                  <a:schemeClr val="dk1"/>
                </a:solidFill>
              </a:rPr>
              <a:t>t3-&gt;2</a:t>
            </a:r>
            <a:endParaRPr b="1" sz="1300">
              <a:solidFill>
                <a:schemeClr val="dk1"/>
              </a:solidFill>
            </a:endParaRPr>
          </a:p>
          <a:p>
            <a:pPr indent="0" lvl="0" marL="0" rtl="0" algn="l">
              <a:spcBef>
                <a:spcPts val="1400"/>
              </a:spcBef>
              <a:spcAft>
                <a:spcPts val="0"/>
              </a:spcAft>
              <a:buNone/>
            </a:pPr>
            <a:r>
              <a:rPr b="1" lang="en" sz="1300">
                <a:solidFill>
                  <a:schemeClr val="dk1"/>
                </a:solidFill>
              </a:rPr>
              <a:t>t4-&gt;3</a:t>
            </a:r>
            <a:endParaRPr b="1" sz="1300">
              <a:solidFill>
                <a:schemeClr val="dk1"/>
              </a:solidFill>
            </a:endParaRPr>
          </a:p>
          <a:p>
            <a:pPr indent="0" lvl="0" marL="0" rtl="0" algn="l">
              <a:spcBef>
                <a:spcPts val="1400"/>
              </a:spcBef>
              <a:spcAft>
                <a:spcPts val="0"/>
              </a:spcAft>
              <a:buNone/>
            </a:pPr>
            <a:r>
              <a:rPr b="1" lang="en" sz="1300">
                <a:solidFill>
                  <a:schemeClr val="dk1"/>
                </a:solidFill>
              </a:rPr>
              <a:t>Thread t1 will be processed first, and Thread t4 will be processed last.</a:t>
            </a:r>
            <a:endParaRPr b="1" sz="1300">
              <a:solidFill>
                <a:schemeClr val="dk1"/>
              </a:solidFill>
            </a:endParaRPr>
          </a:p>
          <a:p>
            <a:pPr indent="0" lvl="0" marL="457200" rtl="0" algn="l">
              <a:spcBef>
                <a:spcPts val="40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3" name="Google Shape;233;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 </a:t>
            </a:r>
            <a:r>
              <a:rPr b="1" lang="en" sz="1300">
                <a:solidFill>
                  <a:schemeClr val="dk1"/>
                </a:solidFill>
              </a:rPr>
              <a:t>Time-slicing scheduling:</a:t>
            </a:r>
            <a:endParaRPr b="1" sz="1300">
              <a:solidFill>
                <a:schemeClr val="dk1"/>
              </a:solidFill>
            </a:endParaRPr>
          </a:p>
          <a:p>
            <a:pPr indent="0" lvl="0" marL="0" rtl="0" algn="l">
              <a:spcBef>
                <a:spcPts val="1200"/>
              </a:spcBef>
              <a:spcAft>
                <a:spcPts val="0"/>
              </a:spcAft>
              <a:buNone/>
            </a:pPr>
            <a:r>
              <a:rPr b="1" lang="en" sz="1300">
                <a:solidFill>
                  <a:schemeClr val="dk1"/>
                </a:solidFill>
              </a:rPr>
              <a:t>Usually, the First Come First Serve algorithm is non-preemptive, which is bad as it may lead to infinite blocking (also known as starvation). To avoid that, some time-slices are provided to the threads so that after some time, the running thread has to give up the CPU. Thus, the other waiting threads also get time to run their job.</a:t>
            </a:r>
            <a:endParaRPr b="1" sz="13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4"/>
          <p:cNvSpPr txBox="1"/>
          <p:nvPr>
            <p:ph idx="1" type="body"/>
          </p:nvPr>
        </p:nvSpPr>
        <p:spPr>
          <a:xfrm>
            <a:off x="311700" y="258225"/>
            <a:ext cx="8520600" cy="431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3. </a:t>
            </a:r>
            <a:r>
              <a:rPr b="1" lang="en" sz="1300">
                <a:solidFill>
                  <a:schemeClr val="dk1"/>
                </a:solidFill>
              </a:rPr>
              <a:t>Preemptive-Priority Scheduling:</a:t>
            </a:r>
            <a:endParaRPr b="1" sz="1300">
              <a:solidFill>
                <a:schemeClr val="dk1"/>
              </a:solidFill>
            </a:endParaRPr>
          </a:p>
          <a:p>
            <a:pPr indent="0" lvl="0" marL="0" rtl="0" algn="l">
              <a:spcBef>
                <a:spcPts val="1200"/>
              </a:spcBef>
              <a:spcAft>
                <a:spcPts val="1200"/>
              </a:spcAft>
              <a:buNone/>
            </a:pPr>
            <a:r>
              <a:t/>
            </a:r>
            <a:endParaRPr/>
          </a:p>
        </p:txBody>
      </p:sp>
      <p:pic>
        <p:nvPicPr>
          <p:cNvPr id="239" name="Google Shape;239;p44"/>
          <p:cNvPicPr preferRelativeResize="0"/>
          <p:nvPr/>
        </p:nvPicPr>
        <p:blipFill>
          <a:blip r:embed="rId3">
            <a:alphaModFix/>
          </a:blip>
          <a:stretch>
            <a:fillRect/>
          </a:stretch>
        </p:blipFill>
        <p:spPr>
          <a:xfrm>
            <a:off x="827100" y="850900"/>
            <a:ext cx="7362825" cy="29416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45" name="Google Shape;245;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Suppose there are multiple threads available in the runnable state. The thread scheduler picks that thread that has the highest priority. Since the algorithm is also preemptive, therefore, time slices are also provided to the threads to avoid starvation. Thus, after some time, even if the highest priority thread has not completed its job, it has to release the CPU because of preemption.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6"/>
          <p:cNvSpPr txBox="1"/>
          <p:nvPr>
            <p:ph type="title"/>
          </p:nvPr>
        </p:nvSpPr>
        <p:spPr>
          <a:xfrm>
            <a:off x="311700" y="275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Working of Thread scheduler</a:t>
            </a:r>
            <a:endParaRPr/>
          </a:p>
        </p:txBody>
      </p:sp>
      <p:sp>
        <p:nvSpPr>
          <p:cNvPr id="251" name="Google Shape;251;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2" name="Google Shape;252;p46"/>
          <p:cNvPicPr preferRelativeResize="0"/>
          <p:nvPr/>
        </p:nvPicPr>
        <p:blipFill>
          <a:blip r:embed="rId3">
            <a:alphaModFix/>
          </a:blip>
          <a:stretch>
            <a:fillRect/>
          </a:stretch>
        </p:blipFill>
        <p:spPr>
          <a:xfrm>
            <a:off x="137575" y="755149"/>
            <a:ext cx="9144000" cy="4211053"/>
          </a:xfrm>
          <a:prstGeom prst="rect">
            <a:avLst/>
          </a:prstGeom>
          <a:noFill/>
          <a:ln>
            <a:noFill/>
          </a:ln>
        </p:spPr>
      </p:pic>
      <p:sp>
        <p:nvSpPr>
          <p:cNvPr id="253" name="Google Shape;253;p46"/>
          <p:cNvSpPr txBox="1"/>
          <p:nvPr/>
        </p:nvSpPr>
        <p:spPr>
          <a:xfrm>
            <a:off x="5198525" y="3094575"/>
            <a:ext cx="95400" cy="400200"/>
          </a:xfrm>
          <a:prstGeom prst="rect">
            <a:avLst/>
          </a:prstGeom>
          <a:solidFill>
            <a:srgbClr val="FF99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2400"/>
              </a:spcBef>
              <a:spcAft>
                <a:spcPts val="0"/>
              </a:spcAft>
              <a:buClr>
                <a:schemeClr val="dk1"/>
              </a:buClr>
              <a:buSzPct val="47826"/>
              <a:buFont typeface="Arial"/>
              <a:buNone/>
            </a:pPr>
            <a:r>
              <a:rPr b="1" lang="en" sz="2300"/>
              <a:t>Priority of a Thread (Thread Priority)</a:t>
            </a:r>
            <a:endParaRPr b="1" sz="2300"/>
          </a:p>
          <a:p>
            <a:pPr indent="0" lvl="0" marL="0" rtl="0" algn="l">
              <a:spcBef>
                <a:spcPts val="600"/>
              </a:spcBef>
              <a:spcAft>
                <a:spcPts val="0"/>
              </a:spcAft>
              <a:buNone/>
            </a:pPr>
            <a:r>
              <a:t/>
            </a:r>
            <a:endParaRPr/>
          </a:p>
        </p:txBody>
      </p:sp>
      <p:sp>
        <p:nvSpPr>
          <p:cNvPr id="259" name="Google Shape;259;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Each thread has a priority. Priorities are represented by a number between 1 and 10. In most cases, the thread scheduler schedules the threads according to their priority (known as preemptive scheduling). But it is not guaranteed because it depends on JVM specification that which scheduling it chooses.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8"/>
          <p:cNvSpPr txBox="1"/>
          <p:nvPr>
            <p:ph idx="1" type="body"/>
          </p:nvPr>
        </p:nvSpPr>
        <p:spPr>
          <a:xfrm>
            <a:off x="311700" y="374650"/>
            <a:ext cx="8520600" cy="41943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Clr>
                <a:schemeClr val="dk1"/>
              </a:buClr>
              <a:buSzPts val="1100"/>
              <a:buFont typeface="Arial"/>
              <a:buNone/>
            </a:pPr>
            <a:r>
              <a:rPr b="1" lang="en" sz="2300">
                <a:solidFill>
                  <a:schemeClr val="dk1"/>
                </a:solidFill>
              </a:rPr>
              <a:t>3 constants defined in Thread class:</a:t>
            </a:r>
            <a:endParaRPr b="1" sz="2300">
              <a:solidFill>
                <a:schemeClr val="dk1"/>
              </a:solidFill>
            </a:endParaRPr>
          </a:p>
          <a:p>
            <a:pPr indent="-336550" lvl="0" marL="457200" rtl="0" algn="l">
              <a:spcBef>
                <a:spcPts val="1200"/>
              </a:spcBef>
              <a:spcAft>
                <a:spcPts val="0"/>
              </a:spcAft>
              <a:buClr>
                <a:schemeClr val="dk1"/>
              </a:buClr>
              <a:buSzPts val="1700"/>
              <a:buAutoNum type="arabicPeriod"/>
            </a:pPr>
            <a:r>
              <a:rPr lang="en" sz="1700">
                <a:solidFill>
                  <a:schemeClr val="dk1"/>
                </a:solidFill>
              </a:rPr>
              <a:t>public static int MIN_PRIORITY</a:t>
            </a:r>
            <a:endParaRPr sz="1700">
              <a:solidFill>
                <a:schemeClr val="dk1"/>
              </a:solidFill>
            </a:endParaRPr>
          </a:p>
          <a:p>
            <a:pPr indent="-336550" lvl="0" marL="457200" rtl="0" algn="l">
              <a:spcBef>
                <a:spcPts val="0"/>
              </a:spcBef>
              <a:spcAft>
                <a:spcPts val="0"/>
              </a:spcAft>
              <a:buClr>
                <a:schemeClr val="dk1"/>
              </a:buClr>
              <a:buSzPts val="1700"/>
              <a:buAutoNum type="arabicPeriod"/>
            </a:pPr>
            <a:r>
              <a:rPr lang="en" sz="1700">
                <a:solidFill>
                  <a:schemeClr val="dk1"/>
                </a:solidFill>
              </a:rPr>
              <a:t>public static int NORM_PRIORITY</a:t>
            </a:r>
            <a:endParaRPr sz="1700">
              <a:solidFill>
                <a:schemeClr val="dk1"/>
              </a:solidFill>
            </a:endParaRPr>
          </a:p>
          <a:p>
            <a:pPr indent="-336550" lvl="0" marL="457200" rtl="0" algn="l">
              <a:spcBef>
                <a:spcPts val="0"/>
              </a:spcBef>
              <a:spcAft>
                <a:spcPts val="0"/>
              </a:spcAft>
              <a:buClr>
                <a:schemeClr val="dk1"/>
              </a:buClr>
              <a:buSzPts val="1700"/>
              <a:buAutoNum type="arabicPeriod"/>
            </a:pPr>
            <a:r>
              <a:rPr lang="en" sz="1700">
                <a:solidFill>
                  <a:schemeClr val="dk1"/>
                </a:solidFill>
              </a:rPr>
              <a:t>public static int MAX_PRIORITY</a:t>
            </a:r>
            <a:endParaRPr sz="1700">
              <a:solidFill>
                <a:schemeClr val="dk1"/>
              </a:solidFill>
            </a:endParaRPr>
          </a:p>
          <a:p>
            <a:pPr indent="0" lvl="0" marL="0" rtl="0" algn="l">
              <a:spcBef>
                <a:spcPts val="1200"/>
              </a:spcBef>
              <a:spcAft>
                <a:spcPts val="0"/>
              </a:spcAft>
              <a:buClr>
                <a:schemeClr val="dk1"/>
              </a:buClr>
              <a:buSzPts val="1100"/>
              <a:buFont typeface="Arial"/>
              <a:buNone/>
            </a:pPr>
            <a:r>
              <a:rPr lang="en" sz="1700">
                <a:solidFill>
                  <a:schemeClr val="dk1"/>
                </a:solidFill>
              </a:rPr>
              <a:t>Default priority of a thread is 5 (NORM_PRIORITY). The value of MIN_PRIORITY is 1 and the value of MAX_PRIORITY is 10.</a:t>
            </a:r>
            <a:endParaRPr sz="1700">
              <a:solidFill>
                <a:schemeClr val="dk1"/>
              </a:solidFill>
            </a:endParaRPr>
          </a:p>
          <a:p>
            <a:pPr indent="0" lvl="0" marL="0" rtl="0" algn="l">
              <a:spcBef>
                <a:spcPts val="1200"/>
              </a:spcBef>
              <a:spcAft>
                <a:spcPts val="1200"/>
              </a:spcAft>
              <a:buNone/>
            </a:pPr>
            <a:r>
              <a:t/>
            </a:r>
            <a:endParaRPr sz="24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9"/>
          <p:cNvSpPr txBox="1"/>
          <p:nvPr>
            <p:ph idx="1" type="body"/>
          </p:nvPr>
        </p:nvSpPr>
        <p:spPr>
          <a:xfrm>
            <a:off x="375200" y="36932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275"/>
              <a:buFont typeface="Arial"/>
              <a:buNone/>
            </a:pPr>
            <a:r>
              <a:rPr lang="en" sz="750"/>
              <a:t>// Java program to demonstrate that a Child thread</a:t>
            </a:r>
            <a:endParaRPr sz="750"/>
          </a:p>
          <a:p>
            <a:pPr indent="0" lvl="0" marL="0" rtl="0" algn="l">
              <a:lnSpc>
                <a:spcPct val="95000"/>
              </a:lnSpc>
              <a:spcBef>
                <a:spcPts val="1200"/>
              </a:spcBef>
              <a:spcAft>
                <a:spcPts val="0"/>
              </a:spcAft>
              <a:buClr>
                <a:schemeClr val="dk1"/>
              </a:buClr>
              <a:buSzPts val="275"/>
              <a:buFont typeface="Arial"/>
              <a:buNone/>
            </a:pPr>
            <a:r>
              <a:rPr lang="en" sz="750"/>
              <a:t>// Getting Same Priority as Parent thread</a:t>
            </a:r>
            <a:endParaRPr sz="750"/>
          </a:p>
          <a:p>
            <a:pPr indent="0" lvl="0" marL="0" rtl="0" algn="l">
              <a:lnSpc>
                <a:spcPct val="95000"/>
              </a:lnSpc>
              <a:spcBef>
                <a:spcPts val="1200"/>
              </a:spcBef>
              <a:spcAft>
                <a:spcPts val="0"/>
              </a:spcAft>
              <a:buClr>
                <a:schemeClr val="dk1"/>
              </a:buClr>
              <a:buSzPts val="275"/>
              <a:buFont typeface="Arial"/>
              <a:buNone/>
            </a:pPr>
            <a:r>
              <a:rPr lang="en" sz="750"/>
              <a:t>// Importing all classes from java.lang package</a:t>
            </a:r>
            <a:endParaRPr sz="750"/>
          </a:p>
          <a:p>
            <a:pPr indent="0" lvl="0" marL="0" rtl="0" algn="l">
              <a:lnSpc>
                <a:spcPct val="95000"/>
              </a:lnSpc>
              <a:spcBef>
                <a:spcPts val="1200"/>
              </a:spcBef>
              <a:spcAft>
                <a:spcPts val="0"/>
              </a:spcAft>
              <a:buClr>
                <a:schemeClr val="dk1"/>
              </a:buClr>
              <a:buSzPts val="275"/>
              <a:buFont typeface="Arial"/>
              <a:buNone/>
            </a:pPr>
            <a:r>
              <a:rPr lang="en" sz="750"/>
              <a:t>import java.lang.*;</a:t>
            </a:r>
            <a:endParaRPr sz="750"/>
          </a:p>
          <a:p>
            <a:pPr indent="0" lvl="0" marL="0" rtl="0" algn="l">
              <a:lnSpc>
                <a:spcPct val="95000"/>
              </a:lnSpc>
              <a:spcBef>
                <a:spcPts val="1200"/>
              </a:spcBef>
              <a:spcAft>
                <a:spcPts val="0"/>
              </a:spcAft>
              <a:buClr>
                <a:schemeClr val="dk1"/>
              </a:buClr>
              <a:buSzPts val="275"/>
              <a:buFont typeface="Arial"/>
              <a:buNone/>
            </a:pPr>
            <a:r>
              <a:rPr lang="en" sz="750"/>
              <a:t>// Main class</a:t>
            </a:r>
            <a:endParaRPr sz="750"/>
          </a:p>
          <a:p>
            <a:pPr indent="0" lvl="0" marL="0" rtl="0" algn="l">
              <a:lnSpc>
                <a:spcPct val="95000"/>
              </a:lnSpc>
              <a:spcBef>
                <a:spcPts val="1200"/>
              </a:spcBef>
              <a:spcAft>
                <a:spcPts val="0"/>
              </a:spcAft>
              <a:buClr>
                <a:schemeClr val="dk1"/>
              </a:buClr>
              <a:buSzPts val="275"/>
              <a:buFont typeface="Arial"/>
              <a:buNone/>
            </a:pPr>
            <a:r>
              <a:rPr lang="en" sz="750"/>
              <a:t>// ThreadDemo</a:t>
            </a:r>
            <a:endParaRPr sz="750"/>
          </a:p>
          <a:p>
            <a:pPr indent="0" lvl="0" marL="0" rtl="0" algn="l">
              <a:lnSpc>
                <a:spcPct val="95000"/>
              </a:lnSpc>
              <a:spcBef>
                <a:spcPts val="1200"/>
              </a:spcBef>
              <a:spcAft>
                <a:spcPts val="0"/>
              </a:spcAft>
              <a:buClr>
                <a:schemeClr val="dk1"/>
              </a:buClr>
              <a:buSzPts val="275"/>
              <a:buFont typeface="Arial"/>
              <a:buNone/>
            </a:pPr>
            <a:r>
              <a:rPr lang="en" sz="750"/>
              <a:t>// Extending Thread classa</a:t>
            </a:r>
            <a:endParaRPr sz="750"/>
          </a:p>
          <a:p>
            <a:pPr indent="0" lvl="0" marL="0" rtl="0" algn="l">
              <a:lnSpc>
                <a:spcPct val="95000"/>
              </a:lnSpc>
              <a:spcBef>
                <a:spcPts val="1200"/>
              </a:spcBef>
              <a:spcAft>
                <a:spcPts val="0"/>
              </a:spcAft>
              <a:buClr>
                <a:schemeClr val="dk1"/>
              </a:buClr>
              <a:buSzPts val="275"/>
              <a:buFont typeface="Arial"/>
              <a:buNone/>
            </a:pPr>
            <a:r>
              <a:rPr lang="en" sz="750"/>
              <a:t>class Main extends Thread {</a:t>
            </a:r>
            <a:endParaRPr sz="750"/>
          </a:p>
          <a:p>
            <a:pPr indent="0" lvl="0" marL="0" rtl="0" algn="l">
              <a:lnSpc>
                <a:spcPct val="95000"/>
              </a:lnSpc>
              <a:spcBef>
                <a:spcPts val="1200"/>
              </a:spcBef>
              <a:spcAft>
                <a:spcPts val="0"/>
              </a:spcAft>
              <a:buClr>
                <a:schemeClr val="dk1"/>
              </a:buClr>
              <a:buSzPts val="275"/>
              <a:buFont typeface="Arial"/>
              <a:buNone/>
            </a:pPr>
            <a:r>
              <a:rPr lang="en" sz="750"/>
              <a:t>    // Method 1</a:t>
            </a:r>
            <a:endParaRPr sz="750"/>
          </a:p>
          <a:p>
            <a:pPr indent="0" lvl="0" marL="0" rtl="0" algn="l">
              <a:lnSpc>
                <a:spcPct val="95000"/>
              </a:lnSpc>
              <a:spcBef>
                <a:spcPts val="1200"/>
              </a:spcBef>
              <a:spcAft>
                <a:spcPts val="0"/>
              </a:spcAft>
              <a:buClr>
                <a:schemeClr val="dk1"/>
              </a:buClr>
              <a:buSzPts val="275"/>
              <a:buFont typeface="Arial"/>
              <a:buNone/>
            </a:pPr>
            <a:r>
              <a:rPr lang="en" sz="750"/>
              <a:t>    // run() method for the thread that is</a:t>
            </a:r>
            <a:endParaRPr sz="750"/>
          </a:p>
          <a:p>
            <a:pPr indent="0" lvl="0" marL="0" rtl="0" algn="l">
              <a:lnSpc>
                <a:spcPct val="95000"/>
              </a:lnSpc>
              <a:spcBef>
                <a:spcPts val="1200"/>
              </a:spcBef>
              <a:spcAft>
                <a:spcPts val="0"/>
              </a:spcAft>
              <a:buClr>
                <a:schemeClr val="dk1"/>
              </a:buClr>
              <a:buSzPts val="275"/>
              <a:buFont typeface="Arial"/>
              <a:buNone/>
            </a:pPr>
            <a:r>
              <a:rPr lang="en" sz="750"/>
              <a:t>    // invoked as threads are started</a:t>
            </a:r>
            <a:endParaRPr sz="750"/>
          </a:p>
          <a:p>
            <a:pPr indent="0" lvl="0" marL="0" rtl="0" algn="l">
              <a:lnSpc>
                <a:spcPct val="95000"/>
              </a:lnSpc>
              <a:spcBef>
                <a:spcPts val="1200"/>
              </a:spcBef>
              <a:spcAft>
                <a:spcPts val="0"/>
              </a:spcAft>
              <a:buClr>
                <a:schemeClr val="dk1"/>
              </a:buClr>
              <a:buSzPts val="275"/>
              <a:buFont typeface="Arial"/>
              <a:buNone/>
            </a:pPr>
            <a:r>
              <a:rPr lang="en" sz="750"/>
              <a:t>    public void run()</a:t>
            </a:r>
            <a:endParaRPr sz="750"/>
          </a:p>
          <a:p>
            <a:pPr indent="0" lvl="0" marL="0" rtl="0" algn="l">
              <a:lnSpc>
                <a:spcPct val="95000"/>
              </a:lnSpc>
              <a:spcBef>
                <a:spcPts val="1200"/>
              </a:spcBef>
              <a:spcAft>
                <a:spcPts val="0"/>
              </a:spcAft>
              <a:buClr>
                <a:schemeClr val="dk1"/>
              </a:buClr>
              <a:buSzPts val="275"/>
              <a:buFont typeface="Arial"/>
              <a:buNone/>
            </a:pPr>
            <a:r>
              <a:rPr lang="en" sz="750"/>
              <a:t>    {</a:t>
            </a:r>
            <a:endParaRPr sz="750"/>
          </a:p>
          <a:p>
            <a:pPr indent="0" lvl="0" marL="0" rtl="0" algn="l">
              <a:lnSpc>
                <a:spcPct val="95000"/>
              </a:lnSpc>
              <a:spcBef>
                <a:spcPts val="1200"/>
              </a:spcBef>
              <a:spcAft>
                <a:spcPts val="0"/>
              </a:spcAft>
              <a:buClr>
                <a:schemeClr val="dk1"/>
              </a:buClr>
              <a:buSzPts val="275"/>
              <a:buFont typeface="Arial"/>
              <a:buNone/>
            </a:pPr>
            <a:r>
              <a:rPr lang="en" sz="750"/>
              <a:t>   	 // Print statement</a:t>
            </a:r>
            <a:endParaRPr sz="750"/>
          </a:p>
          <a:p>
            <a:pPr indent="0" lvl="0" marL="0" rtl="0" algn="l">
              <a:lnSpc>
                <a:spcPct val="95000"/>
              </a:lnSpc>
              <a:spcBef>
                <a:spcPts val="1200"/>
              </a:spcBef>
              <a:spcAft>
                <a:spcPts val="0"/>
              </a:spcAft>
              <a:buClr>
                <a:schemeClr val="dk1"/>
              </a:buClr>
              <a:buSzPts val="275"/>
              <a:buFont typeface="Arial"/>
              <a:buNone/>
            </a:pPr>
            <a:r>
              <a:rPr lang="en" sz="750"/>
              <a:t>   	 System.out.println("Inside run method");</a:t>
            </a:r>
            <a:endParaRPr sz="750"/>
          </a:p>
          <a:p>
            <a:pPr indent="0" lvl="0" marL="0" rtl="0" algn="l">
              <a:lnSpc>
                <a:spcPct val="95000"/>
              </a:lnSpc>
              <a:spcBef>
                <a:spcPts val="1200"/>
              </a:spcBef>
              <a:spcAft>
                <a:spcPts val="0"/>
              </a:spcAft>
              <a:buClr>
                <a:schemeClr val="dk1"/>
              </a:buClr>
              <a:buSzPts val="275"/>
              <a:buFont typeface="Arial"/>
              <a:buNone/>
            </a:pPr>
            <a:r>
              <a:rPr lang="en" sz="750"/>
              <a:t>    }</a:t>
            </a:r>
            <a:endParaRPr sz="750"/>
          </a:p>
          <a:p>
            <a:pPr indent="0" lvl="0" marL="0" rtl="0" algn="l">
              <a:lnSpc>
                <a:spcPct val="95000"/>
              </a:lnSpc>
              <a:spcBef>
                <a:spcPts val="1200"/>
              </a:spcBef>
              <a:spcAft>
                <a:spcPts val="0"/>
              </a:spcAft>
              <a:buClr>
                <a:schemeClr val="dk1"/>
              </a:buClr>
              <a:buSzPts val="275"/>
              <a:buFont typeface="Arial"/>
              <a:buNone/>
            </a:pPr>
            <a:r>
              <a:t/>
            </a:r>
            <a:endParaRPr sz="750"/>
          </a:p>
          <a:p>
            <a:pPr indent="0" lvl="0" marL="0" rtl="0" algn="l">
              <a:lnSpc>
                <a:spcPct val="95000"/>
              </a:lnSpc>
              <a:spcBef>
                <a:spcPts val="1200"/>
              </a:spcBef>
              <a:spcAft>
                <a:spcPts val="0"/>
              </a:spcAft>
              <a:buClr>
                <a:schemeClr val="dk1"/>
              </a:buClr>
              <a:buSzPts val="275"/>
              <a:buFont typeface="Arial"/>
              <a:buNone/>
            </a:pPr>
            <a:r>
              <a:rPr lang="en" sz="750"/>
              <a:t>    // Method 2</a:t>
            </a:r>
            <a:endParaRPr sz="750"/>
          </a:p>
          <a:p>
            <a:pPr indent="0" lvl="0" marL="0" rtl="0" algn="l">
              <a:lnSpc>
                <a:spcPct val="95000"/>
              </a:lnSpc>
              <a:spcBef>
                <a:spcPts val="1200"/>
              </a:spcBef>
              <a:spcAft>
                <a:spcPts val="0"/>
              </a:spcAft>
              <a:buClr>
                <a:schemeClr val="dk1"/>
              </a:buClr>
              <a:buSzPts val="275"/>
              <a:buFont typeface="Arial"/>
              <a:buNone/>
            </a:pPr>
            <a:r>
              <a:rPr lang="en" sz="750"/>
              <a:t>    // Main driver method</a:t>
            </a:r>
            <a:endParaRPr sz="750"/>
          </a:p>
          <a:p>
            <a:pPr indent="0" lvl="0" marL="0" rtl="0" algn="l">
              <a:lnSpc>
                <a:spcPct val="95000"/>
              </a:lnSpc>
              <a:spcBef>
                <a:spcPts val="1200"/>
              </a:spcBef>
              <a:spcAft>
                <a:spcPts val="0"/>
              </a:spcAft>
              <a:buClr>
                <a:schemeClr val="dk1"/>
              </a:buClr>
              <a:buSzPts val="275"/>
              <a:buFont typeface="Arial"/>
              <a:buNone/>
            </a:pPr>
            <a:r>
              <a:rPr lang="en" sz="750"/>
              <a:t>    public static void main(String[] args)</a:t>
            </a:r>
            <a:endParaRPr sz="750"/>
          </a:p>
          <a:p>
            <a:pPr indent="0" lvl="0" marL="0" rtl="0" algn="l">
              <a:lnSpc>
                <a:spcPct val="95000"/>
              </a:lnSpc>
              <a:spcBef>
                <a:spcPts val="1200"/>
              </a:spcBef>
              <a:spcAft>
                <a:spcPts val="0"/>
              </a:spcAft>
              <a:buClr>
                <a:schemeClr val="dk1"/>
              </a:buClr>
              <a:buSzPts val="275"/>
              <a:buFont typeface="Arial"/>
              <a:buNone/>
            </a:pPr>
            <a:r>
              <a:rPr lang="en" sz="750"/>
              <a:t>    {</a:t>
            </a:r>
            <a:endParaRPr sz="750"/>
          </a:p>
          <a:p>
            <a:pPr indent="0" lvl="0" marL="0" rtl="0" algn="l">
              <a:lnSpc>
                <a:spcPct val="95000"/>
              </a:lnSpc>
              <a:spcBef>
                <a:spcPts val="1200"/>
              </a:spcBef>
              <a:spcAft>
                <a:spcPts val="0"/>
              </a:spcAft>
              <a:buClr>
                <a:schemeClr val="dk1"/>
              </a:buClr>
              <a:buSzPts val="275"/>
              <a:buFont typeface="Arial"/>
              <a:buNone/>
            </a:pPr>
            <a:r>
              <a:rPr lang="en" sz="750"/>
              <a:t>   	 // main thread priority is set to 6 now</a:t>
            </a:r>
            <a:endParaRPr sz="750"/>
          </a:p>
          <a:p>
            <a:pPr indent="0" lvl="0" marL="0" rtl="0" algn="l">
              <a:lnSpc>
                <a:spcPct val="95000"/>
              </a:lnSpc>
              <a:spcBef>
                <a:spcPts val="1200"/>
              </a:spcBef>
              <a:spcAft>
                <a:spcPts val="0"/>
              </a:spcAft>
              <a:buClr>
                <a:schemeClr val="dk1"/>
              </a:buClr>
              <a:buSzPts val="275"/>
              <a:buFont typeface="Arial"/>
              <a:buNone/>
            </a:pPr>
            <a:r>
              <a:rPr lang="en" sz="750"/>
              <a:t>   	 Thread.currentThread().setPriority(6);</a:t>
            </a:r>
            <a:endParaRPr sz="750"/>
          </a:p>
          <a:p>
            <a:pPr indent="0" lvl="0" marL="0" rtl="0" algn="l">
              <a:lnSpc>
                <a:spcPct val="95000"/>
              </a:lnSpc>
              <a:spcBef>
                <a:spcPts val="1200"/>
              </a:spcBef>
              <a:spcAft>
                <a:spcPts val="0"/>
              </a:spcAft>
              <a:buClr>
                <a:schemeClr val="dk1"/>
              </a:buClr>
              <a:buSzPts val="275"/>
              <a:buFont typeface="Arial"/>
              <a:buNone/>
            </a:pPr>
            <a:r>
              <a:t/>
            </a:r>
            <a:endParaRPr sz="750"/>
          </a:p>
          <a:p>
            <a:pPr indent="0" lvl="0" marL="0" rtl="0" algn="l">
              <a:lnSpc>
                <a:spcPct val="95000"/>
              </a:lnSpc>
              <a:spcBef>
                <a:spcPts val="1200"/>
              </a:spcBef>
              <a:spcAft>
                <a:spcPts val="0"/>
              </a:spcAft>
              <a:buClr>
                <a:schemeClr val="dk1"/>
              </a:buClr>
              <a:buSzPts val="275"/>
              <a:buFont typeface="Arial"/>
              <a:buNone/>
            </a:pPr>
            <a:r>
              <a:rPr lang="en" sz="750"/>
              <a:t>   	 // Current thread is accessed</a:t>
            </a:r>
            <a:endParaRPr sz="750"/>
          </a:p>
          <a:p>
            <a:pPr indent="0" lvl="0" marL="0" rtl="0" algn="l">
              <a:lnSpc>
                <a:spcPct val="95000"/>
              </a:lnSpc>
              <a:spcBef>
                <a:spcPts val="1200"/>
              </a:spcBef>
              <a:spcAft>
                <a:spcPts val="0"/>
              </a:spcAft>
              <a:buClr>
                <a:schemeClr val="dk1"/>
              </a:buClr>
              <a:buSzPts val="275"/>
              <a:buFont typeface="Arial"/>
              <a:buNone/>
            </a:pPr>
            <a:r>
              <a:rPr lang="en" sz="750"/>
              <a:t>   	 // using currentThread() method</a:t>
            </a:r>
            <a:endParaRPr sz="750"/>
          </a:p>
          <a:p>
            <a:pPr indent="0" lvl="0" marL="0" rtl="0" algn="l">
              <a:lnSpc>
                <a:spcPct val="95000"/>
              </a:lnSpc>
              <a:spcBef>
                <a:spcPts val="1200"/>
              </a:spcBef>
              <a:spcAft>
                <a:spcPts val="0"/>
              </a:spcAft>
              <a:buClr>
                <a:schemeClr val="dk1"/>
              </a:buClr>
              <a:buSzPts val="275"/>
              <a:buFont typeface="Arial"/>
              <a:buNone/>
            </a:pPr>
            <a:r>
              <a:t/>
            </a:r>
            <a:endParaRPr sz="750"/>
          </a:p>
          <a:p>
            <a:pPr indent="0" lvl="0" marL="0" rtl="0" algn="l">
              <a:lnSpc>
                <a:spcPct val="95000"/>
              </a:lnSpc>
              <a:spcBef>
                <a:spcPts val="1200"/>
              </a:spcBef>
              <a:spcAft>
                <a:spcPts val="0"/>
              </a:spcAft>
              <a:buClr>
                <a:schemeClr val="dk1"/>
              </a:buClr>
              <a:buSzPts val="275"/>
              <a:buFont typeface="Arial"/>
              <a:buNone/>
            </a:pPr>
            <a:r>
              <a:rPr lang="en" sz="750"/>
              <a:t>   	 // Print and display main thread priority</a:t>
            </a:r>
            <a:endParaRPr sz="750"/>
          </a:p>
          <a:p>
            <a:pPr indent="0" lvl="0" marL="0" rtl="0" algn="l">
              <a:lnSpc>
                <a:spcPct val="95000"/>
              </a:lnSpc>
              <a:spcBef>
                <a:spcPts val="1200"/>
              </a:spcBef>
              <a:spcAft>
                <a:spcPts val="0"/>
              </a:spcAft>
              <a:buClr>
                <a:schemeClr val="dk1"/>
              </a:buClr>
              <a:buSzPts val="275"/>
              <a:buFont typeface="Arial"/>
              <a:buNone/>
            </a:pPr>
            <a:r>
              <a:rPr lang="en" sz="750"/>
              <a:t>   	 // using getPriority() method of Thread class</a:t>
            </a:r>
            <a:endParaRPr sz="750"/>
          </a:p>
          <a:p>
            <a:pPr indent="0" lvl="0" marL="0" rtl="0" algn="l">
              <a:lnSpc>
                <a:spcPct val="95000"/>
              </a:lnSpc>
              <a:spcBef>
                <a:spcPts val="1200"/>
              </a:spcBef>
              <a:spcAft>
                <a:spcPts val="0"/>
              </a:spcAft>
              <a:buClr>
                <a:schemeClr val="dk1"/>
              </a:buClr>
              <a:buSzPts val="275"/>
              <a:buFont typeface="Arial"/>
              <a:buNone/>
            </a:pPr>
            <a:r>
              <a:rPr lang="en" sz="750"/>
              <a:t>   	 System.out.println(</a:t>
            </a:r>
            <a:endParaRPr sz="750"/>
          </a:p>
          <a:p>
            <a:pPr indent="0" lvl="0" marL="0" rtl="0" algn="l">
              <a:lnSpc>
                <a:spcPct val="95000"/>
              </a:lnSpc>
              <a:spcBef>
                <a:spcPts val="1200"/>
              </a:spcBef>
              <a:spcAft>
                <a:spcPts val="0"/>
              </a:spcAft>
              <a:buClr>
                <a:schemeClr val="dk1"/>
              </a:buClr>
              <a:buSzPts val="275"/>
              <a:buFont typeface="Arial"/>
              <a:buNone/>
            </a:pPr>
            <a:r>
              <a:rPr lang="en" sz="750"/>
              <a:t>   		 "main thread priority : "</a:t>
            </a:r>
            <a:endParaRPr sz="750"/>
          </a:p>
          <a:p>
            <a:pPr indent="0" lvl="0" marL="0" rtl="0" algn="l">
              <a:lnSpc>
                <a:spcPct val="95000"/>
              </a:lnSpc>
              <a:spcBef>
                <a:spcPts val="1200"/>
              </a:spcBef>
              <a:spcAft>
                <a:spcPts val="0"/>
              </a:spcAft>
              <a:buClr>
                <a:schemeClr val="dk1"/>
              </a:buClr>
              <a:buSzPts val="275"/>
              <a:buFont typeface="Arial"/>
              <a:buNone/>
            </a:pPr>
            <a:r>
              <a:rPr lang="en" sz="750"/>
              <a:t>   		 + Thread.currentThread().getPriority());</a:t>
            </a:r>
            <a:endParaRPr sz="750"/>
          </a:p>
          <a:p>
            <a:pPr indent="0" lvl="0" marL="0" rtl="0" algn="l">
              <a:lnSpc>
                <a:spcPct val="95000"/>
              </a:lnSpc>
              <a:spcBef>
                <a:spcPts val="1200"/>
              </a:spcBef>
              <a:spcAft>
                <a:spcPts val="0"/>
              </a:spcAft>
              <a:buClr>
                <a:schemeClr val="dk1"/>
              </a:buClr>
              <a:buSzPts val="275"/>
              <a:buFont typeface="Arial"/>
              <a:buNone/>
            </a:pPr>
            <a:r>
              <a:t/>
            </a:r>
            <a:endParaRPr sz="750"/>
          </a:p>
          <a:p>
            <a:pPr indent="0" lvl="0" marL="0" rtl="0" algn="l">
              <a:lnSpc>
                <a:spcPct val="95000"/>
              </a:lnSpc>
              <a:spcBef>
                <a:spcPts val="1200"/>
              </a:spcBef>
              <a:spcAft>
                <a:spcPts val="0"/>
              </a:spcAft>
              <a:buClr>
                <a:schemeClr val="dk1"/>
              </a:buClr>
              <a:buSzPts val="275"/>
              <a:buFont typeface="Arial"/>
              <a:buNone/>
            </a:pPr>
            <a:r>
              <a:rPr lang="en" sz="750"/>
              <a:t>   	 // Creating a thread by creating object inside</a:t>
            </a:r>
            <a:endParaRPr sz="750"/>
          </a:p>
          <a:p>
            <a:pPr indent="0" lvl="0" marL="0" rtl="0" algn="l">
              <a:lnSpc>
                <a:spcPct val="95000"/>
              </a:lnSpc>
              <a:spcBef>
                <a:spcPts val="1200"/>
              </a:spcBef>
              <a:spcAft>
                <a:spcPts val="0"/>
              </a:spcAft>
              <a:buClr>
                <a:schemeClr val="dk1"/>
              </a:buClr>
              <a:buSzPts val="275"/>
              <a:buFont typeface="Arial"/>
              <a:buNone/>
            </a:pPr>
            <a:r>
              <a:rPr lang="en" sz="750"/>
              <a:t>   	 // main()</a:t>
            </a:r>
            <a:endParaRPr sz="750"/>
          </a:p>
          <a:p>
            <a:pPr indent="0" lvl="0" marL="0" rtl="0" algn="l">
              <a:lnSpc>
                <a:spcPct val="95000"/>
              </a:lnSpc>
              <a:spcBef>
                <a:spcPts val="1200"/>
              </a:spcBef>
              <a:spcAft>
                <a:spcPts val="0"/>
              </a:spcAft>
              <a:buClr>
                <a:schemeClr val="dk1"/>
              </a:buClr>
              <a:buSzPts val="275"/>
              <a:buFont typeface="Arial"/>
              <a:buNone/>
            </a:pPr>
            <a:r>
              <a:rPr lang="en" sz="750"/>
              <a:t>   	 GFG t1 = new GFG();</a:t>
            </a:r>
            <a:endParaRPr sz="750"/>
          </a:p>
          <a:p>
            <a:pPr indent="0" lvl="0" marL="0" rtl="0" algn="l">
              <a:lnSpc>
                <a:spcPct val="95000"/>
              </a:lnSpc>
              <a:spcBef>
                <a:spcPts val="1200"/>
              </a:spcBef>
              <a:spcAft>
                <a:spcPts val="0"/>
              </a:spcAft>
              <a:buClr>
                <a:schemeClr val="dk1"/>
              </a:buClr>
              <a:buSzPts val="275"/>
              <a:buFont typeface="Arial"/>
              <a:buNone/>
            </a:pPr>
            <a:r>
              <a:t/>
            </a:r>
            <a:endParaRPr sz="750"/>
          </a:p>
          <a:p>
            <a:pPr indent="0" lvl="0" marL="0" rtl="0" algn="l">
              <a:lnSpc>
                <a:spcPct val="95000"/>
              </a:lnSpc>
              <a:spcBef>
                <a:spcPts val="1200"/>
              </a:spcBef>
              <a:spcAft>
                <a:spcPts val="0"/>
              </a:spcAft>
              <a:buClr>
                <a:schemeClr val="dk1"/>
              </a:buClr>
              <a:buSzPts val="275"/>
              <a:buFont typeface="Arial"/>
              <a:buNone/>
            </a:pPr>
            <a:r>
              <a:rPr lang="en" sz="750"/>
              <a:t>   	 // t1 thread is child of main thread</a:t>
            </a:r>
            <a:endParaRPr sz="750"/>
          </a:p>
          <a:p>
            <a:pPr indent="0" lvl="0" marL="0" rtl="0" algn="l">
              <a:lnSpc>
                <a:spcPct val="95000"/>
              </a:lnSpc>
              <a:spcBef>
                <a:spcPts val="1200"/>
              </a:spcBef>
              <a:spcAft>
                <a:spcPts val="0"/>
              </a:spcAft>
              <a:buClr>
                <a:schemeClr val="dk1"/>
              </a:buClr>
              <a:buSzPts val="275"/>
              <a:buFont typeface="Arial"/>
              <a:buNone/>
            </a:pPr>
            <a:r>
              <a:rPr lang="en" sz="750"/>
              <a:t>   	 // so t1 thread will also have priority 6</a:t>
            </a:r>
            <a:endParaRPr sz="750"/>
          </a:p>
          <a:p>
            <a:pPr indent="0" lvl="0" marL="0" rtl="0" algn="l">
              <a:lnSpc>
                <a:spcPct val="95000"/>
              </a:lnSpc>
              <a:spcBef>
                <a:spcPts val="1200"/>
              </a:spcBef>
              <a:spcAft>
                <a:spcPts val="0"/>
              </a:spcAft>
              <a:buClr>
                <a:schemeClr val="dk1"/>
              </a:buClr>
              <a:buSzPts val="275"/>
              <a:buFont typeface="Arial"/>
              <a:buNone/>
            </a:pPr>
            <a:r>
              <a:t/>
            </a:r>
            <a:endParaRPr sz="750"/>
          </a:p>
          <a:p>
            <a:pPr indent="0" lvl="0" marL="0" rtl="0" algn="l">
              <a:lnSpc>
                <a:spcPct val="95000"/>
              </a:lnSpc>
              <a:spcBef>
                <a:spcPts val="1200"/>
              </a:spcBef>
              <a:spcAft>
                <a:spcPts val="0"/>
              </a:spcAft>
              <a:buClr>
                <a:schemeClr val="dk1"/>
              </a:buClr>
              <a:buSzPts val="275"/>
              <a:buFont typeface="Arial"/>
              <a:buNone/>
            </a:pPr>
            <a:r>
              <a:rPr lang="en" sz="750"/>
              <a:t>   	 // Print and display priority of current thread</a:t>
            </a:r>
            <a:endParaRPr sz="750"/>
          </a:p>
          <a:p>
            <a:pPr indent="0" lvl="0" marL="0" rtl="0" algn="l">
              <a:lnSpc>
                <a:spcPct val="95000"/>
              </a:lnSpc>
              <a:spcBef>
                <a:spcPts val="1200"/>
              </a:spcBef>
              <a:spcAft>
                <a:spcPts val="0"/>
              </a:spcAft>
              <a:buClr>
                <a:schemeClr val="dk1"/>
              </a:buClr>
              <a:buSzPts val="275"/>
              <a:buFont typeface="Arial"/>
              <a:buNone/>
            </a:pPr>
            <a:r>
              <a:rPr lang="en" sz="750"/>
              <a:t>   	 System.out.println("t1 thread priority : "</a:t>
            </a:r>
            <a:endParaRPr sz="750"/>
          </a:p>
          <a:p>
            <a:pPr indent="0" lvl="0" marL="0" rtl="0" algn="l">
              <a:lnSpc>
                <a:spcPct val="95000"/>
              </a:lnSpc>
              <a:spcBef>
                <a:spcPts val="1200"/>
              </a:spcBef>
              <a:spcAft>
                <a:spcPts val="0"/>
              </a:spcAft>
              <a:buClr>
                <a:schemeClr val="dk1"/>
              </a:buClr>
              <a:buSzPts val="275"/>
              <a:buFont typeface="Arial"/>
              <a:buNone/>
            </a:pPr>
            <a:r>
              <a:rPr lang="en" sz="750"/>
              <a:t>   					 + t1.getPriority());</a:t>
            </a:r>
            <a:endParaRPr sz="750"/>
          </a:p>
          <a:p>
            <a:pPr indent="0" lvl="0" marL="0" rtl="0" algn="l">
              <a:lnSpc>
                <a:spcPct val="95000"/>
              </a:lnSpc>
              <a:spcBef>
                <a:spcPts val="1200"/>
              </a:spcBef>
              <a:spcAft>
                <a:spcPts val="0"/>
              </a:spcAft>
              <a:buClr>
                <a:schemeClr val="dk1"/>
              </a:buClr>
              <a:buSzPts val="275"/>
              <a:buFont typeface="Arial"/>
              <a:buNone/>
            </a:pPr>
            <a:r>
              <a:rPr lang="en" sz="750"/>
              <a:t>    }</a:t>
            </a:r>
            <a:endParaRPr sz="750"/>
          </a:p>
          <a:p>
            <a:pPr indent="0" lvl="0" marL="0" rtl="0" algn="l">
              <a:lnSpc>
                <a:spcPct val="95000"/>
              </a:lnSpc>
              <a:spcBef>
                <a:spcPts val="1200"/>
              </a:spcBef>
              <a:spcAft>
                <a:spcPts val="0"/>
              </a:spcAft>
              <a:buClr>
                <a:schemeClr val="dk1"/>
              </a:buClr>
              <a:buSzPts val="275"/>
              <a:buFont typeface="Arial"/>
              <a:buNone/>
            </a:pPr>
            <a:r>
              <a:rPr lang="en" sz="750"/>
              <a:t>}</a:t>
            </a:r>
            <a:endParaRPr sz="750"/>
          </a:p>
          <a:p>
            <a:pPr indent="0" lvl="0" marL="0" rtl="0" algn="l">
              <a:lnSpc>
                <a:spcPct val="95000"/>
              </a:lnSpc>
              <a:spcBef>
                <a:spcPts val="1200"/>
              </a:spcBef>
              <a:spcAft>
                <a:spcPts val="0"/>
              </a:spcAft>
              <a:buClr>
                <a:schemeClr val="dk1"/>
              </a:buClr>
              <a:buSzPts val="275"/>
              <a:buFont typeface="Arial"/>
              <a:buNone/>
            </a:pPr>
            <a:r>
              <a:t/>
            </a:r>
            <a:endParaRPr sz="750"/>
          </a:p>
          <a:p>
            <a:pPr indent="0" lvl="0" marL="0" rtl="0" algn="l">
              <a:lnSpc>
                <a:spcPct val="95000"/>
              </a:lnSpc>
              <a:spcBef>
                <a:spcPts val="1200"/>
              </a:spcBef>
              <a:spcAft>
                <a:spcPts val="1200"/>
              </a:spcAft>
              <a:buSzPts val="275"/>
              <a:buNone/>
            </a:pPr>
            <a:r>
              <a:t/>
            </a:r>
            <a:endParaRPr sz="75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75" name="Google Shape;275;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Note-</a:t>
            </a:r>
            <a:endParaRPr sz="2400"/>
          </a:p>
          <a:p>
            <a:pPr indent="0" lvl="0" marL="0" rtl="0" algn="l">
              <a:spcBef>
                <a:spcPts val="1200"/>
              </a:spcBef>
              <a:spcAft>
                <a:spcPts val="1200"/>
              </a:spcAft>
              <a:buNone/>
            </a:pPr>
            <a:r>
              <a:rPr lang="en" sz="1700">
                <a:solidFill>
                  <a:schemeClr val="dk1"/>
                </a:solidFill>
              </a:rPr>
              <a:t>If the value of the parameter </a:t>
            </a:r>
            <a:r>
              <a:rPr i="1" lang="en" sz="1700">
                <a:solidFill>
                  <a:schemeClr val="dk1"/>
                </a:solidFill>
              </a:rPr>
              <a:t>newPriority</a:t>
            </a:r>
            <a:r>
              <a:rPr lang="en" sz="1700">
                <a:solidFill>
                  <a:schemeClr val="dk1"/>
                </a:solidFill>
              </a:rPr>
              <a:t> of the method getPriority() goes out of the range (1 to 10), then we get the IllegalArgumentException.</a:t>
            </a:r>
            <a:endParaRPr sz="24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81" name="Google Shape;281;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1400"/>
              </a:spcBef>
              <a:spcAft>
                <a:spcPts val="0"/>
              </a:spcAft>
              <a:buClr>
                <a:schemeClr val="dk1"/>
              </a:buClr>
              <a:buSzPts val="1100"/>
              <a:buFont typeface="Arial"/>
              <a:buNone/>
            </a:pPr>
            <a:r>
              <a:rPr b="1" lang="en" sz="1700">
                <a:solidFill>
                  <a:schemeClr val="dk1"/>
                </a:solidFill>
              </a:rPr>
              <a:t>The methods which are affected by the priorities:</a:t>
            </a:r>
            <a:endParaRPr b="1" sz="1700">
              <a:solidFill>
                <a:schemeClr val="dk1"/>
              </a:solidFill>
            </a:endParaRPr>
          </a:p>
          <a:p>
            <a:pPr indent="-323850" lvl="0" marL="457200" rtl="0" algn="l">
              <a:spcBef>
                <a:spcPts val="1200"/>
              </a:spcBef>
              <a:spcAft>
                <a:spcPts val="0"/>
              </a:spcAft>
              <a:buClr>
                <a:schemeClr val="dk1"/>
              </a:buClr>
              <a:buSzPts val="1500"/>
              <a:buAutoNum type="arabicPeriod"/>
            </a:pPr>
            <a:r>
              <a:rPr b="1" lang="en" sz="1500">
                <a:solidFill>
                  <a:schemeClr val="dk1"/>
                </a:solidFill>
              </a:rPr>
              <a:t>yield()</a:t>
            </a:r>
            <a:r>
              <a:rPr lang="en" sz="1500">
                <a:solidFill>
                  <a:schemeClr val="dk1"/>
                </a:solidFill>
              </a:rPr>
              <a:t>:It gives a clue to the thread scheduler that it is ready to pause the execution when the yield() method is being called on the thread. The thread scheduler checks if there is any thread with the same or high priority than the current thread on which yield() method has called. If the scheduler finds any thread with the higher or same priority, then it will move the current thread to Ready/Runnable state and give processor to other thread, and if not, the current thread will keep executing.</a:t>
            </a:r>
            <a:endParaRPr sz="1500">
              <a:solidFill>
                <a:schemeClr val="dk1"/>
              </a:solidFill>
            </a:endParaRPr>
          </a:p>
          <a:p>
            <a:pPr indent="-323850" lvl="0" marL="457200" rtl="0" algn="l">
              <a:spcBef>
                <a:spcPts val="0"/>
              </a:spcBef>
              <a:spcAft>
                <a:spcPts val="0"/>
              </a:spcAft>
              <a:buClr>
                <a:schemeClr val="dk1"/>
              </a:buClr>
              <a:buSzPts val="1500"/>
              <a:buAutoNum type="arabicPeriod"/>
            </a:pPr>
            <a:r>
              <a:rPr lang="en" sz="1500">
                <a:solidFill>
                  <a:schemeClr val="dk1"/>
                </a:solidFill>
              </a:rPr>
              <a:t> </a:t>
            </a:r>
            <a:r>
              <a:rPr b="1" lang="en" sz="1500">
                <a:solidFill>
                  <a:schemeClr val="dk1"/>
                </a:solidFill>
              </a:rPr>
              <a:t>sleep():</a:t>
            </a:r>
            <a:r>
              <a:rPr lang="en" sz="1500">
                <a:solidFill>
                  <a:schemeClr val="dk1"/>
                </a:solidFill>
              </a:rPr>
              <a:t> This method indicates the currently executing thread to sleep for the specified number of milliseconds so that another thread having time slice goes for the execution in the processor.</a:t>
            </a:r>
            <a:endParaRPr sz="1500">
              <a:solidFill>
                <a:schemeClr val="dk1"/>
              </a:solidFill>
            </a:endParaRPr>
          </a:p>
          <a:p>
            <a:pPr indent="-323850" lvl="0" marL="457200" rtl="0" algn="l">
              <a:spcBef>
                <a:spcPts val="0"/>
              </a:spcBef>
              <a:spcAft>
                <a:spcPts val="0"/>
              </a:spcAft>
              <a:buClr>
                <a:schemeClr val="dk1"/>
              </a:buClr>
              <a:buSzPts val="1500"/>
              <a:buAutoNum type="arabicPeriod"/>
            </a:pPr>
            <a:r>
              <a:rPr lang="en" sz="1500">
                <a:solidFill>
                  <a:schemeClr val="dk1"/>
                </a:solidFill>
              </a:rPr>
              <a:t> </a:t>
            </a:r>
            <a:r>
              <a:rPr b="1" lang="en" sz="1500">
                <a:solidFill>
                  <a:schemeClr val="dk1"/>
                </a:solidFill>
              </a:rPr>
              <a:t>join():</a:t>
            </a:r>
            <a:r>
              <a:rPr lang="en" sz="1500">
                <a:solidFill>
                  <a:schemeClr val="dk1"/>
                </a:solidFill>
              </a:rPr>
              <a:t> This method is used to queue up a thread in execution. Once called on the thread, the current thread will wait till the calling thread completes its execution.</a:t>
            </a:r>
            <a:endParaRPr sz="15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Another familiar example is a browser that starts rendering a web page while it is still downloading the rest of page.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Eg- </a:t>
            </a:r>
            <a:r>
              <a:rPr b="1" lang="en" sz="1100"/>
              <a:t>output of the three threads having the join() methods without using priorities:</a:t>
            </a:r>
            <a:endParaRPr/>
          </a:p>
          <a:p>
            <a:pPr indent="0" lvl="0" marL="0" rtl="0" algn="l">
              <a:spcBef>
                <a:spcPts val="0"/>
              </a:spcBef>
              <a:spcAft>
                <a:spcPts val="0"/>
              </a:spcAft>
              <a:buNone/>
            </a:pPr>
            <a:r>
              <a:t/>
            </a:r>
            <a:endParaRPr/>
          </a:p>
        </p:txBody>
      </p:sp>
      <p:sp>
        <p:nvSpPr>
          <p:cNvPr id="287" name="Google Shape;287;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b="1" lang="en" sz="975">
                <a:solidFill>
                  <a:schemeClr val="dk1"/>
                </a:solidFill>
              </a:rPr>
              <a:t>Effect on the join() method by using the priorities:</a:t>
            </a:r>
            <a:endParaRPr b="1" sz="975">
              <a:solidFill>
                <a:schemeClr val="dk1"/>
              </a:solidFill>
            </a:endParaRPr>
          </a:p>
          <a:p>
            <a:pPr indent="0" lvl="0" marL="0" rtl="0" algn="l">
              <a:lnSpc>
                <a:spcPct val="95000"/>
              </a:lnSpc>
              <a:spcBef>
                <a:spcPts val="1200"/>
              </a:spcBef>
              <a:spcAft>
                <a:spcPts val="0"/>
              </a:spcAft>
              <a:buSzPts val="275"/>
              <a:buNone/>
            </a:pPr>
            <a:r>
              <a:rPr b="1" lang="en" sz="975">
                <a:solidFill>
                  <a:schemeClr val="dk1"/>
                </a:solidFill>
              </a:rPr>
              <a:t>class A extends Thread</a:t>
            </a:r>
            <a:endParaRPr b="1" sz="975">
              <a:solidFill>
                <a:schemeClr val="dk1"/>
              </a:solidFill>
            </a:endParaRPr>
          </a:p>
          <a:p>
            <a:pPr indent="0" lvl="0" marL="0" rtl="0" algn="l">
              <a:lnSpc>
                <a:spcPct val="95000"/>
              </a:lnSpc>
              <a:spcBef>
                <a:spcPts val="1200"/>
              </a:spcBef>
              <a:spcAft>
                <a:spcPts val="0"/>
              </a:spcAft>
              <a:buSzPts val="275"/>
              <a:buNone/>
            </a:pPr>
            <a:r>
              <a:rPr b="1" lang="en" sz="975">
                <a:solidFill>
                  <a:schemeClr val="dk1"/>
                </a:solidFill>
              </a:rPr>
              <a:t>{</a:t>
            </a:r>
            <a:endParaRPr b="1" sz="975">
              <a:solidFill>
                <a:schemeClr val="dk1"/>
              </a:solidFill>
            </a:endParaRPr>
          </a:p>
          <a:p>
            <a:pPr indent="0" lvl="0" marL="0" rtl="0" algn="l">
              <a:lnSpc>
                <a:spcPct val="95000"/>
              </a:lnSpc>
              <a:spcBef>
                <a:spcPts val="1200"/>
              </a:spcBef>
              <a:spcAft>
                <a:spcPts val="0"/>
              </a:spcAft>
              <a:buSzPts val="275"/>
              <a:buNone/>
            </a:pPr>
            <a:r>
              <a:rPr b="1" lang="en" sz="975">
                <a:solidFill>
                  <a:schemeClr val="dk1"/>
                </a:solidFill>
              </a:rPr>
              <a:t>int i=0;</a:t>
            </a:r>
            <a:endParaRPr b="1" sz="975">
              <a:solidFill>
                <a:schemeClr val="dk1"/>
              </a:solidFill>
            </a:endParaRPr>
          </a:p>
          <a:p>
            <a:pPr indent="0" lvl="0" marL="0" rtl="0" algn="l">
              <a:lnSpc>
                <a:spcPct val="95000"/>
              </a:lnSpc>
              <a:spcBef>
                <a:spcPts val="1200"/>
              </a:spcBef>
              <a:spcAft>
                <a:spcPts val="0"/>
              </a:spcAft>
              <a:buSzPts val="275"/>
              <a:buNone/>
            </a:pPr>
            <a:r>
              <a:rPr b="1" lang="en" sz="975">
                <a:solidFill>
                  <a:schemeClr val="dk1"/>
                </a:solidFill>
              </a:rPr>
              <a:t>public void run()</a:t>
            </a:r>
            <a:endParaRPr b="1" sz="975">
              <a:solidFill>
                <a:schemeClr val="dk1"/>
              </a:solidFill>
            </a:endParaRPr>
          </a:p>
          <a:p>
            <a:pPr indent="0" lvl="0" marL="0" rtl="0" algn="l">
              <a:lnSpc>
                <a:spcPct val="95000"/>
              </a:lnSpc>
              <a:spcBef>
                <a:spcPts val="1200"/>
              </a:spcBef>
              <a:spcAft>
                <a:spcPts val="0"/>
              </a:spcAft>
              <a:buSzPts val="275"/>
              <a:buNone/>
            </a:pPr>
            <a:r>
              <a:rPr b="1" lang="en" sz="975">
                <a:solidFill>
                  <a:schemeClr val="dk1"/>
                </a:solidFill>
              </a:rPr>
              <a:t>{</a:t>
            </a:r>
            <a:endParaRPr b="1" sz="975">
              <a:solidFill>
                <a:schemeClr val="dk1"/>
              </a:solidFill>
            </a:endParaRPr>
          </a:p>
          <a:p>
            <a:pPr indent="0" lvl="0" marL="0" rtl="0" algn="l">
              <a:lnSpc>
                <a:spcPct val="95000"/>
              </a:lnSpc>
              <a:spcBef>
                <a:spcPts val="1200"/>
              </a:spcBef>
              <a:spcAft>
                <a:spcPts val="0"/>
              </a:spcAft>
              <a:buSzPts val="275"/>
              <a:buNone/>
            </a:pPr>
            <a:r>
              <a:rPr b="1" lang="en" sz="975">
                <a:solidFill>
                  <a:schemeClr val="dk1"/>
                </a:solidFill>
              </a:rPr>
              <a:t>System.out.println("Thread A started");</a:t>
            </a:r>
            <a:endParaRPr b="1" sz="975">
              <a:solidFill>
                <a:schemeClr val="dk1"/>
              </a:solidFill>
            </a:endParaRPr>
          </a:p>
          <a:p>
            <a:pPr indent="0" lvl="0" marL="0" rtl="0" algn="l">
              <a:lnSpc>
                <a:spcPct val="95000"/>
              </a:lnSpc>
              <a:spcBef>
                <a:spcPts val="1200"/>
              </a:spcBef>
              <a:spcAft>
                <a:spcPts val="0"/>
              </a:spcAft>
              <a:buSzPts val="275"/>
              <a:buNone/>
            </a:pPr>
            <a:r>
              <a:rPr b="1" lang="en" sz="975">
                <a:solidFill>
                  <a:schemeClr val="dk1"/>
                </a:solidFill>
              </a:rPr>
              <a:t>while(i&lt;4)</a:t>
            </a:r>
            <a:endParaRPr b="1" sz="975">
              <a:solidFill>
                <a:schemeClr val="dk1"/>
              </a:solidFill>
            </a:endParaRPr>
          </a:p>
          <a:p>
            <a:pPr indent="0" lvl="0" marL="0" rtl="0" algn="l">
              <a:lnSpc>
                <a:spcPct val="95000"/>
              </a:lnSpc>
              <a:spcBef>
                <a:spcPts val="1200"/>
              </a:spcBef>
              <a:spcAft>
                <a:spcPts val="0"/>
              </a:spcAft>
              <a:buSzPts val="275"/>
              <a:buNone/>
            </a:pPr>
            <a:r>
              <a:rPr b="1" lang="en" sz="975">
                <a:solidFill>
                  <a:schemeClr val="dk1"/>
                </a:solidFill>
              </a:rPr>
              <a:t>{</a:t>
            </a:r>
            <a:endParaRPr b="1" sz="975">
              <a:solidFill>
                <a:schemeClr val="dk1"/>
              </a:solidFill>
            </a:endParaRPr>
          </a:p>
          <a:p>
            <a:pPr indent="0" lvl="0" marL="0" rtl="0" algn="l">
              <a:lnSpc>
                <a:spcPct val="95000"/>
              </a:lnSpc>
              <a:spcBef>
                <a:spcPts val="1200"/>
              </a:spcBef>
              <a:spcAft>
                <a:spcPts val="0"/>
              </a:spcAft>
              <a:buSzPts val="275"/>
              <a:buNone/>
            </a:pPr>
            <a:r>
              <a:rPr b="1" lang="en" sz="975">
                <a:solidFill>
                  <a:schemeClr val="dk1"/>
                </a:solidFill>
              </a:rPr>
              <a:t>System.out.println("\t value of i in Thread A:"+i);</a:t>
            </a:r>
            <a:endParaRPr b="1" sz="975">
              <a:solidFill>
                <a:schemeClr val="dk1"/>
              </a:solidFill>
            </a:endParaRPr>
          </a:p>
          <a:p>
            <a:pPr indent="0" lvl="0" marL="0" rtl="0" algn="l">
              <a:lnSpc>
                <a:spcPct val="95000"/>
              </a:lnSpc>
              <a:spcBef>
                <a:spcPts val="1200"/>
              </a:spcBef>
              <a:spcAft>
                <a:spcPts val="0"/>
              </a:spcAft>
              <a:buSzPts val="275"/>
              <a:buNone/>
            </a:pPr>
            <a:r>
              <a:rPr b="1" lang="en" sz="975">
                <a:solidFill>
                  <a:schemeClr val="dk1"/>
                </a:solidFill>
              </a:rPr>
              <a:t>i++;                </a:t>
            </a:r>
            <a:endParaRPr b="1" sz="975">
              <a:solidFill>
                <a:schemeClr val="dk1"/>
              </a:solidFill>
            </a:endParaRPr>
          </a:p>
          <a:p>
            <a:pPr indent="0" lvl="0" marL="0" rtl="0" algn="l">
              <a:lnSpc>
                <a:spcPct val="95000"/>
              </a:lnSpc>
              <a:spcBef>
                <a:spcPts val="1200"/>
              </a:spcBef>
              <a:spcAft>
                <a:spcPts val="0"/>
              </a:spcAft>
              <a:buSzPts val="275"/>
              <a:buNone/>
            </a:pPr>
            <a:r>
              <a:rPr b="1" lang="en" sz="975">
                <a:solidFill>
                  <a:schemeClr val="dk1"/>
                </a:solidFill>
              </a:rPr>
              <a:t>}                      </a:t>
            </a:r>
            <a:endParaRPr b="1" sz="975">
              <a:solidFill>
                <a:schemeClr val="dk1"/>
              </a:solidFill>
            </a:endParaRPr>
          </a:p>
          <a:p>
            <a:pPr indent="0" lvl="0" marL="0" rtl="0" algn="l">
              <a:lnSpc>
                <a:spcPct val="95000"/>
              </a:lnSpc>
              <a:spcBef>
                <a:spcPts val="1200"/>
              </a:spcBef>
              <a:spcAft>
                <a:spcPts val="0"/>
              </a:spcAft>
              <a:buSzPts val="275"/>
              <a:buNone/>
            </a:pPr>
            <a:r>
              <a:rPr b="1" lang="en" sz="975">
                <a:solidFill>
                  <a:schemeClr val="dk1"/>
                </a:solidFill>
              </a:rPr>
              <a:t>System.out.println("ThreadA finished");       </a:t>
            </a:r>
            <a:endParaRPr b="1" sz="975">
              <a:solidFill>
                <a:schemeClr val="dk1"/>
              </a:solidFill>
            </a:endParaRPr>
          </a:p>
          <a:p>
            <a:pPr indent="0" lvl="0" marL="0" rtl="0" algn="l">
              <a:lnSpc>
                <a:spcPct val="95000"/>
              </a:lnSpc>
              <a:spcBef>
                <a:spcPts val="1200"/>
              </a:spcBef>
              <a:spcAft>
                <a:spcPts val="0"/>
              </a:spcAft>
              <a:buSzPts val="275"/>
              <a:buNone/>
            </a:pPr>
            <a:r>
              <a:rPr b="1" lang="en" sz="975">
                <a:solidFill>
                  <a:schemeClr val="dk1"/>
                </a:solidFill>
              </a:rPr>
              <a:t>}</a:t>
            </a:r>
            <a:endParaRPr b="1" sz="975">
              <a:solidFill>
                <a:schemeClr val="dk1"/>
              </a:solidFill>
            </a:endParaRPr>
          </a:p>
          <a:p>
            <a:pPr indent="0" lvl="0" marL="0" rtl="0" algn="l">
              <a:lnSpc>
                <a:spcPct val="95000"/>
              </a:lnSpc>
              <a:spcBef>
                <a:spcPts val="1200"/>
              </a:spcBef>
              <a:spcAft>
                <a:spcPts val="0"/>
              </a:spcAft>
              <a:buSzPts val="275"/>
              <a:buNone/>
            </a:pPr>
            <a:r>
              <a:rPr b="1" lang="en" sz="975">
                <a:solidFill>
                  <a:schemeClr val="dk1"/>
                </a:solidFill>
              </a:rPr>
              <a:t>}</a:t>
            </a:r>
            <a:endParaRPr b="1" sz="975">
              <a:solidFill>
                <a:schemeClr val="dk1"/>
              </a:solidFill>
            </a:endParaRPr>
          </a:p>
          <a:p>
            <a:pPr indent="0" lvl="0" marL="0" rtl="0" algn="l">
              <a:lnSpc>
                <a:spcPct val="95000"/>
              </a:lnSpc>
              <a:spcBef>
                <a:spcPts val="1200"/>
              </a:spcBef>
              <a:spcAft>
                <a:spcPts val="0"/>
              </a:spcAft>
              <a:buSzPts val="275"/>
              <a:buNone/>
            </a:pPr>
            <a:r>
              <a:rPr b="1" lang="en" sz="975">
                <a:solidFill>
                  <a:schemeClr val="dk1"/>
                </a:solidFill>
              </a:rPr>
              <a:t>class B extends Thread</a:t>
            </a:r>
            <a:endParaRPr b="1" sz="975">
              <a:solidFill>
                <a:schemeClr val="dk1"/>
              </a:solidFill>
            </a:endParaRPr>
          </a:p>
          <a:p>
            <a:pPr indent="0" lvl="0" marL="0" rtl="0" algn="l">
              <a:lnSpc>
                <a:spcPct val="95000"/>
              </a:lnSpc>
              <a:spcBef>
                <a:spcPts val="1200"/>
              </a:spcBef>
              <a:spcAft>
                <a:spcPts val="0"/>
              </a:spcAft>
              <a:buSzPts val="275"/>
              <a:buNone/>
            </a:pPr>
            <a:r>
              <a:rPr b="1" lang="en" sz="975">
                <a:solidFill>
                  <a:schemeClr val="dk1"/>
                </a:solidFill>
              </a:rPr>
              <a:t>{</a:t>
            </a:r>
            <a:endParaRPr b="1" sz="975">
              <a:solidFill>
                <a:schemeClr val="dk1"/>
              </a:solidFill>
            </a:endParaRPr>
          </a:p>
          <a:p>
            <a:pPr indent="0" lvl="0" marL="0" rtl="0" algn="l">
              <a:lnSpc>
                <a:spcPct val="95000"/>
              </a:lnSpc>
              <a:spcBef>
                <a:spcPts val="1200"/>
              </a:spcBef>
              <a:spcAft>
                <a:spcPts val="0"/>
              </a:spcAft>
              <a:buSzPts val="275"/>
              <a:buNone/>
            </a:pPr>
            <a:r>
              <a:rPr b="1" lang="en" sz="975">
                <a:solidFill>
                  <a:schemeClr val="dk1"/>
                </a:solidFill>
              </a:rPr>
              <a:t>public void run()</a:t>
            </a:r>
            <a:endParaRPr b="1" sz="975">
              <a:solidFill>
                <a:schemeClr val="dk1"/>
              </a:solidFill>
            </a:endParaRPr>
          </a:p>
          <a:p>
            <a:pPr indent="0" lvl="0" marL="0" rtl="0" algn="l">
              <a:lnSpc>
                <a:spcPct val="95000"/>
              </a:lnSpc>
              <a:spcBef>
                <a:spcPts val="1200"/>
              </a:spcBef>
              <a:spcAft>
                <a:spcPts val="0"/>
              </a:spcAft>
              <a:buSzPts val="275"/>
              <a:buNone/>
            </a:pPr>
            <a:r>
              <a:rPr b="1" lang="en" sz="975">
                <a:solidFill>
                  <a:schemeClr val="dk1"/>
                </a:solidFill>
              </a:rPr>
              <a:t>{int i=0;</a:t>
            </a:r>
            <a:endParaRPr b="1" sz="975">
              <a:solidFill>
                <a:schemeClr val="dk1"/>
              </a:solidFill>
            </a:endParaRPr>
          </a:p>
          <a:p>
            <a:pPr indent="0" lvl="0" marL="0" rtl="0" algn="l">
              <a:lnSpc>
                <a:spcPct val="95000"/>
              </a:lnSpc>
              <a:spcBef>
                <a:spcPts val="1200"/>
              </a:spcBef>
              <a:spcAft>
                <a:spcPts val="0"/>
              </a:spcAft>
              <a:buSzPts val="275"/>
              <a:buNone/>
            </a:pPr>
            <a:r>
              <a:rPr b="1" lang="en" sz="975">
                <a:solidFill>
                  <a:schemeClr val="dk1"/>
                </a:solidFill>
              </a:rPr>
              <a:t>System.out.println("Thread B started");</a:t>
            </a:r>
            <a:endParaRPr b="1" sz="975">
              <a:solidFill>
                <a:schemeClr val="dk1"/>
              </a:solidFill>
            </a:endParaRPr>
          </a:p>
          <a:p>
            <a:pPr indent="0" lvl="0" marL="0" rtl="0" algn="l">
              <a:lnSpc>
                <a:spcPct val="95000"/>
              </a:lnSpc>
              <a:spcBef>
                <a:spcPts val="1200"/>
              </a:spcBef>
              <a:spcAft>
                <a:spcPts val="0"/>
              </a:spcAft>
              <a:buSzPts val="275"/>
              <a:buNone/>
            </a:pPr>
            <a:r>
              <a:rPr b="1" lang="en" sz="975">
                <a:solidFill>
                  <a:schemeClr val="dk1"/>
                </a:solidFill>
              </a:rPr>
              <a:t>while(i&lt;4)</a:t>
            </a:r>
            <a:endParaRPr b="1" sz="975">
              <a:solidFill>
                <a:schemeClr val="dk1"/>
              </a:solidFill>
            </a:endParaRPr>
          </a:p>
          <a:p>
            <a:pPr indent="0" lvl="0" marL="0" rtl="0" algn="l">
              <a:lnSpc>
                <a:spcPct val="95000"/>
              </a:lnSpc>
              <a:spcBef>
                <a:spcPts val="1200"/>
              </a:spcBef>
              <a:spcAft>
                <a:spcPts val="0"/>
              </a:spcAft>
              <a:buSzPts val="275"/>
              <a:buNone/>
            </a:pPr>
            <a:r>
              <a:rPr b="1" lang="en" sz="975">
                <a:solidFill>
                  <a:schemeClr val="dk1"/>
                </a:solidFill>
              </a:rPr>
              <a:t>{</a:t>
            </a:r>
            <a:endParaRPr b="1" sz="975">
              <a:solidFill>
                <a:schemeClr val="dk1"/>
              </a:solidFill>
            </a:endParaRPr>
          </a:p>
          <a:p>
            <a:pPr indent="0" lvl="0" marL="0" rtl="0" algn="l">
              <a:lnSpc>
                <a:spcPct val="95000"/>
              </a:lnSpc>
              <a:spcBef>
                <a:spcPts val="1200"/>
              </a:spcBef>
              <a:spcAft>
                <a:spcPts val="0"/>
              </a:spcAft>
              <a:buSzPts val="275"/>
              <a:buNone/>
            </a:pPr>
            <a:r>
              <a:rPr b="1" lang="en" sz="975">
                <a:solidFill>
                  <a:schemeClr val="dk1"/>
                </a:solidFill>
              </a:rPr>
              <a:t>System.out.println("\t value of i in Thread B:"+i);   </a:t>
            </a:r>
            <a:endParaRPr b="1" sz="975">
              <a:solidFill>
                <a:schemeClr val="dk1"/>
              </a:solidFill>
            </a:endParaRPr>
          </a:p>
          <a:p>
            <a:pPr indent="0" lvl="0" marL="0" rtl="0" algn="l">
              <a:lnSpc>
                <a:spcPct val="95000"/>
              </a:lnSpc>
              <a:spcBef>
                <a:spcPts val="1200"/>
              </a:spcBef>
              <a:spcAft>
                <a:spcPts val="0"/>
              </a:spcAft>
              <a:buSzPts val="275"/>
              <a:buNone/>
            </a:pPr>
            <a:r>
              <a:rPr b="1" lang="en" sz="975">
                <a:solidFill>
                  <a:schemeClr val="dk1"/>
                </a:solidFill>
              </a:rPr>
              <a:t>i++;</a:t>
            </a:r>
            <a:endParaRPr b="1" sz="975">
              <a:solidFill>
                <a:schemeClr val="dk1"/>
              </a:solidFill>
            </a:endParaRPr>
          </a:p>
          <a:p>
            <a:pPr indent="0" lvl="0" marL="0" rtl="0" algn="l">
              <a:lnSpc>
                <a:spcPct val="95000"/>
              </a:lnSpc>
              <a:spcBef>
                <a:spcPts val="1200"/>
              </a:spcBef>
              <a:spcAft>
                <a:spcPts val="0"/>
              </a:spcAft>
              <a:buSzPts val="275"/>
              <a:buNone/>
            </a:pPr>
            <a:r>
              <a:rPr b="1" lang="en" sz="975">
                <a:solidFill>
                  <a:schemeClr val="dk1"/>
                </a:solidFill>
              </a:rPr>
              <a:t>}</a:t>
            </a:r>
            <a:endParaRPr b="1" sz="975">
              <a:solidFill>
                <a:schemeClr val="dk1"/>
              </a:solidFill>
            </a:endParaRPr>
          </a:p>
          <a:p>
            <a:pPr indent="0" lvl="0" marL="0" rtl="0" algn="l">
              <a:lnSpc>
                <a:spcPct val="95000"/>
              </a:lnSpc>
              <a:spcBef>
                <a:spcPts val="1200"/>
              </a:spcBef>
              <a:spcAft>
                <a:spcPts val="0"/>
              </a:spcAft>
              <a:buSzPts val="275"/>
              <a:buNone/>
            </a:pPr>
            <a:r>
              <a:rPr b="1" lang="en" sz="975">
                <a:solidFill>
                  <a:schemeClr val="dk1"/>
                </a:solidFill>
              </a:rPr>
              <a:t>System.out.println("ThreadB finished");</a:t>
            </a:r>
            <a:endParaRPr b="1" sz="975">
              <a:solidFill>
                <a:schemeClr val="dk1"/>
              </a:solidFill>
            </a:endParaRPr>
          </a:p>
          <a:p>
            <a:pPr indent="0" lvl="0" marL="0" rtl="0" algn="l">
              <a:lnSpc>
                <a:spcPct val="95000"/>
              </a:lnSpc>
              <a:spcBef>
                <a:spcPts val="1200"/>
              </a:spcBef>
              <a:spcAft>
                <a:spcPts val="0"/>
              </a:spcAft>
              <a:buSzPts val="275"/>
              <a:buNone/>
            </a:pPr>
            <a:r>
              <a:rPr b="1" lang="en" sz="975">
                <a:solidFill>
                  <a:schemeClr val="dk1"/>
                </a:solidFill>
              </a:rPr>
              <a:t>}</a:t>
            </a:r>
            <a:endParaRPr b="1" sz="975">
              <a:solidFill>
                <a:schemeClr val="dk1"/>
              </a:solidFill>
            </a:endParaRPr>
          </a:p>
          <a:p>
            <a:pPr indent="0" lvl="0" marL="0" rtl="0" algn="l">
              <a:lnSpc>
                <a:spcPct val="95000"/>
              </a:lnSpc>
              <a:spcBef>
                <a:spcPts val="1200"/>
              </a:spcBef>
              <a:spcAft>
                <a:spcPts val="0"/>
              </a:spcAft>
              <a:buSzPts val="275"/>
              <a:buNone/>
            </a:pPr>
            <a:r>
              <a:rPr b="1" lang="en" sz="975">
                <a:solidFill>
                  <a:schemeClr val="dk1"/>
                </a:solidFill>
              </a:rPr>
              <a:t>}</a:t>
            </a:r>
            <a:endParaRPr b="1" sz="975">
              <a:solidFill>
                <a:schemeClr val="dk1"/>
              </a:solidFill>
            </a:endParaRPr>
          </a:p>
          <a:p>
            <a:pPr indent="0" lvl="0" marL="0" rtl="0" algn="l">
              <a:lnSpc>
                <a:spcPct val="95000"/>
              </a:lnSpc>
              <a:spcBef>
                <a:spcPts val="1200"/>
              </a:spcBef>
              <a:spcAft>
                <a:spcPts val="0"/>
              </a:spcAft>
              <a:buSzPts val="275"/>
              <a:buNone/>
            </a:pPr>
            <a:r>
              <a:rPr b="1" lang="en" sz="975">
                <a:solidFill>
                  <a:schemeClr val="dk1"/>
                </a:solidFill>
              </a:rPr>
              <a:t>class C extends Thread</a:t>
            </a:r>
            <a:endParaRPr b="1" sz="975">
              <a:solidFill>
                <a:schemeClr val="dk1"/>
              </a:solidFill>
            </a:endParaRPr>
          </a:p>
          <a:p>
            <a:pPr indent="0" lvl="0" marL="0" rtl="0" algn="l">
              <a:lnSpc>
                <a:spcPct val="95000"/>
              </a:lnSpc>
              <a:spcBef>
                <a:spcPts val="1200"/>
              </a:spcBef>
              <a:spcAft>
                <a:spcPts val="0"/>
              </a:spcAft>
              <a:buSzPts val="275"/>
              <a:buNone/>
            </a:pPr>
            <a:r>
              <a:rPr b="1" lang="en" sz="975">
                <a:solidFill>
                  <a:schemeClr val="dk1"/>
                </a:solidFill>
              </a:rPr>
              <a:t>{</a:t>
            </a:r>
            <a:endParaRPr b="1" sz="975">
              <a:solidFill>
                <a:schemeClr val="dk1"/>
              </a:solidFill>
            </a:endParaRPr>
          </a:p>
          <a:p>
            <a:pPr indent="0" lvl="0" marL="0" rtl="0" algn="l">
              <a:lnSpc>
                <a:spcPct val="95000"/>
              </a:lnSpc>
              <a:spcBef>
                <a:spcPts val="1200"/>
              </a:spcBef>
              <a:spcAft>
                <a:spcPts val="0"/>
              </a:spcAft>
              <a:buSzPts val="275"/>
              <a:buNone/>
            </a:pPr>
            <a:r>
              <a:rPr b="1" lang="en" sz="975">
                <a:solidFill>
                  <a:schemeClr val="dk1"/>
                </a:solidFill>
              </a:rPr>
              <a:t>public void run()</a:t>
            </a:r>
            <a:endParaRPr b="1" sz="975">
              <a:solidFill>
                <a:schemeClr val="dk1"/>
              </a:solidFill>
            </a:endParaRPr>
          </a:p>
          <a:p>
            <a:pPr indent="0" lvl="0" marL="0" rtl="0" algn="l">
              <a:lnSpc>
                <a:spcPct val="95000"/>
              </a:lnSpc>
              <a:spcBef>
                <a:spcPts val="1200"/>
              </a:spcBef>
              <a:spcAft>
                <a:spcPts val="0"/>
              </a:spcAft>
              <a:buSzPts val="275"/>
              <a:buNone/>
            </a:pPr>
            <a:r>
              <a:rPr b="1" lang="en" sz="975">
                <a:solidFill>
                  <a:schemeClr val="dk1"/>
                </a:solidFill>
              </a:rPr>
              <a:t>{</a:t>
            </a:r>
            <a:endParaRPr b="1" sz="975">
              <a:solidFill>
                <a:schemeClr val="dk1"/>
              </a:solidFill>
            </a:endParaRPr>
          </a:p>
          <a:p>
            <a:pPr indent="0" lvl="0" marL="0" rtl="0" algn="l">
              <a:lnSpc>
                <a:spcPct val="95000"/>
              </a:lnSpc>
              <a:spcBef>
                <a:spcPts val="1200"/>
              </a:spcBef>
              <a:spcAft>
                <a:spcPts val="0"/>
              </a:spcAft>
              <a:buSzPts val="275"/>
              <a:buNone/>
            </a:pPr>
            <a:r>
              <a:rPr b="1" lang="en" sz="975">
                <a:solidFill>
                  <a:schemeClr val="dk1"/>
                </a:solidFill>
              </a:rPr>
              <a:t>int i=0;</a:t>
            </a:r>
            <a:endParaRPr b="1" sz="975">
              <a:solidFill>
                <a:schemeClr val="dk1"/>
              </a:solidFill>
            </a:endParaRPr>
          </a:p>
          <a:p>
            <a:pPr indent="0" lvl="0" marL="0" rtl="0" algn="l">
              <a:lnSpc>
                <a:spcPct val="95000"/>
              </a:lnSpc>
              <a:spcBef>
                <a:spcPts val="1200"/>
              </a:spcBef>
              <a:spcAft>
                <a:spcPts val="0"/>
              </a:spcAft>
              <a:buSzPts val="275"/>
              <a:buNone/>
            </a:pPr>
            <a:r>
              <a:rPr b="1" lang="en" sz="975">
                <a:solidFill>
                  <a:schemeClr val="dk1"/>
                </a:solidFill>
              </a:rPr>
              <a:t>System.out.println("Thread C started");</a:t>
            </a:r>
            <a:endParaRPr b="1" sz="975">
              <a:solidFill>
                <a:schemeClr val="dk1"/>
              </a:solidFill>
            </a:endParaRPr>
          </a:p>
          <a:p>
            <a:pPr indent="0" lvl="0" marL="0" rtl="0" algn="l">
              <a:lnSpc>
                <a:spcPct val="95000"/>
              </a:lnSpc>
              <a:spcBef>
                <a:spcPts val="1200"/>
              </a:spcBef>
              <a:spcAft>
                <a:spcPts val="0"/>
              </a:spcAft>
              <a:buSzPts val="275"/>
              <a:buNone/>
            </a:pPr>
            <a:r>
              <a:rPr b="1" lang="en" sz="975">
                <a:solidFill>
                  <a:schemeClr val="dk1"/>
                </a:solidFill>
              </a:rPr>
              <a:t>while(i&lt;4)</a:t>
            </a:r>
            <a:endParaRPr b="1" sz="975">
              <a:solidFill>
                <a:schemeClr val="dk1"/>
              </a:solidFill>
            </a:endParaRPr>
          </a:p>
          <a:p>
            <a:pPr indent="0" lvl="0" marL="0" rtl="0" algn="l">
              <a:lnSpc>
                <a:spcPct val="95000"/>
              </a:lnSpc>
              <a:spcBef>
                <a:spcPts val="1200"/>
              </a:spcBef>
              <a:spcAft>
                <a:spcPts val="0"/>
              </a:spcAft>
              <a:buSzPts val="275"/>
              <a:buNone/>
            </a:pPr>
            <a:r>
              <a:rPr b="1" lang="en" sz="975">
                <a:solidFill>
                  <a:schemeClr val="dk1"/>
                </a:solidFill>
              </a:rPr>
              <a:t>{</a:t>
            </a:r>
            <a:endParaRPr b="1" sz="975">
              <a:solidFill>
                <a:schemeClr val="dk1"/>
              </a:solidFill>
            </a:endParaRPr>
          </a:p>
          <a:p>
            <a:pPr indent="0" lvl="0" marL="0" rtl="0" algn="l">
              <a:lnSpc>
                <a:spcPct val="95000"/>
              </a:lnSpc>
              <a:spcBef>
                <a:spcPts val="1200"/>
              </a:spcBef>
              <a:spcAft>
                <a:spcPts val="0"/>
              </a:spcAft>
              <a:buSzPts val="275"/>
              <a:buNone/>
            </a:pPr>
            <a:r>
              <a:rPr b="1" lang="en" sz="975">
                <a:solidFill>
                  <a:schemeClr val="dk1"/>
                </a:solidFill>
              </a:rPr>
              <a:t>System.out.println("\t value of i in Thread C"+i);</a:t>
            </a:r>
            <a:endParaRPr b="1" sz="975">
              <a:solidFill>
                <a:schemeClr val="dk1"/>
              </a:solidFill>
            </a:endParaRPr>
          </a:p>
          <a:p>
            <a:pPr indent="0" lvl="0" marL="0" rtl="0" algn="l">
              <a:lnSpc>
                <a:spcPct val="95000"/>
              </a:lnSpc>
              <a:spcBef>
                <a:spcPts val="1200"/>
              </a:spcBef>
              <a:spcAft>
                <a:spcPts val="0"/>
              </a:spcAft>
              <a:buSzPts val="275"/>
              <a:buNone/>
            </a:pPr>
            <a:r>
              <a:rPr b="1" lang="en" sz="975">
                <a:solidFill>
                  <a:schemeClr val="dk1"/>
                </a:solidFill>
              </a:rPr>
              <a:t>i++;</a:t>
            </a:r>
            <a:endParaRPr b="1" sz="975">
              <a:solidFill>
                <a:schemeClr val="dk1"/>
              </a:solidFill>
            </a:endParaRPr>
          </a:p>
          <a:p>
            <a:pPr indent="0" lvl="0" marL="0" rtl="0" algn="l">
              <a:lnSpc>
                <a:spcPct val="95000"/>
              </a:lnSpc>
              <a:spcBef>
                <a:spcPts val="1200"/>
              </a:spcBef>
              <a:spcAft>
                <a:spcPts val="0"/>
              </a:spcAft>
              <a:buSzPts val="275"/>
              <a:buNone/>
            </a:pPr>
            <a:r>
              <a:rPr b="1" lang="en" sz="975">
                <a:solidFill>
                  <a:schemeClr val="dk1"/>
                </a:solidFill>
              </a:rPr>
              <a:t>}</a:t>
            </a:r>
            <a:endParaRPr b="1" sz="975">
              <a:solidFill>
                <a:schemeClr val="dk1"/>
              </a:solidFill>
            </a:endParaRPr>
          </a:p>
          <a:p>
            <a:pPr indent="0" lvl="0" marL="0" rtl="0" algn="l">
              <a:lnSpc>
                <a:spcPct val="95000"/>
              </a:lnSpc>
              <a:spcBef>
                <a:spcPts val="1200"/>
              </a:spcBef>
              <a:spcAft>
                <a:spcPts val="0"/>
              </a:spcAft>
              <a:buSzPts val="275"/>
              <a:buNone/>
            </a:pPr>
            <a:r>
              <a:rPr b="1" lang="en" sz="975">
                <a:solidFill>
                  <a:schemeClr val="dk1"/>
                </a:solidFill>
              </a:rPr>
              <a:t>System.out.println("Thread C finished");</a:t>
            </a:r>
            <a:endParaRPr b="1" sz="975">
              <a:solidFill>
                <a:schemeClr val="dk1"/>
              </a:solidFill>
            </a:endParaRPr>
          </a:p>
          <a:p>
            <a:pPr indent="0" lvl="0" marL="0" rtl="0" algn="l">
              <a:lnSpc>
                <a:spcPct val="95000"/>
              </a:lnSpc>
              <a:spcBef>
                <a:spcPts val="1200"/>
              </a:spcBef>
              <a:spcAft>
                <a:spcPts val="0"/>
              </a:spcAft>
              <a:buSzPts val="275"/>
              <a:buNone/>
            </a:pPr>
            <a:r>
              <a:rPr b="1" lang="en" sz="975">
                <a:solidFill>
                  <a:schemeClr val="dk1"/>
                </a:solidFill>
              </a:rPr>
              <a:t>}</a:t>
            </a:r>
            <a:endParaRPr b="1" sz="975">
              <a:solidFill>
                <a:schemeClr val="dk1"/>
              </a:solidFill>
            </a:endParaRPr>
          </a:p>
          <a:p>
            <a:pPr indent="0" lvl="0" marL="0" rtl="0" algn="l">
              <a:lnSpc>
                <a:spcPct val="95000"/>
              </a:lnSpc>
              <a:spcBef>
                <a:spcPts val="1200"/>
              </a:spcBef>
              <a:spcAft>
                <a:spcPts val="0"/>
              </a:spcAft>
              <a:buSzPts val="275"/>
              <a:buNone/>
            </a:pPr>
            <a:r>
              <a:rPr b="1" lang="en" sz="975">
                <a:solidFill>
                  <a:schemeClr val="dk1"/>
                </a:solidFill>
              </a:rPr>
              <a:t>}</a:t>
            </a:r>
            <a:endParaRPr b="1" sz="975">
              <a:solidFill>
                <a:schemeClr val="dk1"/>
              </a:solidFill>
            </a:endParaRPr>
          </a:p>
          <a:p>
            <a:pPr indent="0" lvl="0" marL="0" rtl="0" algn="l">
              <a:lnSpc>
                <a:spcPct val="95000"/>
              </a:lnSpc>
              <a:spcBef>
                <a:spcPts val="1200"/>
              </a:spcBef>
              <a:spcAft>
                <a:spcPts val="0"/>
              </a:spcAft>
              <a:buSzPts val="275"/>
              <a:buNone/>
            </a:pPr>
            <a:r>
              <a:rPr b="1" lang="en" sz="975">
                <a:solidFill>
                  <a:schemeClr val="dk1"/>
                </a:solidFill>
              </a:rPr>
              <a:t>public class priority {</a:t>
            </a:r>
            <a:endParaRPr b="1" sz="975">
              <a:solidFill>
                <a:schemeClr val="dk1"/>
              </a:solidFill>
            </a:endParaRPr>
          </a:p>
          <a:p>
            <a:pPr indent="0" lvl="0" marL="0" rtl="0" algn="l">
              <a:lnSpc>
                <a:spcPct val="95000"/>
              </a:lnSpc>
              <a:spcBef>
                <a:spcPts val="1200"/>
              </a:spcBef>
              <a:spcAft>
                <a:spcPts val="0"/>
              </a:spcAft>
              <a:buSzPts val="275"/>
              <a:buNone/>
            </a:pPr>
            <a:r>
              <a:rPr b="1" lang="en" sz="975">
                <a:solidFill>
                  <a:schemeClr val="dk1"/>
                </a:solidFill>
              </a:rPr>
              <a:t>public static void main(String[] args) {            </a:t>
            </a:r>
            <a:endParaRPr b="1" sz="975">
              <a:solidFill>
                <a:schemeClr val="dk1"/>
              </a:solidFill>
            </a:endParaRPr>
          </a:p>
          <a:p>
            <a:pPr indent="0" lvl="0" marL="0" rtl="0" algn="l">
              <a:lnSpc>
                <a:spcPct val="95000"/>
              </a:lnSpc>
              <a:spcBef>
                <a:spcPts val="1200"/>
              </a:spcBef>
              <a:spcAft>
                <a:spcPts val="0"/>
              </a:spcAft>
              <a:buSzPts val="275"/>
              <a:buNone/>
            </a:pPr>
            <a:r>
              <a:rPr b="1" lang="en" sz="975">
                <a:solidFill>
                  <a:schemeClr val="dk1"/>
                </a:solidFill>
              </a:rPr>
              <a:t>System.out.println("Main Thread started");             </a:t>
            </a:r>
            <a:endParaRPr b="1" sz="975">
              <a:solidFill>
                <a:schemeClr val="dk1"/>
              </a:solidFill>
            </a:endParaRPr>
          </a:p>
          <a:p>
            <a:pPr indent="0" lvl="0" marL="0" rtl="0" algn="l">
              <a:lnSpc>
                <a:spcPct val="95000"/>
              </a:lnSpc>
              <a:spcBef>
                <a:spcPts val="1200"/>
              </a:spcBef>
              <a:spcAft>
                <a:spcPts val="0"/>
              </a:spcAft>
              <a:buSzPts val="275"/>
              <a:buNone/>
            </a:pPr>
            <a:r>
              <a:rPr b="1" lang="en" sz="975">
                <a:solidFill>
                  <a:schemeClr val="dk1"/>
                </a:solidFill>
              </a:rPr>
              <a:t>A a=new A();</a:t>
            </a:r>
            <a:endParaRPr b="1" sz="975">
              <a:solidFill>
                <a:schemeClr val="dk1"/>
              </a:solidFill>
            </a:endParaRPr>
          </a:p>
          <a:p>
            <a:pPr indent="0" lvl="0" marL="0" rtl="0" algn="l">
              <a:lnSpc>
                <a:spcPct val="95000"/>
              </a:lnSpc>
              <a:spcBef>
                <a:spcPts val="1200"/>
              </a:spcBef>
              <a:spcAft>
                <a:spcPts val="0"/>
              </a:spcAft>
              <a:buSzPts val="275"/>
              <a:buNone/>
            </a:pPr>
            <a:r>
              <a:rPr b="1" lang="en" sz="975">
                <a:solidFill>
                  <a:schemeClr val="dk1"/>
                </a:solidFill>
              </a:rPr>
              <a:t>B b=new B();</a:t>
            </a:r>
            <a:endParaRPr b="1" sz="975">
              <a:solidFill>
                <a:schemeClr val="dk1"/>
              </a:solidFill>
            </a:endParaRPr>
          </a:p>
          <a:p>
            <a:pPr indent="0" lvl="0" marL="0" rtl="0" algn="l">
              <a:lnSpc>
                <a:spcPct val="95000"/>
              </a:lnSpc>
              <a:spcBef>
                <a:spcPts val="1200"/>
              </a:spcBef>
              <a:spcAft>
                <a:spcPts val="0"/>
              </a:spcAft>
              <a:buSzPts val="275"/>
              <a:buNone/>
            </a:pPr>
            <a:r>
              <a:rPr b="1" lang="en" sz="975">
                <a:solidFill>
                  <a:schemeClr val="dk1"/>
                </a:solidFill>
              </a:rPr>
              <a:t>C c=new C();</a:t>
            </a:r>
            <a:endParaRPr b="1" sz="975">
              <a:solidFill>
                <a:schemeClr val="dk1"/>
              </a:solidFill>
            </a:endParaRPr>
          </a:p>
          <a:p>
            <a:pPr indent="0" lvl="0" marL="0" rtl="0" algn="l">
              <a:lnSpc>
                <a:spcPct val="95000"/>
              </a:lnSpc>
              <a:spcBef>
                <a:spcPts val="1200"/>
              </a:spcBef>
              <a:spcAft>
                <a:spcPts val="0"/>
              </a:spcAft>
              <a:buSzPts val="275"/>
              <a:buNone/>
            </a:pPr>
            <a:r>
              <a:rPr b="1" lang="en" sz="975">
                <a:solidFill>
                  <a:schemeClr val="dk1"/>
                </a:solidFill>
              </a:rPr>
              <a:t>a.start();</a:t>
            </a:r>
            <a:endParaRPr b="1" sz="975">
              <a:solidFill>
                <a:schemeClr val="dk1"/>
              </a:solidFill>
            </a:endParaRPr>
          </a:p>
          <a:p>
            <a:pPr indent="0" lvl="0" marL="0" rtl="0" algn="l">
              <a:lnSpc>
                <a:spcPct val="95000"/>
              </a:lnSpc>
              <a:spcBef>
                <a:spcPts val="1200"/>
              </a:spcBef>
              <a:spcAft>
                <a:spcPts val="0"/>
              </a:spcAft>
              <a:buSzPts val="275"/>
              <a:buNone/>
            </a:pPr>
            <a:r>
              <a:rPr b="1" lang="en" sz="975">
                <a:solidFill>
                  <a:schemeClr val="dk1"/>
                </a:solidFill>
              </a:rPr>
              <a:t>b.start();</a:t>
            </a:r>
            <a:endParaRPr b="1" sz="975">
              <a:solidFill>
                <a:schemeClr val="dk1"/>
              </a:solidFill>
            </a:endParaRPr>
          </a:p>
          <a:p>
            <a:pPr indent="0" lvl="0" marL="0" rtl="0" algn="l">
              <a:lnSpc>
                <a:spcPct val="95000"/>
              </a:lnSpc>
              <a:spcBef>
                <a:spcPts val="1200"/>
              </a:spcBef>
              <a:spcAft>
                <a:spcPts val="0"/>
              </a:spcAft>
              <a:buSzPts val="275"/>
              <a:buNone/>
            </a:pPr>
            <a:r>
              <a:rPr b="1" lang="en" sz="975">
                <a:solidFill>
                  <a:schemeClr val="dk1"/>
                </a:solidFill>
              </a:rPr>
              <a:t>c.start();</a:t>
            </a:r>
            <a:endParaRPr b="1" sz="975">
              <a:solidFill>
                <a:schemeClr val="dk1"/>
              </a:solidFill>
            </a:endParaRPr>
          </a:p>
          <a:p>
            <a:pPr indent="0" lvl="0" marL="0" rtl="0" algn="l">
              <a:lnSpc>
                <a:spcPct val="95000"/>
              </a:lnSpc>
              <a:spcBef>
                <a:spcPts val="1200"/>
              </a:spcBef>
              <a:spcAft>
                <a:spcPts val="0"/>
              </a:spcAft>
              <a:buSzPts val="275"/>
              <a:buNone/>
            </a:pPr>
            <a:r>
              <a:rPr b="1" lang="en" sz="975">
                <a:solidFill>
                  <a:schemeClr val="dk1"/>
                </a:solidFill>
              </a:rPr>
              <a:t>try</a:t>
            </a:r>
            <a:endParaRPr b="1" sz="975">
              <a:solidFill>
                <a:schemeClr val="dk1"/>
              </a:solidFill>
            </a:endParaRPr>
          </a:p>
          <a:p>
            <a:pPr indent="0" lvl="0" marL="0" rtl="0" algn="l">
              <a:lnSpc>
                <a:spcPct val="95000"/>
              </a:lnSpc>
              <a:spcBef>
                <a:spcPts val="1200"/>
              </a:spcBef>
              <a:spcAft>
                <a:spcPts val="0"/>
              </a:spcAft>
              <a:buSzPts val="275"/>
              <a:buNone/>
            </a:pPr>
            <a:r>
              <a:rPr b="1" lang="en" sz="975">
                <a:solidFill>
                  <a:schemeClr val="dk1"/>
                </a:solidFill>
              </a:rPr>
              <a:t>{</a:t>
            </a:r>
            <a:endParaRPr b="1" sz="975">
              <a:solidFill>
                <a:schemeClr val="dk1"/>
              </a:solidFill>
            </a:endParaRPr>
          </a:p>
          <a:p>
            <a:pPr indent="0" lvl="0" marL="0" rtl="0" algn="l">
              <a:lnSpc>
                <a:spcPct val="95000"/>
              </a:lnSpc>
              <a:spcBef>
                <a:spcPts val="1200"/>
              </a:spcBef>
              <a:spcAft>
                <a:spcPts val="0"/>
              </a:spcAft>
              <a:buSzPts val="275"/>
              <a:buNone/>
            </a:pPr>
            <a:r>
              <a:rPr b="1" lang="en" sz="975">
                <a:solidFill>
                  <a:schemeClr val="dk1"/>
                </a:solidFill>
              </a:rPr>
              <a:t>a.join();</a:t>
            </a:r>
            <a:endParaRPr b="1" sz="975">
              <a:solidFill>
                <a:schemeClr val="dk1"/>
              </a:solidFill>
            </a:endParaRPr>
          </a:p>
          <a:p>
            <a:pPr indent="0" lvl="0" marL="0" rtl="0" algn="l">
              <a:lnSpc>
                <a:spcPct val="95000"/>
              </a:lnSpc>
              <a:spcBef>
                <a:spcPts val="1200"/>
              </a:spcBef>
              <a:spcAft>
                <a:spcPts val="0"/>
              </a:spcAft>
              <a:buSzPts val="275"/>
              <a:buNone/>
            </a:pPr>
            <a:r>
              <a:rPr b="1" lang="en" sz="975">
                <a:solidFill>
                  <a:schemeClr val="dk1"/>
                </a:solidFill>
              </a:rPr>
              <a:t>b.join();</a:t>
            </a:r>
            <a:endParaRPr b="1" sz="975">
              <a:solidFill>
                <a:schemeClr val="dk1"/>
              </a:solidFill>
            </a:endParaRPr>
          </a:p>
          <a:p>
            <a:pPr indent="0" lvl="0" marL="0" rtl="0" algn="l">
              <a:lnSpc>
                <a:spcPct val="95000"/>
              </a:lnSpc>
              <a:spcBef>
                <a:spcPts val="1200"/>
              </a:spcBef>
              <a:spcAft>
                <a:spcPts val="0"/>
              </a:spcAft>
              <a:buSzPts val="275"/>
              <a:buNone/>
            </a:pPr>
            <a:r>
              <a:rPr b="1" lang="en" sz="975">
                <a:solidFill>
                  <a:schemeClr val="dk1"/>
                </a:solidFill>
              </a:rPr>
              <a:t>c.join();</a:t>
            </a:r>
            <a:endParaRPr b="1" sz="975">
              <a:solidFill>
                <a:schemeClr val="dk1"/>
              </a:solidFill>
            </a:endParaRPr>
          </a:p>
          <a:p>
            <a:pPr indent="0" lvl="0" marL="0" rtl="0" algn="l">
              <a:lnSpc>
                <a:spcPct val="95000"/>
              </a:lnSpc>
              <a:spcBef>
                <a:spcPts val="1200"/>
              </a:spcBef>
              <a:spcAft>
                <a:spcPts val="0"/>
              </a:spcAft>
              <a:buSzPts val="275"/>
              <a:buNone/>
            </a:pPr>
            <a:r>
              <a:rPr b="1" lang="en" sz="975">
                <a:solidFill>
                  <a:schemeClr val="dk1"/>
                </a:solidFill>
              </a:rPr>
              <a:t>}</a:t>
            </a:r>
            <a:endParaRPr b="1" sz="975">
              <a:solidFill>
                <a:schemeClr val="dk1"/>
              </a:solidFill>
            </a:endParaRPr>
          </a:p>
          <a:p>
            <a:pPr indent="0" lvl="0" marL="0" rtl="0" algn="l">
              <a:lnSpc>
                <a:spcPct val="95000"/>
              </a:lnSpc>
              <a:spcBef>
                <a:spcPts val="1200"/>
              </a:spcBef>
              <a:spcAft>
                <a:spcPts val="0"/>
              </a:spcAft>
              <a:buSzPts val="275"/>
              <a:buNone/>
            </a:pPr>
            <a:r>
              <a:rPr b="1" lang="en" sz="975">
                <a:solidFill>
                  <a:schemeClr val="dk1"/>
                </a:solidFill>
              </a:rPr>
              <a:t>catch(InterruptedException e)</a:t>
            </a:r>
            <a:endParaRPr b="1" sz="975">
              <a:solidFill>
                <a:schemeClr val="dk1"/>
              </a:solidFill>
            </a:endParaRPr>
          </a:p>
          <a:p>
            <a:pPr indent="0" lvl="0" marL="0" rtl="0" algn="l">
              <a:lnSpc>
                <a:spcPct val="95000"/>
              </a:lnSpc>
              <a:spcBef>
                <a:spcPts val="1200"/>
              </a:spcBef>
              <a:spcAft>
                <a:spcPts val="0"/>
              </a:spcAft>
              <a:buSzPts val="275"/>
              <a:buNone/>
            </a:pPr>
            <a:r>
              <a:rPr b="1" lang="en" sz="975">
                <a:solidFill>
                  <a:schemeClr val="dk1"/>
                </a:solidFill>
              </a:rPr>
              <a:t>{</a:t>
            </a:r>
            <a:endParaRPr b="1" sz="975">
              <a:solidFill>
                <a:schemeClr val="dk1"/>
              </a:solidFill>
            </a:endParaRPr>
          </a:p>
          <a:p>
            <a:pPr indent="0" lvl="0" marL="0" rtl="0" algn="l">
              <a:lnSpc>
                <a:spcPct val="95000"/>
              </a:lnSpc>
              <a:spcBef>
                <a:spcPts val="1200"/>
              </a:spcBef>
              <a:spcAft>
                <a:spcPts val="0"/>
              </a:spcAft>
              <a:buSzPts val="275"/>
              <a:buNone/>
            </a:pPr>
            <a:r>
              <a:rPr b="1" lang="en" sz="975">
                <a:solidFill>
                  <a:schemeClr val="dk1"/>
                </a:solidFill>
              </a:rPr>
              <a:t>e.printStackTrace();</a:t>
            </a:r>
            <a:endParaRPr b="1" sz="975">
              <a:solidFill>
                <a:schemeClr val="dk1"/>
              </a:solidFill>
            </a:endParaRPr>
          </a:p>
          <a:p>
            <a:pPr indent="0" lvl="0" marL="0" rtl="0" algn="l">
              <a:lnSpc>
                <a:spcPct val="95000"/>
              </a:lnSpc>
              <a:spcBef>
                <a:spcPts val="1200"/>
              </a:spcBef>
              <a:spcAft>
                <a:spcPts val="0"/>
              </a:spcAft>
              <a:buSzPts val="275"/>
              <a:buNone/>
            </a:pPr>
            <a:r>
              <a:rPr b="1" lang="en" sz="975">
                <a:solidFill>
                  <a:schemeClr val="dk1"/>
                </a:solidFill>
              </a:rPr>
              <a:t>}</a:t>
            </a:r>
            <a:endParaRPr b="1" sz="975">
              <a:solidFill>
                <a:schemeClr val="dk1"/>
              </a:solidFill>
            </a:endParaRPr>
          </a:p>
          <a:p>
            <a:pPr indent="0" lvl="0" marL="0" rtl="0" algn="l">
              <a:lnSpc>
                <a:spcPct val="95000"/>
              </a:lnSpc>
              <a:spcBef>
                <a:spcPts val="1200"/>
              </a:spcBef>
              <a:spcAft>
                <a:spcPts val="0"/>
              </a:spcAft>
              <a:buSzPts val="275"/>
              <a:buNone/>
            </a:pPr>
            <a:r>
              <a:rPr b="1" lang="en" sz="975">
                <a:solidFill>
                  <a:schemeClr val="dk1"/>
                </a:solidFill>
              </a:rPr>
              <a:t>}</a:t>
            </a:r>
            <a:endParaRPr b="1" sz="975">
              <a:solidFill>
                <a:schemeClr val="dk1"/>
              </a:solidFill>
            </a:endParaRPr>
          </a:p>
          <a:p>
            <a:pPr indent="0" lvl="0" marL="0" rtl="0" algn="l">
              <a:lnSpc>
                <a:spcPct val="95000"/>
              </a:lnSpc>
              <a:spcBef>
                <a:spcPts val="1200"/>
              </a:spcBef>
              <a:spcAft>
                <a:spcPts val="0"/>
              </a:spcAft>
              <a:buClr>
                <a:schemeClr val="dk1"/>
              </a:buClr>
              <a:buSzPts val="275"/>
              <a:buFont typeface="Arial"/>
              <a:buNone/>
            </a:pPr>
            <a:r>
              <a:rPr b="1" lang="en" sz="975">
                <a:solidFill>
                  <a:schemeClr val="dk1"/>
                </a:solidFill>
              </a:rPr>
              <a:t>}</a:t>
            </a:r>
            <a:endParaRPr b="1" sz="975">
              <a:solidFill>
                <a:schemeClr val="dk1"/>
              </a:solidFill>
            </a:endParaRPr>
          </a:p>
          <a:p>
            <a:pPr indent="0" lvl="0" marL="0" rtl="0" algn="l">
              <a:lnSpc>
                <a:spcPct val="95000"/>
              </a:lnSpc>
              <a:spcBef>
                <a:spcPts val="1200"/>
              </a:spcBef>
              <a:spcAft>
                <a:spcPts val="1200"/>
              </a:spcAft>
              <a:buSzPts val="275"/>
              <a:buNone/>
            </a:pPr>
            <a:r>
              <a:t/>
            </a:r>
            <a:endParaRPr b="1" sz="975">
              <a:solidFill>
                <a:schemeClr val="dk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93" name="Google Shape;293;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en" sz="1300">
                <a:solidFill>
                  <a:schemeClr val="dk1"/>
                </a:solidFill>
              </a:rPr>
              <a:t>Explanation:</a:t>
            </a:r>
            <a:endParaRPr b="1" sz="13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1. ThreadA, ThreadB and ThreadC and the main thread have been created.</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2. As first of all, join method call on ThreadA then on ThreadB and in last on ThreadC.</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3. TheadB and ThreadC have to wait for ThreadA to complete its run method (execution of the thread).</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4. ThreadC also waits for ThreadB to complete its execution so that it can start its job, which is assigned to it.</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5. In last main thread is executed when all the user threads (ThreadA, ThreadB ThreadC) have finished their execution.</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Eg- </a:t>
            </a:r>
            <a:r>
              <a:rPr b="1" lang="en" sz="1100"/>
              <a:t>Effect of using the priorities in the above join() method</a:t>
            </a:r>
            <a:r>
              <a:rPr lang="en" sz="1100"/>
              <a:t>  </a:t>
            </a:r>
            <a:r>
              <a:rPr b="1" lang="en" sz="1100"/>
              <a:t>programs</a:t>
            </a:r>
            <a:endParaRPr/>
          </a:p>
        </p:txBody>
      </p:sp>
      <p:sp>
        <p:nvSpPr>
          <p:cNvPr id="299" name="Google Shape;299;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1100">
                <a:solidFill>
                  <a:schemeClr val="dk1"/>
                </a:solidFill>
              </a:rPr>
              <a:t>Effect of using the priorities in the above join() method</a:t>
            </a:r>
            <a:r>
              <a:rPr lang="en" sz="1100">
                <a:solidFill>
                  <a:schemeClr val="dk1"/>
                </a:solidFill>
              </a:rPr>
              <a:t>  </a:t>
            </a:r>
            <a:r>
              <a:rPr b="1" lang="en" sz="1100">
                <a:solidFill>
                  <a:schemeClr val="dk1"/>
                </a:solidFill>
              </a:rPr>
              <a:t>programs:</a:t>
            </a:r>
            <a:endParaRPr b="1" sz="1100">
              <a:solidFill>
                <a:schemeClr val="dk1"/>
              </a:solidFill>
            </a:endParaRPr>
          </a:p>
          <a:p>
            <a:pPr indent="0" lvl="0" marL="0" rtl="0" algn="l">
              <a:spcBef>
                <a:spcPts val="1200"/>
              </a:spcBef>
              <a:spcAft>
                <a:spcPts val="0"/>
              </a:spcAft>
              <a:buNone/>
            </a:pPr>
            <a:r>
              <a:rPr b="1" lang="en" sz="1100">
                <a:solidFill>
                  <a:schemeClr val="dk1"/>
                </a:solidFill>
              </a:rPr>
              <a:t>class A extends Thread</a:t>
            </a:r>
            <a:endParaRPr b="1" sz="1100">
              <a:solidFill>
                <a:schemeClr val="dk1"/>
              </a:solidFill>
            </a:endParaRPr>
          </a:p>
          <a:p>
            <a:pPr indent="0" lvl="0" marL="0" rtl="0" algn="l">
              <a:spcBef>
                <a:spcPts val="1200"/>
              </a:spcBef>
              <a:spcAft>
                <a:spcPts val="0"/>
              </a:spcAft>
              <a:buNone/>
            </a:pPr>
            <a:r>
              <a:rPr b="1" lang="en" sz="1100">
                <a:solidFill>
                  <a:schemeClr val="dk1"/>
                </a:solidFill>
              </a:rPr>
              <a:t>{</a:t>
            </a:r>
            <a:endParaRPr b="1" sz="1100">
              <a:solidFill>
                <a:schemeClr val="dk1"/>
              </a:solidFill>
            </a:endParaRPr>
          </a:p>
          <a:p>
            <a:pPr indent="0" lvl="0" marL="0" rtl="0" algn="l">
              <a:spcBef>
                <a:spcPts val="1200"/>
              </a:spcBef>
              <a:spcAft>
                <a:spcPts val="0"/>
              </a:spcAft>
              <a:buNone/>
            </a:pPr>
            <a:r>
              <a:rPr b="1" lang="en" sz="1100">
                <a:solidFill>
                  <a:schemeClr val="dk1"/>
                </a:solidFill>
              </a:rPr>
              <a:t>int i=0;</a:t>
            </a:r>
            <a:endParaRPr b="1" sz="1100">
              <a:solidFill>
                <a:schemeClr val="dk1"/>
              </a:solidFill>
            </a:endParaRPr>
          </a:p>
          <a:p>
            <a:pPr indent="0" lvl="0" marL="0" rtl="0" algn="l">
              <a:spcBef>
                <a:spcPts val="1200"/>
              </a:spcBef>
              <a:spcAft>
                <a:spcPts val="0"/>
              </a:spcAft>
              <a:buNone/>
            </a:pPr>
            <a:r>
              <a:rPr b="1" lang="en" sz="1100">
                <a:solidFill>
                  <a:schemeClr val="dk1"/>
                </a:solidFill>
              </a:rPr>
              <a:t>public void run()</a:t>
            </a:r>
            <a:endParaRPr b="1" sz="1100">
              <a:solidFill>
                <a:schemeClr val="dk1"/>
              </a:solidFill>
            </a:endParaRPr>
          </a:p>
          <a:p>
            <a:pPr indent="0" lvl="0" marL="0" rtl="0" algn="l">
              <a:spcBef>
                <a:spcPts val="1200"/>
              </a:spcBef>
              <a:spcAft>
                <a:spcPts val="0"/>
              </a:spcAft>
              <a:buNone/>
            </a:pPr>
            <a:r>
              <a:rPr b="1" lang="en" sz="1100">
                <a:solidFill>
                  <a:schemeClr val="dk1"/>
                </a:solidFill>
              </a:rPr>
              <a:t>{</a:t>
            </a:r>
            <a:endParaRPr b="1" sz="1100">
              <a:solidFill>
                <a:schemeClr val="dk1"/>
              </a:solidFill>
            </a:endParaRPr>
          </a:p>
          <a:p>
            <a:pPr indent="0" lvl="0" marL="0" rtl="0" algn="l">
              <a:spcBef>
                <a:spcPts val="1200"/>
              </a:spcBef>
              <a:spcAft>
                <a:spcPts val="0"/>
              </a:spcAft>
              <a:buNone/>
            </a:pPr>
            <a:r>
              <a:rPr b="1" lang="en" sz="1100">
                <a:solidFill>
                  <a:schemeClr val="dk1"/>
                </a:solidFill>
              </a:rPr>
              <a:t>System.out.println("Thread A started");</a:t>
            </a:r>
            <a:endParaRPr b="1" sz="1100">
              <a:solidFill>
                <a:schemeClr val="dk1"/>
              </a:solidFill>
            </a:endParaRPr>
          </a:p>
          <a:p>
            <a:pPr indent="0" lvl="0" marL="0" rtl="0" algn="l">
              <a:spcBef>
                <a:spcPts val="1200"/>
              </a:spcBef>
              <a:spcAft>
                <a:spcPts val="0"/>
              </a:spcAft>
              <a:buNone/>
            </a:pPr>
            <a:r>
              <a:rPr b="1" lang="en" sz="1100">
                <a:solidFill>
                  <a:schemeClr val="dk1"/>
                </a:solidFill>
              </a:rPr>
              <a:t>while(i&lt;4)</a:t>
            </a:r>
            <a:endParaRPr b="1" sz="1100">
              <a:solidFill>
                <a:schemeClr val="dk1"/>
              </a:solidFill>
            </a:endParaRPr>
          </a:p>
          <a:p>
            <a:pPr indent="0" lvl="0" marL="0" rtl="0" algn="l">
              <a:spcBef>
                <a:spcPts val="1200"/>
              </a:spcBef>
              <a:spcAft>
                <a:spcPts val="0"/>
              </a:spcAft>
              <a:buNone/>
            </a:pPr>
            <a:r>
              <a:rPr b="1" lang="en" sz="1100">
                <a:solidFill>
                  <a:schemeClr val="dk1"/>
                </a:solidFill>
              </a:rPr>
              <a:t>{</a:t>
            </a:r>
            <a:endParaRPr b="1" sz="1100">
              <a:solidFill>
                <a:schemeClr val="dk1"/>
              </a:solidFill>
            </a:endParaRPr>
          </a:p>
          <a:p>
            <a:pPr indent="0" lvl="0" marL="0" rtl="0" algn="l">
              <a:spcBef>
                <a:spcPts val="1200"/>
              </a:spcBef>
              <a:spcAft>
                <a:spcPts val="0"/>
              </a:spcAft>
              <a:buNone/>
            </a:pPr>
            <a:r>
              <a:rPr b="1" lang="en" sz="1100">
                <a:solidFill>
                  <a:schemeClr val="dk1"/>
                </a:solidFill>
              </a:rPr>
              <a:t>System.out.println("\t value of i in Thread A:"+i);</a:t>
            </a:r>
            <a:endParaRPr b="1" sz="1100">
              <a:solidFill>
                <a:schemeClr val="dk1"/>
              </a:solidFill>
            </a:endParaRPr>
          </a:p>
          <a:p>
            <a:pPr indent="0" lvl="0" marL="0" rtl="0" algn="l">
              <a:spcBef>
                <a:spcPts val="1200"/>
              </a:spcBef>
              <a:spcAft>
                <a:spcPts val="0"/>
              </a:spcAft>
              <a:buNone/>
            </a:pPr>
            <a:r>
              <a:rPr b="1" lang="en" sz="1100">
                <a:solidFill>
                  <a:schemeClr val="dk1"/>
                </a:solidFill>
              </a:rPr>
              <a:t>i++;                </a:t>
            </a:r>
            <a:endParaRPr b="1" sz="1100">
              <a:solidFill>
                <a:schemeClr val="dk1"/>
              </a:solidFill>
            </a:endParaRPr>
          </a:p>
          <a:p>
            <a:pPr indent="0" lvl="0" marL="0" rtl="0" algn="l">
              <a:spcBef>
                <a:spcPts val="1200"/>
              </a:spcBef>
              <a:spcAft>
                <a:spcPts val="0"/>
              </a:spcAft>
              <a:buNone/>
            </a:pPr>
            <a:r>
              <a:rPr b="1" lang="en" sz="1100">
                <a:solidFill>
                  <a:schemeClr val="dk1"/>
                </a:solidFill>
              </a:rPr>
              <a:t>}                      </a:t>
            </a:r>
            <a:endParaRPr b="1" sz="1100">
              <a:solidFill>
                <a:schemeClr val="dk1"/>
              </a:solidFill>
            </a:endParaRPr>
          </a:p>
          <a:p>
            <a:pPr indent="0" lvl="0" marL="0" rtl="0" algn="l">
              <a:spcBef>
                <a:spcPts val="1200"/>
              </a:spcBef>
              <a:spcAft>
                <a:spcPts val="0"/>
              </a:spcAft>
              <a:buNone/>
            </a:pPr>
            <a:r>
              <a:rPr b="1" lang="en" sz="1100">
                <a:solidFill>
                  <a:schemeClr val="dk1"/>
                </a:solidFill>
              </a:rPr>
              <a:t>System.out.println("ThreadA finished");       </a:t>
            </a:r>
            <a:endParaRPr b="1" sz="1100">
              <a:solidFill>
                <a:schemeClr val="dk1"/>
              </a:solidFill>
            </a:endParaRPr>
          </a:p>
          <a:p>
            <a:pPr indent="0" lvl="0" marL="0" rtl="0" algn="l">
              <a:spcBef>
                <a:spcPts val="1200"/>
              </a:spcBef>
              <a:spcAft>
                <a:spcPts val="0"/>
              </a:spcAft>
              <a:buNone/>
            </a:pPr>
            <a:r>
              <a:rPr b="1" lang="en" sz="1100">
                <a:solidFill>
                  <a:schemeClr val="dk1"/>
                </a:solidFill>
              </a:rPr>
              <a:t>}</a:t>
            </a:r>
            <a:endParaRPr b="1" sz="1100">
              <a:solidFill>
                <a:schemeClr val="dk1"/>
              </a:solidFill>
            </a:endParaRPr>
          </a:p>
          <a:p>
            <a:pPr indent="0" lvl="0" marL="0" rtl="0" algn="l">
              <a:spcBef>
                <a:spcPts val="1200"/>
              </a:spcBef>
              <a:spcAft>
                <a:spcPts val="0"/>
              </a:spcAft>
              <a:buNone/>
            </a:pPr>
            <a:r>
              <a:rPr b="1" lang="en" sz="1100">
                <a:solidFill>
                  <a:schemeClr val="dk1"/>
                </a:solidFill>
              </a:rPr>
              <a:t>}</a:t>
            </a:r>
            <a:endParaRPr b="1" sz="1100">
              <a:solidFill>
                <a:schemeClr val="dk1"/>
              </a:solidFill>
            </a:endParaRPr>
          </a:p>
          <a:p>
            <a:pPr indent="0" lvl="0" marL="0" rtl="0" algn="l">
              <a:spcBef>
                <a:spcPts val="1200"/>
              </a:spcBef>
              <a:spcAft>
                <a:spcPts val="0"/>
              </a:spcAft>
              <a:buNone/>
            </a:pPr>
            <a:r>
              <a:rPr b="1" lang="en" sz="1100">
                <a:solidFill>
                  <a:schemeClr val="dk1"/>
                </a:solidFill>
              </a:rPr>
              <a:t>class B extends Thread</a:t>
            </a:r>
            <a:endParaRPr b="1" sz="1100">
              <a:solidFill>
                <a:schemeClr val="dk1"/>
              </a:solidFill>
            </a:endParaRPr>
          </a:p>
          <a:p>
            <a:pPr indent="0" lvl="0" marL="0" rtl="0" algn="l">
              <a:spcBef>
                <a:spcPts val="1200"/>
              </a:spcBef>
              <a:spcAft>
                <a:spcPts val="0"/>
              </a:spcAft>
              <a:buNone/>
            </a:pPr>
            <a:r>
              <a:rPr b="1" lang="en" sz="1100">
                <a:solidFill>
                  <a:schemeClr val="dk1"/>
                </a:solidFill>
              </a:rPr>
              <a:t>{</a:t>
            </a:r>
            <a:endParaRPr b="1" sz="1100">
              <a:solidFill>
                <a:schemeClr val="dk1"/>
              </a:solidFill>
            </a:endParaRPr>
          </a:p>
          <a:p>
            <a:pPr indent="0" lvl="0" marL="0" rtl="0" algn="l">
              <a:spcBef>
                <a:spcPts val="1200"/>
              </a:spcBef>
              <a:spcAft>
                <a:spcPts val="0"/>
              </a:spcAft>
              <a:buNone/>
            </a:pPr>
            <a:r>
              <a:rPr b="1" lang="en" sz="1100">
                <a:solidFill>
                  <a:schemeClr val="dk1"/>
                </a:solidFill>
              </a:rPr>
              <a:t>public void run()</a:t>
            </a:r>
            <a:endParaRPr b="1" sz="1100">
              <a:solidFill>
                <a:schemeClr val="dk1"/>
              </a:solidFill>
            </a:endParaRPr>
          </a:p>
          <a:p>
            <a:pPr indent="0" lvl="0" marL="0" rtl="0" algn="l">
              <a:spcBef>
                <a:spcPts val="1200"/>
              </a:spcBef>
              <a:spcAft>
                <a:spcPts val="0"/>
              </a:spcAft>
              <a:buNone/>
            </a:pPr>
            <a:r>
              <a:rPr b="1" lang="en" sz="1100">
                <a:solidFill>
                  <a:schemeClr val="dk1"/>
                </a:solidFill>
              </a:rPr>
              <a:t>{int i=0;</a:t>
            </a:r>
            <a:endParaRPr b="1" sz="1100">
              <a:solidFill>
                <a:schemeClr val="dk1"/>
              </a:solidFill>
            </a:endParaRPr>
          </a:p>
          <a:p>
            <a:pPr indent="0" lvl="0" marL="0" rtl="0" algn="l">
              <a:spcBef>
                <a:spcPts val="1200"/>
              </a:spcBef>
              <a:spcAft>
                <a:spcPts val="0"/>
              </a:spcAft>
              <a:buNone/>
            </a:pPr>
            <a:r>
              <a:rPr b="1" lang="en" sz="1100">
                <a:solidFill>
                  <a:schemeClr val="dk1"/>
                </a:solidFill>
              </a:rPr>
              <a:t>System.out.println("Thread B started");</a:t>
            </a:r>
            <a:endParaRPr b="1" sz="1100">
              <a:solidFill>
                <a:schemeClr val="dk1"/>
              </a:solidFill>
            </a:endParaRPr>
          </a:p>
          <a:p>
            <a:pPr indent="0" lvl="0" marL="0" rtl="0" algn="l">
              <a:spcBef>
                <a:spcPts val="1200"/>
              </a:spcBef>
              <a:spcAft>
                <a:spcPts val="0"/>
              </a:spcAft>
              <a:buNone/>
            </a:pPr>
            <a:r>
              <a:rPr b="1" lang="en" sz="1100">
                <a:solidFill>
                  <a:schemeClr val="dk1"/>
                </a:solidFill>
              </a:rPr>
              <a:t>while(i&lt;4)</a:t>
            </a:r>
            <a:endParaRPr b="1" sz="1100">
              <a:solidFill>
                <a:schemeClr val="dk1"/>
              </a:solidFill>
            </a:endParaRPr>
          </a:p>
          <a:p>
            <a:pPr indent="0" lvl="0" marL="0" rtl="0" algn="l">
              <a:spcBef>
                <a:spcPts val="1200"/>
              </a:spcBef>
              <a:spcAft>
                <a:spcPts val="0"/>
              </a:spcAft>
              <a:buNone/>
            </a:pPr>
            <a:r>
              <a:rPr b="1" lang="en" sz="1100">
                <a:solidFill>
                  <a:schemeClr val="dk1"/>
                </a:solidFill>
              </a:rPr>
              <a:t>{</a:t>
            </a:r>
            <a:endParaRPr b="1" sz="1100">
              <a:solidFill>
                <a:schemeClr val="dk1"/>
              </a:solidFill>
            </a:endParaRPr>
          </a:p>
          <a:p>
            <a:pPr indent="0" lvl="0" marL="0" rtl="0" algn="l">
              <a:spcBef>
                <a:spcPts val="1200"/>
              </a:spcBef>
              <a:spcAft>
                <a:spcPts val="0"/>
              </a:spcAft>
              <a:buNone/>
            </a:pPr>
            <a:r>
              <a:rPr b="1" lang="en" sz="1100">
                <a:solidFill>
                  <a:schemeClr val="dk1"/>
                </a:solidFill>
              </a:rPr>
              <a:t>System.out.println("\t value of i in Thread B:"+i);   </a:t>
            </a:r>
            <a:endParaRPr b="1" sz="1100">
              <a:solidFill>
                <a:schemeClr val="dk1"/>
              </a:solidFill>
            </a:endParaRPr>
          </a:p>
          <a:p>
            <a:pPr indent="0" lvl="0" marL="0" rtl="0" algn="l">
              <a:spcBef>
                <a:spcPts val="1200"/>
              </a:spcBef>
              <a:spcAft>
                <a:spcPts val="0"/>
              </a:spcAft>
              <a:buNone/>
            </a:pPr>
            <a:r>
              <a:rPr b="1" lang="en" sz="1100">
                <a:solidFill>
                  <a:schemeClr val="dk1"/>
                </a:solidFill>
              </a:rPr>
              <a:t>i++;</a:t>
            </a:r>
            <a:endParaRPr b="1" sz="1100">
              <a:solidFill>
                <a:schemeClr val="dk1"/>
              </a:solidFill>
            </a:endParaRPr>
          </a:p>
          <a:p>
            <a:pPr indent="0" lvl="0" marL="0" rtl="0" algn="l">
              <a:spcBef>
                <a:spcPts val="1200"/>
              </a:spcBef>
              <a:spcAft>
                <a:spcPts val="0"/>
              </a:spcAft>
              <a:buNone/>
            </a:pPr>
            <a:r>
              <a:rPr b="1" lang="en" sz="1100">
                <a:solidFill>
                  <a:schemeClr val="dk1"/>
                </a:solidFill>
              </a:rPr>
              <a:t>}</a:t>
            </a:r>
            <a:endParaRPr b="1" sz="1100">
              <a:solidFill>
                <a:schemeClr val="dk1"/>
              </a:solidFill>
            </a:endParaRPr>
          </a:p>
          <a:p>
            <a:pPr indent="0" lvl="0" marL="0" rtl="0" algn="l">
              <a:spcBef>
                <a:spcPts val="1200"/>
              </a:spcBef>
              <a:spcAft>
                <a:spcPts val="0"/>
              </a:spcAft>
              <a:buNone/>
            </a:pPr>
            <a:r>
              <a:rPr b="1" lang="en" sz="1100">
                <a:solidFill>
                  <a:schemeClr val="dk1"/>
                </a:solidFill>
              </a:rPr>
              <a:t>System.out.println("ThreadB finished");</a:t>
            </a:r>
            <a:endParaRPr b="1" sz="1100">
              <a:solidFill>
                <a:schemeClr val="dk1"/>
              </a:solidFill>
            </a:endParaRPr>
          </a:p>
          <a:p>
            <a:pPr indent="0" lvl="0" marL="0" rtl="0" algn="l">
              <a:spcBef>
                <a:spcPts val="1200"/>
              </a:spcBef>
              <a:spcAft>
                <a:spcPts val="0"/>
              </a:spcAft>
              <a:buNone/>
            </a:pPr>
            <a:r>
              <a:rPr b="1" lang="en" sz="1100">
                <a:solidFill>
                  <a:schemeClr val="dk1"/>
                </a:solidFill>
              </a:rPr>
              <a:t>}</a:t>
            </a:r>
            <a:endParaRPr b="1" sz="1100">
              <a:solidFill>
                <a:schemeClr val="dk1"/>
              </a:solidFill>
            </a:endParaRPr>
          </a:p>
          <a:p>
            <a:pPr indent="0" lvl="0" marL="0" rtl="0" algn="l">
              <a:spcBef>
                <a:spcPts val="1200"/>
              </a:spcBef>
              <a:spcAft>
                <a:spcPts val="0"/>
              </a:spcAft>
              <a:buNone/>
            </a:pPr>
            <a:r>
              <a:rPr b="1" lang="en" sz="1100">
                <a:solidFill>
                  <a:schemeClr val="dk1"/>
                </a:solidFill>
              </a:rPr>
              <a:t>}</a:t>
            </a:r>
            <a:endParaRPr b="1" sz="1100">
              <a:solidFill>
                <a:schemeClr val="dk1"/>
              </a:solidFill>
            </a:endParaRPr>
          </a:p>
          <a:p>
            <a:pPr indent="0" lvl="0" marL="0" rtl="0" algn="l">
              <a:spcBef>
                <a:spcPts val="1200"/>
              </a:spcBef>
              <a:spcAft>
                <a:spcPts val="0"/>
              </a:spcAft>
              <a:buNone/>
            </a:pPr>
            <a:r>
              <a:rPr b="1" lang="en" sz="1100">
                <a:solidFill>
                  <a:schemeClr val="dk1"/>
                </a:solidFill>
              </a:rPr>
              <a:t>class C extends Thread</a:t>
            </a:r>
            <a:endParaRPr b="1" sz="1100">
              <a:solidFill>
                <a:schemeClr val="dk1"/>
              </a:solidFill>
            </a:endParaRPr>
          </a:p>
          <a:p>
            <a:pPr indent="0" lvl="0" marL="0" rtl="0" algn="l">
              <a:spcBef>
                <a:spcPts val="1200"/>
              </a:spcBef>
              <a:spcAft>
                <a:spcPts val="0"/>
              </a:spcAft>
              <a:buNone/>
            </a:pPr>
            <a:r>
              <a:rPr b="1" lang="en" sz="1100">
                <a:solidFill>
                  <a:schemeClr val="dk1"/>
                </a:solidFill>
              </a:rPr>
              <a:t>{</a:t>
            </a:r>
            <a:endParaRPr b="1" sz="1100">
              <a:solidFill>
                <a:schemeClr val="dk1"/>
              </a:solidFill>
            </a:endParaRPr>
          </a:p>
          <a:p>
            <a:pPr indent="0" lvl="0" marL="0" rtl="0" algn="l">
              <a:spcBef>
                <a:spcPts val="1200"/>
              </a:spcBef>
              <a:spcAft>
                <a:spcPts val="0"/>
              </a:spcAft>
              <a:buNone/>
            </a:pPr>
            <a:r>
              <a:rPr b="1" lang="en" sz="1100">
                <a:solidFill>
                  <a:schemeClr val="dk1"/>
                </a:solidFill>
              </a:rPr>
              <a:t>public void run()</a:t>
            </a:r>
            <a:endParaRPr b="1" sz="1100">
              <a:solidFill>
                <a:schemeClr val="dk1"/>
              </a:solidFill>
            </a:endParaRPr>
          </a:p>
          <a:p>
            <a:pPr indent="0" lvl="0" marL="0" rtl="0" algn="l">
              <a:spcBef>
                <a:spcPts val="1200"/>
              </a:spcBef>
              <a:spcAft>
                <a:spcPts val="0"/>
              </a:spcAft>
              <a:buNone/>
            </a:pPr>
            <a:r>
              <a:rPr b="1" lang="en" sz="1100">
                <a:solidFill>
                  <a:schemeClr val="dk1"/>
                </a:solidFill>
              </a:rPr>
              <a:t>{</a:t>
            </a:r>
            <a:endParaRPr b="1" sz="1100">
              <a:solidFill>
                <a:schemeClr val="dk1"/>
              </a:solidFill>
            </a:endParaRPr>
          </a:p>
          <a:p>
            <a:pPr indent="0" lvl="0" marL="0" rtl="0" algn="l">
              <a:spcBef>
                <a:spcPts val="1200"/>
              </a:spcBef>
              <a:spcAft>
                <a:spcPts val="0"/>
              </a:spcAft>
              <a:buNone/>
            </a:pPr>
            <a:r>
              <a:rPr b="1" lang="en" sz="1100">
                <a:solidFill>
                  <a:schemeClr val="dk1"/>
                </a:solidFill>
              </a:rPr>
              <a:t>int i=0;</a:t>
            </a:r>
            <a:endParaRPr b="1" sz="1100">
              <a:solidFill>
                <a:schemeClr val="dk1"/>
              </a:solidFill>
            </a:endParaRPr>
          </a:p>
          <a:p>
            <a:pPr indent="0" lvl="0" marL="0" rtl="0" algn="l">
              <a:spcBef>
                <a:spcPts val="1200"/>
              </a:spcBef>
              <a:spcAft>
                <a:spcPts val="0"/>
              </a:spcAft>
              <a:buNone/>
            </a:pPr>
            <a:r>
              <a:rPr b="1" lang="en" sz="1100">
                <a:solidFill>
                  <a:schemeClr val="dk1"/>
                </a:solidFill>
              </a:rPr>
              <a:t>System.out.println("Thread C started");</a:t>
            </a:r>
            <a:endParaRPr b="1" sz="1100">
              <a:solidFill>
                <a:schemeClr val="dk1"/>
              </a:solidFill>
            </a:endParaRPr>
          </a:p>
          <a:p>
            <a:pPr indent="0" lvl="0" marL="0" rtl="0" algn="l">
              <a:spcBef>
                <a:spcPts val="1200"/>
              </a:spcBef>
              <a:spcAft>
                <a:spcPts val="0"/>
              </a:spcAft>
              <a:buNone/>
            </a:pPr>
            <a:r>
              <a:rPr b="1" lang="en" sz="1100">
                <a:solidFill>
                  <a:schemeClr val="dk1"/>
                </a:solidFill>
              </a:rPr>
              <a:t>while(i&lt;4)</a:t>
            </a:r>
            <a:endParaRPr b="1" sz="1100">
              <a:solidFill>
                <a:schemeClr val="dk1"/>
              </a:solidFill>
            </a:endParaRPr>
          </a:p>
          <a:p>
            <a:pPr indent="0" lvl="0" marL="0" rtl="0" algn="l">
              <a:spcBef>
                <a:spcPts val="1200"/>
              </a:spcBef>
              <a:spcAft>
                <a:spcPts val="0"/>
              </a:spcAft>
              <a:buNone/>
            </a:pPr>
            <a:r>
              <a:rPr b="1" lang="en" sz="1100">
                <a:solidFill>
                  <a:schemeClr val="dk1"/>
                </a:solidFill>
              </a:rPr>
              <a:t>{</a:t>
            </a:r>
            <a:endParaRPr b="1" sz="1100">
              <a:solidFill>
                <a:schemeClr val="dk1"/>
              </a:solidFill>
            </a:endParaRPr>
          </a:p>
          <a:p>
            <a:pPr indent="0" lvl="0" marL="0" rtl="0" algn="l">
              <a:spcBef>
                <a:spcPts val="1200"/>
              </a:spcBef>
              <a:spcAft>
                <a:spcPts val="0"/>
              </a:spcAft>
              <a:buNone/>
            </a:pPr>
            <a:r>
              <a:rPr b="1" lang="en" sz="1100">
                <a:solidFill>
                  <a:schemeClr val="dk1"/>
                </a:solidFill>
              </a:rPr>
              <a:t>System.out.println("\t value of i in Thread C"+i);</a:t>
            </a:r>
            <a:endParaRPr b="1" sz="1100">
              <a:solidFill>
                <a:schemeClr val="dk1"/>
              </a:solidFill>
            </a:endParaRPr>
          </a:p>
          <a:p>
            <a:pPr indent="0" lvl="0" marL="0" rtl="0" algn="l">
              <a:spcBef>
                <a:spcPts val="1200"/>
              </a:spcBef>
              <a:spcAft>
                <a:spcPts val="0"/>
              </a:spcAft>
              <a:buNone/>
            </a:pPr>
            <a:r>
              <a:rPr b="1" lang="en" sz="1100">
                <a:solidFill>
                  <a:schemeClr val="dk1"/>
                </a:solidFill>
              </a:rPr>
              <a:t>i++;</a:t>
            </a:r>
            <a:endParaRPr b="1" sz="1100">
              <a:solidFill>
                <a:schemeClr val="dk1"/>
              </a:solidFill>
            </a:endParaRPr>
          </a:p>
          <a:p>
            <a:pPr indent="0" lvl="0" marL="0" rtl="0" algn="l">
              <a:spcBef>
                <a:spcPts val="1200"/>
              </a:spcBef>
              <a:spcAft>
                <a:spcPts val="0"/>
              </a:spcAft>
              <a:buNone/>
            </a:pPr>
            <a:r>
              <a:rPr b="1" lang="en" sz="1100">
                <a:solidFill>
                  <a:schemeClr val="dk1"/>
                </a:solidFill>
              </a:rPr>
              <a:t>}</a:t>
            </a:r>
            <a:endParaRPr b="1" sz="1100">
              <a:solidFill>
                <a:schemeClr val="dk1"/>
              </a:solidFill>
            </a:endParaRPr>
          </a:p>
          <a:p>
            <a:pPr indent="0" lvl="0" marL="0" rtl="0" algn="l">
              <a:spcBef>
                <a:spcPts val="1200"/>
              </a:spcBef>
              <a:spcAft>
                <a:spcPts val="0"/>
              </a:spcAft>
              <a:buNone/>
            </a:pPr>
            <a:r>
              <a:rPr b="1" lang="en" sz="1100">
                <a:solidFill>
                  <a:schemeClr val="dk1"/>
                </a:solidFill>
              </a:rPr>
              <a:t>System.out.println("Thread C finished");</a:t>
            </a:r>
            <a:endParaRPr b="1" sz="1100">
              <a:solidFill>
                <a:schemeClr val="dk1"/>
              </a:solidFill>
            </a:endParaRPr>
          </a:p>
          <a:p>
            <a:pPr indent="0" lvl="0" marL="0" rtl="0" algn="l">
              <a:spcBef>
                <a:spcPts val="1200"/>
              </a:spcBef>
              <a:spcAft>
                <a:spcPts val="0"/>
              </a:spcAft>
              <a:buNone/>
            </a:pPr>
            <a:r>
              <a:rPr b="1" lang="en" sz="1100">
                <a:solidFill>
                  <a:schemeClr val="dk1"/>
                </a:solidFill>
              </a:rPr>
              <a:t>}</a:t>
            </a:r>
            <a:endParaRPr b="1" sz="1100">
              <a:solidFill>
                <a:schemeClr val="dk1"/>
              </a:solidFill>
            </a:endParaRPr>
          </a:p>
          <a:p>
            <a:pPr indent="0" lvl="0" marL="0" rtl="0" algn="l">
              <a:spcBef>
                <a:spcPts val="1200"/>
              </a:spcBef>
              <a:spcAft>
                <a:spcPts val="0"/>
              </a:spcAft>
              <a:buNone/>
            </a:pPr>
            <a:r>
              <a:rPr b="1" lang="en" sz="1100">
                <a:solidFill>
                  <a:schemeClr val="dk1"/>
                </a:solidFill>
              </a:rPr>
              <a:t>}</a:t>
            </a:r>
            <a:endParaRPr b="1" sz="1100">
              <a:solidFill>
                <a:schemeClr val="dk1"/>
              </a:solidFill>
            </a:endParaRPr>
          </a:p>
          <a:p>
            <a:pPr indent="0" lvl="0" marL="0" rtl="0" algn="l">
              <a:spcBef>
                <a:spcPts val="1200"/>
              </a:spcBef>
              <a:spcAft>
                <a:spcPts val="0"/>
              </a:spcAft>
              <a:buNone/>
            </a:pPr>
            <a:r>
              <a:rPr b="1" lang="en" sz="1100">
                <a:solidFill>
                  <a:schemeClr val="dk1"/>
                </a:solidFill>
              </a:rPr>
              <a:t>public class scheduller {</a:t>
            </a:r>
            <a:endParaRPr b="1" sz="1100">
              <a:solidFill>
                <a:schemeClr val="dk1"/>
              </a:solidFill>
            </a:endParaRPr>
          </a:p>
          <a:p>
            <a:pPr indent="0" lvl="0" marL="0" rtl="0" algn="l">
              <a:spcBef>
                <a:spcPts val="1200"/>
              </a:spcBef>
              <a:spcAft>
                <a:spcPts val="0"/>
              </a:spcAft>
              <a:buNone/>
            </a:pPr>
            <a:r>
              <a:rPr b="1" lang="en" sz="1100">
                <a:solidFill>
                  <a:schemeClr val="dk1"/>
                </a:solidFill>
              </a:rPr>
              <a:t>public static void main(String[] args) {            </a:t>
            </a:r>
            <a:endParaRPr b="1" sz="1100">
              <a:solidFill>
                <a:schemeClr val="dk1"/>
              </a:solidFill>
            </a:endParaRPr>
          </a:p>
          <a:p>
            <a:pPr indent="0" lvl="0" marL="0" rtl="0" algn="l">
              <a:spcBef>
                <a:spcPts val="1200"/>
              </a:spcBef>
              <a:spcAft>
                <a:spcPts val="0"/>
              </a:spcAft>
              <a:buNone/>
            </a:pPr>
            <a:r>
              <a:rPr b="1" lang="en" sz="1100">
                <a:solidFill>
                  <a:schemeClr val="dk1"/>
                </a:solidFill>
              </a:rPr>
              <a:t>System.out.println("Main Thread started");             </a:t>
            </a:r>
            <a:endParaRPr b="1" sz="1100">
              <a:solidFill>
                <a:schemeClr val="dk1"/>
              </a:solidFill>
            </a:endParaRPr>
          </a:p>
          <a:p>
            <a:pPr indent="0" lvl="0" marL="0" rtl="0" algn="l">
              <a:spcBef>
                <a:spcPts val="1200"/>
              </a:spcBef>
              <a:spcAft>
                <a:spcPts val="0"/>
              </a:spcAft>
              <a:buNone/>
            </a:pPr>
            <a:r>
              <a:rPr b="1" lang="en" sz="1100">
                <a:solidFill>
                  <a:schemeClr val="dk1"/>
                </a:solidFill>
              </a:rPr>
              <a:t>A a=new A();</a:t>
            </a:r>
            <a:endParaRPr b="1" sz="1100">
              <a:solidFill>
                <a:schemeClr val="dk1"/>
              </a:solidFill>
            </a:endParaRPr>
          </a:p>
          <a:p>
            <a:pPr indent="0" lvl="0" marL="0" rtl="0" algn="l">
              <a:spcBef>
                <a:spcPts val="1200"/>
              </a:spcBef>
              <a:spcAft>
                <a:spcPts val="0"/>
              </a:spcAft>
              <a:buNone/>
            </a:pPr>
            <a:r>
              <a:rPr b="1" lang="en" sz="1100">
                <a:solidFill>
                  <a:schemeClr val="dk1"/>
                </a:solidFill>
              </a:rPr>
              <a:t>B b=new B();</a:t>
            </a:r>
            <a:endParaRPr b="1" sz="1100">
              <a:solidFill>
                <a:schemeClr val="dk1"/>
              </a:solidFill>
            </a:endParaRPr>
          </a:p>
          <a:p>
            <a:pPr indent="0" lvl="0" marL="0" rtl="0" algn="l">
              <a:spcBef>
                <a:spcPts val="1200"/>
              </a:spcBef>
              <a:spcAft>
                <a:spcPts val="0"/>
              </a:spcAft>
              <a:buNone/>
            </a:pPr>
            <a:r>
              <a:rPr b="1" lang="en" sz="1100">
                <a:solidFill>
                  <a:schemeClr val="dk1"/>
                </a:solidFill>
              </a:rPr>
              <a:t>C c=new C();</a:t>
            </a:r>
            <a:endParaRPr b="1" sz="1100">
              <a:solidFill>
                <a:schemeClr val="dk1"/>
              </a:solidFill>
            </a:endParaRPr>
          </a:p>
          <a:p>
            <a:pPr indent="0" lvl="0" marL="0" rtl="0" algn="l">
              <a:spcBef>
                <a:spcPts val="1200"/>
              </a:spcBef>
              <a:spcAft>
                <a:spcPts val="0"/>
              </a:spcAft>
              <a:buNone/>
            </a:pPr>
            <a:r>
              <a:rPr b="1" lang="en" sz="1100">
                <a:solidFill>
                  <a:schemeClr val="dk1"/>
                </a:solidFill>
              </a:rPr>
              <a:t>b.setPriority(Thread.MAX_PRIORITY);</a:t>
            </a:r>
            <a:endParaRPr b="1" sz="1100">
              <a:solidFill>
                <a:schemeClr val="dk1"/>
              </a:solidFill>
            </a:endParaRPr>
          </a:p>
          <a:p>
            <a:pPr indent="0" lvl="0" marL="0" rtl="0" algn="l">
              <a:spcBef>
                <a:spcPts val="1200"/>
              </a:spcBef>
              <a:spcAft>
                <a:spcPts val="0"/>
              </a:spcAft>
              <a:buNone/>
            </a:pPr>
            <a:r>
              <a:rPr b="1" lang="en" sz="1100">
                <a:solidFill>
                  <a:schemeClr val="dk1"/>
                </a:solidFill>
              </a:rPr>
              <a:t>c.setPriority(Thread.NORM_PRIORITY);</a:t>
            </a:r>
            <a:endParaRPr b="1" sz="1100">
              <a:solidFill>
                <a:schemeClr val="dk1"/>
              </a:solidFill>
            </a:endParaRPr>
          </a:p>
          <a:p>
            <a:pPr indent="0" lvl="0" marL="0" rtl="0" algn="l">
              <a:spcBef>
                <a:spcPts val="1200"/>
              </a:spcBef>
              <a:spcAft>
                <a:spcPts val="0"/>
              </a:spcAft>
              <a:buNone/>
            </a:pPr>
            <a:r>
              <a:rPr b="1" lang="en" sz="1100">
                <a:solidFill>
                  <a:schemeClr val="dk1"/>
                </a:solidFill>
              </a:rPr>
              <a:t>a.setPriority(Thread.MIN_PRIORITY);</a:t>
            </a:r>
            <a:endParaRPr b="1" sz="1100">
              <a:solidFill>
                <a:schemeClr val="dk1"/>
              </a:solidFill>
            </a:endParaRPr>
          </a:p>
          <a:p>
            <a:pPr indent="0" lvl="0" marL="0" rtl="0" algn="l">
              <a:spcBef>
                <a:spcPts val="1200"/>
              </a:spcBef>
              <a:spcAft>
                <a:spcPts val="0"/>
              </a:spcAft>
              <a:buNone/>
            </a:pPr>
            <a:r>
              <a:rPr b="1" lang="en" sz="1100">
                <a:solidFill>
                  <a:schemeClr val="dk1"/>
                </a:solidFill>
              </a:rPr>
              <a:t>a.start();</a:t>
            </a:r>
            <a:endParaRPr b="1" sz="1100">
              <a:solidFill>
                <a:schemeClr val="dk1"/>
              </a:solidFill>
            </a:endParaRPr>
          </a:p>
          <a:p>
            <a:pPr indent="0" lvl="0" marL="0" rtl="0" algn="l">
              <a:spcBef>
                <a:spcPts val="1200"/>
              </a:spcBef>
              <a:spcAft>
                <a:spcPts val="0"/>
              </a:spcAft>
              <a:buNone/>
            </a:pPr>
            <a:r>
              <a:rPr b="1" lang="en" sz="1100">
                <a:solidFill>
                  <a:schemeClr val="dk1"/>
                </a:solidFill>
              </a:rPr>
              <a:t>b.start();</a:t>
            </a:r>
            <a:endParaRPr b="1" sz="1100">
              <a:solidFill>
                <a:schemeClr val="dk1"/>
              </a:solidFill>
            </a:endParaRPr>
          </a:p>
          <a:p>
            <a:pPr indent="0" lvl="0" marL="0" rtl="0" algn="l">
              <a:spcBef>
                <a:spcPts val="1200"/>
              </a:spcBef>
              <a:spcAft>
                <a:spcPts val="0"/>
              </a:spcAft>
              <a:buNone/>
            </a:pPr>
            <a:r>
              <a:rPr b="1" lang="en" sz="1100">
                <a:solidFill>
                  <a:schemeClr val="dk1"/>
                </a:solidFill>
              </a:rPr>
              <a:t>c.start();</a:t>
            </a:r>
            <a:endParaRPr b="1" sz="1100">
              <a:solidFill>
                <a:schemeClr val="dk1"/>
              </a:solidFill>
            </a:endParaRPr>
          </a:p>
          <a:p>
            <a:pPr indent="0" lvl="0" marL="0" rtl="0" algn="l">
              <a:spcBef>
                <a:spcPts val="1200"/>
              </a:spcBef>
              <a:spcAft>
                <a:spcPts val="0"/>
              </a:spcAft>
              <a:buNone/>
            </a:pPr>
            <a:r>
              <a:rPr b="1" lang="en" sz="1100">
                <a:solidFill>
                  <a:schemeClr val="dk1"/>
                </a:solidFill>
              </a:rPr>
              <a:t>try</a:t>
            </a:r>
            <a:endParaRPr b="1" sz="1100">
              <a:solidFill>
                <a:schemeClr val="dk1"/>
              </a:solidFill>
            </a:endParaRPr>
          </a:p>
          <a:p>
            <a:pPr indent="0" lvl="0" marL="0" rtl="0" algn="l">
              <a:spcBef>
                <a:spcPts val="1200"/>
              </a:spcBef>
              <a:spcAft>
                <a:spcPts val="0"/>
              </a:spcAft>
              <a:buNone/>
            </a:pPr>
            <a:r>
              <a:rPr b="1" lang="en" sz="1100">
                <a:solidFill>
                  <a:schemeClr val="dk1"/>
                </a:solidFill>
              </a:rPr>
              <a:t>{</a:t>
            </a:r>
            <a:endParaRPr b="1" sz="1100">
              <a:solidFill>
                <a:schemeClr val="dk1"/>
              </a:solidFill>
            </a:endParaRPr>
          </a:p>
          <a:p>
            <a:pPr indent="0" lvl="0" marL="0" rtl="0" algn="l">
              <a:spcBef>
                <a:spcPts val="1200"/>
              </a:spcBef>
              <a:spcAft>
                <a:spcPts val="0"/>
              </a:spcAft>
              <a:buNone/>
            </a:pPr>
            <a:r>
              <a:rPr b="1" lang="en" sz="1100">
                <a:solidFill>
                  <a:schemeClr val="dk1"/>
                </a:solidFill>
              </a:rPr>
              <a:t>a.join();</a:t>
            </a:r>
            <a:endParaRPr b="1" sz="1100">
              <a:solidFill>
                <a:schemeClr val="dk1"/>
              </a:solidFill>
            </a:endParaRPr>
          </a:p>
          <a:p>
            <a:pPr indent="0" lvl="0" marL="0" rtl="0" algn="l">
              <a:spcBef>
                <a:spcPts val="1200"/>
              </a:spcBef>
              <a:spcAft>
                <a:spcPts val="0"/>
              </a:spcAft>
              <a:buNone/>
            </a:pPr>
            <a:r>
              <a:rPr b="1" lang="en" sz="1100">
                <a:solidFill>
                  <a:schemeClr val="dk1"/>
                </a:solidFill>
              </a:rPr>
              <a:t>b.join();</a:t>
            </a:r>
            <a:endParaRPr b="1" sz="1100">
              <a:solidFill>
                <a:schemeClr val="dk1"/>
              </a:solidFill>
            </a:endParaRPr>
          </a:p>
          <a:p>
            <a:pPr indent="0" lvl="0" marL="0" rtl="0" algn="l">
              <a:spcBef>
                <a:spcPts val="1200"/>
              </a:spcBef>
              <a:spcAft>
                <a:spcPts val="0"/>
              </a:spcAft>
              <a:buNone/>
            </a:pPr>
            <a:r>
              <a:rPr b="1" lang="en" sz="1100">
                <a:solidFill>
                  <a:schemeClr val="dk1"/>
                </a:solidFill>
              </a:rPr>
              <a:t>c.join();</a:t>
            </a:r>
            <a:endParaRPr b="1" sz="1100">
              <a:solidFill>
                <a:schemeClr val="dk1"/>
              </a:solidFill>
            </a:endParaRPr>
          </a:p>
          <a:p>
            <a:pPr indent="0" lvl="0" marL="0" rtl="0" algn="l">
              <a:spcBef>
                <a:spcPts val="1200"/>
              </a:spcBef>
              <a:spcAft>
                <a:spcPts val="0"/>
              </a:spcAft>
              <a:buNone/>
            </a:pPr>
            <a:r>
              <a:rPr b="1" lang="en" sz="1100">
                <a:solidFill>
                  <a:schemeClr val="dk1"/>
                </a:solidFill>
              </a:rPr>
              <a:t>}</a:t>
            </a:r>
            <a:endParaRPr b="1" sz="1100">
              <a:solidFill>
                <a:schemeClr val="dk1"/>
              </a:solidFill>
            </a:endParaRPr>
          </a:p>
          <a:p>
            <a:pPr indent="0" lvl="0" marL="0" rtl="0" algn="l">
              <a:spcBef>
                <a:spcPts val="1200"/>
              </a:spcBef>
              <a:spcAft>
                <a:spcPts val="0"/>
              </a:spcAft>
              <a:buNone/>
            </a:pPr>
            <a:r>
              <a:rPr b="1" lang="en" sz="1100">
                <a:solidFill>
                  <a:schemeClr val="dk1"/>
                </a:solidFill>
              </a:rPr>
              <a:t>catch(InterruptedException e)</a:t>
            </a:r>
            <a:endParaRPr b="1" sz="1100">
              <a:solidFill>
                <a:schemeClr val="dk1"/>
              </a:solidFill>
            </a:endParaRPr>
          </a:p>
          <a:p>
            <a:pPr indent="0" lvl="0" marL="0" rtl="0" algn="l">
              <a:spcBef>
                <a:spcPts val="1200"/>
              </a:spcBef>
              <a:spcAft>
                <a:spcPts val="0"/>
              </a:spcAft>
              <a:buNone/>
            </a:pPr>
            <a:r>
              <a:rPr b="1" lang="en" sz="1100">
                <a:solidFill>
                  <a:schemeClr val="dk1"/>
                </a:solidFill>
              </a:rPr>
              <a:t>{</a:t>
            </a:r>
            <a:endParaRPr b="1" sz="1100">
              <a:solidFill>
                <a:schemeClr val="dk1"/>
              </a:solidFill>
            </a:endParaRPr>
          </a:p>
          <a:p>
            <a:pPr indent="0" lvl="0" marL="0" rtl="0" algn="l">
              <a:spcBef>
                <a:spcPts val="1200"/>
              </a:spcBef>
              <a:spcAft>
                <a:spcPts val="0"/>
              </a:spcAft>
              <a:buNone/>
            </a:pPr>
            <a:r>
              <a:rPr b="1" lang="en" sz="1100">
                <a:solidFill>
                  <a:schemeClr val="dk1"/>
                </a:solidFill>
              </a:rPr>
              <a:t>e.printStackTrace();</a:t>
            </a:r>
            <a:endParaRPr b="1" sz="1100">
              <a:solidFill>
                <a:schemeClr val="dk1"/>
              </a:solidFill>
            </a:endParaRPr>
          </a:p>
          <a:p>
            <a:pPr indent="0" lvl="0" marL="0" rtl="0" algn="l">
              <a:spcBef>
                <a:spcPts val="1200"/>
              </a:spcBef>
              <a:spcAft>
                <a:spcPts val="0"/>
              </a:spcAft>
              <a:buNone/>
            </a:pPr>
            <a:r>
              <a:rPr b="1" lang="en" sz="1100">
                <a:solidFill>
                  <a:schemeClr val="dk1"/>
                </a:solidFill>
              </a:rPr>
              <a:t>}</a:t>
            </a:r>
            <a:endParaRPr b="1" sz="1100">
              <a:solidFill>
                <a:schemeClr val="dk1"/>
              </a:solidFill>
            </a:endParaRPr>
          </a:p>
          <a:p>
            <a:pPr indent="0" lvl="0" marL="0" rtl="0" algn="l">
              <a:spcBef>
                <a:spcPts val="1200"/>
              </a:spcBef>
              <a:spcAft>
                <a:spcPts val="0"/>
              </a:spcAft>
              <a:buNone/>
            </a:pPr>
            <a:r>
              <a:rPr b="1" lang="en" sz="1100">
                <a:solidFill>
                  <a:schemeClr val="dk1"/>
                </a:solidFill>
              </a:rPr>
              <a:t>}</a:t>
            </a:r>
            <a:endParaRPr b="1" sz="1100">
              <a:solidFill>
                <a:schemeClr val="dk1"/>
              </a:solidFill>
            </a:endParaRPr>
          </a:p>
          <a:p>
            <a:pPr indent="0" lvl="0" marL="0" rtl="0" algn="l">
              <a:spcBef>
                <a:spcPts val="1200"/>
              </a:spcBef>
              <a:spcAft>
                <a:spcPts val="0"/>
              </a:spcAft>
              <a:buClr>
                <a:schemeClr val="dk1"/>
              </a:buClr>
              <a:buSzPct val="100000"/>
              <a:buFont typeface="Arial"/>
              <a:buNone/>
            </a:pPr>
            <a:r>
              <a:rPr b="1" lang="en" sz="1100">
                <a:solidFill>
                  <a:schemeClr val="dk1"/>
                </a:solidFill>
              </a:rPr>
              <a:t>}</a:t>
            </a:r>
            <a:endParaRPr b="1" sz="1100">
              <a:solidFill>
                <a:schemeClr val="dk1"/>
              </a:solidFill>
            </a:endParaRPr>
          </a:p>
          <a:p>
            <a:pPr indent="0" lvl="0" marL="0" rtl="0" algn="l">
              <a:spcBef>
                <a:spcPts val="1200"/>
              </a:spcBef>
              <a:spcAft>
                <a:spcPts val="1200"/>
              </a:spcAft>
              <a:buNone/>
            </a:pPr>
            <a:r>
              <a:t/>
            </a:r>
            <a:endParaRPr b="1" sz="1100">
              <a:solidFill>
                <a:schemeClr val="dk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05" name="Google Shape;305;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en" sz="1300">
                <a:solidFill>
                  <a:schemeClr val="dk1"/>
                </a:solidFill>
              </a:rPr>
              <a:t>Explanation:</a:t>
            </a:r>
            <a:endParaRPr b="1" sz="13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1. We have set the priorities of the threads in the above program.</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2. ThreadB has MAX_PRIORITY, so thread scheduler gives first time slice to the ThreadB according to the maximum priorities.</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3. ThreadC has NORM_PRIORITY, and ThreadA has MIN_PRIORITY, so the time slice has been given to the ThreadC  before the ThreadA.</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4. The activity of the join method will follow to each thread after watching its priorities.</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Eg- </a:t>
            </a:r>
            <a:r>
              <a:rPr b="1" lang="en" sz="1100"/>
              <a:t>Program having only the yield() method.</a:t>
            </a:r>
            <a:endParaRPr/>
          </a:p>
        </p:txBody>
      </p:sp>
      <p:sp>
        <p:nvSpPr>
          <p:cNvPr id="311" name="Google Shape;311;p56"/>
          <p:cNvSpPr txBox="1"/>
          <p:nvPr>
            <p:ph idx="1" type="body"/>
          </p:nvPr>
        </p:nvSpPr>
        <p:spPr>
          <a:xfrm>
            <a:off x="311700" y="111012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a:t>class MyThread extends Thread</a:t>
            </a:r>
            <a:endParaRPr/>
          </a:p>
          <a:p>
            <a:pPr indent="0" lvl="0" marL="0" rtl="0" algn="l">
              <a:spcBef>
                <a:spcPts val="1200"/>
              </a:spcBef>
              <a:spcAft>
                <a:spcPts val="0"/>
              </a:spcAft>
              <a:buNone/>
            </a:pPr>
            <a:r>
              <a:rPr lang="en"/>
              <a:t>{</a:t>
            </a:r>
            <a:endParaRPr/>
          </a:p>
          <a:p>
            <a:pPr indent="0" lvl="0" marL="0" rtl="0" algn="l">
              <a:spcBef>
                <a:spcPts val="1200"/>
              </a:spcBef>
              <a:spcAft>
                <a:spcPts val="0"/>
              </a:spcAft>
              <a:buNone/>
            </a:pPr>
            <a:r>
              <a:rPr lang="en"/>
              <a:t>public void run()</a:t>
            </a:r>
            <a:endParaRPr/>
          </a:p>
          <a:p>
            <a:pPr indent="0" lvl="0" marL="0" rtl="0" algn="l">
              <a:spcBef>
                <a:spcPts val="1200"/>
              </a:spcBef>
              <a:spcAft>
                <a:spcPts val="0"/>
              </a:spcAft>
              <a:buNone/>
            </a:pPr>
            <a:r>
              <a:rPr lang="en"/>
              <a:t>{</a:t>
            </a:r>
            <a:endParaRPr/>
          </a:p>
          <a:p>
            <a:pPr indent="0" lvl="0" marL="0" rtl="0" algn="l">
              <a:spcBef>
                <a:spcPts val="1200"/>
              </a:spcBef>
              <a:spcAft>
                <a:spcPts val="0"/>
              </a:spcAft>
              <a:buNone/>
            </a:pPr>
            <a:r>
              <a:rPr lang="en"/>
              <a:t>for(int i=0;i&lt;5;i++)</a:t>
            </a:r>
            <a:endParaRPr/>
          </a:p>
          <a:p>
            <a:pPr indent="0" lvl="0" marL="0" rtl="0" algn="l">
              <a:spcBef>
                <a:spcPts val="1200"/>
              </a:spcBef>
              <a:spcAft>
                <a:spcPts val="0"/>
              </a:spcAft>
              <a:buNone/>
            </a:pPr>
            <a:r>
              <a:rPr lang="en"/>
              <a:t>System.out.println(Thread.currentThread().getName());</a:t>
            </a:r>
            <a:endParaRPr/>
          </a:p>
          <a:p>
            <a:pPr indent="0" lvl="0" marL="0" rtl="0" algn="l">
              <a:spcBef>
                <a:spcPts val="1200"/>
              </a:spcBef>
              <a:spcAft>
                <a:spcPts val="0"/>
              </a:spcAft>
              <a:buNone/>
            </a:pPr>
            <a:r>
              <a:rPr lang="en"/>
              <a:t>}</a:t>
            </a:r>
            <a:endParaRPr/>
          </a:p>
          <a:p>
            <a:pPr indent="0" lvl="0" marL="0" rtl="0" algn="l">
              <a:spcBef>
                <a:spcPts val="1200"/>
              </a:spcBef>
              <a:spcAft>
                <a:spcPts val="0"/>
              </a:spcAft>
              <a:buNone/>
            </a:pPr>
            <a:r>
              <a:rPr lang="en"/>
              <a:t>}</a:t>
            </a:r>
            <a:endParaRPr/>
          </a:p>
          <a:p>
            <a:pPr indent="0" lvl="0" marL="0" rtl="0" algn="l">
              <a:spcBef>
                <a:spcPts val="1200"/>
              </a:spcBef>
              <a:spcAft>
                <a:spcPts val="0"/>
              </a:spcAft>
              <a:buNone/>
            </a:pPr>
            <a:r>
              <a:rPr lang="en"/>
              <a:t>public class priorityyield {</a:t>
            </a:r>
            <a:endParaRPr/>
          </a:p>
          <a:p>
            <a:pPr indent="0" lvl="0" marL="0" rtl="0" algn="l">
              <a:spcBef>
                <a:spcPts val="1200"/>
              </a:spcBef>
              <a:spcAft>
                <a:spcPts val="0"/>
              </a:spcAft>
              <a:buNone/>
            </a:pPr>
            <a:r>
              <a:rPr lang="en"/>
              <a:t>public static void main(String s[])</a:t>
            </a:r>
            <a:endParaRPr/>
          </a:p>
          <a:p>
            <a:pPr indent="0" lvl="0" marL="0" rtl="0" algn="l">
              <a:spcBef>
                <a:spcPts val="1200"/>
              </a:spcBef>
              <a:spcAft>
                <a:spcPts val="0"/>
              </a:spcAft>
              <a:buNone/>
            </a:pPr>
            <a:r>
              <a:rPr lang="en"/>
              <a:t>{</a:t>
            </a:r>
            <a:endParaRPr/>
          </a:p>
          <a:p>
            <a:pPr indent="0" lvl="0" marL="0" rtl="0" algn="l">
              <a:spcBef>
                <a:spcPts val="1200"/>
              </a:spcBef>
              <a:spcAft>
                <a:spcPts val="0"/>
              </a:spcAft>
              <a:buNone/>
            </a:pPr>
            <a:r>
              <a:rPr lang="en"/>
              <a:t>MyThread t=new MyThread();</a:t>
            </a:r>
            <a:endParaRPr/>
          </a:p>
          <a:p>
            <a:pPr indent="0" lvl="0" marL="0" rtl="0" algn="l">
              <a:spcBef>
                <a:spcPts val="1200"/>
              </a:spcBef>
              <a:spcAft>
                <a:spcPts val="0"/>
              </a:spcAft>
              <a:buNone/>
            </a:pPr>
            <a:r>
              <a:rPr lang="en"/>
              <a:t>t.start();</a:t>
            </a:r>
            <a:endParaRPr/>
          </a:p>
          <a:p>
            <a:pPr indent="0" lvl="0" marL="0" rtl="0" algn="l">
              <a:spcBef>
                <a:spcPts val="1200"/>
              </a:spcBef>
              <a:spcAft>
                <a:spcPts val="0"/>
              </a:spcAft>
              <a:buNone/>
            </a:pPr>
            <a:r>
              <a:rPr lang="en"/>
              <a:t>for(int i=0;i&lt;5;i++)</a:t>
            </a:r>
            <a:endParaRPr/>
          </a:p>
          <a:p>
            <a:pPr indent="0" lvl="0" marL="0" rtl="0" algn="l">
              <a:spcBef>
                <a:spcPts val="1200"/>
              </a:spcBef>
              <a:spcAft>
                <a:spcPts val="0"/>
              </a:spcAft>
              <a:buNone/>
            </a:pPr>
            <a:r>
              <a:rPr lang="en"/>
              <a:t>{</a:t>
            </a:r>
            <a:endParaRPr/>
          </a:p>
          <a:p>
            <a:pPr indent="0" lvl="0" marL="0" rtl="0" algn="l">
              <a:spcBef>
                <a:spcPts val="1200"/>
              </a:spcBef>
              <a:spcAft>
                <a:spcPts val="0"/>
              </a:spcAft>
              <a:buNone/>
            </a:pPr>
            <a:r>
              <a:rPr lang="en"/>
              <a:t>MyThread.yield();</a:t>
            </a:r>
            <a:endParaRPr/>
          </a:p>
          <a:p>
            <a:pPr indent="0" lvl="0" marL="0" rtl="0" algn="l">
              <a:spcBef>
                <a:spcPts val="1200"/>
              </a:spcBef>
              <a:spcAft>
                <a:spcPts val="0"/>
              </a:spcAft>
              <a:buNone/>
            </a:pPr>
            <a:r>
              <a:rPr lang="en"/>
              <a:t>System.out.println(Thread.currentThread().getName());</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rPr lang="en"/>
              <a:t>}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120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17" name="Google Shape;317;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en" sz="1300">
                <a:solidFill>
                  <a:schemeClr val="dk1"/>
                </a:solidFill>
              </a:rPr>
              <a:t>Explanation:</a:t>
            </a:r>
            <a:endParaRPr b="1" sz="13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1. There are two threads Thread-0, and the main thread is created.</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2. The Thread.yield() call in the main thread stack so it will be pre-empted from the Running state and send to the Runnable state.</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3.Then next thread-0 (user thread) has taken time slice to complete its job.</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4.when the main thread will get the time slice again then it will complete its remaining task</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Eg- </a:t>
            </a:r>
            <a:r>
              <a:rPr b="1" lang="en" sz="1100"/>
              <a:t>Effect of using the priority on the yield() method  program</a:t>
            </a:r>
            <a:endParaRPr/>
          </a:p>
        </p:txBody>
      </p:sp>
      <p:sp>
        <p:nvSpPr>
          <p:cNvPr id="323" name="Google Shape;323;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a:t>class MyThread extends Thread</a:t>
            </a:r>
            <a:endParaRPr/>
          </a:p>
          <a:p>
            <a:pPr indent="0" lvl="0" marL="0" rtl="0" algn="l">
              <a:spcBef>
                <a:spcPts val="1200"/>
              </a:spcBef>
              <a:spcAft>
                <a:spcPts val="0"/>
              </a:spcAft>
              <a:buNone/>
            </a:pPr>
            <a:r>
              <a:rPr lang="en"/>
              <a:t>{</a:t>
            </a:r>
            <a:endParaRPr/>
          </a:p>
          <a:p>
            <a:pPr indent="0" lvl="0" marL="0" rtl="0" algn="l">
              <a:spcBef>
                <a:spcPts val="1200"/>
              </a:spcBef>
              <a:spcAft>
                <a:spcPts val="0"/>
              </a:spcAft>
              <a:buNone/>
            </a:pPr>
            <a:r>
              <a:rPr lang="en"/>
              <a:t>public void run()</a:t>
            </a:r>
            <a:endParaRPr/>
          </a:p>
          <a:p>
            <a:pPr indent="0" lvl="0" marL="0" rtl="0" algn="l">
              <a:spcBef>
                <a:spcPts val="1200"/>
              </a:spcBef>
              <a:spcAft>
                <a:spcPts val="0"/>
              </a:spcAft>
              <a:buNone/>
            </a:pPr>
            <a:r>
              <a:rPr lang="en"/>
              <a:t>{</a:t>
            </a:r>
            <a:endParaRPr/>
          </a:p>
          <a:p>
            <a:pPr indent="0" lvl="0" marL="0" rtl="0" algn="l">
              <a:spcBef>
                <a:spcPts val="1200"/>
              </a:spcBef>
              <a:spcAft>
                <a:spcPts val="0"/>
              </a:spcAft>
              <a:buNone/>
            </a:pPr>
            <a:r>
              <a:rPr lang="en"/>
              <a:t>for(int i=0;i&lt;5;i++)</a:t>
            </a:r>
            <a:endParaRPr/>
          </a:p>
          <a:p>
            <a:pPr indent="0" lvl="0" marL="0" rtl="0" algn="l">
              <a:spcBef>
                <a:spcPts val="1200"/>
              </a:spcBef>
              <a:spcAft>
                <a:spcPts val="0"/>
              </a:spcAft>
              <a:buNone/>
            </a:pPr>
            <a:r>
              <a:rPr lang="en"/>
              <a:t>System.out.println(Thread.currentThread().getName());</a:t>
            </a:r>
            <a:endParaRPr/>
          </a:p>
          <a:p>
            <a:pPr indent="0" lvl="0" marL="0" rtl="0" algn="l">
              <a:spcBef>
                <a:spcPts val="1200"/>
              </a:spcBef>
              <a:spcAft>
                <a:spcPts val="0"/>
              </a:spcAft>
              <a:buNone/>
            </a:pPr>
            <a:r>
              <a:rPr lang="en"/>
              <a:t>}</a:t>
            </a:r>
            <a:endParaRPr/>
          </a:p>
          <a:p>
            <a:pPr indent="0" lvl="0" marL="0" rtl="0" algn="l">
              <a:spcBef>
                <a:spcPts val="1200"/>
              </a:spcBef>
              <a:spcAft>
                <a:spcPts val="0"/>
              </a:spcAft>
              <a:buNone/>
            </a:pPr>
            <a:r>
              <a:rPr lang="en"/>
              <a:t>}</a:t>
            </a:r>
            <a:endParaRPr/>
          </a:p>
          <a:p>
            <a:pPr indent="0" lvl="0" marL="0" rtl="0" algn="l">
              <a:spcBef>
                <a:spcPts val="1200"/>
              </a:spcBef>
              <a:spcAft>
                <a:spcPts val="0"/>
              </a:spcAft>
              <a:buNone/>
            </a:pPr>
            <a:r>
              <a:rPr lang="en"/>
              <a:t>public class priorityyield {</a:t>
            </a:r>
            <a:endParaRPr/>
          </a:p>
          <a:p>
            <a:pPr indent="0" lvl="0" marL="0" rtl="0" algn="l">
              <a:spcBef>
                <a:spcPts val="1200"/>
              </a:spcBef>
              <a:spcAft>
                <a:spcPts val="0"/>
              </a:spcAft>
              <a:buNone/>
            </a:pPr>
            <a:r>
              <a:rPr lang="en"/>
              <a:t>public static void main(String s[])</a:t>
            </a:r>
            <a:endParaRPr/>
          </a:p>
          <a:p>
            <a:pPr indent="0" lvl="0" marL="0" rtl="0" algn="l">
              <a:spcBef>
                <a:spcPts val="1200"/>
              </a:spcBef>
              <a:spcAft>
                <a:spcPts val="0"/>
              </a:spcAft>
              <a:buNone/>
            </a:pPr>
            <a:r>
              <a:rPr lang="en"/>
              <a:t>{</a:t>
            </a:r>
            <a:endParaRPr/>
          </a:p>
          <a:p>
            <a:pPr indent="0" lvl="0" marL="0" rtl="0" algn="l">
              <a:spcBef>
                <a:spcPts val="1200"/>
              </a:spcBef>
              <a:spcAft>
                <a:spcPts val="0"/>
              </a:spcAft>
              <a:buNone/>
            </a:pPr>
            <a:r>
              <a:rPr lang="en"/>
              <a:t>MyThread t=new MyThread();</a:t>
            </a:r>
            <a:endParaRPr/>
          </a:p>
          <a:p>
            <a:pPr indent="0" lvl="0" marL="0" rtl="0" algn="l">
              <a:spcBef>
                <a:spcPts val="1200"/>
              </a:spcBef>
              <a:spcAft>
                <a:spcPts val="0"/>
              </a:spcAft>
              <a:buNone/>
            </a:pPr>
            <a:r>
              <a:rPr lang="en"/>
              <a:t>t.start();</a:t>
            </a:r>
            <a:endParaRPr/>
          </a:p>
          <a:p>
            <a:pPr indent="0" lvl="0" marL="0" rtl="0" algn="l">
              <a:spcBef>
                <a:spcPts val="1200"/>
              </a:spcBef>
              <a:spcAft>
                <a:spcPts val="0"/>
              </a:spcAft>
              <a:buNone/>
            </a:pPr>
            <a:r>
              <a:rPr lang="en"/>
              <a:t>t.setPriority(Thread.MIN_PRIORITY);</a:t>
            </a:r>
            <a:endParaRPr/>
          </a:p>
          <a:p>
            <a:pPr indent="0" lvl="0" marL="0" rtl="0" algn="l">
              <a:spcBef>
                <a:spcPts val="1200"/>
              </a:spcBef>
              <a:spcAft>
                <a:spcPts val="0"/>
              </a:spcAft>
              <a:buNone/>
            </a:pPr>
            <a:r>
              <a:rPr lang="en"/>
              <a:t>for(int i=0;i&lt;5;i++)</a:t>
            </a:r>
            <a:endParaRPr/>
          </a:p>
          <a:p>
            <a:pPr indent="0" lvl="0" marL="0" rtl="0" algn="l">
              <a:spcBef>
                <a:spcPts val="1200"/>
              </a:spcBef>
              <a:spcAft>
                <a:spcPts val="0"/>
              </a:spcAft>
              <a:buNone/>
            </a:pPr>
            <a:r>
              <a:rPr lang="en"/>
              <a:t>{</a:t>
            </a:r>
            <a:endParaRPr/>
          </a:p>
          <a:p>
            <a:pPr indent="0" lvl="0" marL="0" rtl="0" algn="l">
              <a:spcBef>
                <a:spcPts val="1200"/>
              </a:spcBef>
              <a:spcAft>
                <a:spcPts val="0"/>
              </a:spcAft>
              <a:buNone/>
            </a:pPr>
            <a:r>
              <a:rPr lang="en"/>
              <a:t>MyThread.yield();</a:t>
            </a:r>
            <a:endParaRPr/>
          </a:p>
          <a:p>
            <a:pPr indent="0" lvl="0" marL="0" rtl="0" algn="l">
              <a:spcBef>
                <a:spcPts val="1200"/>
              </a:spcBef>
              <a:spcAft>
                <a:spcPts val="0"/>
              </a:spcAft>
              <a:buNone/>
            </a:pPr>
            <a:r>
              <a:rPr lang="en"/>
              <a:t>System.out.println(Thread.currentThread().getName());</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rPr lang="en"/>
              <a:t>}                                                  </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120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29" name="Google Shape;329;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en" sz="1300">
                <a:solidFill>
                  <a:schemeClr val="dk1"/>
                </a:solidFill>
              </a:rPr>
              <a:t>Explanation:</a:t>
            </a:r>
            <a:endParaRPr b="1" sz="13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1. The main thread has a higher priority than the thread-0, so the main thread takes time slice before the thread-0.</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2. The yield() method will work according to the priorities given to the threads here.</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Eg- </a:t>
            </a:r>
            <a:r>
              <a:rPr b="1" lang="en" sz="1100"/>
              <a:t>Program having the only sleep() method</a:t>
            </a:r>
            <a:endParaRPr/>
          </a:p>
        </p:txBody>
      </p:sp>
      <p:sp>
        <p:nvSpPr>
          <p:cNvPr id="335" name="Google Shape;335;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a:t>public class ThreadDemo implements Runnable</a:t>
            </a:r>
            <a:endParaRPr/>
          </a:p>
          <a:p>
            <a:pPr indent="0" lvl="0" marL="0" rtl="0" algn="l">
              <a:spcBef>
                <a:spcPts val="1200"/>
              </a:spcBef>
              <a:spcAft>
                <a:spcPts val="0"/>
              </a:spcAft>
              <a:buNone/>
            </a:pPr>
            <a:r>
              <a:rPr lang="en"/>
              <a:t>{</a:t>
            </a:r>
            <a:endParaRPr/>
          </a:p>
          <a:p>
            <a:pPr indent="0" lvl="0" marL="0" rtl="0" algn="l">
              <a:spcBef>
                <a:spcPts val="1200"/>
              </a:spcBef>
              <a:spcAft>
                <a:spcPts val="0"/>
              </a:spcAft>
              <a:buNone/>
            </a:pPr>
            <a:r>
              <a:rPr lang="en"/>
              <a:t>Thread t;</a:t>
            </a:r>
            <a:endParaRPr/>
          </a:p>
          <a:p>
            <a:pPr indent="0" lvl="0" marL="0" rtl="0" algn="l">
              <a:spcBef>
                <a:spcPts val="1200"/>
              </a:spcBef>
              <a:spcAft>
                <a:spcPts val="0"/>
              </a:spcAft>
              <a:buNone/>
            </a:pPr>
            <a:r>
              <a:rPr lang="en"/>
              <a:t>public void run()</a:t>
            </a:r>
            <a:endParaRPr/>
          </a:p>
          <a:p>
            <a:pPr indent="0" lvl="0" marL="0" rtl="0" algn="l">
              <a:spcBef>
                <a:spcPts val="1200"/>
              </a:spcBef>
              <a:spcAft>
                <a:spcPts val="0"/>
              </a:spcAft>
              <a:buNone/>
            </a:pPr>
            <a:r>
              <a:rPr lang="en"/>
              <a:t>{</a:t>
            </a:r>
            <a:endParaRPr/>
          </a:p>
          <a:p>
            <a:pPr indent="0" lvl="0" marL="0" rtl="0" algn="l">
              <a:spcBef>
                <a:spcPts val="1200"/>
              </a:spcBef>
              <a:spcAft>
                <a:spcPts val="0"/>
              </a:spcAft>
              <a:buNone/>
            </a:pPr>
            <a:r>
              <a:rPr lang="en"/>
              <a:t>for(int i=0;i&lt;4;i++)</a:t>
            </a:r>
            <a:endParaRPr/>
          </a:p>
          <a:p>
            <a:pPr indent="0" lvl="0" marL="0" rtl="0" algn="l">
              <a:spcBef>
                <a:spcPts val="1200"/>
              </a:spcBef>
              <a:spcAft>
                <a:spcPts val="0"/>
              </a:spcAft>
              <a:buNone/>
            </a:pPr>
            <a:r>
              <a:rPr lang="en"/>
              <a:t>{</a:t>
            </a:r>
            <a:endParaRPr/>
          </a:p>
          <a:p>
            <a:pPr indent="0" lvl="0" marL="0" rtl="0" algn="l">
              <a:spcBef>
                <a:spcPts val="1200"/>
              </a:spcBef>
              <a:spcAft>
                <a:spcPts val="0"/>
              </a:spcAft>
              <a:buNone/>
            </a:pPr>
            <a:r>
              <a:rPr lang="en"/>
              <a:t>System.out.println(Thread.currentThread().getName()+" "+i);</a:t>
            </a:r>
            <a:endParaRPr/>
          </a:p>
          <a:p>
            <a:pPr indent="0" lvl="0" marL="0" rtl="0" algn="l">
              <a:spcBef>
                <a:spcPts val="1200"/>
              </a:spcBef>
              <a:spcAft>
                <a:spcPts val="0"/>
              </a:spcAft>
              <a:buNone/>
            </a:pPr>
            <a:r>
              <a:rPr lang="en"/>
              <a:t>try</a:t>
            </a:r>
            <a:endParaRPr/>
          </a:p>
          <a:p>
            <a:pPr indent="0" lvl="0" marL="0" rtl="0" algn="l">
              <a:spcBef>
                <a:spcPts val="1200"/>
              </a:spcBef>
              <a:spcAft>
                <a:spcPts val="0"/>
              </a:spcAft>
              <a:buNone/>
            </a:pPr>
            <a:r>
              <a:rPr lang="en"/>
              <a:t>{</a:t>
            </a:r>
            <a:endParaRPr/>
          </a:p>
          <a:p>
            <a:pPr indent="0" lvl="0" marL="0" rtl="0" algn="l">
              <a:spcBef>
                <a:spcPts val="1200"/>
              </a:spcBef>
              <a:spcAft>
                <a:spcPts val="0"/>
              </a:spcAft>
              <a:buNone/>
            </a:pPr>
            <a:r>
              <a:rPr lang="en"/>
              <a:t>Thread.sleep(10);</a:t>
            </a:r>
            <a:endParaRPr/>
          </a:p>
          <a:p>
            <a:pPr indent="0" lvl="0" marL="0" rtl="0" algn="l">
              <a:spcBef>
                <a:spcPts val="1200"/>
              </a:spcBef>
              <a:spcAft>
                <a:spcPts val="0"/>
              </a:spcAft>
              <a:buNone/>
            </a:pPr>
            <a:r>
              <a:rPr lang="en"/>
              <a:t>}</a:t>
            </a:r>
            <a:endParaRPr/>
          </a:p>
          <a:p>
            <a:pPr indent="0" lvl="0" marL="0" rtl="0" algn="l">
              <a:spcBef>
                <a:spcPts val="1200"/>
              </a:spcBef>
              <a:spcAft>
                <a:spcPts val="0"/>
              </a:spcAft>
              <a:buNone/>
            </a:pPr>
            <a:r>
              <a:rPr lang="en"/>
              <a:t>catch(Exception e)</a:t>
            </a:r>
            <a:endParaRPr/>
          </a:p>
          <a:p>
            <a:pPr indent="0" lvl="0" marL="0" rtl="0" algn="l">
              <a:spcBef>
                <a:spcPts val="1200"/>
              </a:spcBef>
              <a:spcAft>
                <a:spcPts val="0"/>
              </a:spcAft>
              <a:buNone/>
            </a:pPr>
            <a:r>
              <a:rPr lang="en"/>
              <a:t>{</a:t>
            </a:r>
            <a:endParaRPr/>
          </a:p>
          <a:p>
            <a:pPr indent="0" lvl="0" marL="0" rtl="0" algn="l">
              <a:spcBef>
                <a:spcPts val="1200"/>
              </a:spcBef>
              <a:spcAft>
                <a:spcPts val="0"/>
              </a:spcAft>
              <a:buNone/>
            </a:pPr>
            <a:r>
              <a:rPr lang="en"/>
              <a:t>e.printStackTrace();</a:t>
            </a:r>
            <a:endParaRPr/>
          </a:p>
          <a:p>
            <a:pPr indent="0" lvl="0" marL="0" rtl="0" algn="l">
              <a:spcBef>
                <a:spcPts val="1200"/>
              </a:spcBef>
              <a:spcAft>
                <a:spcPts val="0"/>
              </a:spcAft>
              <a:buNone/>
            </a:pPr>
            <a:r>
              <a:rPr lang="en"/>
              <a:t>}</a:t>
            </a:r>
            <a:endParaRPr/>
          </a:p>
          <a:p>
            <a:pPr indent="0" lvl="0" marL="0" rtl="0" algn="l">
              <a:spcBef>
                <a:spcPts val="1200"/>
              </a:spcBef>
              <a:spcAft>
                <a:spcPts val="0"/>
              </a:spcAft>
              <a:buNone/>
            </a:pPr>
            <a:r>
              <a:rPr lang="en"/>
              <a:t>}</a:t>
            </a:r>
            <a:endParaRPr/>
          </a:p>
          <a:p>
            <a:pPr indent="0" lvl="0" marL="0" rtl="0" algn="l">
              <a:spcBef>
                <a:spcPts val="1200"/>
              </a:spcBef>
              <a:spcAft>
                <a:spcPts val="0"/>
              </a:spcAft>
              <a:buNone/>
            </a:pPr>
            <a:r>
              <a:rPr lang="en"/>
              <a:t>}</a:t>
            </a:r>
            <a:endParaRPr/>
          </a:p>
          <a:p>
            <a:pPr indent="0" lvl="0" marL="0" rtl="0" algn="l">
              <a:spcBef>
                <a:spcPts val="1200"/>
              </a:spcBef>
              <a:spcAft>
                <a:spcPts val="0"/>
              </a:spcAft>
              <a:buNone/>
            </a:pPr>
            <a:r>
              <a:rPr lang="en"/>
              <a:t>public static void main(String[] s1)throws Exception {</a:t>
            </a:r>
            <a:endParaRPr/>
          </a:p>
          <a:p>
            <a:pPr indent="0" lvl="0" marL="0" rtl="0" algn="l">
              <a:spcBef>
                <a:spcPts val="1200"/>
              </a:spcBef>
              <a:spcAft>
                <a:spcPts val="0"/>
              </a:spcAft>
              <a:buNone/>
            </a:pPr>
            <a:r>
              <a:rPr lang="en"/>
              <a:t>Thread t1=new Thread(new ThreadDemo());</a:t>
            </a:r>
            <a:endParaRPr/>
          </a:p>
          <a:p>
            <a:pPr indent="0" lvl="0" marL="0" rtl="0" algn="l">
              <a:spcBef>
                <a:spcPts val="1200"/>
              </a:spcBef>
              <a:spcAft>
                <a:spcPts val="0"/>
              </a:spcAft>
              <a:buNone/>
            </a:pPr>
            <a:r>
              <a:rPr lang="en"/>
              <a:t>Thread tmain=Thread.currentThread();</a:t>
            </a:r>
            <a:endParaRPr/>
          </a:p>
          <a:p>
            <a:pPr indent="0" lvl="0" marL="0" rtl="0" algn="l">
              <a:spcBef>
                <a:spcPts val="1200"/>
              </a:spcBef>
              <a:spcAft>
                <a:spcPts val="0"/>
              </a:spcAft>
              <a:buNone/>
            </a:pPr>
            <a:r>
              <a:rPr lang="en"/>
              <a:t>t1.start();</a:t>
            </a:r>
            <a:endParaRPr/>
          </a:p>
          <a:p>
            <a:pPr indent="0" lvl="0" marL="0" rtl="0" algn="l">
              <a:spcBef>
                <a:spcPts val="1200"/>
              </a:spcBef>
              <a:spcAft>
                <a:spcPts val="0"/>
              </a:spcAft>
              <a:buNone/>
            </a:pPr>
            <a:r>
              <a:rPr lang="en"/>
              <a:t>t1.setName("MIN Thread");</a:t>
            </a:r>
            <a:endParaRPr/>
          </a:p>
          <a:p>
            <a:pPr indent="0" lvl="0" marL="0" rtl="0" algn="l">
              <a:spcBef>
                <a:spcPts val="1200"/>
              </a:spcBef>
              <a:spcAft>
                <a:spcPts val="0"/>
              </a:spcAft>
              <a:buNone/>
            </a:pPr>
            <a:r>
              <a:rPr lang="en"/>
              <a:t>t1.setPriority(Thread.MIN_PRIORITY);</a:t>
            </a:r>
            <a:endParaRPr/>
          </a:p>
          <a:p>
            <a:pPr indent="0" lvl="0" marL="0" rtl="0" algn="l">
              <a:spcBef>
                <a:spcPts val="1200"/>
              </a:spcBef>
              <a:spcAft>
                <a:spcPts val="0"/>
              </a:spcAft>
              <a:buNone/>
            </a:pPr>
            <a:r>
              <a:rPr lang="en"/>
              <a:t>Thread t2=new Thread(new ThreadDemo());</a:t>
            </a:r>
            <a:endParaRPr/>
          </a:p>
          <a:p>
            <a:pPr indent="0" lvl="0" marL="0" rtl="0" algn="l">
              <a:spcBef>
                <a:spcPts val="1200"/>
              </a:spcBef>
              <a:spcAft>
                <a:spcPts val="0"/>
              </a:spcAft>
              <a:buNone/>
            </a:pPr>
            <a:r>
              <a:rPr lang="en"/>
              <a:t>t2.setName("NORM Thread");</a:t>
            </a:r>
            <a:endParaRPr/>
          </a:p>
          <a:p>
            <a:pPr indent="0" lvl="0" marL="0" rtl="0" algn="l">
              <a:spcBef>
                <a:spcPts val="1200"/>
              </a:spcBef>
              <a:spcAft>
                <a:spcPts val="0"/>
              </a:spcAft>
              <a:buNone/>
            </a:pPr>
            <a:r>
              <a:rPr lang="en"/>
              <a:t>t2.start();</a:t>
            </a:r>
            <a:endParaRPr/>
          </a:p>
          <a:p>
            <a:pPr indent="0" lvl="0" marL="0" rtl="0" algn="l">
              <a:spcBef>
                <a:spcPts val="1200"/>
              </a:spcBef>
              <a:spcAft>
                <a:spcPts val="0"/>
              </a:spcAft>
              <a:buNone/>
            </a:pPr>
            <a:r>
              <a:rPr lang="en"/>
              <a:t>t2.setPriority(Thread.NORM_PRIORITY);</a:t>
            </a:r>
            <a:endParaRPr/>
          </a:p>
          <a:p>
            <a:pPr indent="0" lvl="0" marL="0" rtl="0" algn="l">
              <a:spcBef>
                <a:spcPts val="1200"/>
              </a:spcBef>
              <a:spcAft>
                <a:spcPts val="0"/>
              </a:spcAft>
              <a:buNone/>
            </a:pPr>
            <a:r>
              <a:rPr lang="en"/>
              <a:t>System.out.println(tmain.getName());</a:t>
            </a:r>
            <a:endParaRPr/>
          </a:p>
          <a:p>
            <a:pPr indent="0" lvl="0" marL="0" rtl="0" algn="l">
              <a:spcBef>
                <a:spcPts val="1200"/>
              </a:spcBef>
              <a:spcAft>
                <a:spcPts val="0"/>
              </a:spcAft>
              <a:buNone/>
            </a:pPr>
            <a:r>
              <a:rPr lang="en"/>
              <a:t>tmain.setPriority(Thread.MAX_PRIORITY);</a:t>
            </a:r>
            <a:endParaRPr/>
          </a:p>
          <a:p>
            <a:pPr indent="0" lvl="0" marL="0" rtl="0" algn="l">
              <a:spcBef>
                <a:spcPts val="1200"/>
              </a:spcBef>
              <a:spcAft>
                <a:spcPts val="0"/>
              </a:spcAft>
              <a:buNone/>
            </a:pPr>
            <a:r>
              <a:rPr lang="en"/>
              <a:t>}</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120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41" name="Google Shape;341;p6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en" sz="1300">
                <a:solidFill>
                  <a:schemeClr val="dk1"/>
                </a:solidFill>
              </a:rPr>
              <a:t>Explanation:</a:t>
            </a:r>
            <a:endParaRPr b="1" sz="13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1.As the main thread has MAX_PRIORITY. The first time slice will be given to it</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2. Thread t2 has NORM_PRIORITY, so it will get time slice next.</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3. Thread t1 has MIN_PRIORITY, so it will get the last time slice of the thread scheduler.</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4. The thread will be affected by the sleep method. The thread goes to the sleep state then the time slice will be preempted by other threads.</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491"/>
              <a:t>As humans, we are good at multitasking. Our brains are capable of shifting the priorities between these tasks and still be able to perform all of them together with ease.</a:t>
            </a:r>
            <a:endParaRPr sz="1491"/>
          </a:p>
          <a:p>
            <a:pPr indent="0" lvl="0" marL="0" rtl="0" algn="l">
              <a:spcBef>
                <a:spcPts val="1200"/>
              </a:spcBef>
              <a:spcAft>
                <a:spcPts val="0"/>
              </a:spcAft>
              <a:buClr>
                <a:schemeClr val="dk1"/>
              </a:buClr>
              <a:buSzPts val="1100"/>
              <a:buFont typeface="Arial"/>
              <a:buNone/>
            </a:pPr>
            <a:r>
              <a:rPr lang="en" sz="1491"/>
              <a:t>In the same fashion, computers are designed to perform multiple operations in parallel so that different PROCESSES can execute in the system.  Just as we do, we are able to play the music in our computer and still be able to work on a document.</a:t>
            </a:r>
            <a:endParaRPr sz="1491"/>
          </a:p>
          <a:p>
            <a:pPr indent="0" lvl="0" marL="0" rtl="0" algn="l">
              <a:spcBef>
                <a:spcPts val="1200"/>
              </a:spcBef>
              <a:spcAft>
                <a:spcPts val="0"/>
              </a:spcAft>
              <a:buClr>
                <a:schemeClr val="dk1"/>
              </a:buClr>
              <a:buSzPts val="1100"/>
              <a:buFont typeface="Arial"/>
              <a:buNone/>
            </a:pPr>
            <a:r>
              <a:rPr b="1" lang="en" sz="1491"/>
              <a:t>Multithreading in Java</a:t>
            </a:r>
            <a:r>
              <a:rPr lang="en" sz="1491"/>
              <a:t> gives the ability to execute code by different</a:t>
            </a:r>
            <a:r>
              <a:rPr lang="en" sz="1491">
                <a:uFill>
                  <a:noFill/>
                </a:uFill>
                <a:hlinkClick r:id="rId3"/>
              </a:rPr>
              <a:t> </a:t>
            </a:r>
            <a:r>
              <a:rPr lang="en" sz="1491" u="sng">
                <a:hlinkClick r:id="rId4"/>
              </a:rPr>
              <a:t>threads</a:t>
            </a:r>
            <a:r>
              <a:rPr lang="en" sz="1491"/>
              <a:t> to perform tasks in parallel or as a separate task without waiting for other to complete.</a:t>
            </a:r>
            <a:endParaRPr sz="1491"/>
          </a:p>
          <a:p>
            <a:pPr indent="0" lvl="0" marL="0" rtl="0" algn="l">
              <a:spcBef>
                <a:spcPts val="1200"/>
              </a:spcBef>
              <a:spcAft>
                <a:spcPts val="120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Popular interview Question</a:t>
            </a:r>
            <a:endParaRPr/>
          </a:p>
        </p:txBody>
      </p:sp>
      <p:sp>
        <p:nvSpPr>
          <p:cNvPr id="347" name="Google Shape;347;p6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 </a:t>
            </a:r>
            <a:r>
              <a:rPr b="1" lang="en" sz="2300">
                <a:solidFill>
                  <a:schemeClr val="dk1"/>
                </a:solidFill>
              </a:rPr>
              <a:t>Can we start a thread twice?</a:t>
            </a:r>
            <a:endParaRPr b="1" sz="23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53" name="Google Shape;353;p6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solidFill>
                  <a:schemeClr val="dk1"/>
                </a:solidFill>
              </a:rPr>
              <a:t>No. After starting a thread, it can never be started again. If you does so, an </a:t>
            </a:r>
            <a:r>
              <a:rPr i="1" lang="en" sz="2000">
                <a:solidFill>
                  <a:schemeClr val="dk1"/>
                </a:solidFill>
              </a:rPr>
              <a:t>IllegalThreadStateException</a:t>
            </a:r>
            <a:r>
              <a:rPr lang="en" sz="2000">
                <a:solidFill>
                  <a:schemeClr val="dk1"/>
                </a:solidFill>
              </a:rPr>
              <a:t> is thrown. In such case, thread will run once but for second time, it will throw exception.</a:t>
            </a:r>
            <a:endParaRPr sz="27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59" name="Google Shape;359;p6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298450" lvl="0" marL="457200" rtl="0" algn="l">
              <a:spcBef>
                <a:spcPts val="1200"/>
              </a:spcBef>
              <a:spcAft>
                <a:spcPts val="0"/>
              </a:spcAft>
              <a:buClr>
                <a:schemeClr val="dk1"/>
              </a:buClr>
              <a:buSzPts val="1100"/>
              <a:buAutoNum type="arabicPeriod"/>
            </a:pPr>
            <a:r>
              <a:rPr lang="en"/>
              <a:t>public class TestThreadTwice1 extends Thread{  </a:t>
            </a:r>
            <a:endParaRPr/>
          </a:p>
          <a:p>
            <a:pPr indent="-298450" lvl="0" marL="457200" rtl="0" algn="l">
              <a:spcBef>
                <a:spcPts val="0"/>
              </a:spcBef>
              <a:spcAft>
                <a:spcPts val="0"/>
              </a:spcAft>
              <a:buClr>
                <a:schemeClr val="dk1"/>
              </a:buClr>
              <a:buSzPts val="1100"/>
              <a:buAutoNum type="arabicPeriod"/>
            </a:pPr>
            <a:r>
              <a:rPr lang="en"/>
              <a:t> public void run(){  </a:t>
            </a:r>
            <a:endParaRPr/>
          </a:p>
          <a:p>
            <a:pPr indent="-298450" lvl="0" marL="457200" rtl="0" algn="l">
              <a:spcBef>
                <a:spcPts val="0"/>
              </a:spcBef>
              <a:spcAft>
                <a:spcPts val="0"/>
              </a:spcAft>
              <a:buClr>
                <a:schemeClr val="dk1"/>
              </a:buClr>
              <a:buSzPts val="1100"/>
              <a:buAutoNum type="arabicPeriod"/>
            </a:pPr>
            <a:r>
              <a:rPr lang="en"/>
              <a:t>   System.out.println("running...");  </a:t>
            </a:r>
            <a:endParaRPr/>
          </a:p>
          <a:p>
            <a:pPr indent="-298450" lvl="0" marL="457200" rtl="0" algn="l">
              <a:spcBef>
                <a:spcPts val="0"/>
              </a:spcBef>
              <a:spcAft>
                <a:spcPts val="0"/>
              </a:spcAft>
              <a:buClr>
                <a:schemeClr val="dk1"/>
              </a:buClr>
              <a:buSzPts val="1100"/>
              <a:buAutoNum type="arabicPeriod"/>
            </a:pPr>
            <a:r>
              <a:rPr lang="en"/>
              <a:t> }  </a:t>
            </a:r>
            <a:endParaRPr/>
          </a:p>
          <a:p>
            <a:pPr indent="-298450" lvl="0" marL="457200" rtl="0" algn="l">
              <a:spcBef>
                <a:spcPts val="0"/>
              </a:spcBef>
              <a:spcAft>
                <a:spcPts val="0"/>
              </a:spcAft>
              <a:buClr>
                <a:schemeClr val="dk1"/>
              </a:buClr>
              <a:buSzPts val="1100"/>
              <a:buAutoNum type="arabicPeriod"/>
            </a:pPr>
            <a:r>
              <a:rPr lang="en"/>
              <a:t> public static void main(String args[]){  </a:t>
            </a:r>
            <a:endParaRPr/>
          </a:p>
          <a:p>
            <a:pPr indent="-298450" lvl="0" marL="457200" rtl="0" algn="l">
              <a:spcBef>
                <a:spcPts val="0"/>
              </a:spcBef>
              <a:spcAft>
                <a:spcPts val="0"/>
              </a:spcAft>
              <a:buClr>
                <a:schemeClr val="dk1"/>
              </a:buClr>
              <a:buSzPts val="1100"/>
              <a:buAutoNum type="arabicPeriod"/>
            </a:pPr>
            <a:r>
              <a:rPr lang="en"/>
              <a:t>  TestThreadTwice1 t1=new TestThreadTwice1();  </a:t>
            </a:r>
            <a:endParaRPr/>
          </a:p>
          <a:p>
            <a:pPr indent="-298450" lvl="0" marL="457200" rtl="0" algn="l">
              <a:spcBef>
                <a:spcPts val="0"/>
              </a:spcBef>
              <a:spcAft>
                <a:spcPts val="0"/>
              </a:spcAft>
              <a:buClr>
                <a:schemeClr val="dk1"/>
              </a:buClr>
              <a:buSzPts val="1100"/>
              <a:buAutoNum type="arabicPeriod"/>
            </a:pPr>
            <a:r>
              <a:rPr lang="en"/>
              <a:t>  t1.start();  </a:t>
            </a:r>
            <a:endParaRPr/>
          </a:p>
          <a:p>
            <a:pPr indent="-298450" lvl="0" marL="457200" rtl="0" algn="l">
              <a:spcBef>
                <a:spcPts val="0"/>
              </a:spcBef>
              <a:spcAft>
                <a:spcPts val="0"/>
              </a:spcAft>
              <a:buClr>
                <a:schemeClr val="dk1"/>
              </a:buClr>
              <a:buSzPts val="1100"/>
              <a:buAutoNum type="arabicPeriod"/>
            </a:pPr>
            <a:r>
              <a:rPr lang="en"/>
              <a:t>  t1.start();  </a:t>
            </a:r>
            <a:endParaRPr/>
          </a:p>
          <a:p>
            <a:pPr indent="-298450" lvl="0" marL="457200" rtl="0" algn="l">
              <a:spcBef>
                <a:spcPts val="0"/>
              </a:spcBef>
              <a:spcAft>
                <a:spcPts val="0"/>
              </a:spcAft>
              <a:buClr>
                <a:schemeClr val="dk1"/>
              </a:buClr>
              <a:buSzPts val="1100"/>
              <a:buAutoNum type="arabicPeriod"/>
            </a:pPr>
            <a:r>
              <a:rPr lang="en"/>
              <a:t> }  </a:t>
            </a:r>
            <a:endParaRPr/>
          </a:p>
          <a:p>
            <a:pPr indent="-298450" lvl="0" marL="457200" rtl="0" algn="l">
              <a:spcBef>
                <a:spcPts val="0"/>
              </a:spcBef>
              <a:spcAft>
                <a:spcPts val="0"/>
              </a:spcAft>
              <a:buClr>
                <a:schemeClr val="dk1"/>
              </a:buClr>
              <a:buSzPts val="1100"/>
              <a:buAutoNum type="arabicPeriod"/>
            </a:pPr>
            <a:r>
              <a:rPr lang="en"/>
              <a:t>} </a:t>
            </a:r>
            <a:endParaRPr/>
          </a:p>
          <a:p>
            <a:pPr indent="0" lvl="0" marL="0" rtl="0" algn="l">
              <a:spcBef>
                <a:spcPts val="1200"/>
              </a:spcBef>
              <a:spcAft>
                <a:spcPts val="120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6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2400"/>
              </a:spcBef>
              <a:spcAft>
                <a:spcPts val="0"/>
              </a:spcAft>
              <a:buClr>
                <a:schemeClr val="dk1"/>
              </a:buClr>
              <a:buSzPct val="47826"/>
              <a:buFont typeface="Arial"/>
              <a:buNone/>
            </a:pPr>
            <a:r>
              <a:rPr b="1" lang="en" sz="2300"/>
              <a:t>What if we call Java run() method directly instead start() method?</a:t>
            </a:r>
            <a:endParaRPr b="1" sz="2300"/>
          </a:p>
          <a:p>
            <a:pPr indent="0" lvl="0" marL="0" rtl="0" algn="l">
              <a:spcBef>
                <a:spcPts val="600"/>
              </a:spcBef>
              <a:spcAft>
                <a:spcPts val="0"/>
              </a:spcAft>
              <a:buNone/>
            </a:pPr>
            <a:r>
              <a:t/>
            </a:r>
            <a:endParaRPr/>
          </a:p>
        </p:txBody>
      </p:sp>
      <p:sp>
        <p:nvSpPr>
          <p:cNvPr id="365" name="Google Shape;365;p6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chemeClr val="dk1"/>
              </a:buClr>
              <a:buSzPts val="1100"/>
              <a:buChar char="●"/>
            </a:pPr>
            <a:r>
              <a:rPr lang="en"/>
              <a:t>Each thread starts in a separate call stack.</a:t>
            </a:r>
            <a:endParaRPr/>
          </a:p>
          <a:p>
            <a:pPr indent="-298450" lvl="0" marL="457200" rtl="0" algn="l">
              <a:spcBef>
                <a:spcPts val="0"/>
              </a:spcBef>
              <a:spcAft>
                <a:spcPts val="0"/>
              </a:spcAft>
              <a:buClr>
                <a:schemeClr val="dk1"/>
              </a:buClr>
              <a:buSzPts val="1100"/>
              <a:buChar char="●"/>
            </a:pPr>
            <a:r>
              <a:rPr lang="en"/>
              <a:t>Invoking the run() method from the main thread, the run() method goes onto the current call stack rather than at the beginning of a new call stack.</a:t>
            </a:r>
            <a:endParaRPr/>
          </a:p>
          <a:p>
            <a:pPr indent="0" lvl="0" marL="0" rtl="0" algn="l">
              <a:spcBef>
                <a:spcPts val="1200"/>
              </a:spcBef>
              <a:spcAft>
                <a:spcPts val="120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2400"/>
              </a:spcBef>
              <a:spcAft>
                <a:spcPts val="0"/>
              </a:spcAft>
              <a:buClr>
                <a:schemeClr val="dk1"/>
              </a:buClr>
              <a:buSzPct val="47826"/>
              <a:buFont typeface="Arial"/>
              <a:buNone/>
            </a:pPr>
            <a:r>
              <a:rPr b="1" lang="en" sz="2300"/>
              <a:t>Daemon Thread in Java</a:t>
            </a:r>
            <a:endParaRPr b="1" sz="2300"/>
          </a:p>
          <a:p>
            <a:pPr indent="0" lvl="0" marL="0" rtl="0" algn="l">
              <a:spcBef>
                <a:spcPts val="600"/>
              </a:spcBef>
              <a:spcAft>
                <a:spcPts val="0"/>
              </a:spcAft>
              <a:buNone/>
            </a:pPr>
            <a:r>
              <a:t/>
            </a:r>
            <a:endParaRPr/>
          </a:p>
        </p:txBody>
      </p:sp>
      <p:sp>
        <p:nvSpPr>
          <p:cNvPr id="371" name="Google Shape;371;p6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sz="1700">
                <a:solidFill>
                  <a:schemeClr val="dk1"/>
                </a:solidFill>
              </a:rPr>
              <a:t>Daemon thread in Java</a:t>
            </a:r>
            <a:r>
              <a:rPr lang="en" sz="1700">
                <a:solidFill>
                  <a:schemeClr val="dk1"/>
                </a:solidFill>
              </a:rPr>
              <a:t> is a service provider thread that provides services to the user thread. Its life depend on the mercy of user threads i.e. when all the user threads dies, JVM terminates this thread automatically.</a:t>
            </a:r>
            <a:endParaRPr sz="1700">
              <a:solidFill>
                <a:schemeClr val="dk1"/>
              </a:solidFill>
            </a:endParaRPr>
          </a:p>
          <a:p>
            <a:pPr indent="0" lvl="0" marL="0" rtl="0" algn="l">
              <a:spcBef>
                <a:spcPts val="1200"/>
              </a:spcBef>
              <a:spcAft>
                <a:spcPts val="0"/>
              </a:spcAft>
              <a:buClr>
                <a:schemeClr val="dk1"/>
              </a:buClr>
              <a:buSzPts val="1100"/>
              <a:buFont typeface="Arial"/>
              <a:buNone/>
            </a:pPr>
            <a:r>
              <a:rPr lang="en" sz="1700">
                <a:solidFill>
                  <a:schemeClr val="dk1"/>
                </a:solidFill>
              </a:rPr>
              <a:t>There are many java daemon threads running automatically e.g. gc, finalizer etc.</a:t>
            </a:r>
            <a:endParaRPr sz="1700">
              <a:solidFill>
                <a:schemeClr val="dk1"/>
              </a:solidFill>
            </a:endParaRPr>
          </a:p>
          <a:p>
            <a:pPr indent="0" lvl="0" marL="0" rtl="0" algn="l">
              <a:spcBef>
                <a:spcPts val="1200"/>
              </a:spcBef>
              <a:spcAft>
                <a:spcPts val="0"/>
              </a:spcAft>
              <a:buClr>
                <a:schemeClr val="dk1"/>
              </a:buClr>
              <a:buSzPts val="1100"/>
              <a:buFont typeface="Arial"/>
              <a:buNone/>
            </a:pPr>
            <a:r>
              <a:t/>
            </a:r>
            <a:endParaRPr sz="1700">
              <a:solidFill>
                <a:schemeClr val="dk1"/>
              </a:solidFill>
            </a:endParaRPr>
          </a:p>
          <a:p>
            <a:pPr indent="0" lvl="0" marL="0" rtl="0" algn="l">
              <a:spcBef>
                <a:spcPts val="1200"/>
              </a:spcBef>
              <a:spcAft>
                <a:spcPts val="1200"/>
              </a:spcAft>
              <a:buNone/>
            </a:pPr>
            <a:r>
              <a:t/>
            </a:r>
            <a:endParaRPr sz="24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6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77" name="Google Shape;377;p6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None/>
            </a:pPr>
            <a:r>
              <a:rPr b="1" lang="en" sz="2500">
                <a:solidFill>
                  <a:schemeClr val="dk1"/>
                </a:solidFill>
              </a:rPr>
              <a:t>Points to remember </a:t>
            </a:r>
            <a:endParaRPr b="1" sz="2500">
              <a:solidFill>
                <a:schemeClr val="dk1"/>
              </a:solidFill>
            </a:endParaRPr>
          </a:p>
          <a:p>
            <a:pPr indent="0" lvl="0" marL="0" rtl="0" algn="l">
              <a:spcBef>
                <a:spcPts val="1800"/>
              </a:spcBef>
              <a:spcAft>
                <a:spcPts val="0"/>
              </a:spcAft>
              <a:buNone/>
            </a:pPr>
            <a:r>
              <a:rPr lang="en" sz="1900">
                <a:solidFill>
                  <a:schemeClr val="dk1"/>
                </a:solidFill>
              </a:rPr>
              <a:t>It provides services to user threads for background supporting tasks. It has no role in life than to serve user threads.</a:t>
            </a:r>
            <a:endParaRPr sz="1900">
              <a:solidFill>
                <a:schemeClr val="dk1"/>
              </a:solidFill>
            </a:endParaRPr>
          </a:p>
          <a:p>
            <a:pPr indent="-349250" lvl="0" marL="457200" rtl="0" algn="l">
              <a:spcBef>
                <a:spcPts val="1200"/>
              </a:spcBef>
              <a:spcAft>
                <a:spcPts val="0"/>
              </a:spcAft>
              <a:buClr>
                <a:schemeClr val="dk1"/>
              </a:buClr>
              <a:buSzPts val="1900"/>
              <a:buChar char="●"/>
            </a:pPr>
            <a:r>
              <a:rPr lang="en" sz="1900">
                <a:solidFill>
                  <a:schemeClr val="dk1"/>
                </a:solidFill>
              </a:rPr>
              <a:t>Its life depends on user threads.</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It is a low priority thread.</a:t>
            </a:r>
            <a:endParaRPr sz="19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6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83" name="Google Shape;383;p6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en">
                <a:solidFill>
                  <a:schemeClr val="dk1"/>
                </a:solidFill>
              </a:rPr>
              <a:t>Why JVM terminates the daemon thread if there is no user thread?</a:t>
            </a:r>
            <a:endParaRPr b="1">
              <a:solidFill>
                <a:schemeClr val="dk1"/>
              </a:solidFill>
            </a:endParaRPr>
          </a:p>
          <a:p>
            <a:pPr indent="0" lvl="0" marL="0" rtl="0" algn="l">
              <a:spcBef>
                <a:spcPts val="1200"/>
              </a:spcBef>
              <a:spcAft>
                <a:spcPts val="0"/>
              </a:spcAft>
              <a:buClr>
                <a:schemeClr val="dk1"/>
              </a:buClr>
              <a:buSzPts val="1100"/>
              <a:buFont typeface="Arial"/>
              <a:buNone/>
            </a:pPr>
            <a:r>
              <a:rPr lang="en" sz="1600">
                <a:solidFill>
                  <a:schemeClr val="dk1"/>
                </a:solidFill>
              </a:rPr>
              <a:t>The sole purpose of the daemon thread is that it provides services to user thread for background supporting task. If there is no user thread, why should JVM keep running this thread. That is why JVM terminates the daemon thread if there is no user thread.</a:t>
            </a:r>
            <a:endParaRPr sz="16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6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Eg-</a:t>
            </a:r>
            <a:endParaRPr/>
          </a:p>
        </p:txBody>
      </p:sp>
      <p:sp>
        <p:nvSpPr>
          <p:cNvPr id="389" name="Google Shape;389;p6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7500" lnSpcReduction="10000"/>
          </a:bodyPr>
          <a:lstStyle/>
          <a:p>
            <a:pPr indent="-261778" lvl="0" marL="457200" rtl="0" algn="l">
              <a:spcBef>
                <a:spcPts val="1200"/>
              </a:spcBef>
              <a:spcAft>
                <a:spcPts val="0"/>
              </a:spcAft>
              <a:buClr>
                <a:schemeClr val="dk1"/>
              </a:buClr>
              <a:buSzPct val="61111"/>
              <a:buAutoNum type="arabicPeriod"/>
            </a:pPr>
            <a:r>
              <a:rPr lang="en"/>
              <a:t>public class TestDaemonThread1 extends Thread{  </a:t>
            </a:r>
            <a:endParaRPr/>
          </a:p>
          <a:p>
            <a:pPr indent="-261778" lvl="0" marL="457200" rtl="0" algn="l">
              <a:spcBef>
                <a:spcPts val="0"/>
              </a:spcBef>
              <a:spcAft>
                <a:spcPts val="0"/>
              </a:spcAft>
              <a:buClr>
                <a:schemeClr val="dk1"/>
              </a:buClr>
              <a:buSzPct val="61111"/>
              <a:buAutoNum type="arabicPeriod"/>
            </a:pPr>
            <a:r>
              <a:rPr lang="en"/>
              <a:t> public void run(){  </a:t>
            </a:r>
            <a:endParaRPr/>
          </a:p>
          <a:p>
            <a:pPr indent="-261778" lvl="0" marL="457200" rtl="0" algn="l">
              <a:spcBef>
                <a:spcPts val="0"/>
              </a:spcBef>
              <a:spcAft>
                <a:spcPts val="0"/>
              </a:spcAft>
              <a:buClr>
                <a:schemeClr val="dk1"/>
              </a:buClr>
              <a:buSzPct val="61111"/>
              <a:buAutoNum type="arabicPeriod"/>
            </a:pPr>
            <a:r>
              <a:rPr lang="en"/>
              <a:t>  if(Thread.currentThread().isDaemon()){//checking for daemon thread  </a:t>
            </a:r>
            <a:endParaRPr/>
          </a:p>
          <a:p>
            <a:pPr indent="-261778" lvl="0" marL="457200" rtl="0" algn="l">
              <a:spcBef>
                <a:spcPts val="0"/>
              </a:spcBef>
              <a:spcAft>
                <a:spcPts val="0"/>
              </a:spcAft>
              <a:buClr>
                <a:schemeClr val="dk1"/>
              </a:buClr>
              <a:buSzPct val="61111"/>
              <a:buAutoNum type="arabicPeriod"/>
            </a:pPr>
            <a:r>
              <a:rPr lang="en"/>
              <a:t>   System.out.println("daemon thread work");  </a:t>
            </a:r>
            <a:endParaRPr/>
          </a:p>
          <a:p>
            <a:pPr indent="-261778" lvl="0" marL="457200" rtl="0" algn="l">
              <a:spcBef>
                <a:spcPts val="0"/>
              </a:spcBef>
              <a:spcAft>
                <a:spcPts val="0"/>
              </a:spcAft>
              <a:buClr>
                <a:schemeClr val="dk1"/>
              </a:buClr>
              <a:buSzPct val="61111"/>
              <a:buAutoNum type="arabicPeriod"/>
            </a:pPr>
            <a:r>
              <a:rPr lang="en"/>
              <a:t>  }  </a:t>
            </a:r>
            <a:endParaRPr/>
          </a:p>
          <a:p>
            <a:pPr indent="-261778" lvl="0" marL="457200" rtl="0" algn="l">
              <a:spcBef>
                <a:spcPts val="0"/>
              </a:spcBef>
              <a:spcAft>
                <a:spcPts val="0"/>
              </a:spcAft>
              <a:buClr>
                <a:schemeClr val="dk1"/>
              </a:buClr>
              <a:buSzPct val="61111"/>
              <a:buAutoNum type="arabicPeriod"/>
            </a:pPr>
            <a:r>
              <a:rPr lang="en"/>
              <a:t>  else{  </a:t>
            </a:r>
            <a:endParaRPr/>
          </a:p>
          <a:p>
            <a:pPr indent="-261778" lvl="0" marL="457200" rtl="0" algn="l">
              <a:spcBef>
                <a:spcPts val="0"/>
              </a:spcBef>
              <a:spcAft>
                <a:spcPts val="0"/>
              </a:spcAft>
              <a:buClr>
                <a:schemeClr val="dk1"/>
              </a:buClr>
              <a:buSzPct val="61111"/>
              <a:buAutoNum type="arabicPeriod"/>
            </a:pPr>
            <a:r>
              <a:rPr lang="en"/>
              <a:t>  System.out.println("user thread work");  </a:t>
            </a:r>
            <a:endParaRPr/>
          </a:p>
          <a:p>
            <a:pPr indent="-261778" lvl="0" marL="457200" rtl="0" algn="l">
              <a:spcBef>
                <a:spcPts val="0"/>
              </a:spcBef>
              <a:spcAft>
                <a:spcPts val="0"/>
              </a:spcAft>
              <a:buClr>
                <a:schemeClr val="dk1"/>
              </a:buClr>
              <a:buSzPct val="61111"/>
              <a:buAutoNum type="arabicPeriod"/>
            </a:pPr>
            <a:r>
              <a:rPr lang="en"/>
              <a:t> }  </a:t>
            </a:r>
            <a:endParaRPr/>
          </a:p>
          <a:p>
            <a:pPr indent="-261778" lvl="0" marL="457200" rtl="0" algn="l">
              <a:spcBef>
                <a:spcPts val="0"/>
              </a:spcBef>
              <a:spcAft>
                <a:spcPts val="0"/>
              </a:spcAft>
              <a:buClr>
                <a:schemeClr val="dk1"/>
              </a:buClr>
              <a:buSzPct val="61111"/>
              <a:buAutoNum type="arabicPeriod"/>
            </a:pPr>
            <a:r>
              <a:rPr lang="en"/>
              <a:t> }  </a:t>
            </a:r>
            <a:endParaRPr/>
          </a:p>
          <a:p>
            <a:pPr indent="-261778" lvl="0" marL="457200" rtl="0" algn="l">
              <a:spcBef>
                <a:spcPts val="0"/>
              </a:spcBef>
              <a:spcAft>
                <a:spcPts val="0"/>
              </a:spcAft>
              <a:buClr>
                <a:schemeClr val="dk1"/>
              </a:buClr>
              <a:buSzPct val="61111"/>
              <a:buAutoNum type="arabicPeriod"/>
            </a:pPr>
            <a:r>
              <a:rPr lang="en"/>
              <a:t> public static void main(String[] args){  </a:t>
            </a:r>
            <a:endParaRPr/>
          </a:p>
          <a:p>
            <a:pPr indent="-261778" lvl="0" marL="457200" rtl="0" algn="l">
              <a:spcBef>
                <a:spcPts val="0"/>
              </a:spcBef>
              <a:spcAft>
                <a:spcPts val="0"/>
              </a:spcAft>
              <a:buClr>
                <a:schemeClr val="dk1"/>
              </a:buClr>
              <a:buSzPct val="61111"/>
              <a:buAutoNum type="arabicPeriod"/>
            </a:pPr>
            <a:r>
              <a:rPr lang="en"/>
              <a:t>  TestDaemonThread1 t1=new TestDaemonThread1();//creating thread  </a:t>
            </a:r>
            <a:endParaRPr/>
          </a:p>
          <a:p>
            <a:pPr indent="-261778" lvl="0" marL="457200" rtl="0" algn="l">
              <a:spcBef>
                <a:spcPts val="0"/>
              </a:spcBef>
              <a:spcAft>
                <a:spcPts val="0"/>
              </a:spcAft>
              <a:buClr>
                <a:schemeClr val="dk1"/>
              </a:buClr>
              <a:buSzPct val="61111"/>
              <a:buAutoNum type="arabicPeriod"/>
            </a:pPr>
            <a:r>
              <a:rPr lang="en"/>
              <a:t>  TestDaemonThread1 t2=new TestDaemonThread1();  </a:t>
            </a:r>
            <a:endParaRPr/>
          </a:p>
          <a:p>
            <a:pPr indent="-261778" lvl="0" marL="457200" rtl="0" algn="l">
              <a:spcBef>
                <a:spcPts val="0"/>
              </a:spcBef>
              <a:spcAft>
                <a:spcPts val="0"/>
              </a:spcAft>
              <a:buClr>
                <a:schemeClr val="dk1"/>
              </a:buClr>
              <a:buSzPct val="61111"/>
              <a:buAutoNum type="arabicPeriod"/>
            </a:pPr>
            <a:r>
              <a:rPr lang="en"/>
              <a:t>  TestDaemonThread1 t3=new TestDaemonThread1();  </a:t>
            </a:r>
            <a:endParaRPr/>
          </a:p>
          <a:p>
            <a:pPr indent="-261778" lvl="0" marL="457200" rtl="0" algn="l">
              <a:spcBef>
                <a:spcPts val="0"/>
              </a:spcBef>
              <a:spcAft>
                <a:spcPts val="0"/>
              </a:spcAft>
              <a:buClr>
                <a:schemeClr val="dk1"/>
              </a:buClr>
              <a:buSzPct val="61111"/>
              <a:buAutoNum type="arabicPeriod"/>
            </a:pPr>
            <a:r>
              <a:rPr lang="en"/>
              <a:t>  </a:t>
            </a:r>
            <a:endParaRPr/>
          </a:p>
          <a:p>
            <a:pPr indent="-261778" lvl="0" marL="457200" rtl="0" algn="l">
              <a:spcBef>
                <a:spcPts val="0"/>
              </a:spcBef>
              <a:spcAft>
                <a:spcPts val="0"/>
              </a:spcAft>
              <a:buClr>
                <a:schemeClr val="dk1"/>
              </a:buClr>
              <a:buSzPct val="61111"/>
              <a:buAutoNum type="arabicPeriod"/>
            </a:pPr>
            <a:r>
              <a:rPr lang="en"/>
              <a:t>  t1.setDaemon(true);//now t1 is daemon thread  </a:t>
            </a:r>
            <a:endParaRPr/>
          </a:p>
          <a:p>
            <a:pPr indent="-261778" lvl="0" marL="457200" rtl="0" algn="l">
              <a:spcBef>
                <a:spcPts val="0"/>
              </a:spcBef>
              <a:spcAft>
                <a:spcPts val="0"/>
              </a:spcAft>
              <a:buClr>
                <a:schemeClr val="dk1"/>
              </a:buClr>
              <a:buSzPct val="61111"/>
              <a:buAutoNum type="arabicPeriod"/>
            </a:pPr>
            <a:r>
              <a:rPr lang="en"/>
              <a:t>    </a:t>
            </a:r>
            <a:endParaRPr/>
          </a:p>
          <a:p>
            <a:pPr indent="-261778" lvl="0" marL="457200" rtl="0" algn="l">
              <a:spcBef>
                <a:spcPts val="0"/>
              </a:spcBef>
              <a:spcAft>
                <a:spcPts val="0"/>
              </a:spcAft>
              <a:buClr>
                <a:schemeClr val="dk1"/>
              </a:buClr>
              <a:buSzPct val="61111"/>
              <a:buAutoNum type="arabicPeriod"/>
            </a:pPr>
            <a:r>
              <a:rPr lang="en"/>
              <a:t>  t1.start();//starting threads  </a:t>
            </a:r>
            <a:endParaRPr/>
          </a:p>
          <a:p>
            <a:pPr indent="-261778" lvl="0" marL="457200" rtl="0" algn="l">
              <a:spcBef>
                <a:spcPts val="0"/>
              </a:spcBef>
              <a:spcAft>
                <a:spcPts val="0"/>
              </a:spcAft>
              <a:buClr>
                <a:schemeClr val="dk1"/>
              </a:buClr>
              <a:buSzPct val="61111"/>
              <a:buAutoNum type="arabicPeriod"/>
            </a:pPr>
            <a:r>
              <a:rPr lang="en"/>
              <a:t>  t2.start();  </a:t>
            </a:r>
            <a:endParaRPr/>
          </a:p>
          <a:p>
            <a:pPr indent="-261778" lvl="0" marL="457200" rtl="0" algn="l">
              <a:spcBef>
                <a:spcPts val="0"/>
              </a:spcBef>
              <a:spcAft>
                <a:spcPts val="0"/>
              </a:spcAft>
              <a:buClr>
                <a:schemeClr val="dk1"/>
              </a:buClr>
              <a:buSzPct val="61111"/>
              <a:buAutoNum type="arabicPeriod"/>
            </a:pPr>
            <a:r>
              <a:rPr lang="en"/>
              <a:t>  t3.start();  </a:t>
            </a:r>
            <a:endParaRPr/>
          </a:p>
          <a:p>
            <a:pPr indent="-261778" lvl="0" marL="457200" rtl="0" algn="l">
              <a:spcBef>
                <a:spcPts val="0"/>
              </a:spcBef>
              <a:spcAft>
                <a:spcPts val="0"/>
              </a:spcAft>
              <a:buClr>
                <a:schemeClr val="dk1"/>
              </a:buClr>
              <a:buSzPct val="61111"/>
              <a:buAutoNum type="arabicPeriod"/>
            </a:pPr>
            <a:r>
              <a:rPr lang="en"/>
              <a:t> }  </a:t>
            </a:r>
            <a:endParaRPr/>
          </a:p>
          <a:p>
            <a:pPr indent="-261778" lvl="0" marL="457200" rtl="0" algn="l">
              <a:spcBef>
                <a:spcPts val="0"/>
              </a:spcBef>
              <a:spcAft>
                <a:spcPts val="0"/>
              </a:spcAft>
              <a:buClr>
                <a:schemeClr val="dk1"/>
              </a:buClr>
              <a:buSzPct val="61111"/>
              <a:buAutoNum type="arabicPeriod"/>
            </a:pPr>
            <a:r>
              <a:rPr lang="en"/>
              <a:t>} </a:t>
            </a:r>
            <a:endParaRPr/>
          </a:p>
          <a:p>
            <a:pPr indent="0" lvl="0" marL="0" rtl="0" algn="l">
              <a:spcBef>
                <a:spcPts val="1200"/>
              </a:spcBef>
              <a:spcAft>
                <a:spcPts val="1200"/>
              </a:spcAft>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7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2400"/>
              </a:spcBef>
              <a:spcAft>
                <a:spcPts val="0"/>
              </a:spcAft>
              <a:buClr>
                <a:schemeClr val="dk1"/>
              </a:buClr>
              <a:buSzPct val="47826"/>
              <a:buFont typeface="Arial"/>
              <a:buNone/>
            </a:pPr>
            <a:r>
              <a:rPr b="1" lang="en" sz="2300"/>
              <a:t>Java garbage collection: What is it and how does it work?</a:t>
            </a:r>
            <a:endParaRPr b="1" sz="2300"/>
          </a:p>
          <a:p>
            <a:pPr indent="0" lvl="0" marL="0" rtl="0" algn="l">
              <a:spcBef>
                <a:spcPts val="600"/>
              </a:spcBef>
              <a:spcAft>
                <a:spcPts val="0"/>
              </a:spcAft>
              <a:buNone/>
            </a:pPr>
            <a:r>
              <a:t/>
            </a:r>
            <a:endParaRPr/>
          </a:p>
        </p:txBody>
      </p:sp>
      <p:sp>
        <p:nvSpPr>
          <p:cNvPr id="395" name="Google Shape;395;p7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solidFill>
                  <a:schemeClr val="dk1"/>
                </a:solidFill>
              </a:rPr>
              <a:t>Garbage collection is a key feature for developers who build and compile Java programs on a Java Virtual Machine, or JVM. Java objects are created on the heap, which is a section of memory dedicated to a program. When objects are no longer needed, the garbage collector finds and tracks these unused objects and deletes them to free up space. Without garbage collection, the heap would eventually run out of memory, leading to a runtime </a:t>
            </a:r>
            <a:r>
              <a:rPr lang="en" sz="1700">
                <a:solidFill>
                  <a:schemeClr val="dk1"/>
                </a:solidFill>
                <a:latin typeface="Roboto Mono"/>
                <a:ea typeface="Roboto Mono"/>
                <a:cs typeface="Roboto Mono"/>
                <a:sym typeface="Roboto Mono"/>
              </a:rPr>
              <a:t>OutOfMemoryError</a:t>
            </a:r>
            <a:r>
              <a:rPr lang="en" sz="1700">
                <a:solidFill>
                  <a:schemeClr val="dk1"/>
                </a:solidFill>
              </a:rPr>
              <a:t>.</a:t>
            </a:r>
            <a:endParaRPr sz="2400">
              <a:solidFill>
                <a:schemeClr val="dk1"/>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7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01" name="Google Shape;401;p7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solidFill>
                  <a:schemeClr val="dk1"/>
                </a:solidFill>
              </a:rPr>
              <a:t>Java garbage collection helps your Java environments and applications perform more efficiently. However, you can still potentially run into issues with automatic garbage collection, including poor application performance. While you can’t manually override automatic garbage collection, there are things you can do to optimize garbage collection in your application environment, such as changing the garbage collector you use, removing all references to unused Java objects, and</a:t>
            </a:r>
            <a:r>
              <a:rPr lang="en" sz="1700">
                <a:solidFill>
                  <a:schemeClr val="dk1"/>
                </a:solidFill>
                <a:uFill>
                  <a:noFill/>
                </a:uFill>
                <a:hlinkClick r:id="rId3">
                  <a:extLst>
                    <a:ext uri="{A12FA001-AC4F-418D-AE19-62706E023703}">
                      <ahyp:hlinkClr val="tx"/>
                    </a:ext>
                  </a:extLst>
                </a:hlinkClick>
              </a:rPr>
              <a:t> </a:t>
            </a:r>
            <a:r>
              <a:rPr lang="en" sz="1700" u="sng">
                <a:solidFill>
                  <a:schemeClr val="dk1"/>
                </a:solidFill>
                <a:hlinkClick r:id="rId4">
                  <a:extLst>
                    <a:ext uri="{A12FA001-AC4F-418D-AE19-62706E023703}">
                      <ahyp:hlinkClr val="tx"/>
                    </a:ext>
                  </a:extLst>
                </a:hlinkClick>
              </a:rPr>
              <a:t>using an application monitoring tool to optimize performance</a:t>
            </a:r>
            <a:r>
              <a:rPr lang="en" sz="1700">
                <a:solidFill>
                  <a:schemeClr val="dk1"/>
                </a:solidFill>
              </a:rPr>
              <a:t> and detect issues as soon as they arise.</a:t>
            </a:r>
            <a:endParaRPr sz="24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500"/>
              <a:t>A thread is a lightweight subprocess, the smallest unit of processing. It is a separate path of execution.</a:t>
            </a:r>
            <a:endParaRPr sz="1500"/>
          </a:p>
          <a:p>
            <a:pPr indent="0" lvl="0" marL="0" rtl="0" algn="l">
              <a:spcBef>
                <a:spcPts val="1200"/>
              </a:spcBef>
              <a:spcAft>
                <a:spcPts val="0"/>
              </a:spcAft>
              <a:buNone/>
            </a:pPr>
            <a:r>
              <a:rPr lang="en" sz="1500"/>
              <a:t>Threads are independent. If there occurs exception in one thread, it doesn't affect other threads. It uses a shared memory area.</a:t>
            </a:r>
            <a:endParaRPr sz="1500"/>
          </a:p>
          <a:p>
            <a:pPr indent="0" lvl="0" marL="0" rtl="0" algn="l">
              <a:spcBef>
                <a:spcPts val="1200"/>
              </a:spcBef>
              <a:spcAft>
                <a:spcPts val="1200"/>
              </a:spcAft>
              <a:buNone/>
            </a:pPr>
            <a:r>
              <a:rPr lang="en" sz="1500"/>
              <a:t>As shown in the above figure, a thread is executed inside the process. There is context-switching between the threads. There can be multiple processes inside the</a:t>
            </a:r>
            <a:r>
              <a:rPr lang="en" sz="1500">
                <a:uFill>
                  <a:noFill/>
                </a:uFill>
                <a:hlinkClick r:id="rId3"/>
              </a:rPr>
              <a:t> </a:t>
            </a:r>
            <a:r>
              <a:rPr lang="en" sz="1500" u="sng">
                <a:hlinkClick r:id="rId4"/>
              </a:rPr>
              <a:t>OS</a:t>
            </a:r>
            <a:r>
              <a:rPr lang="en" sz="1500"/>
              <a:t>, and one process can have multiple threads. </a:t>
            </a:r>
            <a:endParaRPr sz="22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7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07" name="Google Shape;407;p7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1400"/>
              </a:spcBef>
              <a:spcAft>
                <a:spcPts val="0"/>
              </a:spcAft>
              <a:buClr>
                <a:schemeClr val="dk1"/>
              </a:buClr>
              <a:buSzPct val="84615"/>
              <a:buFont typeface="Arial"/>
              <a:buNone/>
            </a:pPr>
            <a:r>
              <a:rPr b="1" lang="en" sz="1300">
                <a:solidFill>
                  <a:schemeClr val="dk1"/>
                </a:solidFill>
              </a:rPr>
              <a:t>1) By nulling a reference:</a:t>
            </a:r>
            <a:endParaRPr b="1" sz="1300">
              <a:solidFill>
                <a:schemeClr val="dk1"/>
              </a:solidFill>
            </a:endParaRPr>
          </a:p>
          <a:p>
            <a:pPr indent="0" lvl="0" marL="457200" rtl="0" algn="l">
              <a:spcBef>
                <a:spcPts val="1200"/>
              </a:spcBef>
              <a:spcAft>
                <a:spcPts val="0"/>
              </a:spcAft>
              <a:buNone/>
            </a:pPr>
            <a:r>
              <a:rPr lang="en" sz="1100">
                <a:solidFill>
                  <a:schemeClr val="dk1"/>
                </a:solidFill>
              </a:rPr>
              <a:t>Employee e=new Employee();  </a:t>
            </a:r>
            <a:endParaRPr sz="1100">
              <a:solidFill>
                <a:schemeClr val="dk1"/>
              </a:solidFill>
            </a:endParaRPr>
          </a:p>
          <a:p>
            <a:pPr indent="0" lvl="0" marL="457200" rtl="0" algn="l">
              <a:spcBef>
                <a:spcPts val="1200"/>
              </a:spcBef>
              <a:spcAft>
                <a:spcPts val="0"/>
              </a:spcAft>
              <a:buNone/>
            </a:pPr>
            <a:r>
              <a:rPr lang="en" sz="1100">
                <a:solidFill>
                  <a:schemeClr val="dk1"/>
                </a:solidFill>
              </a:rPr>
              <a:t>e=null; </a:t>
            </a:r>
            <a:endParaRPr sz="1100">
              <a:solidFill>
                <a:schemeClr val="dk1"/>
              </a:solidFill>
            </a:endParaRPr>
          </a:p>
          <a:p>
            <a:pPr indent="0" lvl="0" marL="0" rtl="0" algn="l">
              <a:spcBef>
                <a:spcPts val="1400"/>
              </a:spcBef>
              <a:spcAft>
                <a:spcPts val="0"/>
              </a:spcAft>
              <a:buNone/>
            </a:pPr>
            <a:r>
              <a:rPr b="1" lang="en" sz="1300">
                <a:solidFill>
                  <a:schemeClr val="dk1"/>
                </a:solidFill>
              </a:rPr>
              <a:t>2) By assigning a reference to another:</a:t>
            </a:r>
            <a:endParaRPr b="1" sz="1300">
              <a:solidFill>
                <a:schemeClr val="dk1"/>
              </a:solidFill>
            </a:endParaRPr>
          </a:p>
          <a:p>
            <a:pPr indent="0" lvl="0" marL="457200" rtl="0" algn="l">
              <a:spcBef>
                <a:spcPts val="1200"/>
              </a:spcBef>
              <a:spcAft>
                <a:spcPts val="0"/>
              </a:spcAft>
              <a:buNone/>
            </a:pPr>
            <a:r>
              <a:rPr lang="en" sz="1100">
                <a:solidFill>
                  <a:schemeClr val="dk1"/>
                </a:solidFill>
              </a:rPr>
              <a:t>Employee e1=new Employee();  </a:t>
            </a:r>
            <a:endParaRPr sz="1100">
              <a:solidFill>
                <a:schemeClr val="dk1"/>
              </a:solidFill>
            </a:endParaRPr>
          </a:p>
          <a:p>
            <a:pPr indent="0" lvl="0" marL="457200" rtl="0" algn="l">
              <a:spcBef>
                <a:spcPts val="1200"/>
              </a:spcBef>
              <a:spcAft>
                <a:spcPts val="0"/>
              </a:spcAft>
              <a:buNone/>
            </a:pPr>
            <a:r>
              <a:rPr lang="en" sz="1100">
                <a:solidFill>
                  <a:schemeClr val="dk1"/>
                </a:solidFill>
              </a:rPr>
              <a:t>Employee e2=new Employee();  </a:t>
            </a:r>
            <a:endParaRPr sz="1100">
              <a:solidFill>
                <a:schemeClr val="dk1"/>
              </a:solidFill>
            </a:endParaRPr>
          </a:p>
          <a:p>
            <a:pPr indent="0" lvl="0" marL="457200" rtl="0" algn="l">
              <a:spcBef>
                <a:spcPts val="1200"/>
              </a:spcBef>
              <a:spcAft>
                <a:spcPts val="0"/>
              </a:spcAft>
              <a:buNone/>
            </a:pPr>
            <a:r>
              <a:rPr lang="en" sz="1100">
                <a:solidFill>
                  <a:schemeClr val="dk1"/>
                </a:solidFill>
              </a:rPr>
              <a:t>e1=e2;//now the first object referred by e1 is available for garbage collection </a:t>
            </a:r>
            <a:endParaRPr sz="1100">
              <a:solidFill>
                <a:schemeClr val="dk1"/>
              </a:solidFill>
            </a:endParaRPr>
          </a:p>
          <a:p>
            <a:pPr indent="0" lvl="0" marL="0" rtl="0" algn="l">
              <a:spcBef>
                <a:spcPts val="1400"/>
              </a:spcBef>
              <a:spcAft>
                <a:spcPts val="0"/>
              </a:spcAft>
              <a:buClr>
                <a:schemeClr val="dk1"/>
              </a:buClr>
              <a:buSzPct val="84615"/>
              <a:buFont typeface="Arial"/>
              <a:buNone/>
            </a:pPr>
            <a:r>
              <a:rPr b="1" lang="en" sz="1300">
                <a:solidFill>
                  <a:schemeClr val="dk1"/>
                </a:solidFill>
              </a:rPr>
              <a:t>3) By anonymous object:</a:t>
            </a:r>
            <a:endParaRPr b="1" sz="1300">
              <a:solidFill>
                <a:schemeClr val="dk1"/>
              </a:solidFill>
            </a:endParaRPr>
          </a:p>
          <a:p>
            <a:pPr indent="457200" lvl="0" marL="0" rtl="0" algn="l">
              <a:spcBef>
                <a:spcPts val="400"/>
              </a:spcBef>
              <a:spcAft>
                <a:spcPts val="0"/>
              </a:spcAft>
              <a:buClr>
                <a:schemeClr val="dk1"/>
              </a:buClr>
              <a:buSzPct val="100000"/>
              <a:buFont typeface="Arial"/>
              <a:buNone/>
            </a:pPr>
            <a:r>
              <a:rPr lang="en" sz="1100">
                <a:solidFill>
                  <a:schemeClr val="dk1"/>
                </a:solidFill>
              </a:rPr>
              <a:t>new Employee();</a:t>
            </a:r>
            <a:endParaRPr sz="11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7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64705"/>
              <a:buFont typeface="Arial"/>
              <a:buNone/>
            </a:pPr>
            <a:r>
              <a:rPr b="1" lang="en" sz="1700"/>
              <a:t>finalize() method</a:t>
            </a:r>
            <a:endParaRPr b="1" sz="1700"/>
          </a:p>
          <a:p>
            <a:pPr indent="0" lvl="0" marL="0" rtl="0" algn="l">
              <a:spcBef>
                <a:spcPts val="400"/>
              </a:spcBef>
              <a:spcAft>
                <a:spcPts val="0"/>
              </a:spcAft>
              <a:buNone/>
            </a:pPr>
            <a:r>
              <a:t/>
            </a:r>
            <a:endParaRPr/>
          </a:p>
        </p:txBody>
      </p:sp>
      <p:sp>
        <p:nvSpPr>
          <p:cNvPr id="413" name="Google Shape;413;p7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finalize() method is invoked each time before the object is garbage collected. This method can be used to perform cleanup processing. </a:t>
            </a:r>
            <a:endParaRPr/>
          </a:p>
          <a:p>
            <a:pPr indent="0" lvl="0" marL="0" rtl="0" algn="l">
              <a:spcBef>
                <a:spcPts val="1200"/>
              </a:spcBef>
              <a:spcAft>
                <a:spcPts val="1200"/>
              </a:spcAft>
              <a:buNone/>
            </a:pPr>
            <a:r>
              <a:rPr lang="en"/>
              <a:t>It is defined in Object class</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7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64705"/>
              <a:buFont typeface="Arial"/>
              <a:buNone/>
            </a:pPr>
            <a:r>
              <a:rPr b="1" lang="en" sz="1700"/>
              <a:t>gc() method</a:t>
            </a:r>
            <a:endParaRPr b="1" sz="1700"/>
          </a:p>
          <a:p>
            <a:pPr indent="0" lvl="0" marL="0" rtl="0" algn="l">
              <a:spcBef>
                <a:spcPts val="400"/>
              </a:spcBef>
              <a:spcAft>
                <a:spcPts val="0"/>
              </a:spcAft>
              <a:buNone/>
            </a:pPr>
            <a:r>
              <a:t/>
            </a:r>
            <a:endParaRPr/>
          </a:p>
        </p:txBody>
      </p:sp>
      <p:sp>
        <p:nvSpPr>
          <p:cNvPr id="419" name="Google Shape;419;p7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gc() method is used to invoke the garbage collector to perform cleanup processing. The gc() is found in System and Runtime classes.</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7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25" name="Google Shape;425;p7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7350" lvl="0" marL="457200" rtl="0" algn="l">
              <a:spcBef>
                <a:spcPts val="1200"/>
              </a:spcBef>
              <a:spcAft>
                <a:spcPts val="0"/>
              </a:spcAft>
              <a:buSzPts val="2500"/>
              <a:buChar char="●"/>
            </a:pPr>
            <a:r>
              <a:rPr b="1" lang="en">
                <a:solidFill>
                  <a:schemeClr val="dk1"/>
                </a:solidFill>
              </a:rPr>
              <a:t>Note: Garbage collection is performed by a daemon thread called Garbage Collector(GC). This thread calls the finalize() method before object is garbage collected.</a:t>
            </a:r>
            <a:endParaRPr b="1">
              <a:solidFill>
                <a:schemeClr val="dk1"/>
              </a:solidFill>
            </a:endParaRPr>
          </a:p>
          <a:p>
            <a:pPr indent="0" lvl="0" marL="457200" rtl="0" algn="l">
              <a:spcBef>
                <a:spcPts val="200"/>
              </a:spcBef>
              <a:spcAft>
                <a:spcPts val="1200"/>
              </a:spcAft>
              <a:buNone/>
            </a:pPr>
            <a:r>
              <a:t/>
            </a:r>
            <a:endParaRPr sz="2500"/>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7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Eg- </a:t>
            </a:r>
            <a:endParaRPr/>
          </a:p>
        </p:txBody>
      </p:sp>
      <p:sp>
        <p:nvSpPr>
          <p:cNvPr id="431" name="Google Shape;431;p7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298450" lvl="0" marL="457200" rtl="0" algn="l">
              <a:spcBef>
                <a:spcPts val="1200"/>
              </a:spcBef>
              <a:spcAft>
                <a:spcPts val="0"/>
              </a:spcAft>
              <a:buClr>
                <a:schemeClr val="dk1"/>
              </a:buClr>
              <a:buSzPts val="1100"/>
              <a:buAutoNum type="arabicPeriod"/>
            </a:pPr>
            <a:r>
              <a:rPr lang="en"/>
              <a:t>public class TestGarbage1{  </a:t>
            </a:r>
            <a:endParaRPr/>
          </a:p>
          <a:p>
            <a:pPr indent="-298450" lvl="0" marL="457200" rtl="0" algn="l">
              <a:spcBef>
                <a:spcPts val="0"/>
              </a:spcBef>
              <a:spcAft>
                <a:spcPts val="0"/>
              </a:spcAft>
              <a:buClr>
                <a:schemeClr val="dk1"/>
              </a:buClr>
              <a:buSzPts val="1100"/>
              <a:buAutoNum type="arabicPeriod"/>
            </a:pPr>
            <a:r>
              <a:rPr lang="en"/>
              <a:t> public void finalize(){System.out.println("object is garbage collected");}  </a:t>
            </a:r>
            <a:endParaRPr/>
          </a:p>
          <a:p>
            <a:pPr indent="-298450" lvl="0" marL="457200" rtl="0" algn="l">
              <a:spcBef>
                <a:spcPts val="0"/>
              </a:spcBef>
              <a:spcAft>
                <a:spcPts val="0"/>
              </a:spcAft>
              <a:buClr>
                <a:schemeClr val="dk1"/>
              </a:buClr>
              <a:buSzPts val="1100"/>
              <a:buAutoNum type="arabicPeriod"/>
            </a:pPr>
            <a:r>
              <a:rPr lang="en"/>
              <a:t> public static void main(String args[]){  </a:t>
            </a:r>
            <a:endParaRPr/>
          </a:p>
          <a:p>
            <a:pPr indent="-298450" lvl="0" marL="457200" rtl="0" algn="l">
              <a:spcBef>
                <a:spcPts val="0"/>
              </a:spcBef>
              <a:spcAft>
                <a:spcPts val="0"/>
              </a:spcAft>
              <a:buClr>
                <a:schemeClr val="dk1"/>
              </a:buClr>
              <a:buSzPts val="1100"/>
              <a:buAutoNum type="arabicPeriod"/>
            </a:pPr>
            <a:r>
              <a:rPr lang="en"/>
              <a:t>  TestGarbage1 s1=new TestGarbage1();  </a:t>
            </a:r>
            <a:endParaRPr/>
          </a:p>
          <a:p>
            <a:pPr indent="-298450" lvl="0" marL="457200" rtl="0" algn="l">
              <a:spcBef>
                <a:spcPts val="0"/>
              </a:spcBef>
              <a:spcAft>
                <a:spcPts val="0"/>
              </a:spcAft>
              <a:buClr>
                <a:schemeClr val="dk1"/>
              </a:buClr>
              <a:buSzPts val="1100"/>
              <a:buAutoNum type="arabicPeriod"/>
            </a:pPr>
            <a:r>
              <a:rPr lang="en"/>
              <a:t>  TestGarbage1 s2=new TestGarbage1();  </a:t>
            </a:r>
            <a:endParaRPr/>
          </a:p>
          <a:p>
            <a:pPr indent="-298450" lvl="0" marL="457200" rtl="0" algn="l">
              <a:spcBef>
                <a:spcPts val="0"/>
              </a:spcBef>
              <a:spcAft>
                <a:spcPts val="0"/>
              </a:spcAft>
              <a:buClr>
                <a:schemeClr val="dk1"/>
              </a:buClr>
              <a:buSzPts val="1100"/>
              <a:buAutoNum type="arabicPeriod"/>
            </a:pPr>
            <a:r>
              <a:rPr lang="en"/>
              <a:t>  s1=null;  </a:t>
            </a:r>
            <a:endParaRPr/>
          </a:p>
          <a:p>
            <a:pPr indent="-298450" lvl="0" marL="457200" rtl="0" algn="l">
              <a:spcBef>
                <a:spcPts val="0"/>
              </a:spcBef>
              <a:spcAft>
                <a:spcPts val="0"/>
              </a:spcAft>
              <a:buClr>
                <a:schemeClr val="dk1"/>
              </a:buClr>
              <a:buSzPts val="1100"/>
              <a:buAutoNum type="arabicPeriod"/>
            </a:pPr>
            <a:r>
              <a:rPr lang="en"/>
              <a:t>  s2=null;  </a:t>
            </a:r>
            <a:endParaRPr/>
          </a:p>
          <a:p>
            <a:pPr indent="-298450" lvl="0" marL="457200" rtl="0" algn="l">
              <a:spcBef>
                <a:spcPts val="0"/>
              </a:spcBef>
              <a:spcAft>
                <a:spcPts val="0"/>
              </a:spcAft>
              <a:buClr>
                <a:schemeClr val="dk1"/>
              </a:buClr>
              <a:buSzPts val="1100"/>
              <a:buAutoNum type="arabicPeriod"/>
            </a:pPr>
            <a:r>
              <a:rPr lang="en"/>
              <a:t>  System.gc();  </a:t>
            </a:r>
            <a:endParaRPr/>
          </a:p>
          <a:p>
            <a:pPr indent="-298450" lvl="0" marL="457200" rtl="0" algn="l">
              <a:spcBef>
                <a:spcPts val="0"/>
              </a:spcBef>
              <a:spcAft>
                <a:spcPts val="0"/>
              </a:spcAft>
              <a:buClr>
                <a:schemeClr val="dk1"/>
              </a:buClr>
              <a:buSzPts val="1100"/>
              <a:buAutoNum type="arabicPeriod"/>
            </a:pPr>
            <a:r>
              <a:rPr lang="en"/>
              <a:t> }  </a:t>
            </a:r>
            <a:endParaRPr/>
          </a:p>
          <a:p>
            <a:pPr indent="-298450" lvl="0" marL="457200" rtl="0" algn="l">
              <a:spcBef>
                <a:spcPts val="0"/>
              </a:spcBef>
              <a:spcAft>
                <a:spcPts val="0"/>
              </a:spcAft>
              <a:buClr>
                <a:schemeClr val="dk1"/>
              </a:buClr>
              <a:buSzPts val="1100"/>
              <a:buAutoNum type="arabicPeriod"/>
            </a:pPr>
            <a:r>
              <a:rPr lang="en"/>
              <a:t>} </a:t>
            </a:r>
            <a:endParaRPr/>
          </a:p>
          <a:p>
            <a:pPr indent="0" lvl="0" marL="0" rtl="0" algn="l">
              <a:spcBef>
                <a:spcPts val="1200"/>
              </a:spcBef>
              <a:spcAft>
                <a:spcPts val="1200"/>
              </a:spcAft>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7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37" name="Google Shape;437;p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sz="1400">
                <a:solidFill>
                  <a:schemeClr val="dk1"/>
                </a:solidFill>
              </a:rPr>
              <a:t>You can make objects inaccessible in the following ways:</a:t>
            </a:r>
            <a:endParaRPr sz="1400">
              <a:solidFill>
                <a:schemeClr val="dk1"/>
              </a:solidFill>
            </a:endParaRPr>
          </a:p>
          <a:p>
            <a:pPr indent="-317500" lvl="0" marL="457200" rtl="0" algn="l">
              <a:spcBef>
                <a:spcPts val="1200"/>
              </a:spcBef>
              <a:spcAft>
                <a:spcPts val="0"/>
              </a:spcAft>
              <a:buClr>
                <a:schemeClr val="dk1"/>
              </a:buClr>
              <a:buSzPts val="1400"/>
              <a:buChar char="●"/>
            </a:pPr>
            <a:r>
              <a:rPr b="1" lang="en" sz="1400">
                <a:solidFill>
                  <a:schemeClr val="dk1"/>
                </a:solidFill>
              </a:rPr>
              <a:t>Create an object inside a method. </a:t>
            </a:r>
            <a:r>
              <a:rPr lang="en" sz="1400">
                <a:solidFill>
                  <a:schemeClr val="dk1"/>
                </a:solidFill>
              </a:rPr>
              <a:t>After methods are executed, all objects called within those methods become unreachable, which makes them eligible for garbage collection.</a:t>
            </a: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Nullify the reference variable. </a:t>
            </a:r>
            <a:r>
              <a:rPr lang="en" sz="1400">
                <a:solidFill>
                  <a:schemeClr val="dk1"/>
                </a:solidFill>
              </a:rPr>
              <a:t>You can change a reference variable to NULL. As long as all references to an object are removed, that object will become unreachable, which lets the garbage collector know the object can be removed.</a:t>
            </a: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Reassign the reference variable. </a:t>
            </a:r>
            <a:r>
              <a:rPr lang="en" sz="1400">
                <a:solidFill>
                  <a:schemeClr val="dk1"/>
                </a:solidFill>
              </a:rPr>
              <a:t>Instead of nullifying the reference variable, you can also reassign the reference to another object. Once again, as long as all references to an object are removed, either through making reference variables NULL or reassigning them, the object will become inaccessible, leading to it being removed during the garbage collection process.</a:t>
            </a: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Create an anonymous object. </a:t>
            </a:r>
            <a:r>
              <a:rPr lang="en" sz="1400">
                <a:solidFill>
                  <a:schemeClr val="dk1"/>
                </a:solidFill>
              </a:rPr>
              <a:t>An anonymous object doesn’t have a reference, so the</a:t>
            </a:r>
            <a:endParaRPr sz="1400">
              <a:solidFill>
                <a:schemeClr val="dk1"/>
              </a:solidFill>
            </a:endParaRPr>
          </a:p>
          <a:p>
            <a:pPr indent="0" lvl="0" marL="0" rtl="0" algn="l">
              <a:spcBef>
                <a:spcPts val="1200"/>
              </a:spcBef>
              <a:spcAft>
                <a:spcPts val="1200"/>
              </a:spcAft>
              <a:buNone/>
            </a:pPr>
            <a:r>
              <a:t/>
            </a:r>
            <a:endParaRPr sz="2100"/>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7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2400"/>
              </a:spcBef>
              <a:spcAft>
                <a:spcPts val="0"/>
              </a:spcAft>
              <a:buClr>
                <a:schemeClr val="dk1"/>
              </a:buClr>
              <a:buSzPct val="47826"/>
              <a:buFont typeface="Arial"/>
              <a:buNone/>
            </a:pPr>
            <a:r>
              <a:rPr b="1" lang="en" sz="2300"/>
              <a:t>Java Thread Pool</a:t>
            </a:r>
            <a:endParaRPr b="1" sz="2300"/>
          </a:p>
          <a:p>
            <a:pPr indent="0" lvl="0" marL="0" rtl="0" algn="l">
              <a:spcBef>
                <a:spcPts val="600"/>
              </a:spcBef>
              <a:spcAft>
                <a:spcPts val="0"/>
              </a:spcAft>
              <a:buNone/>
            </a:pPr>
            <a:r>
              <a:t/>
            </a:r>
            <a:endParaRPr/>
          </a:p>
        </p:txBody>
      </p:sp>
      <p:sp>
        <p:nvSpPr>
          <p:cNvPr id="443" name="Google Shape;443;p7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solidFill>
                  <a:schemeClr val="dk1"/>
                </a:solidFill>
              </a:rPr>
              <a:t>A thread pool reuses previously created threads to execute current tasks and offers a solution to the problem of thread cycle overhead and resource thrashing.</a:t>
            </a:r>
            <a:r>
              <a:rPr lang="en">
                <a:solidFill>
                  <a:schemeClr val="dk1"/>
                </a:solidFill>
              </a:rPr>
              <a:t> Since the thread is already existing when the request arrives, the delay introduced by thread creation is eliminated, making the application more responsive.</a:t>
            </a:r>
            <a:endParaRPr sz="2500"/>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7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49" name="Google Shape;449;p7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900">
                <a:solidFill>
                  <a:schemeClr val="dk1"/>
                </a:solidFill>
              </a:rPr>
              <a:t>Java thread pool</a:t>
            </a:r>
            <a:r>
              <a:rPr lang="en" sz="1900">
                <a:solidFill>
                  <a:schemeClr val="dk1"/>
                </a:solidFill>
              </a:rPr>
              <a:t> manages the pool of worker threads. It contains a queue that keeps tasks waiting to get executed. We can use </a:t>
            </a:r>
            <a:r>
              <a:rPr lang="en" sz="1900">
                <a:solidFill>
                  <a:schemeClr val="dk1"/>
                </a:solidFill>
                <a:latin typeface="Roboto Mono"/>
                <a:ea typeface="Roboto Mono"/>
                <a:cs typeface="Roboto Mono"/>
                <a:sym typeface="Roboto Mono"/>
              </a:rPr>
              <a:t>ThreadPoolExecutor</a:t>
            </a:r>
            <a:r>
              <a:rPr lang="en" sz="1900">
                <a:solidFill>
                  <a:schemeClr val="dk1"/>
                </a:solidFill>
              </a:rPr>
              <a:t> to create thread pool in Java. Java thread pool manages the collection of Runnable threads. The worker threads execute Runnable threads from the queue. </a:t>
            </a:r>
            <a:r>
              <a:rPr b="1" lang="en" sz="1900">
                <a:solidFill>
                  <a:schemeClr val="dk1"/>
                </a:solidFill>
              </a:rPr>
              <a:t>java.util.concurrent.Executors</a:t>
            </a:r>
            <a:r>
              <a:rPr lang="en" sz="1900">
                <a:solidFill>
                  <a:schemeClr val="dk1"/>
                </a:solidFill>
              </a:rPr>
              <a:t> provide factory and support methods for </a:t>
            </a:r>
            <a:r>
              <a:rPr b="1" lang="en" sz="1900">
                <a:solidFill>
                  <a:schemeClr val="dk1"/>
                </a:solidFill>
              </a:rPr>
              <a:t>java.util.concurrent.Executor</a:t>
            </a:r>
            <a:r>
              <a:rPr lang="en" sz="1900">
                <a:solidFill>
                  <a:schemeClr val="dk1"/>
                </a:solidFill>
              </a:rPr>
              <a:t> interface to create the thread pool in java.</a:t>
            </a:r>
            <a:endParaRPr sz="2600">
              <a:solidFill>
                <a:schemeClr val="dk1"/>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8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55" name="Google Shape;455;p8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56" name="Google Shape;456;p80"/>
          <p:cNvPicPr preferRelativeResize="0"/>
          <p:nvPr/>
        </p:nvPicPr>
        <p:blipFill>
          <a:blip r:embed="rId3">
            <a:alphaModFix/>
          </a:blip>
          <a:stretch>
            <a:fillRect/>
          </a:stretch>
        </p:blipFill>
        <p:spPr>
          <a:xfrm>
            <a:off x="1391700" y="828675"/>
            <a:ext cx="5619750" cy="348615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8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62" name="Google Shape;462;p8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100"/>
              <a:t>Executors is a utility class that also provides useful methods to work with ExecutorService, ScheduledExecutorService, ThreadFactory, and Callable classes through various factory methods.</a:t>
            </a:r>
            <a:endParaRPr sz="2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2" name="Google Shape;92;p19"/>
          <p:cNvPicPr preferRelativeResize="0"/>
          <p:nvPr/>
        </p:nvPicPr>
        <p:blipFill>
          <a:blip r:embed="rId3">
            <a:alphaModFix/>
          </a:blip>
          <a:stretch>
            <a:fillRect/>
          </a:stretch>
        </p:blipFill>
        <p:spPr>
          <a:xfrm>
            <a:off x="2489624" y="445025"/>
            <a:ext cx="3867007" cy="4125776"/>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8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Eg- </a:t>
            </a:r>
            <a:r>
              <a:rPr b="1" lang="en" sz="1700"/>
              <a:t>ExecutorService Example(revi</a:t>
            </a:r>
            <a:endParaRPr b="1" sz="1700"/>
          </a:p>
          <a:p>
            <a:pPr indent="0" lvl="0" marL="0" rtl="0" algn="l">
              <a:spcBef>
                <a:spcPts val="0"/>
              </a:spcBef>
              <a:spcAft>
                <a:spcPts val="0"/>
              </a:spcAft>
              <a:buNone/>
            </a:pPr>
            <a:r>
              <a:t/>
            </a:r>
            <a:endParaRPr/>
          </a:p>
        </p:txBody>
      </p:sp>
      <p:sp>
        <p:nvSpPr>
          <p:cNvPr id="468" name="Google Shape;468;p8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a:t>import java.util.concurrent.ExecutorService;</a:t>
            </a:r>
            <a:endParaRPr/>
          </a:p>
          <a:p>
            <a:pPr indent="0" lvl="0" marL="0" rtl="0" algn="l">
              <a:spcBef>
                <a:spcPts val="1200"/>
              </a:spcBef>
              <a:spcAft>
                <a:spcPts val="0"/>
              </a:spcAft>
              <a:buNone/>
            </a:pPr>
            <a:r>
              <a:rPr lang="en"/>
              <a:t>import java.util.concurrent.Executors;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public class SimpleThreadPool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public static void main(String[] args) {</a:t>
            </a:r>
            <a:endParaRPr/>
          </a:p>
          <a:p>
            <a:pPr indent="0" lvl="0" marL="0" rtl="0" algn="l">
              <a:spcBef>
                <a:spcPts val="1200"/>
              </a:spcBef>
              <a:spcAft>
                <a:spcPts val="0"/>
              </a:spcAft>
              <a:buNone/>
            </a:pPr>
            <a:r>
              <a:rPr lang="en"/>
              <a:t>        ExecutorService executor = Executors.newFixedThreadPool(5);</a:t>
            </a:r>
            <a:endParaRPr/>
          </a:p>
          <a:p>
            <a:pPr indent="0" lvl="0" marL="0" rtl="0" algn="l">
              <a:spcBef>
                <a:spcPts val="1200"/>
              </a:spcBef>
              <a:spcAft>
                <a:spcPts val="0"/>
              </a:spcAft>
              <a:buNone/>
            </a:pPr>
            <a:r>
              <a:rPr lang="en"/>
              <a:t>        for (int i = 0; i &lt; 10; i++) {</a:t>
            </a:r>
            <a:endParaRPr/>
          </a:p>
          <a:p>
            <a:pPr indent="0" lvl="0" marL="0" rtl="0" algn="l">
              <a:spcBef>
                <a:spcPts val="1200"/>
              </a:spcBef>
              <a:spcAft>
                <a:spcPts val="0"/>
              </a:spcAft>
              <a:buNone/>
            </a:pPr>
            <a:r>
              <a:rPr lang="en"/>
              <a:t>            Runnable worker = new WorkerThread("" + i);</a:t>
            </a:r>
            <a:endParaRPr/>
          </a:p>
          <a:p>
            <a:pPr indent="0" lvl="0" marL="0" rtl="0" algn="l">
              <a:spcBef>
                <a:spcPts val="1200"/>
              </a:spcBef>
              <a:spcAft>
                <a:spcPts val="0"/>
              </a:spcAft>
              <a:buNone/>
            </a:pPr>
            <a:r>
              <a:rPr lang="en"/>
              <a:t>            executor.execute(worker);</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rPr lang="en"/>
              <a:t>        executor.shutdown();</a:t>
            </a:r>
            <a:endParaRPr/>
          </a:p>
          <a:p>
            <a:pPr indent="0" lvl="0" marL="0" rtl="0" algn="l">
              <a:spcBef>
                <a:spcPts val="1200"/>
              </a:spcBef>
              <a:spcAft>
                <a:spcPts val="0"/>
              </a:spcAft>
              <a:buNone/>
            </a:pPr>
            <a:r>
              <a:rPr lang="en"/>
              <a:t>        while (!executor.isTerminated()) {</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rPr lang="en"/>
              <a:t>        System.out.println("Finished all threads");</a:t>
            </a:r>
            <a:endParaRPr/>
          </a:p>
          <a:p>
            <a:pPr indent="0" lvl="0" marL="0" rtl="0" algn="l">
              <a:spcBef>
                <a:spcPts val="1200"/>
              </a:spcBef>
              <a:spcAft>
                <a:spcPts val="0"/>
              </a:spcAft>
              <a:buNone/>
            </a:pPr>
            <a:r>
              <a:rPr lang="en"/>
              <a:t>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1200"/>
              </a:spcAft>
              <a:buNone/>
            </a:pPr>
            <a:r>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8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74" name="Google Shape;474;p8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the above program, we are creating a fixed-size thread pool of 5 worker threads. Then we are submitting 10 jobs to this pool, since the pool size is 5, it will start working on 5 jobs and other jobs will be in wait state, as soon as one of the job is finished, another job from the wait queue will be picked up by worker thread and get’s executed.</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8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2400"/>
              </a:spcBef>
              <a:spcAft>
                <a:spcPts val="0"/>
              </a:spcAft>
              <a:buNone/>
            </a:pPr>
            <a:r>
              <a:rPr b="1" lang="en" sz="2300"/>
              <a:t>Inter-thread Communication</a:t>
            </a:r>
            <a:endParaRPr b="1" sz="2300"/>
          </a:p>
          <a:p>
            <a:pPr indent="0" lvl="0" marL="0" rtl="0" algn="l">
              <a:lnSpc>
                <a:spcPct val="115000"/>
              </a:lnSpc>
              <a:spcBef>
                <a:spcPts val="2400"/>
              </a:spcBef>
              <a:spcAft>
                <a:spcPts val="0"/>
              </a:spcAft>
              <a:buNone/>
            </a:pPr>
            <a:r>
              <a:t/>
            </a:r>
            <a:endParaRPr b="1" sz="2300"/>
          </a:p>
          <a:p>
            <a:pPr indent="0" lvl="0" marL="0" rtl="0" algn="l">
              <a:lnSpc>
                <a:spcPct val="115000"/>
              </a:lnSpc>
              <a:spcBef>
                <a:spcPts val="2400"/>
              </a:spcBef>
              <a:spcAft>
                <a:spcPts val="0"/>
              </a:spcAft>
              <a:buClr>
                <a:schemeClr val="dk1"/>
              </a:buClr>
              <a:buSzPct val="47826"/>
              <a:buFont typeface="Arial"/>
              <a:buNone/>
            </a:pPr>
            <a:r>
              <a:t/>
            </a:r>
            <a:endParaRPr b="1" sz="2300"/>
          </a:p>
          <a:p>
            <a:pPr indent="0" lvl="0" marL="0" rtl="0" algn="l">
              <a:spcBef>
                <a:spcPts val="600"/>
              </a:spcBef>
              <a:spcAft>
                <a:spcPts val="0"/>
              </a:spcAft>
              <a:buNone/>
            </a:pPr>
            <a:r>
              <a:t/>
            </a:r>
            <a:endParaRPr/>
          </a:p>
        </p:txBody>
      </p:sp>
      <p:sp>
        <p:nvSpPr>
          <p:cNvPr id="480" name="Google Shape;480;p8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rPr>
              <a:t>Inter-thread communication</a:t>
            </a:r>
            <a:r>
              <a:rPr lang="en">
                <a:solidFill>
                  <a:schemeClr val="dk1"/>
                </a:solidFill>
              </a:rPr>
              <a:t> or </a:t>
            </a:r>
            <a:r>
              <a:rPr b="1" lang="en">
                <a:solidFill>
                  <a:schemeClr val="dk1"/>
                </a:solidFill>
              </a:rPr>
              <a:t>Co-operation</a:t>
            </a:r>
            <a:r>
              <a:rPr lang="en">
                <a:solidFill>
                  <a:schemeClr val="dk1"/>
                </a:solidFill>
              </a:rPr>
              <a:t> is all about allowing synchronized threads to communicate with each other.</a:t>
            </a:r>
            <a:endParaRPr sz="2400">
              <a:solidFill>
                <a:schemeClr val="dk1"/>
              </a:solidFill>
            </a:endParaRPr>
          </a:p>
          <a:p>
            <a:pPr indent="0" lvl="0" marL="0" rtl="0" algn="l">
              <a:spcBef>
                <a:spcPts val="1200"/>
              </a:spcBef>
              <a:spcAft>
                <a:spcPts val="1200"/>
              </a:spcAft>
              <a:buNone/>
            </a:pPr>
            <a:r>
              <a:rPr lang="en" sz="1700">
                <a:solidFill>
                  <a:schemeClr val="dk1"/>
                </a:solidFill>
              </a:rPr>
              <a:t>The Object class in java contains three final methods that allows threads to communicate about the lock status of a resource. These methods are </a:t>
            </a:r>
            <a:r>
              <a:rPr b="1" lang="en" sz="1700">
                <a:solidFill>
                  <a:schemeClr val="dk1"/>
                </a:solidFill>
              </a:rPr>
              <a:t>wait()</a:t>
            </a:r>
            <a:r>
              <a:rPr lang="en" sz="1700">
                <a:solidFill>
                  <a:schemeClr val="dk1"/>
                </a:solidFill>
              </a:rPr>
              <a:t>, </a:t>
            </a:r>
            <a:r>
              <a:rPr b="1" lang="en" sz="1700">
                <a:solidFill>
                  <a:schemeClr val="dk1"/>
                </a:solidFill>
              </a:rPr>
              <a:t>notify()</a:t>
            </a:r>
            <a:r>
              <a:rPr lang="en" sz="1700">
                <a:solidFill>
                  <a:schemeClr val="dk1"/>
                </a:solidFill>
              </a:rPr>
              <a:t> and </a:t>
            </a:r>
            <a:r>
              <a:rPr b="1" lang="en" sz="1700">
                <a:solidFill>
                  <a:schemeClr val="dk1"/>
                </a:solidFill>
              </a:rPr>
              <a:t>notifyAll()</a:t>
            </a:r>
            <a:r>
              <a:rPr lang="en" sz="1700">
                <a:solidFill>
                  <a:schemeClr val="dk1"/>
                </a:solidFill>
              </a:rPr>
              <a:t>. </a:t>
            </a:r>
            <a:endParaRPr sz="2400"/>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8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86" name="Google Shape;486;p8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Before that let’s discuss Synchronization</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8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2400"/>
              </a:spcBef>
              <a:spcAft>
                <a:spcPts val="0"/>
              </a:spcAft>
              <a:buClr>
                <a:schemeClr val="dk1"/>
              </a:buClr>
              <a:buSzPct val="47826"/>
              <a:buFont typeface="Arial"/>
              <a:buNone/>
            </a:pPr>
            <a:r>
              <a:rPr b="1" lang="en" sz="2300"/>
              <a:t>Synchronization</a:t>
            </a:r>
            <a:endParaRPr b="1" sz="2300"/>
          </a:p>
          <a:p>
            <a:pPr indent="0" lvl="0" marL="0" rtl="0" algn="l">
              <a:spcBef>
                <a:spcPts val="600"/>
              </a:spcBef>
              <a:spcAft>
                <a:spcPts val="0"/>
              </a:spcAft>
              <a:buNone/>
            </a:pPr>
            <a:r>
              <a:t/>
            </a:r>
            <a:endParaRPr/>
          </a:p>
        </p:txBody>
      </p:sp>
      <p:sp>
        <p:nvSpPr>
          <p:cNvPr id="492" name="Google Shape;492;p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sz="1700" u="sng">
                <a:solidFill>
                  <a:schemeClr val="dk1"/>
                </a:solidFill>
                <a:hlinkClick r:id="rId3">
                  <a:extLst>
                    <a:ext uri="{A12FA001-AC4F-418D-AE19-62706E023703}">
                      <ahyp:hlinkClr val="tx"/>
                    </a:ext>
                  </a:extLst>
                </a:hlinkClick>
              </a:rPr>
              <a:t>Multi-threaded</a:t>
            </a:r>
            <a:r>
              <a:rPr lang="en" sz="1700" u="sng">
                <a:solidFill>
                  <a:schemeClr val="dk1"/>
                </a:solidFill>
              </a:rPr>
              <a:t> </a:t>
            </a:r>
            <a:r>
              <a:rPr lang="en" sz="1700">
                <a:solidFill>
                  <a:schemeClr val="dk1"/>
                </a:solidFill>
              </a:rPr>
              <a:t>programs may often come to a situation where multiple threads try to access the same resources and finally produce erroneous and unforeseen results. </a:t>
            </a:r>
            <a:endParaRPr sz="1700">
              <a:solidFill>
                <a:schemeClr val="dk1"/>
              </a:solidFill>
            </a:endParaRPr>
          </a:p>
          <a:p>
            <a:pPr indent="0" lvl="0" marL="0" rtl="0" algn="just">
              <a:spcBef>
                <a:spcPts val="1200"/>
              </a:spcBef>
              <a:spcAft>
                <a:spcPts val="0"/>
              </a:spcAft>
              <a:buClr>
                <a:schemeClr val="dk1"/>
              </a:buClr>
              <a:buSzPts val="1100"/>
              <a:buFont typeface="Arial"/>
              <a:buNone/>
            </a:pPr>
            <a:r>
              <a:rPr lang="en" sz="1700">
                <a:solidFill>
                  <a:schemeClr val="dk1"/>
                </a:solidFill>
              </a:rPr>
              <a:t>So it needs to be made sure by some synchronization method that only one thread can access the resource at a given point in time. Java provides a way of creating threads and synchronizing their tasks using synchronized blocks. Synchronized blocks in Java are marked with the synchronized keyword. A synchronized block in Java is synchronized on some object. All synchronized blocks synchronize on the same object can only have one thread executing inside them at a time. All other threads attempting to enter the synchronized block are blocked until the thread inside the synchronized block exits the block.</a:t>
            </a:r>
            <a:endParaRPr sz="1700">
              <a:solidFill>
                <a:schemeClr val="dk1"/>
              </a:solidFill>
            </a:endParaRPr>
          </a:p>
          <a:p>
            <a:pPr indent="0" lvl="0" marL="0" rtl="0" algn="l">
              <a:spcBef>
                <a:spcPts val="1200"/>
              </a:spcBef>
              <a:spcAft>
                <a:spcPts val="1200"/>
              </a:spcAft>
              <a:buNone/>
            </a:pPr>
            <a:r>
              <a:t/>
            </a:r>
            <a:endParaRPr sz="2400">
              <a:solidFill>
                <a:schemeClr val="dk1"/>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8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98" name="Google Shape;498;p8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275"/>
              <a:buFont typeface="Arial"/>
              <a:buNone/>
            </a:pPr>
            <a:r>
              <a:rPr lang="en" sz="975">
                <a:solidFill>
                  <a:schemeClr val="dk1"/>
                </a:solidFill>
                <a:latin typeface="Roboto Mono"/>
                <a:ea typeface="Roboto Mono"/>
                <a:cs typeface="Roboto Mono"/>
                <a:sym typeface="Roboto Mono"/>
              </a:rPr>
              <a:t>class</a:t>
            </a:r>
            <a:r>
              <a:rPr lang="en" sz="975">
                <a:solidFill>
                  <a:schemeClr val="dk1"/>
                </a:solidFill>
              </a:rPr>
              <a:t> </a:t>
            </a:r>
            <a:r>
              <a:rPr lang="en" sz="975">
                <a:solidFill>
                  <a:schemeClr val="dk1"/>
                </a:solidFill>
                <a:latin typeface="Roboto Mono"/>
                <a:ea typeface="Roboto Mono"/>
                <a:cs typeface="Roboto Mono"/>
                <a:sym typeface="Roboto Mono"/>
              </a:rPr>
              <a:t>Sender</a:t>
            </a:r>
            <a:endParaRPr sz="9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975">
                <a:solidFill>
                  <a:schemeClr val="dk1"/>
                </a:solidFill>
                <a:latin typeface="Roboto Mono"/>
                <a:ea typeface="Roboto Mono"/>
                <a:cs typeface="Roboto Mono"/>
                <a:sym typeface="Roboto Mono"/>
              </a:rPr>
              <a:t>{</a:t>
            </a:r>
            <a:endParaRPr sz="9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975">
                <a:solidFill>
                  <a:schemeClr val="dk1"/>
                </a:solidFill>
                <a:latin typeface="Roboto Mono"/>
                <a:ea typeface="Roboto Mono"/>
                <a:cs typeface="Roboto Mono"/>
                <a:sym typeface="Roboto Mono"/>
              </a:rPr>
              <a:t>    public</a:t>
            </a:r>
            <a:r>
              <a:rPr lang="en" sz="975">
                <a:solidFill>
                  <a:schemeClr val="dk1"/>
                </a:solidFill>
              </a:rPr>
              <a:t> </a:t>
            </a:r>
            <a:r>
              <a:rPr lang="en" sz="975">
                <a:solidFill>
                  <a:schemeClr val="dk1"/>
                </a:solidFill>
                <a:latin typeface="Roboto Mono"/>
                <a:ea typeface="Roboto Mono"/>
                <a:cs typeface="Roboto Mono"/>
                <a:sym typeface="Roboto Mono"/>
              </a:rPr>
              <a:t>void</a:t>
            </a:r>
            <a:r>
              <a:rPr lang="en" sz="975">
                <a:solidFill>
                  <a:schemeClr val="dk1"/>
                </a:solidFill>
              </a:rPr>
              <a:t> </a:t>
            </a:r>
            <a:r>
              <a:rPr lang="en" sz="975">
                <a:solidFill>
                  <a:schemeClr val="dk1"/>
                </a:solidFill>
                <a:latin typeface="Roboto Mono"/>
                <a:ea typeface="Roboto Mono"/>
                <a:cs typeface="Roboto Mono"/>
                <a:sym typeface="Roboto Mono"/>
              </a:rPr>
              <a:t>send(String msg)</a:t>
            </a:r>
            <a:endParaRPr sz="9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975">
                <a:solidFill>
                  <a:schemeClr val="dk1"/>
                </a:solidFill>
                <a:latin typeface="Roboto Mono"/>
                <a:ea typeface="Roboto Mono"/>
                <a:cs typeface="Roboto Mono"/>
                <a:sym typeface="Roboto Mono"/>
              </a:rPr>
              <a:t>    {</a:t>
            </a:r>
            <a:endParaRPr sz="9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975">
                <a:solidFill>
                  <a:schemeClr val="dk1"/>
                </a:solidFill>
                <a:latin typeface="Roboto Mono"/>
                <a:ea typeface="Roboto Mono"/>
                <a:cs typeface="Roboto Mono"/>
                <a:sym typeface="Roboto Mono"/>
              </a:rPr>
              <a:t>        System.out.println("Sending\t"</a:t>
            </a:r>
            <a:r>
              <a:rPr lang="en" sz="975">
                <a:solidFill>
                  <a:schemeClr val="dk1"/>
                </a:solidFill>
              </a:rPr>
              <a:t>  </a:t>
            </a:r>
            <a:r>
              <a:rPr lang="en" sz="975">
                <a:solidFill>
                  <a:schemeClr val="dk1"/>
                </a:solidFill>
                <a:latin typeface="Roboto Mono"/>
                <a:ea typeface="Roboto Mono"/>
                <a:cs typeface="Roboto Mono"/>
                <a:sym typeface="Roboto Mono"/>
              </a:rPr>
              <a:t>+ msg );</a:t>
            </a:r>
            <a:endParaRPr sz="9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975">
                <a:solidFill>
                  <a:schemeClr val="dk1"/>
                </a:solidFill>
                <a:latin typeface="Roboto Mono"/>
                <a:ea typeface="Roboto Mono"/>
                <a:cs typeface="Roboto Mono"/>
                <a:sym typeface="Roboto Mono"/>
              </a:rPr>
              <a:t>        try</a:t>
            </a:r>
            <a:endParaRPr sz="9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975">
                <a:solidFill>
                  <a:schemeClr val="dk1"/>
                </a:solidFill>
                <a:latin typeface="Roboto Mono"/>
                <a:ea typeface="Roboto Mono"/>
                <a:cs typeface="Roboto Mono"/>
                <a:sym typeface="Roboto Mono"/>
              </a:rPr>
              <a:t>        {</a:t>
            </a:r>
            <a:endParaRPr sz="9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975">
                <a:solidFill>
                  <a:schemeClr val="dk1"/>
                </a:solidFill>
                <a:latin typeface="Roboto Mono"/>
                <a:ea typeface="Roboto Mono"/>
                <a:cs typeface="Roboto Mono"/>
                <a:sym typeface="Roboto Mono"/>
              </a:rPr>
              <a:t>            Thread.sleep(1000);</a:t>
            </a:r>
            <a:endParaRPr sz="9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975">
                <a:solidFill>
                  <a:schemeClr val="dk1"/>
                </a:solidFill>
                <a:latin typeface="Roboto Mono"/>
                <a:ea typeface="Roboto Mono"/>
                <a:cs typeface="Roboto Mono"/>
                <a:sym typeface="Roboto Mono"/>
              </a:rPr>
              <a:t>        }</a:t>
            </a:r>
            <a:endParaRPr sz="9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975">
                <a:solidFill>
                  <a:schemeClr val="dk1"/>
                </a:solidFill>
                <a:latin typeface="Roboto Mono"/>
                <a:ea typeface="Roboto Mono"/>
                <a:cs typeface="Roboto Mono"/>
                <a:sym typeface="Roboto Mono"/>
              </a:rPr>
              <a:t>        catch</a:t>
            </a:r>
            <a:r>
              <a:rPr lang="en" sz="975">
                <a:solidFill>
                  <a:schemeClr val="dk1"/>
                </a:solidFill>
              </a:rPr>
              <a:t> </a:t>
            </a:r>
            <a:r>
              <a:rPr lang="en" sz="975">
                <a:solidFill>
                  <a:schemeClr val="dk1"/>
                </a:solidFill>
                <a:latin typeface="Roboto Mono"/>
                <a:ea typeface="Roboto Mono"/>
                <a:cs typeface="Roboto Mono"/>
                <a:sym typeface="Roboto Mono"/>
              </a:rPr>
              <a:t>(Exception e)</a:t>
            </a:r>
            <a:endParaRPr sz="9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975">
                <a:solidFill>
                  <a:schemeClr val="dk1"/>
                </a:solidFill>
                <a:latin typeface="Roboto Mono"/>
                <a:ea typeface="Roboto Mono"/>
                <a:cs typeface="Roboto Mono"/>
                <a:sym typeface="Roboto Mono"/>
              </a:rPr>
              <a:t>        {</a:t>
            </a:r>
            <a:endParaRPr sz="9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975">
                <a:solidFill>
                  <a:schemeClr val="dk1"/>
                </a:solidFill>
                <a:latin typeface="Roboto Mono"/>
                <a:ea typeface="Roboto Mono"/>
                <a:cs typeface="Roboto Mono"/>
                <a:sym typeface="Roboto Mono"/>
              </a:rPr>
              <a:t>            System.out.println("Thread  interrupted.");</a:t>
            </a:r>
            <a:endParaRPr sz="9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975">
                <a:solidFill>
                  <a:schemeClr val="dk1"/>
                </a:solidFill>
                <a:latin typeface="Roboto Mono"/>
                <a:ea typeface="Roboto Mono"/>
                <a:cs typeface="Roboto Mono"/>
                <a:sym typeface="Roboto Mono"/>
              </a:rPr>
              <a:t>        }</a:t>
            </a:r>
            <a:endParaRPr sz="9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975">
                <a:solidFill>
                  <a:schemeClr val="dk1"/>
                </a:solidFill>
                <a:latin typeface="Roboto Mono"/>
                <a:ea typeface="Roboto Mono"/>
                <a:cs typeface="Roboto Mono"/>
                <a:sym typeface="Roboto Mono"/>
              </a:rPr>
              <a:t>        System.out.println("\n"</a:t>
            </a:r>
            <a:r>
              <a:rPr lang="en" sz="975">
                <a:solidFill>
                  <a:schemeClr val="dk1"/>
                </a:solidFill>
              </a:rPr>
              <a:t> </a:t>
            </a:r>
            <a:r>
              <a:rPr lang="en" sz="975">
                <a:solidFill>
                  <a:schemeClr val="dk1"/>
                </a:solidFill>
                <a:latin typeface="Roboto Mono"/>
                <a:ea typeface="Roboto Mono"/>
                <a:cs typeface="Roboto Mono"/>
                <a:sym typeface="Roboto Mono"/>
              </a:rPr>
              <a:t>+ msg + "Sent");</a:t>
            </a:r>
            <a:endParaRPr sz="9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975">
                <a:solidFill>
                  <a:schemeClr val="dk1"/>
                </a:solidFill>
                <a:latin typeface="Roboto Mono"/>
                <a:ea typeface="Roboto Mono"/>
                <a:cs typeface="Roboto Mono"/>
                <a:sym typeface="Roboto Mono"/>
              </a:rPr>
              <a:t>    }</a:t>
            </a:r>
            <a:endParaRPr sz="9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975">
                <a:solidFill>
                  <a:schemeClr val="dk1"/>
                </a:solidFill>
                <a:latin typeface="Roboto Mono"/>
                <a:ea typeface="Roboto Mono"/>
                <a:cs typeface="Roboto Mono"/>
                <a:sym typeface="Roboto Mono"/>
              </a:rPr>
              <a:t>}</a:t>
            </a:r>
            <a:endParaRPr sz="9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975">
                <a:solidFill>
                  <a:schemeClr val="dk1"/>
                </a:solidFill>
                <a:latin typeface="Roboto Mono"/>
                <a:ea typeface="Roboto Mono"/>
                <a:cs typeface="Roboto Mono"/>
                <a:sym typeface="Roboto Mono"/>
              </a:rPr>
              <a:t> </a:t>
            </a:r>
            <a:r>
              <a:rPr lang="en" sz="975">
                <a:solidFill>
                  <a:schemeClr val="dk1"/>
                </a:solidFill>
              </a:rPr>
              <a:t> </a:t>
            </a:r>
            <a:endParaRPr sz="975">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975">
                <a:solidFill>
                  <a:schemeClr val="dk1"/>
                </a:solidFill>
                <a:latin typeface="Roboto Mono"/>
                <a:ea typeface="Roboto Mono"/>
                <a:cs typeface="Roboto Mono"/>
                <a:sym typeface="Roboto Mono"/>
              </a:rPr>
              <a:t>// Class for send a message using Threads</a:t>
            </a:r>
            <a:endParaRPr sz="9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975">
                <a:solidFill>
                  <a:schemeClr val="dk1"/>
                </a:solidFill>
                <a:latin typeface="Roboto Mono"/>
                <a:ea typeface="Roboto Mono"/>
                <a:cs typeface="Roboto Mono"/>
                <a:sym typeface="Roboto Mono"/>
              </a:rPr>
              <a:t>class</a:t>
            </a:r>
            <a:r>
              <a:rPr lang="en" sz="975">
                <a:solidFill>
                  <a:schemeClr val="dk1"/>
                </a:solidFill>
              </a:rPr>
              <a:t> </a:t>
            </a:r>
            <a:r>
              <a:rPr lang="en" sz="975">
                <a:solidFill>
                  <a:schemeClr val="dk1"/>
                </a:solidFill>
                <a:latin typeface="Roboto Mono"/>
                <a:ea typeface="Roboto Mono"/>
                <a:cs typeface="Roboto Mono"/>
                <a:sym typeface="Roboto Mono"/>
              </a:rPr>
              <a:t>ThreadedSend extends</a:t>
            </a:r>
            <a:r>
              <a:rPr lang="en" sz="975">
                <a:solidFill>
                  <a:schemeClr val="dk1"/>
                </a:solidFill>
              </a:rPr>
              <a:t> </a:t>
            </a:r>
            <a:r>
              <a:rPr lang="en" sz="975">
                <a:solidFill>
                  <a:schemeClr val="dk1"/>
                </a:solidFill>
                <a:latin typeface="Roboto Mono"/>
                <a:ea typeface="Roboto Mono"/>
                <a:cs typeface="Roboto Mono"/>
                <a:sym typeface="Roboto Mono"/>
              </a:rPr>
              <a:t>Thread</a:t>
            </a:r>
            <a:endParaRPr sz="9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975">
                <a:solidFill>
                  <a:schemeClr val="dk1"/>
                </a:solidFill>
                <a:latin typeface="Roboto Mono"/>
                <a:ea typeface="Roboto Mono"/>
                <a:cs typeface="Roboto Mono"/>
                <a:sym typeface="Roboto Mono"/>
              </a:rPr>
              <a:t>{</a:t>
            </a:r>
            <a:endParaRPr sz="9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975">
                <a:solidFill>
                  <a:schemeClr val="dk1"/>
                </a:solidFill>
                <a:latin typeface="Roboto Mono"/>
                <a:ea typeface="Roboto Mono"/>
                <a:cs typeface="Roboto Mono"/>
                <a:sym typeface="Roboto Mono"/>
              </a:rPr>
              <a:t>    private</a:t>
            </a:r>
            <a:r>
              <a:rPr lang="en" sz="975">
                <a:solidFill>
                  <a:schemeClr val="dk1"/>
                </a:solidFill>
              </a:rPr>
              <a:t> </a:t>
            </a:r>
            <a:r>
              <a:rPr lang="en" sz="975">
                <a:solidFill>
                  <a:schemeClr val="dk1"/>
                </a:solidFill>
                <a:latin typeface="Roboto Mono"/>
                <a:ea typeface="Roboto Mono"/>
                <a:cs typeface="Roboto Mono"/>
                <a:sym typeface="Roboto Mono"/>
              </a:rPr>
              <a:t>String msg;</a:t>
            </a:r>
            <a:endParaRPr sz="9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975">
                <a:solidFill>
                  <a:schemeClr val="dk1"/>
                </a:solidFill>
                <a:latin typeface="Roboto Mono"/>
                <a:ea typeface="Roboto Mono"/>
                <a:cs typeface="Roboto Mono"/>
                <a:sym typeface="Roboto Mono"/>
              </a:rPr>
              <a:t>    Sender  sender;</a:t>
            </a:r>
            <a:endParaRPr sz="9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975">
                <a:solidFill>
                  <a:schemeClr val="dk1"/>
                </a:solidFill>
                <a:latin typeface="Roboto Mono"/>
                <a:ea typeface="Roboto Mono"/>
                <a:cs typeface="Roboto Mono"/>
                <a:sym typeface="Roboto Mono"/>
              </a:rPr>
              <a:t> </a:t>
            </a:r>
            <a:r>
              <a:rPr lang="en" sz="975">
                <a:solidFill>
                  <a:schemeClr val="dk1"/>
                </a:solidFill>
              </a:rPr>
              <a:t> </a:t>
            </a:r>
            <a:endParaRPr sz="975">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975">
                <a:solidFill>
                  <a:schemeClr val="dk1"/>
                </a:solidFill>
                <a:latin typeface="Roboto Mono"/>
                <a:ea typeface="Roboto Mono"/>
                <a:cs typeface="Roboto Mono"/>
                <a:sym typeface="Roboto Mono"/>
              </a:rPr>
              <a:t>    // Receives a message object and a string</a:t>
            </a:r>
            <a:endParaRPr sz="9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975">
                <a:solidFill>
                  <a:schemeClr val="dk1"/>
                </a:solidFill>
                <a:latin typeface="Roboto Mono"/>
                <a:ea typeface="Roboto Mono"/>
                <a:cs typeface="Roboto Mono"/>
                <a:sym typeface="Roboto Mono"/>
              </a:rPr>
              <a:t>    // message to be sent</a:t>
            </a:r>
            <a:endParaRPr sz="9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975">
                <a:solidFill>
                  <a:schemeClr val="dk1"/>
                </a:solidFill>
                <a:latin typeface="Roboto Mono"/>
                <a:ea typeface="Roboto Mono"/>
                <a:cs typeface="Roboto Mono"/>
                <a:sym typeface="Roboto Mono"/>
              </a:rPr>
              <a:t>    ThreadedSend(String m,  Sender obj)</a:t>
            </a:r>
            <a:endParaRPr sz="9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975">
                <a:solidFill>
                  <a:schemeClr val="dk1"/>
                </a:solidFill>
                <a:latin typeface="Roboto Mono"/>
                <a:ea typeface="Roboto Mono"/>
                <a:cs typeface="Roboto Mono"/>
                <a:sym typeface="Roboto Mono"/>
              </a:rPr>
              <a:t>    {</a:t>
            </a:r>
            <a:endParaRPr sz="9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975">
                <a:solidFill>
                  <a:schemeClr val="dk1"/>
                </a:solidFill>
                <a:latin typeface="Roboto Mono"/>
                <a:ea typeface="Roboto Mono"/>
                <a:cs typeface="Roboto Mono"/>
                <a:sym typeface="Roboto Mono"/>
              </a:rPr>
              <a:t>        msg = m;</a:t>
            </a:r>
            <a:endParaRPr sz="9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975">
                <a:solidFill>
                  <a:schemeClr val="dk1"/>
                </a:solidFill>
                <a:latin typeface="Roboto Mono"/>
                <a:ea typeface="Roboto Mono"/>
                <a:cs typeface="Roboto Mono"/>
                <a:sym typeface="Roboto Mono"/>
              </a:rPr>
              <a:t>        sender = obj;</a:t>
            </a:r>
            <a:endParaRPr sz="9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975">
                <a:solidFill>
                  <a:schemeClr val="dk1"/>
                </a:solidFill>
                <a:latin typeface="Roboto Mono"/>
                <a:ea typeface="Roboto Mono"/>
                <a:cs typeface="Roboto Mono"/>
                <a:sym typeface="Roboto Mono"/>
              </a:rPr>
              <a:t>    }</a:t>
            </a:r>
            <a:endParaRPr sz="9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975">
                <a:solidFill>
                  <a:schemeClr val="dk1"/>
                </a:solidFill>
                <a:latin typeface="Roboto Mono"/>
                <a:ea typeface="Roboto Mono"/>
                <a:cs typeface="Roboto Mono"/>
                <a:sym typeface="Roboto Mono"/>
              </a:rPr>
              <a:t> </a:t>
            </a:r>
            <a:r>
              <a:rPr lang="en" sz="975">
                <a:solidFill>
                  <a:schemeClr val="dk1"/>
                </a:solidFill>
              </a:rPr>
              <a:t> </a:t>
            </a:r>
            <a:endParaRPr sz="975">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975">
                <a:solidFill>
                  <a:schemeClr val="dk1"/>
                </a:solidFill>
                <a:latin typeface="Roboto Mono"/>
                <a:ea typeface="Roboto Mono"/>
                <a:cs typeface="Roboto Mono"/>
                <a:sym typeface="Roboto Mono"/>
              </a:rPr>
              <a:t>    public</a:t>
            </a:r>
            <a:r>
              <a:rPr lang="en" sz="975">
                <a:solidFill>
                  <a:schemeClr val="dk1"/>
                </a:solidFill>
              </a:rPr>
              <a:t> </a:t>
            </a:r>
            <a:r>
              <a:rPr lang="en" sz="975">
                <a:solidFill>
                  <a:schemeClr val="dk1"/>
                </a:solidFill>
                <a:latin typeface="Roboto Mono"/>
                <a:ea typeface="Roboto Mono"/>
                <a:cs typeface="Roboto Mono"/>
                <a:sym typeface="Roboto Mono"/>
              </a:rPr>
              <a:t>void</a:t>
            </a:r>
            <a:r>
              <a:rPr lang="en" sz="975">
                <a:solidFill>
                  <a:schemeClr val="dk1"/>
                </a:solidFill>
              </a:rPr>
              <a:t> </a:t>
            </a:r>
            <a:r>
              <a:rPr lang="en" sz="975">
                <a:solidFill>
                  <a:schemeClr val="dk1"/>
                </a:solidFill>
                <a:latin typeface="Roboto Mono"/>
                <a:ea typeface="Roboto Mono"/>
                <a:cs typeface="Roboto Mono"/>
                <a:sym typeface="Roboto Mono"/>
              </a:rPr>
              <a:t>run()</a:t>
            </a:r>
            <a:endParaRPr sz="9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975">
                <a:solidFill>
                  <a:schemeClr val="dk1"/>
                </a:solidFill>
                <a:latin typeface="Roboto Mono"/>
                <a:ea typeface="Roboto Mono"/>
                <a:cs typeface="Roboto Mono"/>
                <a:sym typeface="Roboto Mono"/>
              </a:rPr>
              <a:t>    {</a:t>
            </a:r>
            <a:endParaRPr sz="9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975">
                <a:solidFill>
                  <a:schemeClr val="dk1"/>
                </a:solidFill>
                <a:latin typeface="Roboto Mono"/>
                <a:ea typeface="Roboto Mono"/>
                <a:cs typeface="Roboto Mono"/>
                <a:sym typeface="Roboto Mono"/>
              </a:rPr>
              <a:t>        // Only one thread can send a message</a:t>
            </a:r>
            <a:endParaRPr sz="9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975">
                <a:solidFill>
                  <a:schemeClr val="dk1"/>
                </a:solidFill>
                <a:latin typeface="Roboto Mono"/>
                <a:ea typeface="Roboto Mono"/>
                <a:cs typeface="Roboto Mono"/>
                <a:sym typeface="Roboto Mono"/>
              </a:rPr>
              <a:t>        // at a time.</a:t>
            </a:r>
            <a:endParaRPr sz="9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975">
                <a:solidFill>
                  <a:schemeClr val="dk1"/>
                </a:solidFill>
                <a:latin typeface="Roboto Mono"/>
                <a:ea typeface="Roboto Mono"/>
                <a:cs typeface="Roboto Mono"/>
                <a:sym typeface="Roboto Mono"/>
              </a:rPr>
              <a:t>        synchronized(sender)</a:t>
            </a:r>
            <a:endParaRPr sz="9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975">
                <a:solidFill>
                  <a:schemeClr val="dk1"/>
                </a:solidFill>
                <a:latin typeface="Roboto Mono"/>
                <a:ea typeface="Roboto Mono"/>
                <a:cs typeface="Roboto Mono"/>
                <a:sym typeface="Roboto Mono"/>
              </a:rPr>
              <a:t>        {</a:t>
            </a:r>
            <a:endParaRPr sz="9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975">
                <a:solidFill>
                  <a:schemeClr val="dk1"/>
                </a:solidFill>
                <a:latin typeface="Roboto Mono"/>
                <a:ea typeface="Roboto Mono"/>
                <a:cs typeface="Roboto Mono"/>
                <a:sym typeface="Roboto Mono"/>
              </a:rPr>
              <a:t>            // synchronizing the send object</a:t>
            </a:r>
            <a:endParaRPr sz="9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975">
                <a:solidFill>
                  <a:schemeClr val="dk1"/>
                </a:solidFill>
                <a:latin typeface="Roboto Mono"/>
                <a:ea typeface="Roboto Mono"/>
                <a:cs typeface="Roboto Mono"/>
                <a:sym typeface="Roboto Mono"/>
              </a:rPr>
              <a:t>            sender.send(msg);</a:t>
            </a:r>
            <a:endParaRPr sz="9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975">
                <a:solidFill>
                  <a:schemeClr val="dk1"/>
                </a:solidFill>
                <a:latin typeface="Roboto Mono"/>
                <a:ea typeface="Roboto Mono"/>
                <a:cs typeface="Roboto Mono"/>
                <a:sym typeface="Roboto Mono"/>
              </a:rPr>
              <a:t>        }</a:t>
            </a:r>
            <a:endParaRPr sz="9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975">
                <a:solidFill>
                  <a:schemeClr val="dk1"/>
                </a:solidFill>
                <a:latin typeface="Roboto Mono"/>
                <a:ea typeface="Roboto Mono"/>
                <a:cs typeface="Roboto Mono"/>
                <a:sym typeface="Roboto Mono"/>
              </a:rPr>
              <a:t>    }</a:t>
            </a:r>
            <a:endParaRPr sz="9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975">
                <a:solidFill>
                  <a:schemeClr val="dk1"/>
                </a:solidFill>
                <a:latin typeface="Roboto Mono"/>
                <a:ea typeface="Roboto Mono"/>
                <a:cs typeface="Roboto Mono"/>
                <a:sym typeface="Roboto Mono"/>
              </a:rPr>
              <a:t>}</a:t>
            </a:r>
            <a:endParaRPr sz="9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975">
                <a:solidFill>
                  <a:schemeClr val="dk1"/>
                </a:solidFill>
                <a:latin typeface="Roboto Mono"/>
                <a:ea typeface="Roboto Mono"/>
                <a:cs typeface="Roboto Mono"/>
                <a:sym typeface="Roboto Mono"/>
              </a:rPr>
              <a:t> </a:t>
            </a:r>
            <a:r>
              <a:rPr lang="en" sz="975">
                <a:solidFill>
                  <a:schemeClr val="dk1"/>
                </a:solidFill>
              </a:rPr>
              <a:t> </a:t>
            </a:r>
            <a:endParaRPr sz="975">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975">
                <a:solidFill>
                  <a:schemeClr val="dk1"/>
                </a:solidFill>
                <a:latin typeface="Roboto Mono"/>
                <a:ea typeface="Roboto Mono"/>
                <a:cs typeface="Roboto Mono"/>
                <a:sym typeface="Roboto Mono"/>
              </a:rPr>
              <a:t>// Driver class</a:t>
            </a:r>
            <a:endParaRPr sz="9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975">
                <a:solidFill>
                  <a:schemeClr val="dk1"/>
                </a:solidFill>
                <a:latin typeface="Roboto Mono"/>
                <a:ea typeface="Roboto Mono"/>
                <a:cs typeface="Roboto Mono"/>
                <a:sym typeface="Roboto Mono"/>
              </a:rPr>
              <a:t>class</a:t>
            </a:r>
            <a:r>
              <a:rPr lang="en" sz="975">
                <a:solidFill>
                  <a:schemeClr val="dk1"/>
                </a:solidFill>
              </a:rPr>
              <a:t> </a:t>
            </a:r>
            <a:r>
              <a:rPr lang="en" sz="975">
                <a:solidFill>
                  <a:schemeClr val="dk1"/>
                </a:solidFill>
                <a:latin typeface="Roboto Mono"/>
                <a:ea typeface="Roboto Mono"/>
                <a:cs typeface="Roboto Mono"/>
                <a:sym typeface="Roboto Mono"/>
              </a:rPr>
              <a:t>SyncDemo</a:t>
            </a:r>
            <a:endParaRPr sz="9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975">
                <a:solidFill>
                  <a:schemeClr val="dk1"/>
                </a:solidFill>
                <a:latin typeface="Roboto Mono"/>
                <a:ea typeface="Roboto Mono"/>
                <a:cs typeface="Roboto Mono"/>
                <a:sym typeface="Roboto Mono"/>
              </a:rPr>
              <a:t>{</a:t>
            </a:r>
            <a:endParaRPr sz="9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975">
                <a:solidFill>
                  <a:schemeClr val="dk1"/>
                </a:solidFill>
                <a:latin typeface="Roboto Mono"/>
                <a:ea typeface="Roboto Mono"/>
                <a:cs typeface="Roboto Mono"/>
                <a:sym typeface="Roboto Mono"/>
              </a:rPr>
              <a:t>    public</a:t>
            </a:r>
            <a:r>
              <a:rPr lang="en" sz="975">
                <a:solidFill>
                  <a:schemeClr val="dk1"/>
                </a:solidFill>
              </a:rPr>
              <a:t> </a:t>
            </a:r>
            <a:r>
              <a:rPr lang="en" sz="975">
                <a:solidFill>
                  <a:schemeClr val="dk1"/>
                </a:solidFill>
                <a:latin typeface="Roboto Mono"/>
                <a:ea typeface="Roboto Mono"/>
                <a:cs typeface="Roboto Mono"/>
                <a:sym typeface="Roboto Mono"/>
              </a:rPr>
              <a:t>static</a:t>
            </a:r>
            <a:r>
              <a:rPr lang="en" sz="975">
                <a:solidFill>
                  <a:schemeClr val="dk1"/>
                </a:solidFill>
              </a:rPr>
              <a:t> </a:t>
            </a:r>
            <a:r>
              <a:rPr lang="en" sz="975">
                <a:solidFill>
                  <a:schemeClr val="dk1"/>
                </a:solidFill>
                <a:latin typeface="Roboto Mono"/>
                <a:ea typeface="Roboto Mono"/>
                <a:cs typeface="Roboto Mono"/>
                <a:sym typeface="Roboto Mono"/>
              </a:rPr>
              <a:t>void</a:t>
            </a:r>
            <a:r>
              <a:rPr lang="en" sz="975">
                <a:solidFill>
                  <a:schemeClr val="dk1"/>
                </a:solidFill>
              </a:rPr>
              <a:t> </a:t>
            </a:r>
            <a:r>
              <a:rPr lang="en" sz="975">
                <a:solidFill>
                  <a:schemeClr val="dk1"/>
                </a:solidFill>
                <a:latin typeface="Roboto Mono"/>
                <a:ea typeface="Roboto Mono"/>
                <a:cs typeface="Roboto Mono"/>
                <a:sym typeface="Roboto Mono"/>
              </a:rPr>
              <a:t>main(String args[])</a:t>
            </a:r>
            <a:endParaRPr sz="9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975">
                <a:solidFill>
                  <a:schemeClr val="dk1"/>
                </a:solidFill>
                <a:latin typeface="Roboto Mono"/>
                <a:ea typeface="Roboto Mono"/>
                <a:cs typeface="Roboto Mono"/>
                <a:sym typeface="Roboto Mono"/>
              </a:rPr>
              <a:t>    {</a:t>
            </a:r>
            <a:endParaRPr sz="9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975">
                <a:solidFill>
                  <a:schemeClr val="dk1"/>
                </a:solidFill>
                <a:latin typeface="Roboto Mono"/>
                <a:ea typeface="Roboto Mono"/>
                <a:cs typeface="Roboto Mono"/>
                <a:sym typeface="Roboto Mono"/>
              </a:rPr>
              <a:t>        Sender send = new</a:t>
            </a:r>
            <a:r>
              <a:rPr lang="en" sz="975">
                <a:solidFill>
                  <a:schemeClr val="dk1"/>
                </a:solidFill>
              </a:rPr>
              <a:t> </a:t>
            </a:r>
            <a:r>
              <a:rPr lang="en" sz="975">
                <a:solidFill>
                  <a:schemeClr val="dk1"/>
                </a:solidFill>
                <a:latin typeface="Roboto Mono"/>
                <a:ea typeface="Roboto Mono"/>
                <a:cs typeface="Roboto Mono"/>
                <a:sym typeface="Roboto Mono"/>
              </a:rPr>
              <a:t>Sender();</a:t>
            </a:r>
            <a:endParaRPr sz="9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975">
                <a:solidFill>
                  <a:schemeClr val="dk1"/>
                </a:solidFill>
                <a:latin typeface="Roboto Mono"/>
                <a:ea typeface="Roboto Mono"/>
                <a:cs typeface="Roboto Mono"/>
                <a:sym typeface="Roboto Mono"/>
              </a:rPr>
              <a:t>        ThreadedSend S1 =</a:t>
            </a:r>
            <a:endParaRPr sz="9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975">
                <a:solidFill>
                  <a:schemeClr val="dk1"/>
                </a:solidFill>
                <a:latin typeface="Roboto Mono"/>
                <a:ea typeface="Roboto Mono"/>
                <a:cs typeface="Roboto Mono"/>
                <a:sym typeface="Roboto Mono"/>
              </a:rPr>
              <a:t>            new</a:t>
            </a:r>
            <a:r>
              <a:rPr lang="en" sz="975">
                <a:solidFill>
                  <a:schemeClr val="dk1"/>
                </a:solidFill>
              </a:rPr>
              <a:t> </a:t>
            </a:r>
            <a:r>
              <a:rPr lang="en" sz="975">
                <a:solidFill>
                  <a:schemeClr val="dk1"/>
                </a:solidFill>
                <a:latin typeface="Roboto Mono"/>
                <a:ea typeface="Roboto Mono"/>
                <a:cs typeface="Roboto Mono"/>
                <a:sym typeface="Roboto Mono"/>
              </a:rPr>
              <a:t>ThreadedSend( " Hi "</a:t>
            </a:r>
            <a:r>
              <a:rPr lang="en" sz="975">
                <a:solidFill>
                  <a:schemeClr val="dk1"/>
                </a:solidFill>
              </a:rPr>
              <a:t> </a:t>
            </a:r>
            <a:r>
              <a:rPr lang="en" sz="975">
                <a:solidFill>
                  <a:schemeClr val="dk1"/>
                </a:solidFill>
                <a:latin typeface="Roboto Mono"/>
                <a:ea typeface="Roboto Mono"/>
                <a:cs typeface="Roboto Mono"/>
                <a:sym typeface="Roboto Mono"/>
              </a:rPr>
              <a:t>, send );</a:t>
            </a:r>
            <a:endParaRPr sz="9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975">
                <a:solidFill>
                  <a:schemeClr val="dk1"/>
                </a:solidFill>
                <a:latin typeface="Roboto Mono"/>
                <a:ea typeface="Roboto Mono"/>
                <a:cs typeface="Roboto Mono"/>
                <a:sym typeface="Roboto Mono"/>
              </a:rPr>
              <a:t>        ThreadedSend S2 =</a:t>
            </a:r>
            <a:endParaRPr sz="9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975">
                <a:solidFill>
                  <a:schemeClr val="dk1"/>
                </a:solidFill>
                <a:latin typeface="Roboto Mono"/>
                <a:ea typeface="Roboto Mono"/>
                <a:cs typeface="Roboto Mono"/>
                <a:sym typeface="Roboto Mono"/>
              </a:rPr>
              <a:t>            new</a:t>
            </a:r>
            <a:r>
              <a:rPr lang="en" sz="975">
                <a:solidFill>
                  <a:schemeClr val="dk1"/>
                </a:solidFill>
              </a:rPr>
              <a:t> </a:t>
            </a:r>
            <a:r>
              <a:rPr lang="en" sz="975">
                <a:solidFill>
                  <a:schemeClr val="dk1"/>
                </a:solidFill>
                <a:latin typeface="Roboto Mono"/>
                <a:ea typeface="Roboto Mono"/>
                <a:cs typeface="Roboto Mono"/>
                <a:sym typeface="Roboto Mono"/>
              </a:rPr>
              <a:t>ThreadedSend( " Bye "</a:t>
            </a:r>
            <a:r>
              <a:rPr lang="en" sz="975">
                <a:solidFill>
                  <a:schemeClr val="dk1"/>
                </a:solidFill>
              </a:rPr>
              <a:t> </a:t>
            </a:r>
            <a:r>
              <a:rPr lang="en" sz="975">
                <a:solidFill>
                  <a:schemeClr val="dk1"/>
                </a:solidFill>
                <a:latin typeface="Roboto Mono"/>
                <a:ea typeface="Roboto Mono"/>
                <a:cs typeface="Roboto Mono"/>
                <a:sym typeface="Roboto Mono"/>
              </a:rPr>
              <a:t>, send );</a:t>
            </a:r>
            <a:endParaRPr sz="9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975">
                <a:solidFill>
                  <a:schemeClr val="dk1"/>
                </a:solidFill>
                <a:latin typeface="Roboto Mono"/>
                <a:ea typeface="Roboto Mono"/>
                <a:cs typeface="Roboto Mono"/>
                <a:sym typeface="Roboto Mono"/>
              </a:rPr>
              <a:t> </a:t>
            </a:r>
            <a:r>
              <a:rPr lang="en" sz="975">
                <a:solidFill>
                  <a:schemeClr val="dk1"/>
                </a:solidFill>
              </a:rPr>
              <a:t> </a:t>
            </a:r>
            <a:endParaRPr sz="975">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975">
                <a:solidFill>
                  <a:schemeClr val="dk1"/>
                </a:solidFill>
                <a:latin typeface="Roboto Mono"/>
                <a:ea typeface="Roboto Mono"/>
                <a:cs typeface="Roboto Mono"/>
                <a:sym typeface="Roboto Mono"/>
              </a:rPr>
              <a:t>        // Start two threads of ThreadedSend type</a:t>
            </a:r>
            <a:endParaRPr sz="9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975">
                <a:solidFill>
                  <a:schemeClr val="dk1"/>
                </a:solidFill>
                <a:latin typeface="Roboto Mono"/>
                <a:ea typeface="Roboto Mono"/>
                <a:cs typeface="Roboto Mono"/>
                <a:sym typeface="Roboto Mono"/>
              </a:rPr>
              <a:t>        S1.start();</a:t>
            </a:r>
            <a:endParaRPr sz="9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975">
                <a:solidFill>
                  <a:schemeClr val="dk1"/>
                </a:solidFill>
                <a:latin typeface="Roboto Mono"/>
                <a:ea typeface="Roboto Mono"/>
                <a:cs typeface="Roboto Mono"/>
                <a:sym typeface="Roboto Mono"/>
              </a:rPr>
              <a:t>        S2.start();</a:t>
            </a:r>
            <a:endParaRPr sz="9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975">
                <a:solidFill>
                  <a:schemeClr val="dk1"/>
                </a:solidFill>
                <a:latin typeface="Roboto Mono"/>
                <a:ea typeface="Roboto Mono"/>
                <a:cs typeface="Roboto Mono"/>
                <a:sym typeface="Roboto Mono"/>
              </a:rPr>
              <a:t> </a:t>
            </a:r>
            <a:r>
              <a:rPr lang="en" sz="975">
                <a:solidFill>
                  <a:schemeClr val="dk1"/>
                </a:solidFill>
              </a:rPr>
              <a:t> </a:t>
            </a:r>
            <a:endParaRPr sz="975">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975">
                <a:solidFill>
                  <a:schemeClr val="dk1"/>
                </a:solidFill>
                <a:latin typeface="Roboto Mono"/>
                <a:ea typeface="Roboto Mono"/>
                <a:cs typeface="Roboto Mono"/>
                <a:sym typeface="Roboto Mono"/>
              </a:rPr>
              <a:t>        // wait for threads to end</a:t>
            </a:r>
            <a:endParaRPr sz="9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975">
                <a:solidFill>
                  <a:schemeClr val="dk1"/>
                </a:solidFill>
                <a:latin typeface="Roboto Mono"/>
                <a:ea typeface="Roboto Mono"/>
                <a:cs typeface="Roboto Mono"/>
                <a:sym typeface="Roboto Mono"/>
              </a:rPr>
              <a:t>        try</a:t>
            </a:r>
            <a:endParaRPr sz="9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975">
                <a:solidFill>
                  <a:schemeClr val="dk1"/>
                </a:solidFill>
                <a:latin typeface="Roboto Mono"/>
                <a:ea typeface="Roboto Mono"/>
                <a:cs typeface="Roboto Mono"/>
                <a:sym typeface="Roboto Mono"/>
              </a:rPr>
              <a:t>        {</a:t>
            </a:r>
            <a:endParaRPr sz="9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975">
                <a:solidFill>
                  <a:schemeClr val="dk1"/>
                </a:solidFill>
                <a:latin typeface="Roboto Mono"/>
                <a:ea typeface="Roboto Mono"/>
                <a:cs typeface="Roboto Mono"/>
                <a:sym typeface="Roboto Mono"/>
              </a:rPr>
              <a:t>            S1.join();</a:t>
            </a:r>
            <a:endParaRPr sz="9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975">
                <a:solidFill>
                  <a:schemeClr val="dk1"/>
                </a:solidFill>
                <a:latin typeface="Roboto Mono"/>
                <a:ea typeface="Roboto Mono"/>
                <a:cs typeface="Roboto Mono"/>
                <a:sym typeface="Roboto Mono"/>
              </a:rPr>
              <a:t>            S2.join();</a:t>
            </a:r>
            <a:endParaRPr sz="9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975">
                <a:solidFill>
                  <a:schemeClr val="dk1"/>
                </a:solidFill>
                <a:latin typeface="Roboto Mono"/>
                <a:ea typeface="Roboto Mono"/>
                <a:cs typeface="Roboto Mono"/>
                <a:sym typeface="Roboto Mono"/>
              </a:rPr>
              <a:t>        }</a:t>
            </a:r>
            <a:endParaRPr sz="9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975">
                <a:solidFill>
                  <a:schemeClr val="dk1"/>
                </a:solidFill>
                <a:latin typeface="Roboto Mono"/>
                <a:ea typeface="Roboto Mono"/>
                <a:cs typeface="Roboto Mono"/>
                <a:sym typeface="Roboto Mono"/>
              </a:rPr>
              <a:t>        catch(Exception e)</a:t>
            </a:r>
            <a:endParaRPr sz="9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975">
                <a:solidFill>
                  <a:schemeClr val="dk1"/>
                </a:solidFill>
                <a:latin typeface="Roboto Mono"/>
                <a:ea typeface="Roboto Mono"/>
                <a:cs typeface="Roboto Mono"/>
                <a:sym typeface="Roboto Mono"/>
              </a:rPr>
              <a:t>        {</a:t>
            </a:r>
            <a:endParaRPr sz="9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975">
                <a:solidFill>
                  <a:schemeClr val="dk1"/>
                </a:solidFill>
                <a:latin typeface="Roboto Mono"/>
                <a:ea typeface="Roboto Mono"/>
                <a:cs typeface="Roboto Mono"/>
                <a:sym typeface="Roboto Mono"/>
              </a:rPr>
              <a:t>            System.out.println("Interrupted");</a:t>
            </a:r>
            <a:endParaRPr sz="9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975">
                <a:solidFill>
                  <a:schemeClr val="dk1"/>
                </a:solidFill>
                <a:latin typeface="Roboto Mono"/>
                <a:ea typeface="Roboto Mono"/>
                <a:cs typeface="Roboto Mono"/>
                <a:sym typeface="Roboto Mono"/>
              </a:rPr>
              <a:t>        }</a:t>
            </a:r>
            <a:endParaRPr sz="9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975">
                <a:solidFill>
                  <a:schemeClr val="dk1"/>
                </a:solidFill>
                <a:latin typeface="Roboto Mono"/>
                <a:ea typeface="Roboto Mono"/>
                <a:cs typeface="Roboto Mono"/>
                <a:sym typeface="Roboto Mono"/>
              </a:rPr>
              <a:t>    }</a:t>
            </a:r>
            <a:endParaRPr sz="9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975">
                <a:solidFill>
                  <a:schemeClr val="dk1"/>
                </a:solidFill>
                <a:latin typeface="Roboto Mono"/>
                <a:ea typeface="Roboto Mono"/>
                <a:cs typeface="Roboto Mono"/>
                <a:sym typeface="Roboto Mono"/>
              </a:rPr>
              <a:t>}</a:t>
            </a:r>
            <a:endParaRPr sz="975">
              <a:solidFill>
                <a:schemeClr val="dk1"/>
              </a:solidFill>
              <a:latin typeface="Roboto Mono"/>
              <a:ea typeface="Roboto Mono"/>
              <a:cs typeface="Roboto Mono"/>
              <a:sym typeface="Roboto Mono"/>
            </a:endParaRPr>
          </a:p>
          <a:p>
            <a:pPr indent="0" lvl="0" marL="0" rtl="0" algn="l">
              <a:lnSpc>
                <a:spcPct val="95000"/>
              </a:lnSpc>
              <a:spcBef>
                <a:spcPts val="1200"/>
              </a:spcBef>
              <a:spcAft>
                <a:spcPts val="1200"/>
              </a:spcAft>
              <a:buSzPts val="275"/>
              <a:buNone/>
            </a:pPr>
            <a:r>
              <a:t/>
            </a:r>
            <a:endParaRPr sz="1150">
              <a:solidFill>
                <a:schemeClr val="dk1"/>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8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Alternative approach</a:t>
            </a:r>
            <a:endParaRPr/>
          </a:p>
        </p:txBody>
      </p:sp>
      <p:sp>
        <p:nvSpPr>
          <p:cNvPr id="504" name="Google Shape;504;p8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150"/>
              <a:t>// An alternate implementation to demonstrate</a:t>
            </a:r>
            <a:endParaRPr sz="1150"/>
          </a:p>
          <a:p>
            <a:pPr indent="0" lvl="0" marL="0" rtl="0" algn="l">
              <a:lnSpc>
                <a:spcPct val="95000"/>
              </a:lnSpc>
              <a:spcBef>
                <a:spcPts val="1200"/>
              </a:spcBef>
              <a:spcAft>
                <a:spcPts val="0"/>
              </a:spcAft>
              <a:buSzPts val="275"/>
              <a:buNone/>
            </a:pPr>
            <a:r>
              <a:rPr lang="en" sz="1150"/>
              <a:t>// that we can use synchronized with method also.</a:t>
            </a:r>
            <a:endParaRPr sz="1150"/>
          </a:p>
          <a:p>
            <a:pPr indent="0" lvl="0" marL="0" rtl="0" algn="l">
              <a:lnSpc>
                <a:spcPct val="95000"/>
              </a:lnSpc>
              <a:spcBef>
                <a:spcPts val="1200"/>
              </a:spcBef>
              <a:spcAft>
                <a:spcPts val="0"/>
              </a:spcAft>
              <a:buSzPts val="275"/>
              <a:buNone/>
            </a:pPr>
            <a:r>
              <a:rPr lang="en" sz="1150"/>
              <a:t>class Sender {</a:t>
            </a:r>
            <a:endParaRPr sz="1150"/>
          </a:p>
          <a:p>
            <a:pPr indent="0" lvl="0" marL="0" rtl="0" algn="l">
              <a:lnSpc>
                <a:spcPct val="95000"/>
              </a:lnSpc>
              <a:spcBef>
                <a:spcPts val="1200"/>
              </a:spcBef>
              <a:spcAft>
                <a:spcPts val="0"/>
              </a:spcAft>
              <a:buSzPts val="275"/>
              <a:buNone/>
            </a:pPr>
            <a:r>
              <a:rPr lang="en" sz="1150"/>
              <a:t>   public synchronized void send(String msg)</a:t>
            </a:r>
            <a:endParaRPr sz="1150"/>
          </a:p>
          <a:p>
            <a:pPr indent="0" lvl="0" marL="0" rtl="0" algn="l">
              <a:lnSpc>
                <a:spcPct val="95000"/>
              </a:lnSpc>
              <a:spcBef>
                <a:spcPts val="1200"/>
              </a:spcBef>
              <a:spcAft>
                <a:spcPts val="0"/>
              </a:spcAft>
              <a:buSzPts val="275"/>
              <a:buNone/>
            </a:pPr>
            <a:r>
              <a:rPr lang="en" sz="1150"/>
              <a:t>   {</a:t>
            </a:r>
            <a:endParaRPr sz="1150"/>
          </a:p>
          <a:p>
            <a:pPr indent="0" lvl="0" marL="0" rtl="0" algn="l">
              <a:lnSpc>
                <a:spcPct val="95000"/>
              </a:lnSpc>
              <a:spcBef>
                <a:spcPts val="1200"/>
              </a:spcBef>
              <a:spcAft>
                <a:spcPts val="0"/>
              </a:spcAft>
              <a:buSzPts val="275"/>
              <a:buNone/>
            </a:pPr>
            <a:r>
              <a:rPr lang="en" sz="1150"/>
              <a:t>       System.out.println("Sending\t" + msg);</a:t>
            </a:r>
            <a:endParaRPr sz="1150"/>
          </a:p>
          <a:p>
            <a:pPr indent="0" lvl="0" marL="0" rtl="0" algn="l">
              <a:lnSpc>
                <a:spcPct val="95000"/>
              </a:lnSpc>
              <a:spcBef>
                <a:spcPts val="1200"/>
              </a:spcBef>
              <a:spcAft>
                <a:spcPts val="0"/>
              </a:spcAft>
              <a:buSzPts val="275"/>
              <a:buNone/>
            </a:pPr>
            <a:r>
              <a:rPr lang="en" sz="1150"/>
              <a:t>       try {</a:t>
            </a:r>
            <a:endParaRPr sz="1150"/>
          </a:p>
          <a:p>
            <a:pPr indent="0" lvl="0" marL="0" rtl="0" algn="l">
              <a:lnSpc>
                <a:spcPct val="95000"/>
              </a:lnSpc>
              <a:spcBef>
                <a:spcPts val="1200"/>
              </a:spcBef>
              <a:spcAft>
                <a:spcPts val="0"/>
              </a:spcAft>
              <a:buSzPts val="275"/>
              <a:buNone/>
            </a:pPr>
            <a:r>
              <a:rPr lang="en" sz="1150"/>
              <a:t>           Thread.sleep(1000);</a:t>
            </a:r>
            <a:endParaRPr sz="1150"/>
          </a:p>
          <a:p>
            <a:pPr indent="0" lvl="0" marL="0" rtl="0" algn="l">
              <a:lnSpc>
                <a:spcPct val="95000"/>
              </a:lnSpc>
              <a:spcBef>
                <a:spcPts val="1200"/>
              </a:spcBef>
              <a:spcAft>
                <a:spcPts val="0"/>
              </a:spcAft>
              <a:buSzPts val="275"/>
              <a:buNone/>
            </a:pPr>
            <a:r>
              <a:rPr lang="en" sz="1150"/>
              <a:t>       }</a:t>
            </a:r>
            <a:endParaRPr sz="1150"/>
          </a:p>
          <a:p>
            <a:pPr indent="0" lvl="0" marL="0" rtl="0" algn="l">
              <a:lnSpc>
                <a:spcPct val="95000"/>
              </a:lnSpc>
              <a:spcBef>
                <a:spcPts val="1200"/>
              </a:spcBef>
              <a:spcAft>
                <a:spcPts val="0"/>
              </a:spcAft>
              <a:buSzPts val="275"/>
              <a:buNone/>
            </a:pPr>
            <a:r>
              <a:rPr lang="en" sz="1150"/>
              <a:t>       catch (Exception e) {</a:t>
            </a:r>
            <a:endParaRPr sz="1150"/>
          </a:p>
          <a:p>
            <a:pPr indent="0" lvl="0" marL="0" rtl="0" algn="l">
              <a:lnSpc>
                <a:spcPct val="95000"/>
              </a:lnSpc>
              <a:spcBef>
                <a:spcPts val="1200"/>
              </a:spcBef>
              <a:spcAft>
                <a:spcPts val="0"/>
              </a:spcAft>
              <a:buSzPts val="275"/>
              <a:buNone/>
            </a:pPr>
            <a:r>
              <a:rPr lang="en" sz="1150"/>
              <a:t>           System.out.println("Thread interrupted.");</a:t>
            </a:r>
            <a:endParaRPr sz="1150"/>
          </a:p>
          <a:p>
            <a:pPr indent="0" lvl="0" marL="0" rtl="0" algn="l">
              <a:lnSpc>
                <a:spcPct val="95000"/>
              </a:lnSpc>
              <a:spcBef>
                <a:spcPts val="1200"/>
              </a:spcBef>
              <a:spcAft>
                <a:spcPts val="0"/>
              </a:spcAft>
              <a:buSzPts val="275"/>
              <a:buNone/>
            </a:pPr>
            <a:r>
              <a:rPr lang="en" sz="1150"/>
              <a:t>       }</a:t>
            </a:r>
            <a:endParaRPr sz="1150"/>
          </a:p>
          <a:p>
            <a:pPr indent="0" lvl="0" marL="0" rtl="0" algn="l">
              <a:lnSpc>
                <a:spcPct val="95000"/>
              </a:lnSpc>
              <a:spcBef>
                <a:spcPts val="1200"/>
              </a:spcBef>
              <a:spcAft>
                <a:spcPts val="0"/>
              </a:spcAft>
              <a:buSzPts val="275"/>
              <a:buNone/>
            </a:pPr>
            <a:r>
              <a:rPr lang="en" sz="1150"/>
              <a:t>       System.out.println("\n" + msg + "Sent");</a:t>
            </a:r>
            <a:endParaRPr sz="1150"/>
          </a:p>
          <a:p>
            <a:pPr indent="0" lvl="0" marL="0" rtl="0" algn="l">
              <a:lnSpc>
                <a:spcPct val="95000"/>
              </a:lnSpc>
              <a:spcBef>
                <a:spcPts val="1200"/>
              </a:spcBef>
              <a:spcAft>
                <a:spcPts val="0"/>
              </a:spcAft>
              <a:buSzPts val="275"/>
              <a:buNone/>
            </a:pPr>
            <a:r>
              <a:rPr lang="en" sz="1150"/>
              <a:t>   }</a:t>
            </a:r>
            <a:endParaRPr sz="1150"/>
          </a:p>
          <a:p>
            <a:pPr indent="0" lvl="0" marL="0" rtl="0" algn="l">
              <a:lnSpc>
                <a:spcPct val="95000"/>
              </a:lnSpc>
              <a:spcBef>
                <a:spcPts val="1200"/>
              </a:spcBef>
              <a:spcAft>
                <a:spcPts val="0"/>
              </a:spcAft>
              <a:buClr>
                <a:schemeClr val="dk1"/>
              </a:buClr>
              <a:buSzPts val="275"/>
              <a:buFont typeface="Arial"/>
              <a:buNone/>
            </a:pPr>
            <a:r>
              <a:rPr lang="en" sz="1150"/>
              <a:t>}</a:t>
            </a:r>
            <a:endParaRPr sz="1150"/>
          </a:p>
          <a:p>
            <a:pPr indent="0" lvl="0" marL="0" rtl="0" algn="l">
              <a:lnSpc>
                <a:spcPct val="95000"/>
              </a:lnSpc>
              <a:spcBef>
                <a:spcPts val="1200"/>
              </a:spcBef>
              <a:spcAft>
                <a:spcPts val="1200"/>
              </a:spcAft>
              <a:buSzPts val="275"/>
              <a:buNone/>
            </a:pPr>
            <a:r>
              <a:rPr lang="en" sz="1150"/>
              <a:t>The output is the same every time we run the program.</a:t>
            </a:r>
            <a:endParaRPr sz="1150"/>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89"/>
          <p:cNvSpPr txBox="1"/>
          <p:nvPr>
            <p:ph idx="1" type="body"/>
          </p:nvPr>
        </p:nvSpPr>
        <p:spPr>
          <a:xfrm>
            <a:off x="227025" y="17882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150"/>
              <a:t>// that synchronized can be used with only a part of  </a:t>
            </a:r>
            <a:endParaRPr sz="1150"/>
          </a:p>
          <a:p>
            <a:pPr indent="0" lvl="0" marL="0" rtl="0" algn="l">
              <a:lnSpc>
                <a:spcPct val="95000"/>
              </a:lnSpc>
              <a:spcBef>
                <a:spcPts val="1200"/>
              </a:spcBef>
              <a:spcAft>
                <a:spcPts val="0"/>
              </a:spcAft>
              <a:buSzPts val="275"/>
              <a:buNone/>
            </a:pPr>
            <a:r>
              <a:rPr lang="en" sz="1150"/>
              <a:t>// method</a:t>
            </a:r>
            <a:endParaRPr sz="1150"/>
          </a:p>
          <a:p>
            <a:pPr indent="0" lvl="0" marL="0" rtl="0" algn="l">
              <a:lnSpc>
                <a:spcPct val="95000"/>
              </a:lnSpc>
              <a:spcBef>
                <a:spcPts val="1200"/>
              </a:spcBef>
              <a:spcAft>
                <a:spcPts val="0"/>
              </a:spcAft>
              <a:buSzPts val="275"/>
              <a:buNone/>
            </a:pPr>
            <a:r>
              <a:t/>
            </a:r>
            <a:endParaRPr sz="1150"/>
          </a:p>
          <a:p>
            <a:pPr indent="0" lvl="0" marL="0" rtl="0" algn="l">
              <a:lnSpc>
                <a:spcPct val="95000"/>
              </a:lnSpc>
              <a:spcBef>
                <a:spcPts val="1200"/>
              </a:spcBef>
              <a:spcAft>
                <a:spcPts val="0"/>
              </a:spcAft>
              <a:buSzPts val="275"/>
              <a:buNone/>
            </a:pPr>
            <a:r>
              <a:rPr lang="en" sz="1150"/>
              <a:t>class Sender  </a:t>
            </a:r>
            <a:endParaRPr sz="1150"/>
          </a:p>
          <a:p>
            <a:pPr indent="0" lvl="0" marL="0" rtl="0" algn="l">
              <a:lnSpc>
                <a:spcPct val="95000"/>
              </a:lnSpc>
              <a:spcBef>
                <a:spcPts val="1200"/>
              </a:spcBef>
              <a:spcAft>
                <a:spcPts val="0"/>
              </a:spcAft>
              <a:buSzPts val="275"/>
              <a:buNone/>
            </a:pPr>
            <a:r>
              <a:rPr lang="en" sz="1150"/>
              <a:t>{</a:t>
            </a:r>
            <a:endParaRPr sz="1150"/>
          </a:p>
          <a:p>
            <a:pPr indent="0" lvl="0" marL="0" rtl="0" algn="l">
              <a:lnSpc>
                <a:spcPct val="95000"/>
              </a:lnSpc>
              <a:spcBef>
                <a:spcPts val="1200"/>
              </a:spcBef>
              <a:spcAft>
                <a:spcPts val="0"/>
              </a:spcAft>
              <a:buSzPts val="275"/>
              <a:buNone/>
            </a:pPr>
            <a:r>
              <a:rPr lang="en" sz="1150"/>
              <a:t>   public void send(String msg)</a:t>
            </a:r>
            <a:endParaRPr sz="1150"/>
          </a:p>
          <a:p>
            <a:pPr indent="0" lvl="0" marL="0" rtl="0" algn="l">
              <a:lnSpc>
                <a:spcPct val="95000"/>
              </a:lnSpc>
              <a:spcBef>
                <a:spcPts val="1200"/>
              </a:spcBef>
              <a:spcAft>
                <a:spcPts val="0"/>
              </a:spcAft>
              <a:buSzPts val="275"/>
              <a:buNone/>
            </a:pPr>
            <a:r>
              <a:rPr lang="en" sz="1150"/>
              <a:t>   {</a:t>
            </a:r>
            <a:endParaRPr sz="1150"/>
          </a:p>
          <a:p>
            <a:pPr indent="0" lvl="0" marL="0" rtl="0" algn="l">
              <a:lnSpc>
                <a:spcPct val="95000"/>
              </a:lnSpc>
              <a:spcBef>
                <a:spcPts val="1200"/>
              </a:spcBef>
              <a:spcAft>
                <a:spcPts val="0"/>
              </a:spcAft>
              <a:buSzPts val="275"/>
              <a:buNone/>
            </a:pPr>
            <a:r>
              <a:rPr lang="en" sz="1150"/>
              <a:t>       synchronized</a:t>
            </a:r>
            <a:endParaRPr sz="1150"/>
          </a:p>
          <a:p>
            <a:pPr indent="0" lvl="0" marL="0" rtl="0" algn="l">
              <a:lnSpc>
                <a:spcPct val="95000"/>
              </a:lnSpc>
              <a:spcBef>
                <a:spcPts val="1200"/>
              </a:spcBef>
              <a:spcAft>
                <a:spcPts val="0"/>
              </a:spcAft>
              <a:buSzPts val="275"/>
              <a:buNone/>
            </a:pPr>
            <a:r>
              <a:rPr lang="en" sz="1150"/>
              <a:t>       {</a:t>
            </a:r>
            <a:endParaRPr sz="1150"/>
          </a:p>
          <a:p>
            <a:pPr indent="0" lvl="0" marL="0" rtl="0" algn="l">
              <a:lnSpc>
                <a:spcPct val="95000"/>
              </a:lnSpc>
              <a:spcBef>
                <a:spcPts val="1200"/>
              </a:spcBef>
              <a:spcAft>
                <a:spcPts val="0"/>
              </a:spcAft>
              <a:buSzPts val="275"/>
              <a:buNone/>
            </a:pPr>
            <a:r>
              <a:rPr lang="en" sz="1150"/>
              <a:t>           System.out.println("Sending\t" + msg );</a:t>
            </a:r>
            <a:endParaRPr sz="1150"/>
          </a:p>
          <a:p>
            <a:pPr indent="0" lvl="0" marL="0" rtl="0" algn="l">
              <a:lnSpc>
                <a:spcPct val="95000"/>
              </a:lnSpc>
              <a:spcBef>
                <a:spcPts val="1200"/>
              </a:spcBef>
              <a:spcAft>
                <a:spcPts val="0"/>
              </a:spcAft>
              <a:buSzPts val="275"/>
              <a:buNone/>
            </a:pPr>
            <a:r>
              <a:rPr lang="en" sz="1150"/>
              <a:t>           try  </a:t>
            </a:r>
            <a:endParaRPr sz="1150"/>
          </a:p>
          <a:p>
            <a:pPr indent="0" lvl="0" marL="0" rtl="0" algn="l">
              <a:lnSpc>
                <a:spcPct val="95000"/>
              </a:lnSpc>
              <a:spcBef>
                <a:spcPts val="1200"/>
              </a:spcBef>
              <a:spcAft>
                <a:spcPts val="0"/>
              </a:spcAft>
              <a:buSzPts val="275"/>
              <a:buNone/>
            </a:pPr>
            <a:r>
              <a:rPr lang="en" sz="1150"/>
              <a:t>           {</a:t>
            </a:r>
            <a:endParaRPr sz="1150"/>
          </a:p>
          <a:p>
            <a:pPr indent="0" lvl="0" marL="0" rtl="0" algn="l">
              <a:lnSpc>
                <a:spcPct val="95000"/>
              </a:lnSpc>
              <a:spcBef>
                <a:spcPts val="1200"/>
              </a:spcBef>
              <a:spcAft>
                <a:spcPts val="0"/>
              </a:spcAft>
              <a:buSzPts val="275"/>
              <a:buNone/>
            </a:pPr>
            <a:r>
              <a:rPr lang="en" sz="1150"/>
              <a:t>               Thread.sleep(1000);</a:t>
            </a:r>
            <a:endParaRPr sz="1150"/>
          </a:p>
          <a:p>
            <a:pPr indent="0" lvl="0" marL="0" rtl="0" algn="l">
              <a:lnSpc>
                <a:spcPct val="95000"/>
              </a:lnSpc>
              <a:spcBef>
                <a:spcPts val="1200"/>
              </a:spcBef>
              <a:spcAft>
                <a:spcPts val="0"/>
              </a:spcAft>
              <a:buSzPts val="275"/>
              <a:buNone/>
            </a:pPr>
            <a:r>
              <a:rPr lang="en" sz="1150"/>
              <a:t>           }  </a:t>
            </a:r>
            <a:endParaRPr sz="1150"/>
          </a:p>
          <a:p>
            <a:pPr indent="0" lvl="0" marL="0" rtl="0" algn="l">
              <a:lnSpc>
                <a:spcPct val="95000"/>
              </a:lnSpc>
              <a:spcBef>
                <a:spcPts val="1200"/>
              </a:spcBef>
              <a:spcAft>
                <a:spcPts val="0"/>
              </a:spcAft>
              <a:buSzPts val="275"/>
              <a:buNone/>
            </a:pPr>
            <a:r>
              <a:rPr lang="en" sz="1150"/>
              <a:t>           catch (Exception e)  </a:t>
            </a:r>
            <a:endParaRPr sz="1150"/>
          </a:p>
          <a:p>
            <a:pPr indent="0" lvl="0" marL="0" rtl="0" algn="l">
              <a:lnSpc>
                <a:spcPct val="95000"/>
              </a:lnSpc>
              <a:spcBef>
                <a:spcPts val="1200"/>
              </a:spcBef>
              <a:spcAft>
                <a:spcPts val="0"/>
              </a:spcAft>
              <a:buSzPts val="275"/>
              <a:buNone/>
            </a:pPr>
            <a:r>
              <a:rPr lang="en" sz="1150"/>
              <a:t>           {</a:t>
            </a:r>
            <a:endParaRPr sz="1150"/>
          </a:p>
          <a:p>
            <a:pPr indent="0" lvl="0" marL="0" rtl="0" algn="l">
              <a:lnSpc>
                <a:spcPct val="95000"/>
              </a:lnSpc>
              <a:spcBef>
                <a:spcPts val="1200"/>
              </a:spcBef>
              <a:spcAft>
                <a:spcPts val="0"/>
              </a:spcAft>
              <a:buSzPts val="275"/>
              <a:buNone/>
            </a:pPr>
            <a:r>
              <a:rPr lang="en" sz="1150"/>
              <a:t>               System.out.println("Thread interrupted.");</a:t>
            </a:r>
            <a:endParaRPr sz="1150"/>
          </a:p>
          <a:p>
            <a:pPr indent="0" lvl="0" marL="0" rtl="0" algn="l">
              <a:lnSpc>
                <a:spcPct val="95000"/>
              </a:lnSpc>
              <a:spcBef>
                <a:spcPts val="1200"/>
              </a:spcBef>
              <a:spcAft>
                <a:spcPts val="0"/>
              </a:spcAft>
              <a:buSzPts val="275"/>
              <a:buNone/>
            </a:pPr>
            <a:r>
              <a:rPr lang="en" sz="1150"/>
              <a:t>           }</a:t>
            </a:r>
            <a:endParaRPr sz="1150"/>
          </a:p>
          <a:p>
            <a:pPr indent="0" lvl="0" marL="0" rtl="0" algn="l">
              <a:lnSpc>
                <a:spcPct val="95000"/>
              </a:lnSpc>
              <a:spcBef>
                <a:spcPts val="1200"/>
              </a:spcBef>
              <a:spcAft>
                <a:spcPts val="0"/>
              </a:spcAft>
              <a:buSzPts val="275"/>
              <a:buNone/>
            </a:pPr>
            <a:r>
              <a:rPr lang="en" sz="1150"/>
              <a:t>           System.out.println("\n" + msg + "Sent");</a:t>
            </a:r>
            <a:endParaRPr sz="1150"/>
          </a:p>
          <a:p>
            <a:pPr indent="0" lvl="0" marL="0" rtl="0" algn="l">
              <a:lnSpc>
                <a:spcPct val="95000"/>
              </a:lnSpc>
              <a:spcBef>
                <a:spcPts val="1200"/>
              </a:spcBef>
              <a:spcAft>
                <a:spcPts val="0"/>
              </a:spcAft>
              <a:buSzPts val="275"/>
              <a:buNone/>
            </a:pPr>
            <a:r>
              <a:rPr lang="en" sz="1150"/>
              <a:t>       }</a:t>
            </a:r>
            <a:endParaRPr sz="1150"/>
          </a:p>
          <a:p>
            <a:pPr indent="0" lvl="0" marL="0" rtl="0" algn="l">
              <a:lnSpc>
                <a:spcPct val="95000"/>
              </a:lnSpc>
              <a:spcBef>
                <a:spcPts val="1200"/>
              </a:spcBef>
              <a:spcAft>
                <a:spcPts val="0"/>
              </a:spcAft>
              <a:buSzPts val="275"/>
              <a:buNone/>
            </a:pPr>
            <a:r>
              <a:rPr lang="en" sz="1150"/>
              <a:t>   }</a:t>
            </a:r>
            <a:endParaRPr sz="1150"/>
          </a:p>
          <a:p>
            <a:pPr indent="0" lvl="0" marL="0" rtl="0" algn="l">
              <a:lnSpc>
                <a:spcPct val="95000"/>
              </a:lnSpc>
              <a:spcBef>
                <a:spcPts val="1200"/>
              </a:spcBef>
              <a:spcAft>
                <a:spcPts val="0"/>
              </a:spcAft>
              <a:buClr>
                <a:schemeClr val="dk1"/>
              </a:buClr>
              <a:buSzPts val="275"/>
              <a:buFont typeface="Arial"/>
              <a:buNone/>
            </a:pPr>
            <a:r>
              <a:rPr lang="en" sz="1150"/>
              <a:t>}</a:t>
            </a:r>
            <a:endParaRPr sz="1150"/>
          </a:p>
          <a:p>
            <a:pPr indent="0" lvl="0" marL="0" rtl="0" algn="l">
              <a:lnSpc>
                <a:spcPct val="95000"/>
              </a:lnSpc>
              <a:spcBef>
                <a:spcPts val="1200"/>
              </a:spcBef>
              <a:spcAft>
                <a:spcPts val="1200"/>
              </a:spcAft>
              <a:buSzPts val="275"/>
              <a:buNone/>
            </a:pPr>
            <a:r>
              <a:t/>
            </a:r>
            <a:endParaRPr sz="1150"/>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9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15" name="Google Shape;515;p9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1400"/>
              </a:spcBef>
              <a:spcAft>
                <a:spcPts val="0"/>
              </a:spcAft>
              <a:buClr>
                <a:schemeClr val="dk1"/>
              </a:buClr>
              <a:buSzPts val="1100"/>
              <a:buFont typeface="Arial"/>
              <a:buNone/>
            </a:pPr>
            <a:r>
              <a:rPr b="1" lang="en" sz="1300">
                <a:solidFill>
                  <a:schemeClr val="dk1"/>
                </a:solidFill>
              </a:rPr>
              <a:t>wait() Method</a:t>
            </a:r>
            <a:endParaRPr b="1" sz="1300">
              <a:solidFill>
                <a:schemeClr val="dk1"/>
              </a:solidFill>
            </a:endParaRPr>
          </a:p>
          <a:p>
            <a:pPr indent="0" lvl="0" marL="0" rtl="0" algn="just">
              <a:spcBef>
                <a:spcPts val="1200"/>
              </a:spcBef>
              <a:spcAft>
                <a:spcPts val="0"/>
              </a:spcAft>
              <a:buClr>
                <a:schemeClr val="dk1"/>
              </a:buClr>
              <a:buSzPts val="1100"/>
              <a:buFont typeface="Arial"/>
              <a:buNone/>
            </a:pPr>
            <a:r>
              <a:rPr lang="en" sz="1100">
                <a:solidFill>
                  <a:schemeClr val="dk1"/>
                </a:solidFill>
              </a:rPr>
              <a:t>wait() method is a part of </a:t>
            </a:r>
            <a:r>
              <a:rPr b="1" lang="en" sz="1100">
                <a:solidFill>
                  <a:schemeClr val="dk1"/>
                </a:solidFill>
              </a:rPr>
              <a:t>java.lang.Object</a:t>
            </a:r>
            <a:r>
              <a:rPr lang="en" sz="1100">
                <a:solidFill>
                  <a:schemeClr val="dk1"/>
                </a:solidFill>
              </a:rPr>
              <a:t> class. When wait() method is called, the calling thread stops its execution until notify() or notifyAll() method is invoked by some other Thread.</a:t>
            </a:r>
            <a:endParaRPr sz="1100">
              <a:solidFill>
                <a:schemeClr val="dk1"/>
              </a:solidFill>
            </a:endParaRPr>
          </a:p>
          <a:p>
            <a:pPr indent="0" lvl="0" marL="0" rtl="0" algn="l">
              <a:spcBef>
                <a:spcPts val="1400"/>
              </a:spcBef>
              <a:spcAft>
                <a:spcPts val="0"/>
              </a:spcAft>
              <a:buClr>
                <a:schemeClr val="dk1"/>
              </a:buClr>
              <a:buSzPts val="1100"/>
              <a:buFont typeface="Arial"/>
              <a:buNone/>
            </a:pPr>
            <a:r>
              <a:rPr b="1" lang="en" sz="1300">
                <a:solidFill>
                  <a:schemeClr val="dk1"/>
                </a:solidFill>
              </a:rPr>
              <a:t>notify() Method</a:t>
            </a:r>
            <a:endParaRPr b="1" sz="13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The notify() method is defined in the Object class, which is Java’s top-level class. It’s used </a:t>
            </a:r>
            <a:r>
              <a:rPr b="1" lang="en" sz="1100">
                <a:solidFill>
                  <a:schemeClr val="dk1"/>
                </a:solidFill>
              </a:rPr>
              <a:t>to wake up only one thread that’s waiting for an</a:t>
            </a:r>
            <a:r>
              <a:rPr lang="en" sz="1100">
                <a:solidFill>
                  <a:schemeClr val="dk1"/>
                </a:solidFill>
              </a:rPr>
              <a:t> object, and that thread then begins execution. The thread class notify() method is used to wake up a single thread.</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9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21" name="Google Shape;521;p9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22" name="Google Shape;522;p91"/>
          <p:cNvPicPr preferRelativeResize="0"/>
          <p:nvPr/>
        </p:nvPicPr>
        <p:blipFill>
          <a:blip r:embed="rId3">
            <a:alphaModFix/>
          </a:blip>
          <a:stretch>
            <a:fillRect/>
          </a:stretch>
        </p:blipFill>
        <p:spPr>
          <a:xfrm>
            <a:off x="1890175" y="990600"/>
            <a:ext cx="4114800" cy="3162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Clr>
                <a:schemeClr val="dk1"/>
              </a:buClr>
              <a:buSzPts val="1100"/>
              <a:buFont typeface="Arial"/>
              <a:buNone/>
            </a:pPr>
            <a:r>
              <a:rPr lang="en"/>
              <a:t>Threads can be created by using two mechanisms : </a:t>
            </a:r>
            <a:endParaRPr/>
          </a:p>
          <a:p>
            <a:pPr indent="-298450" lvl="0" marL="457200" rtl="0" algn="just">
              <a:spcBef>
                <a:spcPts val="1200"/>
              </a:spcBef>
              <a:spcAft>
                <a:spcPts val="0"/>
              </a:spcAft>
              <a:buClr>
                <a:schemeClr val="dk1"/>
              </a:buClr>
              <a:buSzPts val="1100"/>
              <a:buAutoNum type="arabicPeriod"/>
            </a:pPr>
            <a:r>
              <a:rPr lang="en"/>
              <a:t>Extending the Thread class </a:t>
            </a:r>
            <a:endParaRPr/>
          </a:p>
          <a:p>
            <a:pPr indent="-298450" lvl="0" marL="457200" rtl="0" algn="just">
              <a:spcBef>
                <a:spcPts val="0"/>
              </a:spcBef>
              <a:spcAft>
                <a:spcPts val="0"/>
              </a:spcAft>
              <a:buClr>
                <a:schemeClr val="dk1"/>
              </a:buClr>
              <a:buSzPts val="1100"/>
              <a:buAutoNum type="arabicPeriod"/>
            </a:pPr>
            <a:r>
              <a:rPr lang="en"/>
              <a:t>Implementing the Runnable Interface</a:t>
            </a:r>
            <a:endParaRPr/>
          </a:p>
          <a:p>
            <a:pPr indent="0" lvl="0" marL="0" rtl="0" algn="l">
              <a:spcBef>
                <a:spcPts val="1200"/>
              </a:spcBef>
              <a:spcAft>
                <a:spcPts val="1200"/>
              </a:spcAft>
              <a:buNone/>
            </a:pPr>
            <a:r>
              <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9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28" name="Google Shape;528;p9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ct val="61111"/>
              <a:buFont typeface="Arial"/>
              <a:buNone/>
            </a:pPr>
            <a:r>
              <a:rPr lang="en"/>
              <a:t>// Java Program to demonstrate usage of wait() and notify()</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class demo {</a:t>
            </a:r>
            <a:endParaRPr/>
          </a:p>
          <a:p>
            <a:pPr indent="0" lvl="0" marL="0" rtl="0" algn="l">
              <a:spcBef>
                <a:spcPts val="1200"/>
              </a:spcBef>
              <a:spcAft>
                <a:spcPts val="0"/>
              </a:spcAft>
              <a:buClr>
                <a:schemeClr val="dk1"/>
              </a:buClr>
              <a:buSzPct val="61111"/>
              <a:buFont typeface="Arial"/>
              <a:buNone/>
            </a:pPr>
            <a:r>
              <a:rPr lang="en"/>
              <a:t>    // variable to check if part1 has returned</a:t>
            </a:r>
            <a:endParaRPr/>
          </a:p>
          <a:p>
            <a:pPr indent="0" lvl="0" marL="0" rtl="0" algn="l">
              <a:spcBef>
                <a:spcPts val="1200"/>
              </a:spcBef>
              <a:spcAft>
                <a:spcPts val="0"/>
              </a:spcAft>
              <a:buClr>
                <a:schemeClr val="dk1"/>
              </a:buClr>
              <a:buSzPct val="61111"/>
              <a:buFont typeface="Arial"/>
              <a:buNone/>
            </a:pPr>
            <a:r>
              <a:rPr lang="en"/>
              <a:t>    // volatile used to prevent threads from</a:t>
            </a:r>
            <a:endParaRPr/>
          </a:p>
          <a:p>
            <a:pPr indent="0" lvl="0" marL="0" rtl="0" algn="l">
              <a:spcBef>
                <a:spcPts val="1200"/>
              </a:spcBef>
              <a:spcAft>
                <a:spcPts val="0"/>
              </a:spcAft>
              <a:buClr>
                <a:schemeClr val="dk1"/>
              </a:buClr>
              <a:buSzPct val="61111"/>
              <a:buFont typeface="Arial"/>
              <a:buNone/>
            </a:pPr>
            <a:r>
              <a:rPr lang="en"/>
              <a:t>    // storing local copies of variable</a:t>
            </a:r>
            <a:endParaRPr/>
          </a:p>
          <a:p>
            <a:pPr indent="0" lvl="0" marL="0" rtl="0" algn="l">
              <a:spcBef>
                <a:spcPts val="1200"/>
              </a:spcBef>
              <a:spcAft>
                <a:spcPts val="0"/>
              </a:spcAft>
              <a:buClr>
                <a:schemeClr val="dk1"/>
              </a:buClr>
              <a:buSzPct val="61111"/>
              <a:buFont typeface="Arial"/>
              <a:buNone/>
            </a:pPr>
            <a:r>
              <a:rPr lang="en"/>
              <a:t>    volatile boolean part1done = false;</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method synchronized on this</a:t>
            </a:r>
            <a:endParaRPr/>
          </a:p>
          <a:p>
            <a:pPr indent="0" lvl="0" marL="0" rtl="0" algn="l">
              <a:spcBef>
                <a:spcPts val="1200"/>
              </a:spcBef>
              <a:spcAft>
                <a:spcPts val="0"/>
              </a:spcAft>
              <a:buClr>
                <a:schemeClr val="dk1"/>
              </a:buClr>
              <a:buSzPct val="61111"/>
              <a:buFont typeface="Arial"/>
              <a:buNone/>
            </a:pPr>
            <a:r>
              <a:rPr lang="en"/>
              <a:t>    // i.e. current object of demo</a:t>
            </a:r>
            <a:endParaRPr/>
          </a:p>
          <a:p>
            <a:pPr indent="0" lvl="0" marL="0" rtl="0" algn="l">
              <a:spcBef>
                <a:spcPts val="1200"/>
              </a:spcBef>
              <a:spcAft>
                <a:spcPts val="0"/>
              </a:spcAft>
              <a:buClr>
                <a:schemeClr val="dk1"/>
              </a:buClr>
              <a:buSzPct val="61111"/>
              <a:buFont typeface="Arial"/>
              <a:buNone/>
            </a:pPr>
            <a:r>
              <a:rPr lang="en"/>
              <a:t>    synchronized void part1()</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System.out.println("Welcome to India");</a:t>
            </a:r>
            <a:endParaRPr/>
          </a:p>
          <a:p>
            <a:pPr indent="0" lvl="0" marL="0" rtl="0" algn="l">
              <a:spcBef>
                <a:spcPts val="1200"/>
              </a:spcBef>
              <a:spcAft>
                <a:spcPts val="0"/>
              </a:spcAft>
              <a:buClr>
                <a:schemeClr val="dk1"/>
              </a:buClr>
              <a:buSzPct val="61111"/>
              <a:buFont typeface="Arial"/>
              <a:buNone/>
            </a:pPr>
            <a:r>
              <a:rPr lang="en"/>
              <a:t>   	 part1done = true;</a:t>
            </a:r>
            <a:endParaRPr/>
          </a:p>
          <a:p>
            <a:pPr indent="0" lvl="0" marL="0" rtl="0" algn="l">
              <a:spcBef>
                <a:spcPts val="1200"/>
              </a:spcBef>
              <a:spcAft>
                <a:spcPts val="0"/>
              </a:spcAft>
              <a:buClr>
                <a:schemeClr val="dk1"/>
              </a:buClr>
              <a:buSzPct val="61111"/>
              <a:buFont typeface="Arial"/>
              <a:buNone/>
            </a:pPr>
            <a:r>
              <a:rPr lang="en"/>
              <a:t>   	 System.out.println(</a:t>
            </a:r>
            <a:endParaRPr/>
          </a:p>
          <a:p>
            <a:pPr indent="0" lvl="0" marL="0" rtl="0" algn="l">
              <a:spcBef>
                <a:spcPts val="1200"/>
              </a:spcBef>
              <a:spcAft>
                <a:spcPts val="0"/>
              </a:spcAft>
              <a:buClr>
                <a:schemeClr val="dk1"/>
              </a:buClr>
              <a:buSzPct val="61111"/>
              <a:buFont typeface="Arial"/>
              <a:buNone/>
            </a:pPr>
            <a:r>
              <a:rPr lang="en"/>
              <a:t>   		 "Thread t1 about to surrender lock");</a:t>
            </a:r>
            <a:endParaRPr/>
          </a:p>
          <a:p>
            <a:pPr indent="0" lvl="0" marL="0" rtl="0" algn="l">
              <a:spcBef>
                <a:spcPts val="1200"/>
              </a:spcBef>
              <a:spcAft>
                <a:spcPts val="0"/>
              </a:spcAft>
              <a:buClr>
                <a:schemeClr val="dk1"/>
              </a:buClr>
              <a:buSzPct val="61111"/>
              <a:buFont typeface="Arial"/>
              <a:buNone/>
            </a:pPr>
            <a:r>
              <a:rPr lang="en"/>
              <a:t>   	 // notify the waiting thread, if any</a:t>
            </a:r>
            <a:endParaRPr/>
          </a:p>
          <a:p>
            <a:pPr indent="0" lvl="0" marL="0" rtl="0" algn="l">
              <a:spcBef>
                <a:spcPts val="1200"/>
              </a:spcBef>
              <a:spcAft>
                <a:spcPts val="0"/>
              </a:spcAft>
              <a:buClr>
                <a:schemeClr val="dk1"/>
              </a:buClr>
              <a:buSzPct val="61111"/>
              <a:buFont typeface="Arial"/>
              <a:buNone/>
            </a:pPr>
            <a:r>
              <a:rPr lang="en"/>
              <a:t>   	 notify();</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method synchronized on this</a:t>
            </a:r>
            <a:endParaRPr/>
          </a:p>
          <a:p>
            <a:pPr indent="0" lvl="0" marL="0" rtl="0" algn="l">
              <a:spcBef>
                <a:spcPts val="1200"/>
              </a:spcBef>
              <a:spcAft>
                <a:spcPts val="0"/>
              </a:spcAft>
              <a:buClr>
                <a:schemeClr val="dk1"/>
              </a:buClr>
              <a:buSzPct val="61111"/>
              <a:buFont typeface="Arial"/>
              <a:buNone/>
            </a:pPr>
            <a:r>
              <a:rPr lang="en"/>
              <a:t>    // i.e. current object of demo</a:t>
            </a:r>
            <a:endParaRPr/>
          </a:p>
          <a:p>
            <a:pPr indent="0" lvl="0" marL="0" rtl="0" algn="l">
              <a:spcBef>
                <a:spcPts val="1200"/>
              </a:spcBef>
              <a:spcAft>
                <a:spcPts val="0"/>
              </a:spcAft>
              <a:buClr>
                <a:schemeClr val="dk1"/>
              </a:buClr>
              <a:buSzPct val="61111"/>
              <a:buFont typeface="Arial"/>
              <a:buNone/>
            </a:pPr>
            <a:r>
              <a:rPr lang="en"/>
              <a:t>    synchronized void part2()</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 loop to prevent spurious wake-up</a:t>
            </a:r>
            <a:endParaRPr/>
          </a:p>
          <a:p>
            <a:pPr indent="0" lvl="0" marL="0" rtl="0" algn="l">
              <a:spcBef>
                <a:spcPts val="1200"/>
              </a:spcBef>
              <a:spcAft>
                <a:spcPts val="0"/>
              </a:spcAft>
              <a:buClr>
                <a:schemeClr val="dk1"/>
              </a:buClr>
              <a:buSzPct val="61111"/>
              <a:buFont typeface="Arial"/>
              <a:buNone/>
            </a:pPr>
            <a:r>
              <a:rPr lang="en"/>
              <a:t>   	 while (!part1done) {</a:t>
            </a:r>
            <a:endParaRPr/>
          </a:p>
          <a:p>
            <a:pPr indent="0" lvl="0" marL="0" rtl="0" algn="l">
              <a:spcBef>
                <a:spcPts val="1200"/>
              </a:spcBef>
              <a:spcAft>
                <a:spcPts val="0"/>
              </a:spcAft>
              <a:buClr>
                <a:schemeClr val="dk1"/>
              </a:buClr>
              <a:buSzPct val="61111"/>
              <a:buFont typeface="Arial"/>
              <a:buNone/>
            </a:pPr>
            <a:r>
              <a:rPr lang="en"/>
              <a:t>   		 try {</a:t>
            </a:r>
            <a:endParaRPr/>
          </a:p>
          <a:p>
            <a:pPr indent="0" lvl="0" marL="0" rtl="0" algn="l">
              <a:spcBef>
                <a:spcPts val="1200"/>
              </a:spcBef>
              <a:spcAft>
                <a:spcPts val="0"/>
              </a:spcAft>
              <a:buClr>
                <a:schemeClr val="dk1"/>
              </a:buClr>
              <a:buSzPct val="61111"/>
              <a:buFont typeface="Arial"/>
              <a:buNone/>
            </a:pPr>
            <a:r>
              <a:rPr lang="en"/>
              <a:t>   			 System.out.println("Thread t2 waiting");</a:t>
            </a:r>
            <a:endParaRPr/>
          </a:p>
          <a:p>
            <a:pPr indent="0" lvl="0" marL="0" rtl="0" algn="l">
              <a:spcBef>
                <a:spcPts val="1200"/>
              </a:spcBef>
              <a:spcAft>
                <a:spcPts val="0"/>
              </a:spcAft>
              <a:buClr>
                <a:schemeClr val="dk1"/>
              </a:buClr>
              <a:buSzPct val="61111"/>
              <a:buFont typeface="Arial"/>
              <a:buNone/>
            </a:pPr>
            <a:r>
              <a:rPr lang="en"/>
              <a:t>   			 // wait till notify is called</a:t>
            </a:r>
            <a:endParaRPr/>
          </a:p>
          <a:p>
            <a:pPr indent="0" lvl="0" marL="0" rtl="0" algn="l">
              <a:spcBef>
                <a:spcPts val="1200"/>
              </a:spcBef>
              <a:spcAft>
                <a:spcPts val="0"/>
              </a:spcAft>
              <a:buClr>
                <a:schemeClr val="dk1"/>
              </a:buClr>
              <a:buSzPct val="61111"/>
              <a:buFont typeface="Arial"/>
              <a:buNone/>
            </a:pPr>
            <a:r>
              <a:rPr lang="en"/>
              <a:t>   			 wait();</a:t>
            </a:r>
            <a:endParaRPr/>
          </a:p>
          <a:p>
            <a:pPr indent="0" lvl="0" marL="0" rtl="0" algn="l">
              <a:spcBef>
                <a:spcPts val="1200"/>
              </a:spcBef>
              <a:spcAft>
                <a:spcPts val="0"/>
              </a:spcAft>
              <a:buClr>
                <a:schemeClr val="dk1"/>
              </a:buClr>
              <a:buSzPct val="61111"/>
              <a:buFont typeface="Arial"/>
              <a:buNone/>
            </a:pPr>
            <a:r>
              <a:rPr lang="en"/>
              <a:t>   			 System.out.println(</a:t>
            </a:r>
            <a:endParaRPr/>
          </a:p>
          <a:p>
            <a:pPr indent="0" lvl="0" marL="0" rtl="0" algn="l">
              <a:spcBef>
                <a:spcPts val="1200"/>
              </a:spcBef>
              <a:spcAft>
                <a:spcPts val="0"/>
              </a:spcAft>
              <a:buClr>
                <a:schemeClr val="dk1"/>
              </a:buClr>
              <a:buSzPct val="61111"/>
              <a:buFont typeface="Arial"/>
              <a:buNone/>
            </a:pPr>
            <a:r>
              <a:rPr lang="en"/>
              <a:t>   				 "Thread t2 running again");</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catch (Exception e) {</a:t>
            </a:r>
            <a:endParaRPr/>
          </a:p>
          <a:p>
            <a:pPr indent="0" lvl="0" marL="0" rtl="0" algn="l">
              <a:spcBef>
                <a:spcPts val="1200"/>
              </a:spcBef>
              <a:spcAft>
                <a:spcPts val="0"/>
              </a:spcAft>
              <a:buClr>
                <a:schemeClr val="dk1"/>
              </a:buClr>
              <a:buSzPct val="61111"/>
              <a:buFont typeface="Arial"/>
              <a:buNone/>
            </a:pPr>
            <a:r>
              <a:rPr lang="en"/>
              <a:t>   			 System.out.println(e.getClass());</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System.out.println("Do visit Taj Mahal");</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public class Main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public static void main(String[] args)</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Make an instance of demo class</a:t>
            </a:r>
            <a:endParaRPr/>
          </a:p>
          <a:p>
            <a:pPr indent="0" lvl="0" marL="0" rtl="0" algn="l">
              <a:spcBef>
                <a:spcPts val="1200"/>
              </a:spcBef>
              <a:spcAft>
                <a:spcPts val="0"/>
              </a:spcAft>
              <a:buClr>
                <a:schemeClr val="dk1"/>
              </a:buClr>
              <a:buSzPct val="61111"/>
              <a:buFont typeface="Arial"/>
              <a:buNone/>
            </a:pPr>
            <a:r>
              <a:rPr lang="en"/>
              <a:t>   	 demo obj = new demo();</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Thread t1 will call part1()</a:t>
            </a:r>
            <a:endParaRPr/>
          </a:p>
          <a:p>
            <a:pPr indent="0" lvl="0" marL="0" rtl="0" algn="l">
              <a:spcBef>
                <a:spcPts val="1200"/>
              </a:spcBef>
              <a:spcAft>
                <a:spcPts val="0"/>
              </a:spcAft>
              <a:buClr>
                <a:schemeClr val="dk1"/>
              </a:buClr>
              <a:buSzPct val="61111"/>
              <a:buFont typeface="Arial"/>
              <a:buNone/>
            </a:pPr>
            <a:r>
              <a:rPr lang="en"/>
              <a:t>   	 Thread t1 = new Thread(new Runnable() {</a:t>
            </a:r>
            <a:endParaRPr/>
          </a:p>
          <a:p>
            <a:pPr indent="0" lvl="0" marL="0" rtl="0" algn="l">
              <a:spcBef>
                <a:spcPts val="1200"/>
              </a:spcBef>
              <a:spcAft>
                <a:spcPts val="0"/>
              </a:spcAft>
              <a:buClr>
                <a:schemeClr val="dk1"/>
              </a:buClr>
              <a:buSzPct val="61111"/>
              <a:buFont typeface="Arial"/>
              <a:buNone/>
            </a:pPr>
            <a:r>
              <a:rPr lang="en"/>
              <a:t>   		 public void run() { obj.part1(); }</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Thread t2 will call part2()</a:t>
            </a:r>
            <a:endParaRPr/>
          </a:p>
          <a:p>
            <a:pPr indent="0" lvl="0" marL="0" rtl="0" algn="l">
              <a:spcBef>
                <a:spcPts val="1200"/>
              </a:spcBef>
              <a:spcAft>
                <a:spcPts val="0"/>
              </a:spcAft>
              <a:buClr>
                <a:schemeClr val="dk1"/>
              </a:buClr>
              <a:buSzPct val="61111"/>
              <a:buFont typeface="Arial"/>
              <a:buNone/>
            </a:pPr>
            <a:r>
              <a:rPr lang="en"/>
              <a:t>   	 Thread t2 = new Thread(new Runnable() {</a:t>
            </a:r>
            <a:endParaRPr/>
          </a:p>
          <a:p>
            <a:pPr indent="0" lvl="0" marL="0" rtl="0" algn="l">
              <a:spcBef>
                <a:spcPts val="1200"/>
              </a:spcBef>
              <a:spcAft>
                <a:spcPts val="0"/>
              </a:spcAft>
              <a:buClr>
                <a:schemeClr val="dk1"/>
              </a:buClr>
              <a:buSzPct val="61111"/>
              <a:buFont typeface="Arial"/>
              <a:buNone/>
            </a:pPr>
            <a:r>
              <a:rPr lang="en"/>
              <a:t>   		 public void run() { obj.part2(); }</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Start t2 and then t1</a:t>
            </a:r>
            <a:endParaRPr/>
          </a:p>
          <a:p>
            <a:pPr indent="0" lvl="0" marL="0" rtl="0" algn="l">
              <a:spcBef>
                <a:spcPts val="1200"/>
              </a:spcBef>
              <a:spcAft>
                <a:spcPts val="0"/>
              </a:spcAft>
              <a:buClr>
                <a:schemeClr val="dk1"/>
              </a:buClr>
              <a:buSzPct val="61111"/>
              <a:buFont typeface="Arial"/>
              <a:buNone/>
            </a:pPr>
            <a:r>
              <a:rPr lang="en"/>
              <a:t>   	 t2.start();</a:t>
            </a:r>
            <a:endParaRPr/>
          </a:p>
          <a:p>
            <a:pPr indent="0" lvl="0" marL="0" rtl="0" algn="l">
              <a:spcBef>
                <a:spcPts val="1200"/>
              </a:spcBef>
              <a:spcAft>
                <a:spcPts val="0"/>
              </a:spcAft>
              <a:buClr>
                <a:schemeClr val="dk1"/>
              </a:buClr>
              <a:buSzPct val="61111"/>
              <a:buFont typeface="Arial"/>
              <a:buNone/>
            </a:pPr>
            <a:r>
              <a:rPr lang="en"/>
              <a:t>   	 t1.start();</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9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34" name="Google Shape;534;p9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en" sz="1300">
                <a:solidFill>
                  <a:schemeClr val="dk1"/>
                </a:solidFill>
              </a:rPr>
              <a:t>notifyAll() Method</a:t>
            </a:r>
            <a:endParaRPr/>
          </a:p>
          <a:p>
            <a:pPr indent="0" lvl="0" marL="0" rtl="0" algn="l">
              <a:spcBef>
                <a:spcPts val="400"/>
              </a:spcBef>
              <a:spcAft>
                <a:spcPts val="1200"/>
              </a:spcAft>
              <a:buNone/>
            </a:pPr>
            <a:r>
              <a:rPr lang="en"/>
              <a:t>notifyAll method wakes up all the threads waiting on the object, although which one will process first depends on the OS implementation.</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9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40" name="Google Shape;540;p9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41" name="Google Shape;541;p94"/>
          <p:cNvPicPr preferRelativeResize="0"/>
          <p:nvPr/>
        </p:nvPicPr>
        <p:blipFill>
          <a:blip r:embed="rId3">
            <a:alphaModFix/>
          </a:blip>
          <a:stretch>
            <a:fillRect/>
          </a:stretch>
        </p:blipFill>
        <p:spPr>
          <a:xfrm>
            <a:off x="880742" y="0"/>
            <a:ext cx="7382516" cy="5143499"/>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9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using notify</a:t>
            </a:r>
            <a:endParaRPr/>
          </a:p>
        </p:txBody>
      </p:sp>
      <p:sp>
        <p:nvSpPr>
          <p:cNvPr id="547" name="Google Shape;547;p9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ct val="61111"/>
              <a:buFont typeface="Arial"/>
              <a:buNone/>
            </a:pPr>
            <a:r>
              <a:rPr lang="en"/>
              <a:t>// Java program to illustrate the</a:t>
            </a:r>
            <a:endParaRPr/>
          </a:p>
          <a:p>
            <a:pPr indent="0" lvl="0" marL="0" rtl="0" algn="l">
              <a:spcBef>
                <a:spcPts val="1200"/>
              </a:spcBef>
              <a:spcAft>
                <a:spcPts val="0"/>
              </a:spcAft>
              <a:buClr>
                <a:schemeClr val="dk1"/>
              </a:buClr>
              <a:buSzPct val="61111"/>
              <a:buFont typeface="Arial"/>
              <a:buNone/>
            </a:pPr>
            <a:r>
              <a:rPr lang="en"/>
              <a:t>// behaviour of notify() method</a:t>
            </a:r>
            <a:endParaRPr/>
          </a:p>
          <a:p>
            <a:pPr indent="0" lvl="0" marL="0" rtl="0" algn="l">
              <a:spcBef>
                <a:spcPts val="1200"/>
              </a:spcBef>
              <a:spcAft>
                <a:spcPts val="0"/>
              </a:spcAft>
              <a:buClr>
                <a:schemeClr val="dk1"/>
              </a:buClr>
              <a:buSzPct val="61111"/>
              <a:buFont typeface="Arial"/>
              <a:buNone/>
            </a:pPr>
            <a:r>
              <a:rPr lang="en"/>
              <a:t>class Main1 extends Thread {</a:t>
            </a:r>
            <a:endParaRPr/>
          </a:p>
          <a:p>
            <a:pPr indent="0" lvl="0" marL="0" rtl="0" algn="l">
              <a:spcBef>
                <a:spcPts val="1200"/>
              </a:spcBef>
              <a:spcAft>
                <a:spcPts val="0"/>
              </a:spcAft>
              <a:buClr>
                <a:schemeClr val="dk1"/>
              </a:buClr>
              <a:buSzPct val="61111"/>
              <a:buFont typeface="Arial"/>
              <a:buNone/>
            </a:pPr>
            <a:r>
              <a:rPr lang="en"/>
              <a:t>    public void run()</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synchronized (this)</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System.out.println(</a:t>
            </a:r>
            <a:endParaRPr/>
          </a:p>
          <a:p>
            <a:pPr indent="0" lvl="0" marL="0" rtl="0" algn="l">
              <a:spcBef>
                <a:spcPts val="1200"/>
              </a:spcBef>
              <a:spcAft>
                <a:spcPts val="0"/>
              </a:spcAft>
              <a:buClr>
                <a:schemeClr val="dk1"/>
              </a:buClr>
              <a:buSzPct val="61111"/>
              <a:buFont typeface="Arial"/>
              <a:buNone/>
            </a:pPr>
            <a:r>
              <a:rPr lang="en"/>
              <a:t>   			 Thread.currentThread().getName()</a:t>
            </a:r>
            <a:endParaRPr/>
          </a:p>
          <a:p>
            <a:pPr indent="0" lvl="0" marL="0" rtl="0" algn="l">
              <a:spcBef>
                <a:spcPts val="1200"/>
              </a:spcBef>
              <a:spcAft>
                <a:spcPts val="0"/>
              </a:spcAft>
              <a:buClr>
                <a:schemeClr val="dk1"/>
              </a:buClr>
              <a:buSzPct val="61111"/>
              <a:buFont typeface="Arial"/>
              <a:buNone/>
            </a:pPr>
            <a:r>
              <a:rPr lang="en"/>
              <a:t>   			 + "...starts");</a:t>
            </a:r>
            <a:endParaRPr/>
          </a:p>
          <a:p>
            <a:pPr indent="0" lvl="0" marL="0" rtl="0" algn="l">
              <a:spcBef>
                <a:spcPts val="1200"/>
              </a:spcBef>
              <a:spcAft>
                <a:spcPts val="0"/>
              </a:spcAft>
              <a:buClr>
                <a:schemeClr val="dk1"/>
              </a:buClr>
              <a:buSzPct val="61111"/>
              <a:buFont typeface="Arial"/>
              <a:buNone/>
            </a:pPr>
            <a:r>
              <a:rPr lang="en"/>
              <a:t>   		 try {</a:t>
            </a:r>
            <a:endParaRPr/>
          </a:p>
          <a:p>
            <a:pPr indent="0" lvl="0" marL="0" rtl="0" algn="l">
              <a:spcBef>
                <a:spcPts val="1200"/>
              </a:spcBef>
              <a:spcAft>
                <a:spcPts val="0"/>
              </a:spcAft>
              <a:buClr>
                <a:schemeClr val="dk1"/>
              </a:buClr>
              <a:buSzPct val="61111"/>
              <a:buFont typeface="Arial"/>
              <a:buNone/>
            </a:pPr>
            <a:r>
              <a:rPr lang="en"/>
              <a:t>   			 this.wait();</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catch (InterruptedException e) {</a:t>
            </a:r>
            <a:endParaRPr/>
          </a:p>
          <a:p>
            <a:pPr indent="0" lvl="0" marL="0" rtl="0" algn="l">
              <a:spcBef>
                <a:spcPts val="1200"/>
              </a:spcBef>
              <a:spcAft>
                <a:spcPts val="0"/>
              </a:spcAft>
              <a:buClr>
                <a:schemeClr val="dk1"/>
              </a:buClr>
              <a:buSzPct val="61111"/>
              <a:buFont typeface="Arial"/>
              <a:buNone/>
            </a:pPr>
            <a:r>
              <a:rPr lang="en"/>
              <a:t>   			 e.printStackTrace();</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System.out.println(</a:t>
            </a:r>
            <a:endParaRPr/>
          </a:p>
          <a:p>
            <a:pPr indent="0" lvl="0" marL="0" rtl="0" algn="l">
              <a:spcBef>
                <a:spcPts val="1200"/>
              </a:spcBef>
              <a:spcAft>
                <a:spcPts val="0"/>
              </a:spcAft>
              <a:buClr>
                <a:schemeClr val="dk1"/>
              </a:buClr>
              <a:buSzPct val="61111"/>
              <a:buFont typeface="Arial"/>
              <a:buNone/>
            </a:pPr>
            <a:r>
              <a:rPr lang="en"/>
              <a:t>   			 Thread.currentThread().getName()</a:t>
            </a:r>
            <a:endParaRPr/>
          </a:p>
          <a:p>
            <a:pPr indent="0" lvl="0" marL="0" rtl="0" algn="l">
              <a:spcBef>
                <a:spcPts val="1200"/>
              </a:spcBef>
              <a:spcAft>
                <a:spcPts val="0"/>
              </a:spcAft>
              <a:buClr>
                <a:schemeClr val="dk1"/>
              </a:buClr>
              <a:buSzPct val="61111"/>
              <a:buFont typeface="Arial"/>
              <a:buNone/>
            </a:pPr>
            <a:r>
              <a:rPr lang="en"/>
              <a:t>   			 + "...notified");</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rPr lang="en"/>
              <a:t>class Main2 extends Thread {</a:t>
            </a:r>
            <a:endParaRPr/>
          </a:p>
          <a:p>
            <a:pPr indent="0" lvl="0" marL="0" rtl="0" algn="l">
              <a:spcBef>
                <a:spcPts val="1200"/>
              </a:spcBef>
              <a:spcAft>
                <a:spcPts val="0"/>
              </a:spcAft>
              <a:buClr>
                <a:schemeClr val="dk1"/>
              </a:buClr>
              <a:buSzPct val="61111"/>
              <a:buFont typeface="Arial"/>
              <a:buNone/>
            </a:pPr>
            <a:r>
              <a:rPr lang="en"/>
              <a:t>    Main1 main1;</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Main2(Main1 main1){</a:t>
            </a:r>
            <a:endParaRPr/>
          </a:p>
          <a:p>
            <a:pPr indent="0" lvl="0" marL="0" rtl="0" algn="l">
              <a:spcBef>
                <a:spcPts val="1200"/>
              </a:spcBef>
              <a:spcAft>
                <a:spcPts val="0"/>
              </a:spcAft>
              <a:buClr>
                <a:schemeClr val="dk1"/>
              </a:buClr>
              <a:buSzPct val="61111"/>
              <a:buFont typeface="Arial"/>
              <a:buNone/>
            </a:pPr>
            <a:r>
              <a:rPr lang="en"/>
              <a:t>    this.main1 = main1;</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public void run()</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synchronized (this.main1)</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System.out.println(</a:t>
            </a:r>
            <a:endParaRPr/>
          </a:p>
          <a:p>
            <a:pPr indent="0" lvl="0" marL="0" rtl="0" algn="l">
              <a:spcBef>
                <a:spcPts val="1200"/>
              </a:spcBef>
              <a:spcAft>
                <a:spcPts val="0"/>
              </a:spcAft>
              <a:buClr>
                <a:schemeClr val="dk1"/>
              </a:buClr>
              <a:buSzPct val="61111"/>
              <a:buFont typeface="Arial"/>
              <a:buNone/>
            </a:pPr>
            <a:r>
              <a:rPr lang="en"/>
              <a:t>   			 Thread.currentThread().getName()</a:t>
            </a:r>
            <a:endParaRPr/>
          </a:p>
          <a:p>
            <a:pPr indent="0" lvl="0" marL="0" rtl="0" algn="l">
              <a:spcBef>
                <a:spcPts val="1200"/>
              </a:spcBef>
              <a:spcAft>
                <a:spcPts val="0"/>
              </a:spcAft>
              <a:buClr>
                <a:schemeClr val="dk1"/>
              </a:buClr>
              <a:buSzPct val="61111"/>
              <a:buFont typeface="Arial"/>
              <a:buNone/>
            </a:pPr>
            <a:r>
              <a:rPr lang="en"/>
              <a:t>   			 + "...starts");</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try {</a:t>
            </a:r>
            <a:endParaRPr/>
          </a:p>
          <a:p>
            <a:pPr indent="0" lvl="0" marL="0" rtl="0" algn="l">
              <a:spcBef>
                <a:spcPts val="1200"/>
              </a:spcBef>
              <a:spcAft>
                <a:spcPts val="0"/>
              </a:spcAft>
              <a:buClr>
                <a:schemeClr val="dk1"/>
              </a:buClr>
              <a:buSzPct val="61111"/>
              <a:buFont typeface="Arial"/>
              <a:buNone/>
            </a:pPr>
            <a:r>
              <a:rPr lang="en"/>
              <a:t>   			 this.main1.wait();</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catch (InterruptedException e) {</a:t>
            </a:r>
            <a:endParaRPr/>
          </a:p>
          <a:p>
            <a:pPr indent="0" lvl="0" marL="0" rtl="0" algn="l">
              <a:spcBef>
                <a:spcPts val="1200"/>
              </a:spcBef>
              <a:spcAft>
                <a:spcPts val="0"/>
              </a:spcAft>
              <a:buClr>
                <a:schemeClr val="dk1"/>
              </a:buClr>
              <a:buSzPct val="61111"/>
              <a:buFont typeface="Arial"/>
              <a:buNone/>
            </a:pPr>
            <a:r>
              <a:rPr lang="en"/>
              <a:t>   			 e.printStackTrace();</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System.out.println(</a:t>
            </a:r>
            <a:endParaRPr/>
          </a:p>
          <a:p>
            <a:pPr indent="0" lvl="0" marL="0" rtl="0" algn="l">
              <a:spcBef>
                <a:spcPts val="1200"/>
              </a:spcBef>
              <a:spcAft>
                <a:spcPts val="0"/>
              </a:spcAft>
              <a:buClr>
                <a:schemeClr val="dk1"/>
              </a:buClr>
              <a:buSzPct val="61111"/>
              <a:buFont typeface="Arial"/>
              <a:buNone/>
            </a:pPr>
            <a:r>
              <a:rPr lang="en"/>
              <a:t>   			 Thread.currentThread().getName()</a:t>
            </a:r>
            <a:endParaRPr/>
          </a:p>
          <a:p>
            <a:pPr indent="0" lvl="0" marL="0" rtl="0" algn="l">
              <a:spcBef>
                <a:spcPts val="1200"/>
              </a:spcBef>
              <a:spcAft>
                <a:spcPts val="0"/>
              </a:spcAft>
              <a:buClr>
                <a:schemeClr val="dk1"/>
              </a:buClr>
              <a:buSzPct val="61111"/>
              <a:buFont typeface="Arial"/>
              <a:buNone/>
            </a:pPr>
            <a:r>
              <a:rPr lang="en"/>
              <a:t>   			 + "...notified");</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rPr lang="en"/>
              <a:t>class Main3 extends Thread {</a:t>
            </a:r>
            <a:endParaRPr/>
          </a:p>
          <a:p>
            <a:pPr indent="0" lvl="0" marL="0" rtl="0" algn="l">
              <a:spcBef>
                <a:spcPts val="1200"/>
              </a:spcBef>
              <a:spcAft>
                <a:spcPts val="0"/>
              </a:spcAft>
              <a:buClr>
                <a:schemeClr val="dk1"/>
              </a:buClr>
              <a:buSzPct val="61111"/>
              <a:buFont typeface="Arial"/>
              <a:buNone/>
            </a:pPr>
            <a:r>
              <a:rPr lang="en"/>
              <a:t>    Main1 main1;</a:t>
            </a:r>
            <a:endParaRPr/>
          </a:p>
          <a:p>
            <a:pPr indent="0" lvl="0" marL="0" rtl="0" algn="l">
              <a:spcBef>
                <a:spcPts val="1200"/>
              </a:spcBef>
              <a:spcAft>
                <a:spcPts val="0"/>
              </a:spcAft>
              <a:buClr>
                <a:schemeClr val="dk1"/>
              </a:buClr>
              <a:buSzPct val="61111"/>
              <a:buFont typeface="Arial"/>
              <a:buNone/>
            </a:pPr>
            <a:r>
              <a:rPr lang="en"/>
              <a:t>    Main3(Main1  main1) { this.main1 = main1; }</a:t>
            </a:r>
            <a:endParaRPr/>
          </a:p>
          <a:p>
            <a:pPr indent="0" lvl="0" marL="0" rtl="0" algn="l">
              <a:spcBef>
                <a:spcPts val="1200"/>
              </a:spcBef>
              <a:spcAft>
                <a:spcPts val="0"/>
              </a:spcAft>
              <a:buClr>
                <a:schemeClr val="dk1"/>
              </a:buClr>
              <a:buSzPct val="61111"/>
              <a:buFont typeface="Arial"/>
              <a:buNone/>
            </a:pPr>
            <a:r>
              <a:rPr lang="en"/>
              <a:t>    public void run()</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synchronized (this.main1)</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System.out.println(</a:t>
            </a:r>
            <a:endParaRPr/>
          </a:p>
          <a:p>
            <a:pPr indent="0" lvl="0" marL="0" rtl="0" algn="l">
              <a:spcBef>
                <a:spcPts val="1200"/>
              </a:spcBef>
              <a:spcAft>
                <a:spcPts val="0"/>
              </a:spcAft>
              <a:buClr>
                <a:schemeClr val="dk1"/>
              </a:buClr>
              <a:buSzPct val="61111"/>
              <a:buFont typeface="Arial"/>
              <a:buNone/>
            </a:pPr>
            <a:r>
              <a:rPr lang="en"/>
              <a:t>   			 Thread.currentThread().getName()</a:t>
            </a:r>
            <a:endParaRPr/>
          </a:p>
          <a:p>
            <a:pPr indent="0" lvl="0" marL="0" rtl="0" algn="l">
              <a:spcBef>
                <a:spcPts val="1200"/>
              </a:spcBef>
              <a:spcAft>
                <a:spcPts val="0"/>
              </a:spcAft>
              <a:buClr>
                <a:schemeClr val="dk1"/>
              </a:buClr>
              <a:buSzPct val="61111"/>
              <a:buFont typeface="Arial"/>
              <a:buNone/>
            </a:pPr>
            <a:r>
              <a:rPr lang="en"/>
              <a:t>   			 + "...starts");</a:t>
            </a:r>
            <a:endParaRPr/>
          </a:p>
          <a:p>
            <a:pPr indent="0" lvl="0" marL="0" rtl="0" algn="l">
              <a:spcBef>
                <a:spcPts val="1200"/>
              </a:spcBef>
              <a:spcAft>
                <a:spcPts val="0"/>
              </a:spcAft>
              <a:buClr>
                <a:schemeClr val="dk1"/>
              </a:buClr>
              <a:buSzPct val="61111"/>
              <a:buFont typeface="Arial"/>
              <a:buNone/>
            </a:pPr>
            <a:r>
              <a:rPr lang="en"/>
              <a:t>   		 this.main1.notify();</a:t>
            </a:r>
            <a:endParaRPr/>
          </a:p>
          <a:p>
            <a:pPr indent="0" lvl="0" marL="0" rtl="0" algn="l">
              <a:spcBef>
                <a:spcPts val="1200"/>
              </a:spcBef>
              <a:spcAft>
                <a:spcPts val="0"/>
              </a:spcAft>
              <a:buClr>
                <a:schemeClr val="dk1"/>
              </a:buClr>
              <a:buSzPct val="61111"/>
              <a:buFont typeface="Arial"/>
              <a:buNone/>
            </a:pPr>
            <a:r>
              <a:rPr lang="en"/>
              <a:t>   		 System.out.println(</a:t>
            </a:r>
            <a:endParaRPr/>
          </a:p>
          <a:p>
            <a:pPr indent="0" lvl="0" marL="0" rtl="0" algn="l">
              <a:spcBef>
                <a:spcPts val="1200"/>
              </a:spcBef>
              <a:spcAft>
                <a:spcPts val="0"/>
              </a:spcAft>
              <a:buClr>
                <a:schemeClr val="dk1"/>
              </a:buClr>
              <a:buSzPct val="61111"/>
              <a:buFont typeface="Arial"/>
              <a:buNone/>
            </a:pPr>
            <a:r>
              <a:rPr lang="en"/>
              <a:t>   			 Thread.currentThread().getName()</a:t>
            </a:r>
            <a:endParaRPr/>
          </a:p>
          <a:p>
            <a:pPr indent="0" lvl="0" marL="0" rtl="0" algn="l">
              <a:spcBef>
                <a:spcPts val="1200"/>
              </a:spcBef>
              <a:spcAft>
                <a:spcPts val="0"/>
              </a:spcAft>
              <a:buClr>
                <a:schemeClr val="dk1"/>
              </a:buClr>
              <a:buSzPct val="61111"/>
              <a:buFont typeface="Arial"/>
              <a:buNone/>
            </a:pPr>
            <a:r>
              <a:rPr lang="en"/>
              <a:t>   			 + "...notified");</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rPr lang="en"/>
              <a:t>class MainClass {</a:t>
            </a:r>
            <a:endParaRPr/>
          </a:p>
          <a:p>
            <a:pPr indent="0" lvl="0" marL="0" rtl="0" algn="l">
              <a:spcBef>
                <a:spcPts val="1200"/>
              </a:spcBef>
              <a:spcAft>
                <a:spcPts val="0"/>
              </a:spcAft>
              <a:buClr>
                <a:schemeClr val="dk1"/>
              </a:buClr>
              <a:buSzPct val="61111"/>
              <a:buFont typeface="Arial"/>
              <a:buNone/>
            </a:pPr>
            <a:r>
              <a:rPr lang="en"/>
              <a:t>    public static void main(String[] args)</a:t>
            </a:r>
            <a:endParaRPr/>
          </a:p>
          <a:p>
            <a:pPr indent="0" lvl="0" marL="0" rtl="0" algn="l">
              <a:spcBef>
                <a:spcPts val="1200"/>
              </a:spcBef>
              <a:spcAft>
                <a:spcPts val="0"/>
              </a:spcAft>
              <a:buClr>
                <a:schemeClr val="dk1"/>
              </a:buClr>
              <a:buSzPct val="61111"/>
              <a:buFont typeface="Arial"/>
              <a:buNone/>
            </a:pPr>
            <a:r>
              <a:rPr lang="en"/>
              <a:t>   	 throws InterruptedException</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Main1 main1 = new Main1();</a:t>
            </a:r>
            <a:endParaRPr/>
          </a:p>
          <a:p>
            <a:pPr indent="0" lvl="0" marL="0" rtl="0" algn="l">
              <a:spcBef>
                <a:spcPts val="1200"/>
              </a:spcBef>
              <a:spcAft>
                <a:spcPts val="0"/>
              </a:spcAft>
              <a:buClr>
                <a:schemeClr val="dk1"/>
              </a:buClr>
              <a:buSzPct val="61111"/>
              <a:buFont typeface="Arial"/>
              <a:buNone/>
            </a:pPr>
            <a:r>
              <a:rPr lang="en"/>
              <a:t>   	 Main2 main2 = new Main2(main1);</a:t>
            </a:r>
            <a:endParaRPr/>
          </a:p>
          <a:p>
            <a:pPr indent="0" lvl="0" marL="0" rtl="0" algn="l">
              <a:spcBef>
                <a:spcPts val="1200"/>
              </a:spcBef>
              <a:spcAft>
                <a:spcPts val="0"/>
              </a:spcAft>
              <a:buClr>
                <a:schemeClr val="dk1"/>
              </a:buClr>
              <a:buSzPct val="61111"/>
              <a:buFont typeface="Arial"/>
              <a:buNone/>
            </a:pPr>
            <a:r>
              <a:rPr lang="en"/>
              <a:t>   	 Main3 main3 = new Main3(main1);</a:t>
            </a:r>
            <a:endParaRPr/>
          </a:p>
          <a:p>
            <a:pPr indent="0" lvl="0" marL="0" rtl="0" algn="l">
              <a:spcBef>
                <a:spcPts val="1200"/>
              </a:spcBef>
              <a:spcAft>
                <a:spcPts val="0"/>
              </a:spcAft>
              <a:buClr>
                <a:schemeClr val="dk1"/>
              </a:buClr>
              <a:buSzPct val="61111"/>
              <a:buFont typeface="Arial"/>
              <a:buNone/>
            </a:pPr>
            <a:r>
              <a:rPr lang="en"/>
              <a:t>   	 Thread t1 = new Thread(main1, "Thread-1");</a:t>
            </a:r>
            <a:endParaRPr/>
          </a:p>
          <a:p>
            <a:pPr indent="0" lvl="0" marL="0" rtl="0" algn="l">
              <a:spcBef>
                <a:spcPts val="1200"/>
              </a:spcBef>
              <a:spcAft>
                <a:spcPts val="0"/>
              </a:spcAft>
              <a:buClr>
                <a:schemeClr val="dk1"/>
              </a:buClr>
              <a:buSzPct val="61111"/>
              <a:buFont typeface="Arial"/>
              <a:buNone/>
            </a:pPr>
            <a:r>
              <a:rPr lang="en"/>
              <a:t>   	 Thread t2 = new Thread(main2, "Thread-2");</a:t>
            </a:r>
            <a:endParaRPr/>
          </a:p>
          <a:p>
            <a:pPr indent="0" lvl="0" marL="0" rtl="0" algn="l">
              <a:spcBef>
                <a:spcPts val="1200"/>
              </a:spcBef>
              <a:spcAft>
                <a:spcPts val="0"/>
              </a:spcAft>
              <a:buClr>
                <a:schemeClr val="dk1"/>
              </a:buClr>
              <a:buSzPct val="61111"/>
              <a:buFont typeface="Arial"/>
              <a:buNone/>
            </a:pPr>
            <a:r>
              <a:rPr lang="en"/>
              <a:t>   	 Thread t3 = new Thread(main3, "Thread-3");</a:t>
            </a:r>
            <a:endParaRPr/>
          </a:p>
          <a:p>
            <a:pPr indent="0" lvl="0" marL="0" rtl="0" algn="l">
              <a:spcBef>
                <a:spcPts val="1200"/>
              </a:spcBef>
              <a:spcAft>
                <a:spcPts val="0"/>
              </a:spcAft>
              <a:buClr>
                <a:schemeClr val="dk1"/>
              </a:buClr>
              <a:buSzPct val="61111"/>
              <a:buFont typeface="Arial"/>
              <a:buNone/>
            </a:pPr>
            <a:r>
              <a:rPr lang="en"/>
              <a:t>   	 t1.start();</a:t>
            </a:r>
            <a:endParaRPr/>
          </a:p>
          <a:p>
            <a:pPr indent="0" lvl="0" marL="0" rtl="0" algn="l">
              <a:spcBef>
                <a:spcPts val="1200"/>
              </a:spcBef>
              <a:spcAft>
                <a:spcPts val="0"/>
              </a:spcAft>
              <a:buClr>
                <a:schemeClr val="dk1"/>
              </a:buClr>
              <a:buSzPct val="61111"/>
              <a:buFont typeface="Arial"/>
              <a:buNone/>
            </a:pPr>
            <a:r>
              <a:rPr lang="en"/>
              <a:t>   	 t2.start();</a:t>
            </a:r>
            <a:endParaRPr/>
          </a:p>
          <a:p>
            <a:pPr indent="0" lvl="0" marL="0" rtl="0" algn="l">
              <a:spcBef>
                <a:spcPts val="1200"/>
              </a:spcBef>
              <a:spcAft>
                <a:spcPts val="0"/>
              </a:spcAft>
              <a:buClr>
                <a:schemeClr val="dk1"/>
              </a:buClr>
              <a:buSzPct val="61111"/>
              <a:buFont typeface="Arial"/>
              <a:buNone/>
            </a:pPr>
            <a:r>
              <a:rPr lang="en"/>
              <a:t>   	 Thread.sleep(100);</a:t>
            </a:r>
            <a:endParaRPr/>
          </a:p>
          <a:p>
            <a:pPr indent="0" lvl="0" marL="0" rtl="0" algn="l">
              <a:spcBef>
                <a:spcPts val="1200"/>
              </a:spcBef>
              <a:spcAft>
                <a:spcPts val="0"/>
              </a:spcAft>
              <a:buClr>
                <a:schemeClr val="dk1"/>
              </a:buClr>
              <a:buSzPct val="61111"/>
              <a:buFont typeface="Arial"/>
              <a:buNone/>
            </a:pPr>
            <a:r>
              <a:rPr lang="en"/>
              <a:t>   	 t3.start();</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9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using notifyAll()</a:t>
            </a:r>
            <a:endParaRPr/>
          </a:p>
        </p:txBody>
      </p:sp>
      <p:sp>
        <p:nvSpPr>
          <p:cNvPr id="553" name="Google Shape;553;p9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ct val="61111"/>
              <a:buFont typeface="Arial"/>
              <a:buNone/>
            </a:pPr>
            <a:r>
              <a:rPr lang="en"/>
              <a:t>// Java program to illustrate the</a:t>
            </a:r>
            <a:endParaRPr/>
          </a:p>
          <a:p>
            <a:pPr indent="0" lvl="0" marL="0" rtl="0" algn="l">
              <a:spcBef>
                <a:spcPts val="1200"/>
              </a:spcBef>
              <a:spcAft>
                <a:spcPts val="0"/>
              </a:spcAft>
              <a:buClr>
                <a:schemeClr val="dk1"/>
              </a:buClr>
              <a:buSzPct val="61111"/>
              <a:buFont typeface="Arial"/>
              <a:buNone/>
            </a:pPr>
            <a:r>
              <a:rPr lang="en"/>
              <a:t>// behavior of notifyAll() method</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class Main1 extends Thread {</a:t>
            </a:r>
            <a:endParaRPr/>
          </a:p>
          <a:p>
            <a:pPr indent="0" lvl="0" marL="0" rtl="0" algn="l">
              <a:spcBef>
                <a:spcPts val="1200"/>
              </a:spcBef>
              <a:spcAft>
                <a:spcPts val="0"/>
              </a:spcAft>
              <a:buClr>
                <a:schemeClr val="dk1"/>
              </a:buClr>
              <a:buSzPct val="61111"/>
              <a:buFont typeface="Arial"/>
              <a:buNone/>
            </a:pPr>
            <a:r>
              <a:rPr lang="en"/>
              <a:t>    public void run()</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synchronized (this)</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System.out.println(</a:t>
            </a:r>
            <a:endParaRPr/>
          </a:p>
          <a:p>
            <a:pPr indent="0" lvl="0" marL="0" rtl="0" algn="l">
              <a:spcBef>
                <a:spcPts val="1200"/>
              </a:spcBef>
              <a:spcAft>
                <a:spcPts val="0"/>
              </a:spcAft>
              <a:buClr>
                <a:schemeClr val="dk1"/>
              </a:buClr>
              <a:buSzPct val="61111"/>
              <a:buFont typeface="Arial"/>
              <a:buNone/>
            </a:pPr>
            <a:r>
              <a:rPr lang="en"/>
              <a:t>   			 Thread.currentThread().getName()</a:t>
            </a:r>
            <a:endParaRPr/>
          </a:p>
          <a:p>
            <a:pPr indent="0" lvl="0" marL="0" rtl="0" algn="l">
              <a:spcBef>
                <a:spcPts val="1200"/>
              </a:spcBef>
              <a:spcAft>
                <a:spcPts val="0"/>
              </a:spcAft>
              <a:buClr>
                <a:schemeClr val="dk1"/>
              </a:buClr>
              <a:buSzPct val="61111"/>
              <a:buFont typeface="Arial"/>
              <a:buNone/>
            </a:pPr>
            <a:r>
              <a:rPr lang="en"/>
              <a:t>   			 + "...starts");</a:t>
            </a:r>
            <a:endParaRPr/>
          </a:p>
          <a:p>
            <a:pPr indent="0" lvl="0" marL="0" rtl="0" algn="l">
              <a:spcBef>
                <a:spcPts val="1200"/>
              </a:spcBef>
              <a:spcAft>
                <a:spcPts val="0"/>
              </a:spcAft>
              <a:buClr>
                <a:schemeClr val="dk1"/>
              </a:buClr>
              <a:buSzPct val="61111"/>
              <a:buFont typeface="Arial"/>
              <a:buNone/>
            </a:pPr>
            <a:r>
              <a:rPr lang="en"/>
              <a:t>   		 try {</a:t>
            </a:r>
            <a:endParaRPr/>
          </a:p>
          <a:p>
            <a:pPr indent="0" lvl="0" marL="0" rtl="0" algn="l">
              <a:spcBef>
                <a:spcPts val="1200"/>
              </a:spcBef>
              <a:spcAft>
                <a:spcPts val="0"/>
              </a:spcAft>
              <a:buClr>
                <a:schemeClr val="dk1"/>
              </a:buClr>
              <a:buSzPct val="61111"/>
              <a:buFont typeface="Arial"/>
              <a:buNone/>
            </a:pPr>
            <a:r>
              <a:rPr lang="en"/>
              <a:t>   			 this.wait();</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catch (InterruptedException e) {</a:t>
            </a:r>
            <a:endParaRPr/>
          </a:p>
          <a:p>
            <a:pPr indent="0" lvl="0" marL="0" rtl="0" algn="l">
              <a:spcBef>
                <a:spcPts val="1200"/>
              </a:spcBef>
              <a:spcAft>
                <a:spcPts val="0"/>
              </a:spcAft>
              <a:buClr>
                <a:schemeClr val="dk1"/>
              </a:buClr>
              <a:buSzPct val="61111"/>
              <a:buFont typeface="Arial"/>
              <a:buNone/>
            </a:pPr>
            <a:r>
              <a:rPr lang="en"/>
              <a:t>   			 e.printStackTrace();</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System.out.println(</a:t>
            </a:r>
            <a:endParaRPr/>
          </a:p>
          <a:p>
            <a:pPr indent="0" lvl="0" marL="0" rtl="0" algn="l">
              <a:spcBef>
                <a:spcPts val="1200"/>
              </a:spcBef>
              <a:spcAft>
                <a:spcPts val="0"/>
              </a:spcAft>
              <a:buClr>
                <a:schemeClr val="dk1"/>
              </a:buClr>
              <a:buSzPct val="61111"/>
              <a:buFont typeface="Arial"/>
              <a:buNone/>
            </a:pPr>
            <a:r>
              <a:rPr lang="en"/>
              <a:t>   			 Thread.currentThread().getName()</a:t>
            </a:r>
            <a:endParaRPr/>
          </a:p>
          <a:p>
            <a:pPr indent="0" lvl="0" marL="0" rtl="0" algn="l">
              <a:spcBef>
                <a:spcPts val="1200"/>
              </a:spcBef>
              <a:spcAft>
                <a:spcPts val="0"/>
              </a:spcAft>
              <a:buClr>
                <a:schemeClr val="dk1"/>
              </a:buClr>
              <a:buSzPct val="61111"/>
              <a:buFont typeface="Arial"/>
              <a:buNone/>
            </a:pPr>
            <a:r>
              <a:rPr lang="en"/>
              <a:t>   			 + "...notified");</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rPr lang="en"/>
              <a:t>class Main2 extends Thread {</a:t>
            </a:r>
            <a:endParaRPr/>
          </a:p>
          <a:p>
            <a:pPr indent="0" lvl="0" marL="0" rtl="0" algn="l">
              <a:spcBef>
                <a:spcPts val="1200"/>
              </a:spcBef>
              <a:spcAft>
                <a:spcPts val="0"/>
              </a:spcAft>
              <a:buClr>
                <a:schemeClr val="dk1"/>
              </a:buClr>
              <a:buSzPct val="61111"/>
              <a:buFont typeface="Arial"/>
              <a:buNone/>
            </a:pPr>
            <a:r>
              <a:rPr lang="en"/>
              <a:t>    Main1 main1;</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Main2(Main1 main1){</a:t>
            </a:r>
            <a:endParaRPr/>
          </a:p>
          <a:p>
            <a:pPr indent="0" lvl="0" marL="0" rtl="0" algn="l">
              <a:spcBef>
                <a:spcPts val="1200"/>
              </a:spcBef>
              <a:spcAft>
                <a:spcPts val="0"/>
              </a:spcAft>
              <a:buClr>
                <a:schemeClr val="dk1"/>
              </a:buClr>
              <a:buSzPct val="61111"/>
              <a:buFont typeface="Arial"/>
              <a:buNone/>
            </a:pPr>
            <a:r>
              <a:rPr lang="en"/>
              <a:t>    this.main1 = main1;</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public void run()</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synchronized (this.main1)</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System.out.println(</a:t>
            </a:r>
            <a:endParaRPr/>
          </a:p>
          <a:p>
            <a:pPr indent="0" lvl="0" marL="0" rtl="0" algn="l">
              <a:spcBef>
                <a:spcPts val="1200"/>
              </a:spcBef>
              <a:spcAft>
                <a:spcPts val="0"/>
              </a:spcAft>
              <a:buClr>
                <a:schemeClr val="dk1"/>
              </a:buClr>
              <a:buSzPct val="61111"/>
              <a:buFont typeface="Arial"/>
              <a:buNone/>
            </a:pPr>
            <a:r>
              <a:rPr lang="en"/>
              <a:t>   			 Thread.currentThread().getName()</a:t>
            </a:r>
            <a:endParaRPr/>
          </a:p>
          <a:p>
            <a:pPr indent="0" lvl="0" marL="0" rtl="0" algn="l">
              <a:spcBef>
                <a:spcPts val="1200"/>
              </a:spcBef>
              <a:spcAft>
                <a:spcPts val="0"/>
              </a:spcAft>
              <a:buClr>
                <a:schemeClr val="dk1"/>
              </a:buClr>
              <a:buSzPct val="61111"/>
              <a:buFont typeface="Arial"/>
              <a:buNone/>
            </a:pPr>
            <a:r>
              <a:rPr lang="en"/>
              <a:t>   			 + "...starts");</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try {</a:t>
            </a:r>
            <a:endParaRPr/>
          </a:p>
          <a:p>
            <a:pPr indent="0" lvl="0" marL="0" rtl="0" algn="l">
              <a:spcBef>
                <a:spcPts val="1200"/>
              </a:spcBef>
              <a:spcAft>
                <a:spcPts val="0"/>
              </a:spcAft>
              <a:buClr>
                <a:schemeClr val="dk1"/>
              </a:buClr>
              <a:buSzPct val="61111"/>
              <a:buFont typeface="Arial"/>
              <a:buNone/>
            </a:pPr>
            <a:r>
              <a:rPr lang="en"/>
              <a:t>   			 this.main1.wait();</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catch (InterruptedException e) {</a:t>
            </a:r>
            <a:endParaRPr/>
          </a:p>
          <a:p>
            <a:pPr indent="0" lvl="0" marL="0" rtl="0" algn="l">
              <a:spcBef>
                <a:spcPts val="1200"/>
              </a:spcBef>
              <a:spcAft>
                <a:spcPts val="0"/>
              </a:spcAft>
              <a:buClr>
                <a:schemeClr val="dk1"/>
              </a:buClr>
              <a:buSzPct val="61111"/>
              <a:buFont typeface="Arial"/>
              <a:buNone/>
            </a:pPr>
            <a:r>
              <a:rPr lang="en"/>
              <a:t>   			 e.printStackTrace();</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System.out.println(</a:t>
            </a:r>
            <a:endParaRPr/>
          </a:p>
          <a:p>
            <a:pPr indent="0" lvl="0" marL="0" rtl="0" algn="l">
              <a:spcBef>
                <a:spcPts val="1200"/>
              </a:spcBef>
              <a:spcAft>
                <a:spcPts val="0"/>
              </a:spcAft>
              <a:buClr>
                <a:schemeClr val="dk1"/>
              </a:buClr>
              <a:buSzPct val="61111"/>
              <a:buFont typeface="Arial"/>
              <a:buNone/>
            </a:pPr>
            <a:r>
              <a:rPr lang="en"/>
              <a:t>   			 Thread.currentThread().getName()</a:t>
            </a:r>
            <a:endParaRPr/>
          </a:p>
          <a:p>
            <a:pPr indent="0" lvl="0" marL="0" rtl="0" algn="l">
              <a:spcBef>
                <a:spcPts val="1200"/>
              </a:spcBef>
              <a:spcAft>
                <a:spcPts val="0"/>
              </a:spcAft>
              <a:buClr>
                <a:schemeClr val="dk1"/>
              </a:buClr>
              <a:buSzPct val="61111"/>
              <a:buFont typeface="Arial"/>
              <a:buNone/>
            </a:pPr>
            <a:r>
              <a:rPr lang="en"/>
              <a:t>   			 + "...notified");</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rPr lang="en"/>
              <a:t>class Main3 extends Thread {</a:t>
            </a:r>
            <a:endParaRPr/>
          </a:p>
          <a:p>
            <a:pPr indent="0" lvl="0" marL="0" rtl="0" algn="l">
              <a:spcBef>
                <a:spcPts val="1200"/>
              </a:spcBef>
              <a:spcAft>
                <a:spcPts val="0"/>
              </a:spcAft>
              <a:buClr>
                <a:schemeClr val="dk1"/>
              </a:buClr>
              <a:buSzPct val="61111"/>
              <a:buFont typeface="Arial"/>
              <a:buNone/>
            </a:pPr>
            <a:r>
              <a:rPr lang="en"/>
              <a:t>    Main1 main1;</a:t>
            </a:r>
            <a:endParaRPr/>
          </a:p>
          <a:p>
            <a:pPr indent="0" lvl="0" marL="0" rtl="0" algn="l">
              <a:spcBef>
                <a:spcPts val="1200"/>
              </a:spcBef>
              <a:spcAft>
                <a:spcPts val="0"/>
              </a:spcAft>
              <a:buClr>
                <a:schemeClr val="dk1"/>
              </a:buClr>
              <a:buSzPct val="61111"/>
              <a:buFont typeface="Arial"/>
              <a:buNone/>
            </a:pPr>
            <a:r>
              <a:rPr lang="en"/>
              <a:t>    Main3(Main1 main1) { this.main1 = main1; }</a:t>
            </a:r>
            <a:endParaRPr/>
          </a:p>
          <a:p>
            <a:pPr indent="0" lvl="0" marL="0" rtl="0" algn="l">
              <a:spcBef>
                <a:spcPts val="1200"/>
              </a:spcBef>
              <a:spcAft>
                <a:spcPts val="0"/>
              </a:spcAft>
              <a:buClr>
                <a:schemeClr val="dk1"/>
              </a:buClr>
              <a:buSzPct val="61111"/>
              <a:buFont typeface="Arial"/>
              <a:buNone/>
            </a:pPr>
            <a:r>
              <a:rPr lang="en"/>
              <a:t>    public void run()</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synchronized (this.main1)</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System.out.println(</a:t>
            </a:r>
            <a:endParaRPr/>
          </a:p>
          <a:p>
            <a:pPr indent="0" lvl="0" marL="0" rtl="0" algn="l">
              <a:spcBef>
                <a:spcPts val="1200"/>
              </a:spcBef>
              <a:spcAft>
                <a:spcPts val="0"/>
              </a:spcAft>
              <a:buClr>
                <a:schemeClr val="dk1"/>
              </a:buClr>
              <a:buSzPct val="61111"/>
              <a:buFont typeface="Arial"/>
              <a:buNone/>
            </a:pPr>
            <a:r>
              <a:rPr lang="en"/>
              <a:t>   			 Thread.currentThread().getName()</a:t>
            </a:r>
            <a:endParaRPr/>
          </a:p>
          <a:p>
            <a:pPr indent="0" lvl="0" marL="0" rtl="0" algn="l">
              <a:spcBef>
                <a:spcPts val="1200"/>
              </a:spcBef>
              <a:spcAft>
                <a:spcPts val="0"/>
              </a:spcAft>
              <a:buClr>
                <a:schemeClr val="dk1"/>
              </a:buClr>
              <a:buSzPct val="61111"/>
              <a:buFont typeface="Arial"/>
              <a:buNone/>
            </a:pPr>
            <a:r>
              <a:rPr lang="en"/>
              <a:t>   			 + "...starts");</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this.main1.notifyAll();</a:t>
            </a:r>
            <a:endParaRPr/>
          </a:p>
          <a:p>
            <a:pPr indent="0" lvl="0" marL="0" rtl="0" algn="l">
              <a:spcBef>
                <a:spcPts val="1200"/>
              </a:spcBef>
              <a:spcAft>
                <a:spcPts val="0"/>
              </a:spcAft>
              <a:buClr>
                <a:schemeClr val="dk1"/>
              </a:buClr>
              <a:buSzPct val="61111"/>
              <a:buFont typeface="Arial"/>
              <a:buNone/>
            </a:pPr>
            <a:r>
              <a:rPr lang="en"/>
              <a:t>   		 System.out.println(</a:t>
            </a:r>
            <a:endParaRPr/>
          </a:p>
          <a:p>
            <a:pPr indent="0" lvl="0" marL="0" rtl="0" algn="l">
              <a:spcBef>
                <a:spcPts val="1200"/>
              </a:spcBef>
              <a:spcAft>
                <a:spcPts val="0"/>
              </a:spcAft>
              <a:buClr>
                <a:schemeClr val="dk1"/>
              </a:buClr>
              <a:buSzPct val="61111"/>
              <a:buFont typeface="Arial"/>
              <a:buNone/>
            </a:pPr>
            <a:r>
              <a:rPr lang="en"/>
              <a:t>   			 Thread.currentThread().getName()</a:t>
            </a:r>
            <a:endParaRPr/>
          </a:p>
          <a:p>
            <a:pPr indent="0" lvl="0" marL="0" rtl="0" algn="l">
              <a:spcBef>
                <a:spcPts val="1200"/>
              </a:spcBef>
              <a:spcAft>
                <a:spcPts val="0"/>
              </a:spcAft>
              <a:buClr>
                <a:schemeClr val="dk1"/>
              </a:buClr>
              <a:buSzPct val="61111"/>
              <a:buFont typeface="Arial"/>
              <a:buNone/>
            </a:pPr>
            <a:r>
              <a:rPr lang="en"/>
              <a:t>   			 + "...notified");</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rPr lang="en"/>
              <a:t>class MainClass {</a:t>
            </a:r>
            <a:endParaRPr/>
          </a:p>
          <a:p>
            <a:pPr indent="0" lvl="0" marL="0" rtl="0" algn="l">
              <a:spcBef>
                <a:spcPts val="1200"/>
              </a:spcBef>
              <a:spcAft>
                <a:spcPts val="0"/>
              </a:spcAft>
              <a:buClr>
                <a:schemeClr val="dk1"/>
              </a:buClr>
              <a:buSzPct val="61111"/>
              <a:buFont typeface="Arial"/>
              <a:buNone/>
            </a:pPr>
            <a:r>
              <a:rPr lang="en"/>
              <a:t>    public static void main(String[] args)</a:t>
            </a:r>
            <a:endParaRPr/>
          </a:p>
          <a:p>
            <a:pPr indent="0" lvl="0" marL="0" rtl="0" algn="l">
              <a:spcBef>
                <a:spcPts val="1200"/>
              </a:spcBef>
              <a:spcAft>
                <a:spcPts val="0"/>
              </a:spcAft>
              <a:buClr>
                <a:schemeClr val="dk1"/>
              </a:buClr>
              <a:buSzPct val="61111"/>
              <a:buFont typeface="Arial"/>
              <a:buNone/>
            </a:pPr>
            <a:r>
              <a:rPr lang="en"/>
              <a:t>   	 throws InterruptedException</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Main1 main1 = new Main1();</a:t>
            </a:r>
            <a:endParaRPr/>
          </a:p>
          <a:p>
            <a:pPr indent="0" lvl="0" marL="0" rtl="0" algn="l">
              <a:spcBef>
                <a:spcPts val="1200"/>
              </a:spcBef>
              <a:spcAft>
                <a:spcPts val="0"/>
              </a:spcAft>
              <a:buClr>
                <a:schemeClr val="dk1"/>
              </a:buClr>
              <a:buSzPct val="61111"/>
              <a:buFont typeface="Arial"/>
              <a:buNone/>
            </a:pPr>
            <a:r>
              <a:rPr lang="en"/>
              <a:t>   	 Main2 main2 = new Main2(main1);</a:t>
            </a:r>
            <a:endParaRPr/>
          </a:p>
          <a:p>
            <a:pPr indent="0" lvl="0" marL="0" rtl="0" algn="l">
              <a:spcBef>
                <a:spcPts val="1200"/>
              </a:spcBef>
              <a:spcAft>
                <a:spcPts val="0"/>
              </a:spcAft>
              <a:buClr>
                <a:schemeClr val="dk1"/>
              </a:buClr>
              <a:buSzPct val="61111"/>
              <a:buFont typeface="Arial"/>
              <a:buNone/>
            </a:pPr>
            <a:r>
              <a:rPr lang="en"/>
              <a:t>   	 Main3 main3 = new Main3(main1);</a:t>
            </a:r>
            <a:endParaRPr/>
          </a:p>
          <a:p>
            <a:pPr indent="0" lvl="0" marL="0" rtl="0" algn="l">
              <a:spcBef>
                <a:spcPts val="1200"/>
              </a:spcBef>
              <a:spcAft>
                <a:spcPts val="0"/>
              </a:spcAft>
              <a:buClr>
                <a:schemeClr val="dk1"/>
              </a:buClr>
              <a:buSzPct val="61111"/>
              <a:buFont typeface="Arial"/>
              <a:buNone/>
            </a:pPr>
            <a:r>
              <a:rPr lang="en"/>
              <a:t>   	 Thread t1 = new Thread(main1, "Thread-1");</a:t>
            </a:r>
            <a:endParaRPr/>
          </a:p>
          <a:p>
            <a:pPr indent="0" lvl="0" marL="0" rtl="0" algn="l">
              <a:spcBef>
                <a:spcPts val="1200"/>
              </a:spcBef>
              <a:spcAft>
                <a:spcPts val="0"/>
              </a:spcAft>
              <a:buClr>
                <a:schemeClr val="dk1"/>
              </a:buClr>
              <a:buSzPct val="61111"/>
              <a:buFont typeface="Arial"/>
              <a:buNone/>
            </a:pPr>
            <a:r>
              <a:rPr lang="en"/>
              <a:t>   	 Thread t2 = new Thread(main2, "Thread-2");</a:t>
            </a:r>
            <a:endParaRPr/>
          </a:p>
          <a:p>
            <a:pPr indent="0" lvl="0" marL="0" rtl="0" algn="l">
              <a:spcBef>
                <a:spcPts val="1200"/>
              </a:spcBef>
              <a:spcAft>
                <a:spcPts val="0"/>
              </a:spcAft>
              <a:buClr>
                <a:schemeClr val="dk1"/>
              </a:buClr>
              <a:buSzPct val="61111"/>
              <a:buFont typeface="Arial"/>
              <a:buNone/>
            </a:pPr>
            <a:r>
              <a:rPr lang="en"/>
              <a:t>   	 Thread t3 = new Thread(main3, "Thread-3");</a:t>
            </a:r>
            <a:endParaRPr/>
          </a:p>
          <a:p>
            <a:pPr indent="0" lvl="0" marL="0" rtl="0" algn="l">
              <a:spcBef>
                <a:spcPts val="1200"/>
              </a:spcBef>
              <a:spcAft>
                <a:spcPts val="0"/>
              </a:spcAft>
              <a:buClr>
                <a:schemeClr val="dk1"/>
              </a:buClr>
              <a:buSzPct val="61111"/>
              <a:buFont typeface="Arial"/>
              <a:buNone/>
            </a:pPr>
            <a:r>
              <a:rPr lang="en"/>
              <a:t>   	 t1.start();</a:t>
            </a:r>
            <a:endParaRPr/>
          </a:p>
          <a:p>
            <a:pPr indent="0" lvl="0" marL="0" rtl="0" algn="l">
              <a:spcBef>
                <a:spcPts val="1200"/>
              </a:spcBef>
              <a:spcAft>
                <a:spcPts val="0"/>
              </a:spcAft>
              <a:buClr>
                <a:schemeClr val="dk1"/>
              </a:buClr>
              <a:buSzPct val="61111"/>
              <a:buFont typeface="Arial"/>
              <a:buNone/>
            </a:pPr>
            <a:r>
              <a:rPr lang="en"/>
              <a:t>   	 t2.start();</a:t>
            </a:r>
            <a:endParaRPr/>
          </a:p>
          <a:p>
            <a:pPr indent="0" lvl="0" marL="0" rtl="0" algn="l">
              <a:spcBef>
                <a:spcPts val="1200"/>
              </a:spcBef>
              <a:spcAft>
                <a:spcPts val="0"/>
              </a:spcAft>
              <a:buClr>
                <a:schemeClr val="dk1"/>
              </a:buClr>
              <a:buSzPct val="61111"/>
              <a:buFont typeface="Arial"/>
              <a:buNone/>
            </a:pPr>
            <a:r>
              <a:rPr lang="en"/>
              <a:t>   	 Thread.sleep(100);</a:t>
            </a:r>
            <a:endParaRPr/>
          </a:p>
          <a:p>
            <a:pPr indent="0" lvl="0" marL="0" rtl="0" algn="l">
              <a:spcBef>
                <a:spcPts val="1200"/>
              </a:spcBef>
              <a:spcAft>
                <a:spcPts val="0"/>
              </a:spcAft>
              <a:buClr>
                <a:schemeClr val="dk1"/>
              </a:buClr>
              <a:buSzPct val="61111"/>
              <a:buFont typeface="Arial"/>
              <a:buNone/>
            </a:pPr>
            <a:r>
              <a:rPr lang="en"/>
              <a:t>   	 t3.start();</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400">
                <a:solidFill>
                  <a:schemeClr val="dk1"/>
                </a:solidFill>
              </a:rPr>
              <a:t>Thread creation by extending the Thread class</a:t>
            </a:r>
            <a:endParaRPr b="1" sz="1400">
              <a:solidFill>
                <a:schemeClr val="dk1"/>
              </a:solidFill>
            </a:endParaRPr>
          </a:p>
          <a:p>
            <a:pPr indent="0" lvl="0" marL="0" rtl="0" algn="l">
              <a:spcBef>
                <a:spcPts val="1200"/>
              </a:spcBef>
              <a:spcAft>
                <a:spcPts val="1200"/>
              </a:spcAft>
              <a:buNone/>
            </a:pPr>
            <a:r>
              <a:rPr lang="en" sz="1400">
                <a:solidFill>
                  <a:schemeClr val="dk1"/>
                </a:solidFill>
              </a:rPr>
              <a:t>We create a class that extends the </a:t>
            </a:r>
            <a:r>
              <a:rPr b="1" lang="en" sz="1400">
                <a:solidFill>
                  <a:schemeClr val="dk1"/>
                </a:solidFill>
              </a:rPr>
              <a:t>java.lang.Thread</a:t>
            </a:r>
            <a:r>
              <a:rPr lang="en" sz="1400">
                <a:solidFill>
                  <a:schemeClr val="dk1"/>
                </a:solidFill>
              </a:rPr>
              <a:t> class. This class overrides the run() method available in the Thread class. A thread begins its life inside run() method. We create an object of our new class and call start() method to start the execution of a thread. Start() invokes the run() method on the Thread object.</a:t>
            </a:r>
            <a:endParaRPr sz="21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