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Lst>
  <p:sldSz cy="5143500" cx="9144000"/>
  <p:notesSz cx="6858000" cy="9144000"/>
  <p:embeddedFontLst>
    <p:embeddedFont>
      <p:font typeface="Libre Franklin"/>
      <p:regular r:id="rId104"/>
      <p:bold r:id="rId105"/>
      <p:italic r:id="rId106"/>
      <p:boldItalic r:id="rId107"/>
    </p:embeddedFont>
    <p:embeddedFont>
      <p:font typeface="Libre Baskerville"/>
      <p:regular r:id="rId108"/>
      <p:bold r:id="rId109"/>
      <p:italic r:id="rId110"/>
    </p:embeddedFont>
    <p:embeddedFont>
      <p:font typeface="Roboto Mono"/>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AF36EA-3925-496B-8EBA-9946F2E38853}">
  <a:tblStyle styleId="{79AF36EA-3925-496B-8EBA-9946F2E388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LibreFranklin-boldItalic.fntdata"/><Relationship Id="rId106" Type="http://schemas.openxmlformats.org/officeDocument/2006/relationships/font" Target="fonts/LibreFranklin-italic.fntdata"/><Relationship Id="rId105" Type="http://schemas.openxmlformats.org/officeDocument/2006/relationships/font" Target="fonts/LibreFranklin-bold.fntdata"/><Relationship Id="rId104" Type="http://schemas.openxmlformats.org/officeDocument/2006/relationships/font" Target="fonts/LibreFranklin-regular.fntdata"/><Relationship Id="rId109" Type="http://schemas.openxmlformats.org/officeDocument/2006/relationships/font" Target="fonts/LibreBaskerville-bold.fntdata"/><Relationship Id="rId108" Type="http://schemas.openxmlformats.org/officeDocument/2006/relationships/font" Target="fonts/LibreBaskerville-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LibreBaskerville-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RobotoMono-boldItalic.fntdata"/><Relationship Id="rId18" Type="http://schemas.openxmlformats.org/officeDocument/2006/relationships/slide" Target="slides/slide12.xml"/><Relationship Id="rId113" Type="http://schemas.openxmlformats.org/officeDocument/2006/relationships/font" Target="fonts/RobotoMono-italic.fntdata"/><Relationship Id="rId112" Type="http://schemas.openxmlformats.org/officeDocument/2006/relationships/font" Target="fonts/RobotoMono-bold.fntdata"/><Relationship Id="rId111" Type="http://schemas.openxmlformats.org/officeDocument/2006/relationships/font" Target="fonts/RobotoMono-regular.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c8d6648c3_2_41: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7" name="Google Shape;107;g22c8d6648c3_2_4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c8d6648c3_2_46: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g22c8d6648c3_2_4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c8d6648c3_2_51: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9" name="Google Shape;119;g22c8d6648c3_2_5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c8d6648c3_2_56: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5" name="Google Shape;125;g22c8d6648c3_2_5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c8d6648c3_2_61: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1" name="Google Shape;131;g22c8d6648c3_2_6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8d6648c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8d6648c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c8d6648c3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c8d6648c3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c8d6648c3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c8d6648c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c8d6648c3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c8d6648c3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c8d6648c3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c8d6648c3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8d6648c3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 name="Google Shape;58;g22c8d6648c3_2_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c8d6648c3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c8d6648c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c8d6648c3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c8d6648c3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c8d6648c3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c8d6648c3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c8d6648c3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c8d6648c3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c8d6648c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c8d6648c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c8d6648c3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c8d6648c3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c8d6648c3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c8d6648c3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8d6648c3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c8d6648c3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c8d6648c3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c8d6648c3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c8d6648c3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c8d6648c3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8d6648c3_2_7: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 name="Google Shape;66;g22c8d6648c3_2_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c8d6648c3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c8d6648c3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c8d6648c3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c8d6648c3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c8d6648c3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c8d6648c3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c8d6648c3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9" name="Google Shape;229;g22c8d6648c3_2_14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30" name="Google Shape;230;g22c8d6648c3_2_1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c8d6648c3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c8d6648c3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c8d6648c3_2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2" name="Google Shape;242;g22c8d6648c3_2_15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43" name="Google Shape;243;g22c8d6648c3_2_1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c8d6648c3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c8d6648c3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c8d6648c3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5" name="Google Shape;255;g22c8d6648c3_2_16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56" name="Google Shape;256;g22c8d6648c3_2_1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c8d6648c3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2" name="Google Shape;262;g22c8d6648c3_2_16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63" name="Google Shape;263;g22c8d6648c3_2_1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c8d6648c3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c8d6648c3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c8d6648c3_2_12: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 name="Google Shape;72;g22c8d6648c3_2_1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c8d6648c3_2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5" name="Google Shape;275;g22c8d6648c3_2_17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76" name="Google Shape;276;g22c8d6648c3_2_1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c8d6648c3_2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2" name="Google Shape;282;g22c8d6648c3_2_18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83" name="Google Shape;283;g22c8d6648c3_2_18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c8d6648c3_2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9" name="Google Shape;289;g22c8d6648c3_2_19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90" name="Google Shape;290;g22c8d6648c3_2_19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c8d6648c3_2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c8d6648c3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c8d6648c3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c8d6648c3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c8d6648c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c8d6648c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c8d6648c3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c8d6648c3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c8d6648c3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c8d6648c3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c8d6648c3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c8d6648c3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c8d6648c3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c8d6648c3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c8d6648c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c8d6648c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c8d6648c3_2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c8d6648c3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c8d6648c3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c8d6648c3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c8d6648c3_2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c8d6648c3_2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c8d6648c3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c8d6648c3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c8d6648c3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c8d6648c3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c8d6648c3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c8d6648c3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c8d6648c3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c8d6648c3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c8d6648c3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2c8d6648c3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c8d6648c3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c8d6648c3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c8d6648c3_2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5" name="Google Shape;385;g22c8d6648c3_2_27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86" name="Google Shape;386;g22c8d6648c3_2_2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c8d6648c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c8d6648c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c8d6648c3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c8d6648c3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c8d6648c3_2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7" name="Google Shape;397;g22c8d6648c3_2_2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15900" rtl="0" algn="l">
              <a:lnSpc>
                <a:spcPct val="100000"/>
              </a:lnSpc>
              <a:spcBef>
                <a:spcPts val="0"/>
              </a:spcBef>
              <a:spcAft>
                <a:spcPts val="0"/>
              </a:spcAft>
              <a:buClr>
                <a:srgbClr val="000000"/>
              </a:buClr>
              <a:buSzPts val="2000"/>
              <a:buFont typeface="Arial"/>
              <a:buNone/>
            </a:pPr>
            <a:r>
              <a:rPr lang="en" sz="2000">
                <a:solidFill>
                  <a:srgbClr val="000000"/>
                </a:solidFill>
                <a:latin typeface="Arial"/>
                <a:ea typeface="Arial"/>
                <a:cs typeface="Arial"/>
                <a:sym typeface="Arial"/>
              </a:rPr>
              <a:t>Draw shit here</a:t>
            </a:r>
            <a:endParaRPr/>
          </a:p>
        </p:txBody>
      </p:sp>
      <p:sp>
        <p:nvSpPr>
          <p:cNvPr id="398" name="Google Shape;398;g22c8d6648c3_2_2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c8d6648c3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c8d6648c3_2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c8d6648c3_2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c8d6648c3_2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c8d6648c3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2c8d6648c3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c8d6648c3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2c8d6648c3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c8d6648c3_2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c8d6648c3_2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2c8d6648c3_2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2c8d6648c3_2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2c8d6648c3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2c8d6648c3_2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2c8d6648c3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2c8d6648c3_2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c8d6648c3_2_25: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 name="Google Shape;88;g22c8d6648c3_2_2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c8d6648c3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2c8d6648c3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2c8d6648c3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2c8d6648c3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2c8d6648c3_2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8" name="Google Shape;458;g22c8d6648c3_2_33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59" name="Google Shape;459;g22c8d6648c3_2_3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2c8d6648c3_2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5" name="Google Shape;465;g22c8d6648c3_2_33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66" name="Google Shape;466;g22c8d6648c3_2_3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2c8d6648c3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2c8d6648c3_2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2c8d6648c3_2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2c8d6648c3_2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2c8d6648c3_2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2c8d6648c3_2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2c8d6648c3_2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2c8d6648c3_2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2c8d6648c3_2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2c8d6648c3_2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2c8d6648c3_2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2c8d6648c3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8d6648c3_2_31: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 name="Google Shape;95;g22c8d6648c3_2_3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c8d6648c3_2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c8d6648c3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2c8d6648c3_2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2c8d6648c3_2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2c8d6648c3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2c8d6648c3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2c8d6648c3_2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2c8d6648c3_2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2c8d6648c3_2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2c8d6648c3_2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2c8d6648c3_2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2c8d6648c3_2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c8d6648c3_2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2c8d6648c3_2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2c8d6648c3_2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2c8d6648c3_2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2c8d6648c3_2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2c8d6648c3_2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2c8d6648c3_2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2c8d6648c3_2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8d6648c3_2_36:notes"/>
          <p:cNvSpPr/>
          <p:nvPr>
            <p:ph idx="2" type="sldImg"/>
          </p:nvPr>
        </p:nvSpPr>
        <p:spPr>
          <a:xfrm>
            <a:off x="1714500" y="695325"/>
            <a:ext cx="3429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1" name="Google Shape;101;g22c8d6648c3_2_3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2c8d6648c3_2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2c8d6648c3_2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2cd59b5a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2cd59b5a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2cd59b5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2cd59b5a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2cd59b5a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2cd59b5a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2cd59b5a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2cd59b5a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2cd59b5a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2cd59b5a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2cd59b5a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2cd59b5a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2cd59b5a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2cd59b5a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geeksforgeeks.org/access-and-non-access-modifiers-in-java/" TargetMode="External"/><Relationship Id="rId4" Type="http://schemas.openxmlformats.org/officeDocument/2006/relationships/hyperlink" Target="https://www.geeksforgeeks.org/access-and-non-access-modifiers-in-jav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geeksforgeeks.org/final-keyword-in-jav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geeksforgeeks.org/static-keyword-jav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javainterviewpoint.com/what-is-method-overriding-in-java/" TargetMode="External"/><Relationship Id="rId4" Type="http://schemas.openxmlformats.org/officeDocument/2006/relationships/hyperlink" Target="https://javainterviewpoint.com/what-is-method-overriding-in-java/"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javainterviewpoint.com/java-method-overloading-example/" TargetMode="External"/><Relationship Id="rId4" Type="http://schemas.openxmlformats.org/officeDocument/2006/relationships/hyperlink" Target="https://javainterviewpoint.com/java-method-overloading-exampl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www.javatpoint.com/java-tutorial" TargetMode="External"/><Relationship Id="rId4" Type="http://schemas.openxmlformats.org/officeDocument/2006/relationships/hyperlink" Target="https://www.javatpoint.com/java-tutorial" TargetMode="External"/><Relationship Id="rId5" Type="http://schemas.openxmlformats.org/officeDocument/2006/relationships/hyperlink" Target="https://www.javatpoint.com/array-in-java" TargetMode="External"/><Relationship Id="rId6" Type="http://schemas.openxmlformats.org/officeDocument/2006/relationships/hyperlink" Target="https://www.javatpoint.com/array-in-jav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www.javatpoint.com/jvm-java-virtual-machine" TargetMode="External"/><Relationship Id="rId4" Type="http://schemas.openxmlformats.org/officeDocument/2006/relationships/hyperlink" Target="https://www.javatpoint.com/jvm-java-virtual-machin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javahungry.blogspot.com/2013/06/difference-between-equals-and-double-equals-method-with-example-java-collections-interview-question.html" TargetMode="External"/><Relationship Id="rId4" Type="http://schemas.openxmlformats.org/officeDocument/2006/relationships/hyperlink" Target="https://javahungry.blogspot.com/2013/06/difference-between-equals-and-double-equals-method-with-example-java-collections-interview-ques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www.digitalocean.com/community/tutorials/java-string" TargetMode="External"/><Relationship Id="rId4" Type="http://schemas.openxmlformats.org/officeDocument/2006/relationships/hyperlink" Target="https://www.digitalocean.com/community/tutorials/java-string"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www.digitalocean.com/community/tutorials/thread-safety-in-java" TargetMode="External"/><Relationship Id="rId4" Type="http://schemas.openxmlformats.org/officeDocument/2006/relationships/hyperlink" Target="https://www.digitalocean.com/community/tutorials/thread-safety-in-java"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s://www.digitalocean.com/community/tutorials/constructor-in-java" TargetMode="External"/><Relationship Id="rId4" Type="http://schemas.openxmlformats.org/officeDocument/2006/relationships/hyperlink" Target="https://www.digitalocean.com/community/tutorials/constructor-in-java" TargetMode="External"/><Relationship Id="rId5" Type="http://schemas.openxmlformats.org/officeDocument/2006/relationships/hyperlink" Target="https://www.digitalocean.com/community/tutorials/java-clone-object-cloning-java" TargetMode="External"/><Relationship Id="rId6" Type="http://schemas.openxmlformats.org/officeDocument/2006/relationships/hyperlink" Target="https://www.digitalocean.com/community/tutorials/java-clone-object-cloning-java"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22"/>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Using a Package</a:t>
            </a:r>
            <a:endParaRPr/>
          </a:p>
        </p:txBody>
      </p:sp>
      <p:sp>
        <p:nvSpPr>
          <p:cNvPr id="110" name="Google Shape;110;p22"/>
          <p:cNvSpPr txBox="1"/>
          <p:nvPr/>
        </p:nvSpPr>
        <p:spPr>
          <a:xfrm>
            <a:off x="500062" y="964406"/>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Let us store the code listing below in a file named“ClassA.java” within subdirectory named “myPackage”within the current directory (say “abc”).	</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package myPackage;</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public class ClassA {</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 class body</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public void display()</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a:p>
            <a:pPr indent="45720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System.out.println("Hello, I am ClassA");</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class ClassB {</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 class body</a:t>
            </a:r>
            <a:endParaRPr/>
          </a:p>
          <a:p>
            <a:pPr indent="0" lvl="0" marL="0" marR="0" rtl="0" algn="l">
              <a:lnSpc>
                <a:spcPct val="9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23"/>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Using a Package</a:t>
            </a:r>
            <a:endParaRPr/>
          </a:p>
        </p:txBody>
      </p:sp>
      <p:sp>
        <p:nvSpPr>
          <p:cNvPr id="116" name="Google Shape;116;p23"/>
          <p:cNvSpPr txBox="1"/>
          <p:nvPr/>
        </p:nvSpPr>
        <p:spPr>
          <a:xfrm>
            <a:off x="457200" y="1115500"/>
            <a:ext cx="82296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Within the current directory (“abc”) store the following code in a file named“ClassX.java”</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import myPackage.ClassA;</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public class ClassX</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public static void main(String args[])</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ClassA objA = new ClassA();</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objA.display();</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a:t>
            </a:r>
            <a:endParaRPr sz="1000"/>
          </a:p>
          <a:p>
            <a:pPr indent="-342900" lvl="0" marL="342900" marR="0" rtl="0" algn="l">
              <a:lnSpc>
                <a:spcPct val="80000"/>
              </a:lnSpc>
              <a:spcBef>
                <a:spcPts val="600"/>
              </a:spcBef>
              <a:spcAft>
                <a:spcPts val="0"/>
              </a:spcAft>
              <a:buClr>
                <a:srgbClr val="000000"/>
              </a:buClr>
              <a:buSzPts val="2700"/>
              <a:buFont typeface="Times New Roman"/>
              <a:buNone/>
            </a:pPr>
            <a:r>
              <a:rPr b="0" i="0" lang="en" sz="2300" u="none">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24"/>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Using a Package</a:t>
            </a:r>
            <a:endParaRPr/>
          </a:p>
        </p:txBody>
      </p:sp>
      <p:sp>
        <p:nvSpPr>
          <p:cNvPr id="122" name="Google Shape;122;p24"/>
          <p:cNvSpPr txBox="1"/>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      Let us store the code listing below in a file named“ClassA.java” within subdirectory named“secondPackage” within the current directory (say“abc”).</a:t>
            </a:r>
            <a:endParaRPr/>
          </a:p>
          <a:p>
            <a:pPr indent="-342900" lvl="0" marL="3429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0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public class ClassC {</a:t>
            </a:r>
            <a:endParaRPr/>
          </a:p>
          <a:p>
            <a:pPr indent="-342900" lvl="0" marL="342900" marR="0" rtl="0" algn="l">
              <a:lnSpc>
                <a:spcPct val="100000"/>
              </a:lnSpc>
              <a:spcBef>
                <a:spcPts val="50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 class body</a:t>
            </a:r>
            <a:endParaRPr/>
          </a:p>
          <a:p>
            <a:pPr indent="-342900" lvl="0" marL="342900" marR="0" rtl="0" algn="l">
              <a:lnSpc>
                <a:spcPct val="100000"/>
              </a:lnSpc>
              <a:spcBef>
                <a:spcPts val="50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public void display()</a:t>
            </a:r>
            <a:endParaRPr/>
          </a:p>
          <a:p>
            <a:pPr indent="-342900" lvl="0" marL="342900" marR="0" rtl="0" algn="l">
              <a:lnSpc>
                <a:spcPct val="100000"/>
              </a:lnSpc>
              <a:spcBef>
                <a:spcPts val="50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a:t>
            </a:r>
            <a:endParaRPr/>
          </a:p>
          <a:p>
            <a:pPr indent="-342900" lvl="0" marL="342900" marR="0" rtl="0" algn="l">
              <a:lnSpc>
                <a:spcPct val="100000"/>
              </a:lnSpc>
              <a:spcBef>
                <a:spcPts val="50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System.out.println("Hello, I am ClassC");</a:t>
            </a:r>
            <a:endParaRPr/>
          </a:p>
          <a:p>
            <a:pPr indent="-342900" lvl="0" marL="342900" marR="0" rtl="0" algn="l">
              <a:lnSpc>
                <a:spcPct val="100000"/>
              </a:lnSpc>
              <a:spcBef>
                <a:spcPts val="50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a:t>
            </a:r>
            <a:br>
              <a:rPr b="0" i="0" lang="en" sz="2000" u="none">
                <a:solidFill>
                  <a:srgbClr val="000000"/>
                </a:solidFill>
                <a:latin typeface="Times New Roman"/>
                <a:ea typeface="Times New Roman"/>
                <a:cs typeface="Times New Roman"/>
                <a:sym typeface="Times New Roman"/>
              </a:rPr>
            </a:br>
            <a:r>
              <a:rPr b="0" i="0" lang="en" sz="2000" u="non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25"/>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Using a Package</a:t>
            </a:r>
            <a:endParaRPr/>
          </a:p>
        </p:txBody>
      </p:sp>
      <p:sp>
        <p:nvSpPr>
          <p:cNvPr id="128" name="Google Shape;128;p25"/>
          <p:cNvSpPr txBox="1"/>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Within the current directory (“abc”) store the following code in a file named“ClassX.java”</a:t>
            </a:r>
            <a:endParaRPr/>
          </a:p>
          <a:p>
            <a:pPr indent="0" lvl="0" marL="0" marR="0" rtl="0" algn="l">
              <a:lnSpc>
                <a:spcPct val="80000"/>
              </a:lnSpc>
              <a:spcBef>
                <a:spcPts val="400"/>
              </a:spcBef>
              <a:spcAft>
                <a:spcPts val="0"/>
              </a:spcAft>
              <a:buClr>
                <a:srgbClr val="000000"/>
              </a:buClr>
              <a:buSzPts val="1900"/>
              <a:buFont typeface="Times New Roman"/>
              <a:buNone/>
            </a:pPr>
            <a:r>
              <a:t/>
            </a:r>
            <a:endParaRPr b="0" i="0" sz="1900" u="non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import myPackage.ClassA;</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import secondPackage.ClassC;</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public class ClassY</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public static void main(String args[])</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ClassA objA = new ClassA();</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ClassC objC = new ClassC();</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objA.display();</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objC.display();</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a:p>
            <a:pPr indent="0" lvl="0" marL="0" marR="0" rtl="0" algn="l">
              <a:lnSpc>
                <a:spcPct val="80000"/>
              </a:lnSpc>
              <a:spcBef>
                <a:spcPts val="400"/>
              </a:spcBef>
              <a:spcAft>
                <a:spcPts val="0"/>
              </a:spcAft>
              <a:buClr>
                <a:srgbClr val="000000"/>
              </a:buClr>
              <a:buSzPts val="1900"/>
              <a:buFont typeface="Times New Roman"/>
              <a:buNone/>
            </a:pPr>
            <a:r>
              <a:rPr b="0" i="0" lang="en" sz="1900" u="non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6"/>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Output</a:t>
            </a:r>
            <a:endParaRPr/>
          </a:p>
        </p:txBody>
      </p:sp>
      <p:sp>
        <p:nvSpPr>
          <p:cNvPr id="134" name="Google Shape;134;p26"/>
          <p:cNvSpPr txBox="1"/>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a:solidFill>
                  <a:srgbClr val="000000"/>
                </a:solidFill>
                <a:latin typeface="Times New Roman"/>
                <a:ea typeface="Times New Roman"/>
                <a:cs typeface="Times New Roman"/>
                <a:sym typeface="Times New Roman"/>
              </a:rPr>
              <a:t>Hello, I am ClassA</a:t>
            </a:r>
            <a:endParaRPr/>
          </a:p>
          <a:p>
            <a:pPr indent="0" lvl="0" marL="0" marR="0" rtl="0" algn="l">
              <a:lnSpc>
                <a:spcPct val="100000"/>
              </a:lnSpc>
              <a:spcBef>
                <a:spcPts val="800"/>
              </a:spcBef>
              <a:spcAft>
                <a:spcPts val="0"/>
              </a:spcAft>
              <a:buClr>
                <a:srgbClr val="000000"/>
              </a:buClr>
              <a:buSzPts val="3200"/>
              <a:buFont typeface="Times New Roman"/>
              <a:buNone/>
            </a:pPr>
            <a:r>
              <a:rPr b="0" i="0" lang="en" sz="3200" u="none">
                <a:solidFill>
                  <a:srgbClr val="000000"/>
                </a:solidFill>
                <a:latin typeface="Times New Roman"/>
                <a:ea typeface="Times New Roman"/>
                <a:cs typeface="Times New Roman"/>
                <a:sym typeface="Times New Roman"/>
              </a:rPr>
              <a:t>Hello, I am ClassC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nvSpPr>
        <p:spPr>
          <a:xfrm>
            <a:off x="2518825" y="148150"/>
            <a:ext cx="52620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en" sz="2300">
                <a:solidFill>
                  <a:schemeClr val="dk1"/>
                </a:solidFill>
              </a:rPr>
              <a:t>Scanner Class in Java</a:t>
            </a:r>
            <a:endParaRPr b="1" sz="2300">
              <a:solidFill>
                <a:schemeClr val="dk1"/>
              </a:solidFill>
            </a:endParaRPr>
          </a:p>
        </p:txBody>
      </p:sp>
      <p:sp>
        <p:nvSpPr>
          <p:cNvPr id="140" name="Google Shape;140;p27"/>
          <p:cNvSpPr txBox="1"/>
          <p:nvPr/>
        </p:nvSpPr>
        <p:spPr>
          <a:xfrm>
            <a:off x="619050" y="772575"/>
            <a:ext cx="7905900" cy="48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Scanner is a class in java.util package used for obtaining the input of the primitive types like int, double, etc. and strings. It is the easiest way to read input in a Java program.</a:t>
            </a:r>
            <a:endParaRPr/>
          </a:p>
          <a:p>
            <a:pPr indent="-298450" lvl="0" marL="457200" rtl="0" algn="just">
              <a:lnSpc>
                <a:spcPct val="115000"/>
              </a:lnSpc>
              <a:spcBef>
                <a:spcPts val="1200"/>
              </a:spcBef>
              <a:spcAft>
                <a:spcPts val="0"/>
              </a:spcAft>
              <a:buClr>
                <a:schemeClr val="dk1"/>
              </a:buClr>
              <a:buSzPts val="1100"/>
              <a:buChar char="●"/>
            </a:pPr>
            <a:r>
              <a:rPr lang="en"/>
              <a:t>To create an object of Scanner class, we usually pass the predefined object System.in, which represents the standard input stream. We may pass an object of class File if we want to read input from a file.</a:t>
            </a:r>
            <a:endParaRPr/>
          </a:p>
          <a:p>
            <a:pPr indent="-298450" lvl="0" marL="457200" rtl="0" algn="just">
              <a:lnSpc>
                <a:spcPct val="115000"/>
              </a:lnSpc>
              <a:spcBef>
                <a:spcPts val="0"/>
              </a:spcBef>
              <a:spcAft>
                <a:spcPts val="0"/>
              </a:spcAft>
              <a:buClr>
                <a:schemeClr val="dk1"/>
              </a:buClr>
              <a:buSzPts val="1100"/>
              <a:buChar char="●"/>
            </a:pPr>
            <a:r>
              <a:rPr lang="en"/>
              <a:t>To read numerical values of a certain data type XYZ, the function to use is nextXYZ(). For example, to read a value of type short, we can use nextShort()</a:t>
            </a:r>
            <a:endParaRPr/>
          </a:p>
          <a:p>
            <a:pPr indent="-298450" lvl="0" marL="457200" rtl="0" algn="just">
              <a:lnSpc>
                <a:spcPct val="115000"/>
              </a:lnSpc>
              <a:spcBef>
                <a:spcPts val="0"/>
              </a:spcBef>
              <a:spcAft>
                <a:spcPts val="0"/>
              </a:spcAft>
              <a:buClr>
                <a:schemeClr val="dk1"/>
              </a:buClr>
              <a:buSzPts val="1100"/>
              <a:buChar char="●"/>
            </a:pPr>
            <a:r>
              <a:rPr lang="en"/>
              <a:t>To read strings, we use nextLine().</a:t>
            </a:r>
            <a:endParaRPr/>
          </a:p>
          <a:p>
            <a:pPr indent="-298450" lvl="0" marL="457200" rtl="0" algn="just">
              <a:lnSpc>
                <a:spcPct val="115000"/>
              </a:lnSpc>
              <a:spcBef>
                <a:spcPts val="0"/>
              </a:spcBef>
              <a:spcAft>
                <a:spcPts val="0"/>
              </a:spcAft>
              <a:buClr>
                <a:schemeClr val="dk1"/>
              </a:buClr>
              <a:buSzPts val="1100"/>
              <a:buChar char="●"/>
            </a:pPr>
            <a:r>
              <a:rPr lang="en"/>
              <a:t>To read a single character, we use next().charAt(0). next() function returns the next token/word in the input as a string and charAt(0) function returns the first character in that string.</a:t>
            </a:r>
            <a:endParaRPr/>
          </a:p>
          <a:p>
            <a:pPr indent="-298450" lvl="0" marL="457200" rtl="0" algn="just">
              <a:lnSpc>
                <a:spcPct val="115000"/>
              </a:lnSpc>
              <a:spcBef>
                <a:spcPts val="0"/>
              </a:spcBef>
              <a:spcAft>
                <a:spcPts val="0"/>
              </a:spcAft>
              <a:buClr>
                <a:schemeClr val="dk1"/>
              </a:buClr>
              <a:buSzPts val="1100"/>
              <a:buChar char="●"/>
            </a:pPr>
            <a:r>
              <a:rPr lang="en"/>
              <a:t>The Scanner class reads an entire line and divides the line into tokens. Tokens are small elements that have some meaning to the Java compiler. For example, Suppose there is an input string: How are you</a:t>
            </a:r>
            <a:endParaRPr/>
          </a:p>
          <a:p>
            <a:pPr indent="-298450" lvl="0" marL="457200" rtl="0" algn="just">
              <a:lnSpc>
                <a:spcPct val="115000"/>
              </a:lnSpc>
              <a:spcBef>
                <a:spcPts val="0"/>
              </a:spcBef>
              <a:spcAft>
                <a:spcPts val="0"/>
              </a:spcAft>
              <a:buClr>
                <a:schemeClr val="dk1"/>
              </a:buClr>
              <a:buSzPts val="1100"/>
              <a:buChar char="●"/>
            </a:pPr>
            <a:r>
              <a:rPr lang="en"/>
              <a:t>In this case, the scanner object will read the entire line and divides the string into tokens: “How”, “are” and “you”. The object then iterates over each token and reads each token using its different methods.</a:t>
            </a:r>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0" y="0"/>
            <a:ext cx="8955600" cy="708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Java program to read data of various types using Scanner class.</a:t>
            </a:r>
            <a:endParaRPr/>
          </a:p>
          <a:p>
            <a:pPr indent="0" lvl="0" marL="0" rtl="0" algn="l">
              <a:spcBef>
                <a:spcPts val="0"/>
              </a:spcBef>
              <a:spcAft>
                <a:spcPts val="0"/>
              </a:spcAft>
              <a:buNone/>
            </a:pPr>
            <a:r>
              <a:rPr lang="en"/>
              <a:t>import java.util.Scanner;</a:t>
            </a:r>
            <a:endParaRPr/>
          </a:p>
          <a:p>
            <a:pPr indent="0" lvl="0" marL="0" rtl="0" algn="l">
              <a:spcBef>
                <a:spcPts val="0"/>
              </a:spcBef>
              <a:spcAft>
                <a:spcPts val="0"/>
              </a:spcAft>
              <a:buNone/>
            </a:pPr>
            <a:r>
              <a:rPr lang="en"/>
              <a:t>public class ScannerDemo1</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public static void main(String[] args)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 Declare the object and initialize with</a:t>
            </a:r>
            <a:endParaRPr/>
          </a:p>
          <a:p>
            <a:pPr indent="0" lvl="0" marL="0" rtl="0" algn="l">
              <a:spcBef>
                <a:spcPts val="0"/>
              </a:spcBef>
              <a:spcAft>
                <a:spcPts val="0"/>
              </a:spcAft>
              <a:buNone/>
            </a:pPr>
            <a:r>
              <a:rPr lang="en"/>
              <a:t>   	 // predefined standard input object</a:t>
            </a:r>
            <a:endParaRPr/>
          </a:p>
          <a:p>
            <a:pPr indent="0" lvl="0" marL="0" rtl="0" algn="l">
              <a:spcBef>
                <a:spcPts val="0"/>
              </a:spcBef>
              <a:spcAft>
                <a:spcPts val="0"/>
              </a:spcAft>
              <a:buNone/>
            </a:pPr>
            <a:r>
              <a:rPr lang="en"/>
              <a:t>   	 Scanner sc = new Scanner(System.in);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String input</a:t>
            </a:r>
            <a:endParaRPr/>
          </a:p>
          <a:p>
            <a:pPr indent="0" lvl="0" marL="0" rtl="0" algn="l">
              <a:spcBef>
                <a:spcPts val="0"/>
              </a:spcBef>
              <a:spcAft>
                <a:spcPts val="0"/>
              </a:spcAft>
              <a:buNone/>
            </a:pPr>
            <a:r>
              <a:rPr lang="en"/>
              <a:t>   	 String name = sc.nextLine();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Character input</a:t>
            </a:r>
            <a:endParaRPr/>
          </a:p>
          <a:p>
            <a:pPr indent="0" lvl="0" marL="0" rtl="0" algn="l">
              <a:spcBef>
                <a:spcPts val="0"/>
              </a:spcBef>
              <a:spcAft>
                <a:spcPts val="0"/>
              </a:spcAft>
              <a:buNone/>
            </a:pPr>
            <a:r>
              <a:rPr lang="en"/>
              <a:t>   	 char gender = sc.next().charAt(0);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Numerical data input</a:t>
            </a:r>
            <a:endParaRPr/>
          </a:p>
          <a:p>
            <a:pPr indent="0" lvl="0" marL="0" rtl="0" algn="l">
              <a:spcBef>
                <a:spcPts val="0"/>
              </a:spcBef>
              <a:spcAft>
                <a:spcPts val="0"/>
              </a:spcAft>
              <a:buNone/>
            </a:pPr>
            <a:r>
              <a:rPr lang="en"/>
              <a:t>   	 // byte, short and float can be read</a:t>
            </a:r>
            <a:endParaRPr/>
          </a:p>
          <a:p>
            <a:pPr indent="0" lvl="0" marL="0" rtl="0" algn="l">
              <a:spcBef>
                <a:spcPts val="0"/>
              </a:spcBef>
              <a:spcAft>
                <a:spcPts val="0"/>
              </a:spcAft>
              <a:buNone/>
            </a:pPr>
            <a:r>
              <a:rPr lang="en"/>
              <a:t>   	 // using similar-named functions.</a:t>
            </a:r>
            <a:endParaRPr/>
          </a:p>
          <a:p>
            <a:pPr indent="0" lvl="0" marL="0" rtl="0" algn="l">
              <a:spcBef>
                <a:spcPts val="0"/>
              </a:spcBef>
              <a:spcAft>
                <a:spcPts val="0"/>
              </a:spcAft>
              <a:buNone/>
            </a:pPr>
            <a:r>
              <a:rPr lang="en"/>
              <a:t>   	 int age = sc.nextInt();</a:t>
            </a:r>
            <a:endParaRPr/>
          </a:p>
          <a:p>
            <a:pPr indent="0" lvl="0" marL="0" rtl="0" algn="l">
              <a:spcBef>
                <a:spcPts val="0"/>
              </a:spcBef>
              <a:spcAft>
                <a:spcPts val="0"/>
              </a:spcAft>
              <a:buNone/>
            </a:pPr>
            <a:r>
              <a:rPr lang="en"/>
              <a:t>   	 long mobileNo = sc.nextLong();</a:t>
            </a:r>
            <a:endParaRPr/>
          </a:p>
          <a:p>
            <a:pPr indent="0" lvl="0" marL="0" rtl="0" algn="l">
              <a:spcBef>
                <a:spcPts val="0"/>
              </a:spcBef>
              <a:spcAft>
                <a:spcPts val="0"/>
              </a:spcAft>
              <a:buNone/>
            </a:pPr>
            <a:r>
              <a:rPr lang="en"/>
              <a:t>   	 double cgpa = sc.nextDouble();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Print the values to check if the input was correctly obtained.</a:t>
            </a:r>
            <a:endParaRPr/>
          </a:p>
          <a:p>
            <a:pPr indent="0" lvl="0" marL="0" rtl="0" algn="l">
              <a:spcBef>
                <a:spcPts val="0"/>
              </a:spcBef>
              <a:spcAft>
                <a:spcPts val="0"/>
              </a:spcAft>
              <a:buNone/>
            </a:pPr>
            <a:r>
              <a:rPr lang="en"/>
              <a:t>   	 System.out.println("Name: "+name);</a:t>
            </a:r>
            <a:endParaRPr/>
          </a:p>
          <a:p>
            <a:pPr indent="0" lvl="0" marL="0" rtl="0" algn="l">
              <a:spcBef>
                <a:spcPts val="0"/>
              </a:spcBef>
              <a:spcAft>
                <a:spcPts val="0"/>
              </a:spcAft>
              <a:buNone/>
            </a:pPr>
            <a:r>
              <a:rPr lang="en"/>
              <a:t>   	 System.out.println("Gender: "+gender);</a:t>
            </a:r>
            <a:endParaRPr/>
          </a:p>
          <a:p>
            <a:pPr indent="0" lvl="0" marL="0" rtl="0" algn="l">
              <a:spcBef>
                <a:spcPts val="0"/>
              </a:spcBef>
              <a:spcAft>
                <a:spcPts val="0"/>
              </a:spcAft>
              <a:buNone/>
            </a:pPr>
            <a:r>
              <a:rPr lang="en"/>
              <a:t>   	 System.out.println("Age: "+age);</a:t>
            </a:r>
            <a:endParaRPr/>
          </a:p>
          <a:p>
            <a:pPr indent="0" lvl="0" marL="0" rtl="0" algn="l">
              <a:spcBef>
                <a:spcPts val="0"/>
              </a:spcBef>
              <a:spcAft>
                <a:spcPts val="0"/>
              </a:spcAft>
              <a:buNone/>
            </a:pPr>
            <a:r>
              <a:rPr lang="en"/>
              <a:t>   	 System.out.println("Mobile Number: "+mobileNo);</a:t>
            </a:r>
            <a:endParaRPr/>
          </a:p>
          <a:p>
            <a:pPr indent="0" lvl="0" marL="0" rtl="0" algn="l">
              <a:spcBef>
                <a:spcPts val="0"/>
              </a:spcBef>
              <a:spcAft>
                <a:spcPts val="0"/>
              </a:spcAft>
              <a:buNone/>
            </a:pPr>
            <a:r>
              <a:rPr lang="en"/>
              <a:t>   	 System.out.println("CGPA: "+cgpa);</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nvSpPr>
        <p:spPr>
          <a:xfrm>
            <a:off x="531275" y="300575"/>
            <a:ext cx="30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Data Types</a:t>
            </a:r>
            <a:endParaRPr>
              <a:latin typeface="Times New Roman"/>
              <a:ea typeface="Times New Roman"/>
              <a:cs typeface="Times New Roman"/>
              <a:sym typeface="Times New Roman"/>
            </a:endParaRPr>
          </a:p>
        </p:txBody>
      </p:sp>
      <p:pic>
        <p:nvPicPr>
          <p:cNvPr descr="Java Data Types" id="151" name="Google Shape;151;p29"/>
          <p:cNvPicPr preferRelativeResize="0"/>
          <p:nvPr/>
        </p:nvPicPr>
        <p:blipFill>
          <a:blip r:embed="rId3">
            <a:alphaModFix/>
          </a:blip>
          <a:stretch>
            <a:fillRect/>
          </a:stretch>
        </p:blipFill>
        <p:spPr>
          <a:xfrm>
            <a:off x="690025" y="829700"/>
            <a:ext cx="7598850" cy="366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p30"/>
          <p:cNvGraphicFramePr/>
          <p:nvPr/>
        </p:nvGraphicFramePr>
        <p:xfrm>
          <a:off x="152400" y="152400"/>
          <a:ext cx="3000000" cy="3000000"/>
        </p:xfrm>
        <a:graphic>
          <a:graphicData uri="http://schemas.openxmlformats.org/drawingml/2006/table">
            <a:tbl>
              <a:tblPr>
                <a:noFill/>
                <a:tableStyleId>{79AF36EA-3925-496B-8EBA-9946F2E38853}</a:tableStyleId>
              </a:tblPr>
              <a:tblGrid>
                <a:gridCol w="2469000"/>
                <a:gridCol w="3257700"/>
                <a:gridCol w="2811925"/>
              </a:tblGrid>
              <a:tr h="575275">
                <a:tc>
                  <a:txBody>
                    <a:bodyPr/>
                    <a:lstStyle/>
                    <a:p>
                      <a:pPr indent="0" lvl="0" marL="0" rtl="0" algn="ctr">
                        <a:lnSpc>
                          <a:spcPct val="115000"/>
                        </a:lnSpc>
                        <a:spcBef>
                          <a:spcPts val="0"/>
                        </a:spcBef>
                        <a:spcAft>
                          <a:spcPts val="0"/>
                        </a:spcAft>
                        <a:buNone/>
                      </a:pPr>
                      <a:r>
                        <a:rPr b="1" lang="en" sz="1100"/>
                        <a:t>Data Type</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Default Value</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Default size</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4150">
                <a:tc>
                  <a:txBody>
                    <a:bodyPr/>
                    <a:lstStyle/>
                    <a:p>
                      <a:pPr indent="0" lvl="0" marL="0" rtl="0" algn="l">
                        <a:spcBef>
                          <a:spcPts val="0"/>
                        </a:spcBef>
                        <a:spcAft>
                          <a:spcPts val="0"/>
                        </a:spcAft>
                        <a:buNone/>
                      </a:pPr>
                      <a:r>
                        <a:rPr lang="en"/>
                        <a:t>boolean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false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 bit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350">
                <a:tc>
                  <a:txBody>
                    <a:bodyPr/>
                    <a:lstStyle/>
                    <a:p>
                      <a:pPr indent="0" lvl="0" marL="0" rtl="0" algn="l">
                        <a:spcBef>
                          <a:spcPts val="0"/>
                        </a:spcBef>
                        <a:spcAft>
                          <a:spcPts val="0"/>
                        </a:spcAft>
                        <a:buNone/>
                      </a:pPr>
                      <a:r>
                        <a:rPr lang="en"/>
                        <a:t>char</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'\u0000'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 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350">
                <a:tc>
                  <a:txBody>
                    <a:bodyPr/>
                    <a:lstStyle/>
                    <a:p>
                      <a:pPr indent="0" lvl="0" marL="0" rtl="0" algn="l">
                        <a:spcBef>
                          <a:spcPts val="0"/>
                        </a:spcBef>
                        <a:spcAft>
                          <a:spcPts val="0"/>
                        </a:spcAft>
                        <a:buNone/>
                      </a:pPr>
                      <a:r>
                        <a:rPr lang="en"/>
                        <a:t>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 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350">
                <a:tc>
                  <a:txBody>
                    <a:bodyPr/>
                    <a:lstStyle/>
                    <a:p>
                      <a:pPr indent="0" lvl="0" marL="0" rtl="0" algn="l">
                        <a:spcBef>
                          <a:spcPts val="0"/>
                        </a:spcBef>
                        <a:spcAft>
                          <a:spcPts val="0"/>
                        </a:spcAft>
                        <a:buNone/>
                      </a:pPr>
                      <a:r>
                        <a:rPr lang="en"/>
                        <a:t>short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 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350">
                <a:tc>
                  <a:txBody>
                    <a:bodyPr/>
                    <a:lstStyle/>
                    <a:p>
                      <a:pPr indent="0" lvl="0" marL="0" rtl="0" algn="l">
                        <a:spcBef>
                          <a:spcPts val="0"/>
                        </a:spcBef>
                        <a:spcAft>
                          <a:spcPts val="0"/>
                        </a:spcAft>
                        <a:buNone/>
                      </a:pPr>
                      <a:r>
                        <a:rPr lang="en"/>
                        <a:t>int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4 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350">
                <a:tc>
                  <a:txBody>
                    <a:bodyPr/>
                    <a:lstStyle/>
                    <a:p>
                      <a:pPr indent="0" lvl="0" marL="0" rtl="0" algn="l">
                        <a:spcBef>
                          <a:spcPts val="0"/>
                        </a:spcBef>
                        <a:spcAft>
                          <a:spcPts val="0"/>
                        </a:spcAft>
                        <a:buNone/>
                      </a:pPr>
                      <a:r>
                        <a:rPr lang="en"/>
                        <a:t>long</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8 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350">
                <a:tc>
                  <a:txBody>
                    <a:bodyPr/>
                    <a:lstStyle/>
                    <a:p>
                      <a:pPr indent="0" lvl="0" marL="0" rtl="0" algn="l">
                        <a:spcBef>
                          <a:spcPts val="0"/>
                        </a:spcBef>
                        <a:spcAft>
                          <a:spcPts val="0"/>
                        </a:spcAft>
                        <a:buNone/>
                      </a:pPr>
                      <a:r>
                        <a:rPr lang="en"/>
                        <a:t>float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0.0f</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4 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4150">
                <a:tc>
                  <a:txBody>
                    <a:bodyPr/>
                    <a:lstStyle/>
                    <a:p>
                      <a:pPr indent="0" lvl="0" marL="0" rtl="0" algn="l">
                        <a:spcBef>
                          <a:spcPts val="0"/>
                        </a:spcBef>
                        <a:spcAft>
                          <a:spcPts val="0"/>
                        </a:spcAft>
                        <a:buNone/>
                      </a:pPr>
                      <a:r>
                        <a:rPr lang="en"/>
                        <a:t>double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8 byte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152400" y="152400"/>
            <a:ext cx="8904050" cy="452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685800" y="457200"/>
            <a:ext cx="7772400" cy="8574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Java program layout</a:t>
            </a:r>
            <a:endParaRPr/>
          </a:p>
        </p:txBody>
      </p:sp>
      <p:sp>
        <p:nvSpPr>
          <p:cNvPr id="61" name="Google Shape;61;p14"/>
          <p:cNvSpPr txBox="1"/>
          <p:nvPr>
            <p:ph idx="1" type="body"/>
          </p:nvPr>
        </p:nvSpPr>
        <p:spPr>
          <a:xfrm>
            <a:off x="685800" y="1485900"/>
            <a:ext cx="7772400" cy="5145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 sz="3200" u="none">
                <a:solidFill>
                  <a:srgbClr val="000000"/>
                </a:solidFill>
                <a:latin typeface="Times New Roman"/>
                <a:ea typeface="Times New Roman"/>
                <a:cs typeface="Times New Roman"/>
                <a:sym typeface="Times New Roman"/>
              </a:rPr>
              <a:t>A typical Java file looks like:</a:t>
            </a:r>
            <a:endParaRPr/>
          </a:p>
        </p:txBody>
      </p:sp>
      <p:sp>
        <p:nvSpPr>
          <p:cNvPr id="62" name="Google Shape;62;p14"/>
          <p:cNvSpPr txBox="1"/>
          <p:nvPr/>
        </p:nvSpPr>
        <p:spPr>
          <a:xfrm>
            <a:off x="1447800" y="2114550"/>
            <a:ext cx="6553200" cy="2503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import java.awt.*;</a:t>
            </a:r>
            <a:br>
              <a:rPr b="0" i="0" lang="en" sz="2400" u="none">
                <a:solidFill>
                  <a:srgbClr val="000000"/>
                </a:solidFill>
                <a:latin typeface="Courier New"/>
                <a:ea typeface="Courier New"/>
                <a:cs typeface="Courier New"/>
                <a:sym typeface="Courier New"/>
              </a:rPr>
            </a:br>
            <a:r>
              <a:rPr b="0" i="0" lang="en" sz="2400" u="none">
                <a:solidFill>
                  <a:srgbClr val="000000"/>
                </a:solidFill>
                <a:latin typeface="Courier New"/>
                <a:ea typeface="Courier New"/>
                <a:cs typeface="Courier New"/>
                <a:sym typeface="Courier New"/>
              </a:rPr>
              <a:t>import java.util.*;</a:t>
            </a:r>
            <a:endParaRPr/>
          </a:p>
          <a:p>
            <a:pPr indent="0" lvl="0" marL="0" marR="0" rtl="0" algn="l">
              <a:lnSpc>
                <a:spcPct val="100000"/>
              </a:lnSpc>
              <a:spcBef>
                <a:spcPts val="150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public class SomethingOrOther {</a:t>
            </a:r>
            <a:br>
              <a:rPr b="0" i="0" lang="en" sz="2400" u="none">
                <a:solidFill>
                  <a:srgbClr val="000000"/>
                </a:solidFill>
                <a:latin typeface="Courier New"/>
                <a:ea typeface="Courier New"/>
                <a:cs typeface="Courier New"/>
                <a:sym typeface="Courier New"/>
              </a:rPr>
            </a:br>
            <a:r>
              <a:rPr b="0" i="0" lang="en" sz="2400" u="none">
                <a:solidFill>
                  <a:srgbClr val="000000"/>
                </a:solidFill>
                <a:latin typeface="Courier New"/>
                <a:ea typeface="Courier New"/>
                <a:cs typeface="Courier New"/>
                <a:sym typeface="Courier New"/>
              </a:rPr>
              <a:t>  // object definitions go here</a:t>
            </a:r>
            <a:br>
              <a:rPr b="0" i="0" lang="en" sz="2400" u="none">
                <a:solidFill>
                  <a:srgbClr val="000000"/>
                </a:solidFill>
                <a:latin typeface="Courier New"/>
                <a:ea typeface="Courier New"/>
                <a:cs typeface="Courier New"/>
                <a:sym typeface="Courier New"/>
              </a:rPr>
            </a:br>
            <a:r>
              <a:rPr b="0" i="0" lang="en" sz="2400" u="none">
                <a:solidFill>
                  <a:srgbClr val="000000"/>
                </a:solidFill>
                <a:latin typeface="Courier New"/>
                <a:ea typeface="Courier New"/>
                <a:cs typeface="Courier New"/>
                <a:sym typeface="Courier New"/>
              </a:rPr>
              <a:t>  . . .</a:t>
            </a:r>
            <a:br>
              <a:rPr b="0" i="0" lang="en" sz="2400" u="none">
                <a:solidFill>
                  <a:srgbClr val="000000"/>
                </a:solidFill>
                <a:latin typeface="Courier New"/>
                <a:ea typeface="Courier New"/>
                <a:cs typeface="Courier New"/>
                <a:sym typeface="Courier New"/>
              </a:rPr>
            </a:br>
            <a:r>
              <a:rPr b="0" i="0" lang="en" sz="2400" u="none">
                <a:solidFill>
                  <a:srgbClr val="000000"/>
                </a:solidFill>
                <a:latin typeface="Courier New"/>
                <a:ea typeface="Courier New"/>
                <a:cs typeface="Courier New"/>
                <a:sym typeface="Courier New"/>
              </a:rPr>
              <a:t>}</a:t>
            </a:r>
            <a:endParaRPr/>
          </a:p>
        </p:txBody>
      </p:sp>
      <p:sp>
        <p:nvSpPr>
          <p:cNvPr id="63" name="Google Shape;63;p14"/>
          <p:cNvSpPr txBox="1"/>
          <p:nvPr/>
        </p:nvSpPr>
        <p:spPr>
          <a:xfrm>
            <a:off x="800100" y="4544475"/>
            <a:ext cx="7543800" cy="46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 sz="2400" u="none">
                <a:solidFill>
                  <a:srgbClr val="000000"/>
                </a:solidFill>
                <a:latin typeface="Times New Roman"/>
                <a:ea typeface="Times New Roman"/>
                <a:cs typeface="Times New Roman"/>
                <a:sym typeface="Times New Roman"/>
              </a:rPr>
              <a:t>This must be in a file named </a:t>
            </a:r>
            <a:r>
              <a:rPr b="0" i="0" lang="en" sz="2400" u="none">
                <a:solidFill>
                  <a:srgbClr val="000000"/>
                </a:solidFill>
                <a:latin typeface="Comic Sans MS"/>
                <a:ea typeface="Comic Sans MS"/>
                <a:cs typeface="Comic Sans MS"/>
                <a:sym typeface="Comic Sans MS"/>
              </a:rPr>
              <a:t>SomethingOrOther.java</a:t>
            </a:r>
            <a:r>
              <a:rPr b="0" i="0" lang="en" sz="2400" u="none">
                <a:solidFill>
                  <a:srgbClr val="000000"/>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 calcmode="lin" valueType="num">
                                      <p:cBhvr additive="base">
                                        <p:cTn dur="500"/>
                                        <p:tgtEl>
                                          <p:spTgt spid="6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p:tgtEl>
                                          <p:spTgt spid="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nvSpPr>
        <p:spPr>
          <a:xfrm>
            <a:off x="0" y="1003775"/>
            <a:ext cx="8775600" cy="266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300">
                <a:solidFill>
                  <a:schemeClr val="dk1"/>
                </a:solidFill>
              </a:rPr>
              <a:t>Byte Data Type</a:t>
            </a:r>
            <a:endParaRPr b="1" sz="2300">
              <a:solidFill>
                <a:schemeClr val="dk1"/>
              </a:solidFill>
            </a:endParaRPr>
          </a:p>
          <a:p>
            <a:pPr indent="0" lvl="0" marL="0" rtl="0" algn="l">
              <a:lnSpc>
                <a:spcPct val="115000"/>
              </a:lnSpc>
              <a:spcBef>
                <a:spcPts val="1200"/>
              </a:spcBef>
              <a:spcAft>
                <a:spcPts val="0"/>
              </a:spcAft>
              <a:buNone/>
            </a:pPr>
            <a:r>
              <a:rPr lang="en" sz="1700">
                <a:solidFill>
                  <a:schemeClr val="dk1"/>
                </a:solidFill>
              </a:rPr>
              <a:t>The byte data type is an example of primitive data type. It is an 8-bit signed two's complement integer. Its value-range lies between -128 to 127 (inclusive). Its minimum value is -128 and maximum value is 127. Its default value is 0.</a:t>
            </a:r>
            <a:endParaRPr sz="1700">
              <a:solidFill>
                <a:schemeClr val="dk1"/>
              </a:solidFill>
            </a:endParaRPr>
          </a:p>
          <a:p>
            <a:pPr indent="0" lvl="0" marL="0" rtl="0" algn="l">
              <a:lnSpc>
                <a:spcPct val="115000"/>
              </a:lnSpc>
              <a:spcBef>
                <a:spcPts val="1200"/>
              </a:spcBef>
              <a:spcAft>
                <a:spcPts val="1200"/>
              </a:spcAft>
              <a:buNone/>
            </a:pPr>
            <a:r>
              <a:rPr lang="en" sz="1700">
                <a:solidFill>
                  <a:schemeClr val="dk1"/>
                </a:solidFill>
              </a:rPr>
              <a:t>The byte data type is used to save memory in large arrays where the memory savings is most required. It saves space because a byte is 4 times smaller than an integer. It can also be used in place of "int" data type.</a:t>
            </a:r>
            <a:endParaRPr sz="17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nvSpPr>
        <p:spPr>
          <a:xfrm>
            <a:off x="82500" y="1016000"/>
            <a:ext cx="9061500" cy="236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300">
                <a:solidFill>
                  <a:schemeClr val="dk1"/>
                </a:solidFill>
              </a:rPr>
              <a:t>Short Data Type</a:t>
            </a:r>
            <a:endParaRPr b="1" sz="2300">
              <a:solidFill>
                <a:schemeClr val="dk1"/>
              </a:solidFill>
            </a:endParaRPr>
          </a:p>
          <a:p>
            <a:pPr indent="0" lvl="0" marL="0" rtl="0" algn="l">
              <a:lnSpc>
                <a:spcPct val="115000"/>
              </a:lnSpc>
              <a:spcBef>
                <a:spcPts val="1200"/>
              </a:spcBef>
              <a:spcAft>
                <a:spcPts val="0"/>
              </a:spcAft>
              <a:buNone/>
            </a:pPr>
            <a:r>
              <a:rPr lang="en" sz="1700">
                <a:solidFill>
                  <a:schemeClr val="dk1"/>
                </a:solidFill>
              </a:rPr>
              <a:t>The short data type is a 16-bit signed two's complement integer. Its value-range lies between -32,768 to 32,767 (inclusive). Its minimum value is -32,768 and maximum value is 32,767. Its default value is 0.</a:t>
            </a:r>
            <a:endParaRPr sz="1700">
              <a:solidFill>
                <a:schemeClr val="dk1"/>
              </a:solidFill>
            </a:endParaRPr>
          </a:p>
          <a:p>
            <a:pPr indent="0" lvl="0" marL="0" rtl="0" algn="l">
              <a:lnSpc>
                <a:spcPct val="115000"/>
              </a:lnSpc>
              <a:spcBef>
                <a:spcPts val="1200"/>
              </a:spcBef>
              <a:spcAft>
                <a:spcPts val="1200"/>
              </a:spcAft>
              <a:buNone/>
            </a:pPr>
            <a:r>
              <a:rPr lang="en" sz="1700">
                <a:solidFill>
                  <a:schemeClr val="dk1"/>
                </a:solidFill>
              </a:rPr>
              <a:t>The short data type can also be used to save memory just like byte data type. A short data type is 2 times smaller than an integer.</a:t>
            </a:r>
            <a:endParaRPr sz="17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nvSpPr>
        <p:spPr>
          <a:xfrm>
            <a:off x="46500" y="1058325"/>
            <a:ext cx="9051000" cy="246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400">
                <a:solidFill>
                  <a:schemeClr val="dk1"/>
                </a:solidFill>
              </a:rPr>
              <a:t>Int Data Type</a:t>
            </a:r>
            <a:endParaRPr b="1" sz="2400">
              <a:solidFill>
                <a:schemeClr val="dk1"/>
              </a:solidFill>
            </a:endParaRPr>
          </a:p>
          <a:p>
            <a:pPr indent="0" lvl="0" marL="0" rtl="0" algn="l">
              <a:lnSpc>
                <a:spcPct val="115000"/>
              </a:lnSpc>
              <a:spcBef>
                <a:spcPts val="1200"/>
              </a:spcBef>
              <a:spcAft>
                <a:spcPts val="0"/>
              </a:spcAft>
              <a:buNone/>
            </a:pPr>
            <a:r>
              <a:rPr lang="en" sz="1800">
                <a:solidFill>
                  <a:schemeClr val="dk1"/>
                </a:solidFill>
              </a:rPr>
              <a:t>The int data type is a 32-bit signed two's complement integer. Its value-range lies between - 2,147,483,648 (-2^31) to 2,147,483,647 (2^31 -1) (inclusive). Its minimum value is - 2,147,483,648 and maximum value is 2,147,483,647. Its default value is 0.</a:t>
            </a:r>
            <a:endParaRPr sz="1800">
              <a:solidFill>
                <a:schemeClr val="dk1"/>
              </a:solidFill>
            </a:endParaRPr>
          </a:p>
          <a:p>
            <a:pPr indent="0" lvl="0" marL="0" rtl="0" algn="l">
              <a:lnSpc>
                <a:spcPct val="115000"/>
              </a:lnSpc>
              <a:spcBef>
                <a:spcPts val="1200"/>
              </a:spcBef>
              <a:spcAft>
                <a:spcPts val="1200"/>
              </a:spcAft>
              <a:buNone/>
            </a:pPr>
            <a:r>
              <a:rPr lang="en" sz="1800">
                <a:solidFill>
                  <a:schemeClr val="dk1"/>
                </a:solidFill>
              </a:rPr>
              <a:t>The int data type is generally used as a default data type for integral values unless if there is no problem about memory.</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nvSpPr>
        <p:spPr>
          <a:xfrm>
            <a:off x="61500" y="1153600"/>
            <a:ext cx="9082500" cy="231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400">
                <a:solidFill>
                  <a:schemeClr val="dk1"/>
                </a:solidFill>
              </a:rPr>
              <a:t>Long Data Type</a:t>
            </a:r>
            <a:endParaRPr b="1" sz="2400">
              <a:solidFill>
                <a:schemeClr val="dk1"/>
              </a:solidFill>
            </a:endParaRPr>
          </a:p>
          <a:p>
            <a:pPr indent="0" lvl="0" marL="0" rtl="0" algn="l">
              <a:lnSpc>
                <a:spcPct val="115000"/>
              </a:lnSpc>
              <a:spcBef>
                <a:spcPts val="1200"/>
              </a:spcBef>
              <a:spcAft>
                <a:spcPts val="1200"/>
              </a:spcAft>
              <a:buNone/>
            </a:pPr>
            <a:r>
              <a:rPr lang="en" sz="1800">
                <a:solidFill>
                  <a:schemeClr val="dk1"/>
                </a:solidFill>
              </a:rPr>
              <a:t>The long data type is a 64-bit two's complement integer. Its value-range lies between -9,223,372,036,854,775,808(-2^63) to 9,223,372,036,854,775,807(2^63 -1)(inclusive). Its minimum value is - 9,223,372,036,854,775,808 and maximum value is 9,223,372,036,854,775,807. Its default value is 0. The long data type is used when you need a range of values more than those provided by int.</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nvSpPr>
        <p:spPr>
          <a:xfrm>
            <a:off x="30750" y="1090075"/>
            <a:ext cx="9082500" cy="17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100">
                <a:solidFill>
                  <a:schemeClr val="dk1"/>
                </a:solidFill>
              </a:rPr>
              <a:t>Float Data Type</a:t>
            </a:r>
            <a:endParaRPr b="1" sz="2100">
              <a:solidFill>
                <a:schemeClr val="dk1"/>
              </a:solidFill>
            </a:endParaRPr>
          </a:p>
          <a:p>
            <a:pPr indent="0" lvl="0" marL="0" rtl="0" algn="l">
              <a:lnSpc>
                <a:spcPct val="115000"/>
              </a:lnSpc>
              <a:spcBef>
                <a:spcPts val="1200"/>
              </a:spcBef>
              <a:spcAft>
                <a:spcPts val="1200"/>
              </a:spcAft>
              <a:buNone/>
            </a:pPr>
            <a:r>
              <a:rPr lang="en" sz="1500">
                <a:solidFill>
                  <a:schemeClr val="dk1"/>
                </a:solidFill>
              </a:rPr>
              <a:t>The float data type is a single-precision 32-bit IEEE 754 floating point.Its value range is unlimited. It is recommended to use a float (instead of double) if you need to save memory in large arrays of floating point numbers. The float data type should never be used for precise values, such as currency. Its default value is 0.0F.</a:t>
            </a:r>
            <a:endParaRPr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nvSpPr>
        <p:spPr>
          <a:xfrm>
            <a:off x="30750" y="1174750"/>
            <a:ext cx="9082500" cy="147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100">
                <a:solidFill>
                  <a:schemeClr val="dk1"/>
                </a:solidFill>
              </a:rPr>
              <a:t>Double Data Type</a:t>
            </a:r>
            <a:endParaRPr b="1" sz="2100">
              <a:solidFill>
                <a:schemeClr val="dk1"/>
              </a:solidFill>
            </a:endParaRPr>
          </a:p>
          <a:p>
            <a:pPr indent="0" lvl="0" marL="0" rtl="0" algn="l">
              <a:lnSpc>
                <a:spcPct val="115000"/>
              </a:lnSpc>
              <a:spcBef>
                <a:spcPts val="1200"/>
              </a:spcBef>
              <a:spcAft>
                <a:spcPts val="1200"/>
              </a:spcAft>
              <a:buNone/>
            </a:pPr>
            <a:r>
              <a:rPr lang="en" sz="1500">
                <a:solidFill>
                  <a:schemeClr val="dk1"/>
                </a:solidFill>
              </a:rPr>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endParaRPr sz="15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nvSpPr>
        <p:spPr>
          <a:xfrm>
            <a:off x="78350" y="1261325"/>
            <a:ext cx="8881500" cy="12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200">
                <a:solidFill>
                  <a:schemeClr val="dk1"/>
                </a:solidFill>
              </a:rPr>
              <a:t>Char Data Type</a:t>
            </a:r>
            <a:endParaRPr b="1" sz="2200">
              <a:solidFill>
                <a:schemeClr val="dk1"/>
              </a:solidFill>
            </a:endParaRPr>
          </a:p>
          <a:p>
            <a:pPr indent="0" lvl="0" marL="0" rtl="0" algn="l">
              <a:lnSpc>
                <a:spcPct val="115000"/>
              </a:lnSpc>
              <a:spcBef>
                <a:spcPts val="1200"/>
              </a:spcBef>
              <a:spcAft>
                <a:spcPts val="1200"/>
              </a:spcAft>
              <a:buNone/>
            </a:pPr>
            <a:r>
              <a:rPr lang="en" sz="1600">
                <a:solidFill>
                  <a:schemeClr val="dk1"/>
                </a:solidFill>
              </a:rPr>
              <a:t>The char data type is a single 16-bit Unicode character. Its value-range lies between '\u0000' (or 0) to '\uffff' (or 65,535 inclusive).The char data type is used to store characters.</a:t>
            </a: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nvSpPr>
        <p:spPr>
          <a:xfrm>
            <a:off x="0" y="0"/>
            <a:ext cx="3000000" cy="717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Using the char datatypes Unicode.</a:t>
            </a:r>
            <a:endParaRPr b="1" sz="1100">
              <a:solidFill>
                <a:schemeClr val="dk1"/>
              </a:solidFill>
            </a:endParaRPr>
          </a:p>
          <a:p>
            <a:pPr indent="0" lvl="0" marL="0" rtl="0" algn="l">
              <a:spcBef>
                <a:spcPts val="20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import java.io.*;</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class Example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public static void main(String[] args)</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first1 =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System.out.println(first1);</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second2 =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System.out.println(second2);</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third3 = '1';</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System.out.println(third3);</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fourth4 =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System.out.println(fourth4);</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fifth5 =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System.out.println(fifth5);</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sixth6 = 'a';</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System.out.println(sixth6);</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seventh7 = 'A';</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System.out.println(seventh7);</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a:t>
            </a:r>
            <a:endParaRPr sz="1100">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nvSpPr>
        <p:spPr>
          <a:xfrm>
            <a:off x="0" y="0"/>
            <a:ext cx="3000000" cy="75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Attributing Unicode values to the char data types</a:t>
            </a:r>
            <a:endParaRPr b="1" sz="1100">
              <a:solidFill>
                <a:schemeClr val="dk1"/>
              </a:solidFill>
            </a:endParaRPr>
          </a:p>
          <a:p>
            <a:pPr indent="0" lvl="0" marL="0" rtl="0" algn="l">
              <a:spcBef>
                <a:spcPts val="20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import java.io.*;</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class Example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public static void main(String[] args)</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first1 = '\u002F';</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System.out.println(first1);</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second2 = '\u003F';</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System.out.println(second2);</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third3 = '\u0031';</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System.out.println(third3);</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fourth4 = '\u007E';</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System.out.println(fourth4);</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fifth5 = '\u0024';</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System.out.println(fifth5);</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sixth6 = '\u0061';</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System.out.println(sixth6);</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char seventh7 = '\u0041';</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System.out.println(seventh7);</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nvSpPr>
        <p:spPr>
          <a:xfrm>
            <a:off x="0" y="0"/>
            <a:ext cx="3431100" cy="697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highlight>
                  <a:schemeClr val="lt1"/>
                </a:highlight>
              </a:rPr>
              <a:t>Assigning ASCII data types</a:t>
            </a:r>
            <a:endParaRPr b="1"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import java.io.*;</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class Example {</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public static void main(String[] args)</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char first1 = 47;</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System.out.println(first1);</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char second2 = 49;</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System.out.println(second2);</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char third3 = 126;</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System.out.println(third3);</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char fourth4 = 36;</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System.out.println(fourth4);</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char fifth5 = 97;</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System.out.println(fifth5);</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char sixth6 = 65;</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System.out.println(sixth6);</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   }</a:t>
            </a:r>
            <a:endParaRPr sz="1100">
              <a:solidFill>
                <a:schemeClr val="dk1"/>
              </a:solidFill>
              <a:highlight>
                <a:schemeClr val="lt1"/>
              </a:highlight>
            </a:endParaRPr>
          </a:p>
          <a:p>
            <a:pPr indent="0" lvl="0" marL="0" rtl="0" algn="l">
              <a:lnSpc>
                <a:spcPct val="115000"/>
              </a:lnSpc>
              <a:spcBef>
                <a:spcPts val="1200"/>
              </a:spcBef>
              <a:spcAft>
                <a:spcPts val="0"/>
              </a:spcAft>
              <a:buNone/>
            </a:pPr>
            <a:r>
              <a:rPr lang="en" sz="1100">
                <a:solidFill>
                  <a:schemeClr val="dk1"/>
                </a:solidFill>
                <a:highlight>
                  <a:schemeClr val="lt1"/>
                </a:highlight>
              </a:rPr>
              <a:t>}</a:t>
            </a:r>
            <a:endParaRPr sz="1100">
              <a:solidFill>
                <a:schemeClr val="dk1"/>
              </a:solidFill>
              <a:highlight>
                <a:schemeClr val="lt1"/>
              </a:highlight>
            </a:endParaRPr>
          </a:p>
          <a:p>
            <a:pPr indent="0" lvl="0" marL="0" rtl="0" algn="l">
              <a:lnSpc>
                <a:spcPct val="115000"/>
              </a:lnSpc>
              <a:spcBef>
                <a:spcPts val="1200"/>
              </a:spcBef>
              <a:spcAft>
                <a:spcPts val="200"/>
              </a:spcAft>
              <a:buNone/>
            </a:pPr>
            <a:r>
              <a:t/>
            </a:r>
            <a:endParaRPr b="1" sz="11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5"/>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Java Foundation Packages</a:t>
            </a:r>
            <a:endParaRPr/>
          </a:p>
        </p:txBody>
      </p:sp>
      <p:sp>
        <p:nvSpPr>
          <p:cNvPr id="69" name="Google Shape;69;p15"/>
          <p:cNvSpPr txBox="1"/>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Java provides a large number of classes groped into different packages based on their functionality</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The six foundation Java packages are: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   java.lang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Contains classes for primitive types, strings, math functions, threads, and exception.</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  java.util :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Contains classes such as vectors, hash tables, date etc.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  java.io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Stream classes for I/O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  java.net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Classes for networking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  java.applet :</a:t>
            </a:r>
            <a:endParaRPr/>
          </a:p>
          <a:p>
            <a:pPr indent="-342900" lvl="0" marL="342900" marR="0" rtl="0" algn="just">
              <a:lnSpc>
                <a:spcPct val="8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Classes for creating and implementing app.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nvSpPr>
        <p:spPr>
          <a:xfrm>
            <a:off x="0" y="0"/>
            <a:ext cx="9040200" cy="474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000">
                <a:solidFill>
                  <a:schemeClr val="dk1"/>
                </a:solidFill>
              </a:rPr>
              <a:t>The ASCII Characters</a:t>
            </a:r>
            <a:endParaRPr b="1" sz="2000">
              <a:solidFill>
                <a:schemeClr val="dk1"/>
              </a:solidFill>
            </a:endParaRPr>
          </a:p>
          <a:p>
            <a:pPr indent="0" lvl="0" marL="0" rtl="0" algn="l">
              <a:lnSpc>
                <a:spcPct val="115000"/>
              </a:lnSpc>
              <a:spcBef>
                <a:spcPts val="1200"/>
              </a:spcBef>
              <a:spcAft>
                <a:spcPts val="0"/>
              </a:spcAft>
              <a:buNone/>
            </a:pPr>
            <a:r>
              <a:rPr lang="en">
                <a:solidFill>
                  <a:schemeClr val="dk1"/>
                </a:solidFill>
              </a:rPr>
              <a:t>Now, we will be discussing what ASCII characters are. ASCII stands for </a:t>
            </a:r>
            <a:r>
              <a:rPr b="1" lang="en">
                <a:solidFill>
                  <a:schemeClr val="dk1"/>
                </a:solidFill>
              </a:rPr>
              <a:t>American Standard Code for Information Interchange</a:t>
            </a:r>
            <a:r>
              <a:rPr lang="en">
                <a:solidFill>
                  <a:schemeClr val="dk1"/>
                </a:solidFill>
              </a:rPr>
              <a:t> and is used for electronic communication.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It uses integers to encode numbers(0-9), uppercase alphabets(A-Z), lowercase alphabets(a-z) and symbols such as semicolon(;), exclamation(!) etc. Integers are easy to store in electronic devices rather than alphabets or symbols. For example, 97 is used to represent "a", and 33 is used to represent "!" and can be easily stored in memory.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If the ASCII value of a particular alphabet is known, then the ASCII value of another alphabet can be estimated. For example, ASCII value of a is 97, then the ASCII value of z will be 97+25=12297+25=122.</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ASCII uses 8 bits to encode any character, most of them from the English language used in modern-day programming. It is also used in graphic arts to represent clip art or images using characters.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major disadvantage of ASCII is that it can represent only 256 different characters as it can use only 8 bits. ASCII cannot be used to encode the many types of characters found around the world. Unicode was extended further to UTF-16 and UTF-32 to encode the various types of characters. Therefore, the significant difference between ASCII and Unicode is the number of bits used to encode.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nvSpPr>
        <p:spPr>
          <a:xfrm>
            <a:off x="0" y="391600"/>
            <a:ext cx="8987400" cy="3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2200">
                <a:solidFill>
                  <a:schemeClr val="dk1"/>
                </a:solidFill>
              </a:rPr>
              <a:t>The Unicode Characters</a:t>
            </a:r>
            <a:endParaRPr b="1" sz="2200">
              <a:solidFill>
                <a:schemeClr val="dk1"/>
              </a:solidFill>
            </a:endParaRPr>
          </a:p>
          <a:p>
            <a:pPr indent="0" lvl="0" marL="0" rtl="0" algn="l">
              <a:lnSpc>
                <a:spcPct val="115000"/>
              </a:lnSpc>
              <a:spcBef>
                <a:spcPts val="1200"/>
              </a:spcBef>
              <a:spcAft>
                <a:spcPts val="0"/>
              </a:spcAft>
              <a:buNone/>
            </a:pPr>
            <a:r>
              <a:rPr lang="en" sz="1600">
                <a:solidFill>
                  <a:schemeClr val="dk1"/>
                </a:solidFill>
              </a:rPr>
              <a:t>Unicode stands for Universal Character Set and is maintained by Unicode Consortium. Unicode Consortium is a non-profit corporation that sets the standards for software to be used internationally. The IT industry standardizes Unicode to encode and represent characters in computers and other electronic and communication devices.</a:t>
            </a:r>
            <a:endParaRPr sz="1600">
              <a:solidFill>
                <a:schemeClr val="dk1"/>
              </a:solidFill>
            </a:endParaRPr>
          </a:p>
          <a:p>
            <a:pPr indent="0" lvl="0" marL="0" rtl="0" algn="l">
              <a:lnSpc>
                <a:spcPct val="115000"/>
              </a:lnSpc>
              <a:spcBef>
                <a:spcPts val="1200"/>
              </a:spcBef>
              <a:spcAft>
                <a:spcPts val="1200"/>
              </a:spcAft>
              <a:buNone/>
            </a:pPr>
            <a:r>
              <a:rPr lang="en" sz="1600">
                <a:solidFill>
                  <a:schemeClr val="dk1"/>
                </a:solidFill>
              </a:rPr>
              <a:t>Unicode Transformation Format(UTF) is the type of Unicode encoding scheme. Unicode encoding schemes are classified based on the number of bits used to encode the characters. The types of Unicode encoding schemes used at present are UTF-7, UTF-8, UTF-16, and UTF-32 using 7 bits, 8 bits, 16 bits, and 32 bits, respectively, for representing characters. The requirement of Unicode is for the internationalization and localization of computer software and is also used for the operating system, XML, Java programming, etc.</a:t>
            </a:r>
            <a:endParaRPr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44"/>
          <p:cNvGraphicFramePr/>
          <p:nvPr/>
        </p:nvGraphicFramePr>
        <p:xfrm>
          <a:off x="76200" y="68800"/>
          <a:ext cx="3000000" cy="3000000"/>
        </p:xfrm>
        <a:graphic>
          <a:graphicData uri="http://schemas.openxmlformats.org/drawingml/2006/table">
            <a:tbl>
              <a:tblPr>
                <a:noFill/>
                <a:tableStyleId>{79AF36EA-3925-496B-8EBA-9946F2E38853}</a:tableStyleId>
              </a:tblPr>
              <a:tblGrid>
                <a:gridCol w="1368425"/>
                <a:gridCol w="3917950"/>
                <a:gridCol w="3781425"/>
              </a:tblGrid>
              <a:tr h="361225">
                <a:tc>
                  <a:txBody>
                    <a:bodyPr/>
                    <a:lstStyle/>
                    <a:p>
                      <a:pPr indent="0" lvl="0" marL="0" rtl="0" algn="ctr">
                        <a:lnSpc>
                          <a:spcPct val="115000"/>
                        </a:lnSpc>
                        <a:spcBef>
                          <a:spcPts val="0"/>
                        </a:spcBef>
                        <a:spcAft>
                          <a:spcPts val="0"/>
                        </a:spcAft>
                        <a:buNone/>
                      </a:pPr>
                      <a:r>
                        <a:rPr b="1" lang="en" sz="1100">
                          <a:solidFill>
                            <a:schemeClr val="dk1"/>
                          </a:solidFill>
                        </a:rPr>
                        <a:t>Parameter</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chemeClr val="dk1"/>
                          </a:solidFill>
                        </a:rPr>
                        <a:t>Unicode</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chemeClr val="dk1"/>
                          </a:solidFill>
                        </a:rPr>
                        <a:t>ASCII</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56150">
                <a:tc>
                  <a:txBody>
                    <a:bodyPr/>
                    <a:lstStyle/>
                    <a:p>
                      <a:pPr indent="0" lvl="0" marL="0" rtl="0" algn="ctr">
                        <a:lnSpc>
                          <a:spcPct val="115000"/>
                        </a:lnSpc>
                        <a:spcBef>
                          <a:spcPts val="0"/>
                        </a:spcBef>
                        <a:spcAft>
                          <a:spcPts val="0"/>
                        </a:spcAft>
                        <a:buNone/>
                      </a:pPr>
                      <a:r>
                        <a:rPr lang="en">
                          <a:solidFill>
                            <a:schemeClr val="dk1"/>
                          </a:solidFill>
                        </a:rPr>
                        <a:t>Abbreviation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Unicode stands for Universal Character Set.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ASCII stands for American Standard Code for Information Interchange.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95750">
                <a:tc>
                  <a:txBody>
                    <a:bodyPr/>
                    <a:lstStyle/>
                    <a:p>
                      <a:pPr indent="0" lvl="0" marL="0" rtl="0" algn="ctr">
                        <a:lnSpc>
                          <a:spcPct val="115000"/>
                        </a:lnSpc>
                        <a:spcBef>
                          <a:spcPts val="0"/>
                        </a:spcBef>
                        <a:spcAft>
                          <a:spcPts val="0"/>
                        </a:spcAft>
                        <a:buNone/>
                      </a:pPr>
                      <a:r>
                        <a:rPr lang="en">
                          <a:solidFill>
                            <a:schemeClr val="dk1"/>
                          </a:solidFill>
                        </a:rPr>
                        <a:t>Usage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Unicode is standardized by the IT industry to be used in encoding and representing characters in computers.</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ASCII is used for electronic communication and in programming languages such as HTML.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74975">
                <a:tc>
                  <a:txBody>
                    <a:bodyPr/>
                    <a:lstStyle/>
                    <a:p>
                      <a:pPr indent="0" lvl="0" marL="0" rtl="0" algn="ctr">
                        <a:lnSpc>
                          <a:spcPct val="115000"/>
                        </a:lnSpc>
                        <a:spcBef>
                          <a:spcPts val="0"/>
                        </a:spcBef>
                        <a:spcAft>
                          <a:spcPts val="0"/>
                        </a:spcAft>
                        <a:buNone/>
                      </a:pPr>
                      <a:r>
                        <a:rPr lang="en">
                          <a:solidFill>
                            <a:schemeClr val="dk1"/>
                          </a:solidFill>
                        </a:rPr>
                        <a:t>Characters represented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Unicode is used to represent a large number of characters, formulas, mathematical symbols, and texts from different languages such as Devanagiri, Latin, Greek, Cyrillic, Armenian, etc.</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ASCII is used to represent English Alphabets, digits, some mathematical symbols(+,-,/ etc.) and grammatical symbols such as punctuation, exclamation, etc.</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95750">
                <a:tc>
                  <a:txBody>
                    <a:bodyPr/>
                    <a:lstStyle/>
                    <a:p>
                      <a:pPr indent="0" lvl="0" marL="0" rtl="0" algn="ctr">
                        <a:lnSpc>
                          <a:spcPct val="115000"/>
                        </a:lnSpc>
                        <a:spcBef>
                          <a:spcPts val="0"/>
                        </a:spcBef>
                        <a:spcAft>
                          <a:spcPts val="0"/>
                        </a:spcAft>
                        <a:buNone/>
                      </a:pPr>
                      <a:r>
                        <a:rPr lang="en">
                          <a:solidFill>
                            <a:schemeClr val="dk1"/>
                          </a:solidFill>
                        </a:rPr>
                        <a:t>Bits used for encoding</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Unicode uses four type of encoding formats, i.e, UTF-7, UTF-8, UTF-16, UTF-32 utilising 7,8,16 and 32 bits respectively.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ASCII only uses 7 or 8 bits to represent various characters.</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95750">
                <a:tc>
                  <a:txBody>
                    <a:bodyPr/>
                    <a:lstStyle/>
                    <a:p>
                      <a:pPr indent="0" lvl="0" marL="0" rtl="0" algn="ctr">
                        <a:lnSpc>
                          <a:spcPct val="115000"/>
                        </a:lnSpc>
                        <a:spcBef>
                          <a:spcPts val="0"/>
                        </a:spcBef>
                        <a:spcAft>
                          <a:spcPts val="0"/>
                        </a:spcAft>
                        <a:buNone/>
                      </a:pPr>
                      <a:r>
                        <a:rPr lang="en">
                          <a:solidFill>
                            <a:schemeClr val="dk1"/>
                          </a:solidFill>
                        </a:rPr>
                        <a:t>Memory occupied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Unicode's UTF-8, UTF-16, and UTF-32 encoding schemes use 8, 16, and 32 bits, respectively, thus consuming more memory.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ASCII uses 7 or 8 bits in encoding; therefore, it occupies less space in memory.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sp>
        <p:nvSpPr>
          <p:cNvPr id="232" name="Google Shape;232;p45"/>
          <p:cNvSpPr txBox="1"/>
          <p:nvPr>
            <p:ph type="title"/>
          </p:nvPr>
        </p:nvSpPr>
        <p:spPr>
          <a:xfrm>
            <a:off x="1377950" y="522826"/>
            <a:ext cx="7308900" cy="5403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2700" u="none">
                <a:solidFill>
                  <a:srgbClr val="696464"/>
                </a:solidFill>
                <a:latin typeface="Libre Franklin"/>
                <a:ea typeface="Libre Franklin"/>
                <a:cs typeface="Libre Franklin"/>
                <a:sym typeface="Libre Franklin"/>
              </a:rPr>
              <a:t>Conversion Between Primitive Data Types</a:t>
            </a:r>
            <a:endParaRPr sz="500"/>
          </a:p>
        </p:txBody>
      </p:sp>
      <p:sp>
        <p:nvSpPr>
          <p:cNvPr id="233" name="Google Shape;233;p45"/>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296862" lvl="0" marL="296862" marR="0" rtl="0" algn="l">
              <a:lnSpc>
                <a:spcPct val="100000"/>
              </a:lnSpc>
              <a:spcBef>
                <a:spcPts val="0"/>
              </a:spcBef>
              <a:spcAft>
                <a:spcPts val="0"/>
              </a:spcAft>
              <a:buClr>
                <a:srgbClr val="D34817"/>
              </a:buClr>
              <a:buSzPts val="2210"/>
              <a:buFont typeface="Noto Sans Symbols"/>
              <a:buChar char="⚫"/>
            </a:pPr>
            <a:r>
              <a:rPr b="0" i="0" lang="en" sz="2600" u="none">
                <a:solidFill>
                  <a:srgbClr val="000000"/>
                </a:solidFill>
                <a:latin typeface="Libre Baskerville"/>
                <a:ea typeface="Libre Baskerville"/>
                <a:cs typeface="Libre Baskerville"/>
                <a:sym typeface="Libre Baskerville"/>
              </a:rPr>
              <a:t>In assignment statements where values of a lower-ranked data types are stored in variables of higher-ranked data types, Java automatically converts the lower-ranked value to the higher-ranked type.</a:t>
            </a:r>
            <a:endParaRPr/>
          </a:p>
          <a:p>
            <a:pPr indent="-247650" lvl="1" marL="592137" marR="0" rtl="0" algn="l">
              <a:lnSpc>
                <a:spcPct val="100000"/>
              </a:lnSpc>
              <a:spcBef>
                <a:spcPts val="300"/>
              </a:spcBef>
              <a:spcAft>
                <a:spcPts val="0"/>
              </a:spcAft>
              <a:buClr>
                <a:srgbClr val="9B2D1F"/>
              </a:buClr>
              <a:buSzPts val="2040"/>
              <a:buFont typeface="Noto Sans Symbols"/>
              <a:buChar char="⚫"/>
            </a:pPr>
            <a:r>
              <a:rPr b="0" i="0" lang="en" sz="2400" u="none" cap="none" strike="noStrike">
                <a:solidFill>
                  <a:srgbClr val="000000"/>
                </a:solidFill>
                <a:latin typeface="Libre Baskerville"/>
                <a:ea typeface="Libre Baskerville"/>
                <a:cs typeface="Libre Baskerville"/>
                <a:sym typeface="Libre Baskerville"/>
              </a:rPr>
              <a:t>This is called a </a:t>
            </a:r>
            <a:r>
              <a:rPr b="0" i="0" lang="en" sz="2400" u="sng" cap="none" strike="noStrike">
                <a:solidFill>
                  <a:srgbClr val="000000"/>
                </a:solidFill>
                <a:latin typeface="Libre Baskerville"/>
                <a:ea typeface="Libre Baskerville"/>
                <a:cs typeface="Libre Baskerville"/>
                <a:sym typeface="Libre Baskerville"/>
              </a:rPr>
              <a:t>Widening Conversion</a:t>
            </a:r>
            <a:r>
              <a:rPr b="0" i="0" lang="en" sz="2400" u="none" cap="none" strike="noStrike">
                <a:solidFill>
                  <a:srgbClr val="000000"/>
                </a:solidFill>
                <a:latin typeface="Libre Baskerville"/>
                <a:ea typeface="Libre Baskerville"/>
                <a:cs typeface="Libre Baskerville"/>
                <a:sym typeface="Libre Baskerville"/>
              </a:rPr>
              <a:t>.</a:t>
            </a:r>
            <a:endParaRPr/>
          </a:p>
          <a:p>
            <a:pPr indent="-296862" lvl="0" marL="296862" marR="0" rtl="0" algn="l">
              <a:lnSpc>
                <a:spcPct val="100000"/>
              </a:lnSpc>
              <a:spcBef>
                <a:spcPts val="30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	double x;	</a:t>
            </a:r>
            <a:endParaRPr/>
          </a:p>
          <a:p>
            <a:pPr indent="-296862" lvl="0" marL="296862" marR="0" rtl="0" algn="l">
              <a:lnSpc>
                <a:spcPct val="100000"/>
              </a:lnSpc>
              <a:spcBef>
                <a:spcPts val="30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	int y = 10;</a:t>
            </a:r>
            <a:endParaRPr/>
          </a:p>
          <a:p>
            <a:pPr indent="-296862" lvl="0" marL="296862" marR="0" rtl="0" algn="l">
              <a:lnSpc>
                <a:spcPct val="100000"/>
              </a:lnSpc>
              <a:spcBef>
                <a:spcPts val="30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	x = y;</a:t>
            </a:r>
            <a:endParaRPr/>
          </a:p>
          <a:p>
            <a:pPr indent="-296862" lvl="0" marL="296862" marR="0" rtl="0" algn="l">
              <a:lnSpc>
                <a:spcPct val="100000"/>
              </a:lnSpc>
              <a:spcBef>
                <a:spcPts val="300"/>
              </a:spcBef>
              <a:spcAft>
                <a:spcPts val="0"/>
              </a:spcAft>
              <a:buClr>
                <a:srgbClr val="000000"/>
              </a:buClr>
              <a:buSzPts val="2400"/>
              <a:buFont typeface="Times New Roman"/>
              <a:buNone/>
            </a:pPr>
            <a:r>
              <a:t/>
            </a:r>
            <a:endParaRPr b="0" i="0" sz="24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400" u="none">
              <a:solidFill>
                <a:srgbClr val="000000"/>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47650" lvl="1" marL="592137" rtl="0" algn="l">
              <a:lnSpc>
                <a:spcPct val="100000"/>
              </a:lnSpc>
              <a:spcBef>
                <a:spcPts val="300"/>
              </a:spcBef>
              <a:spcAft>
                <a:spcPts val="0"/>
              </a:spcAft>
              <a:buClr>
                <a:srgbClr val="9B2D1F"/>
              </a:buClr>
              <a:buSzPts val="2040"/>
              <a:buFont typeface="Noto Sans Symbols"/>
              <a:buChar char="⚫"/>
            </a:pPr>
            <a:r>
              <a:rPr lang="en" sz="2400">
                <a:solidFill>
                  <a:schemeClr val="dk1"/>
                </a:solidFill>
              </a:rPr>
              <a:t>A </a:t>
            </a:r>
            <a:r>
              <a:rPr lang="en" sz="2400" u="sng">
                <a:solidFill>
                  <a:schemeClr val="dk1"/>
                </a:solidFill>
              </a:rPr>
              <a:t>Narrowing Conversion</a:t>
            </a:r>
            <a:r>
              <a:rPr lang="en" sz="2400">
                <a:solidFill>
                  <a:schemeClr val="dk1"/>
                </a:solidFill>
              </a:rPr>
              <a:t> us a conversion of a value to a lower-ranked type.</a:t>
            </a:r>
            <a:endParaRPr sz="1400">
              <a:solidFill>
                <a:schemeClr val="dk1"/>
              </a:solidFill>
              <a:latin typeface="Arial"/>
              <a:ea typeface="Arial"/>
              <a:cs typeface="Arial"/>
              <a:sym typeface="Arial"/>
            </a:endParaRPr>
          </a:p>
          <a:p>
            <a:pPr indent="-247650" lvl="2" marL="889000" rtl="0" algn="l">
              <a:lnSpc>
                <a:spcPct val="100000"/>
              </a:lnSpc>
              <a:spcBef>
                <a:spcPts val="0"/>
              </a:spcBef>
              <a:spcAft>
                <a:spcPts val="0"/>
              </a:spcAft>
              <a:buClr>
                <a:srgbClr val="E5B1AB"/>
              </a:buClr>
              <a:buSzPts val="1700"/>
              <a:buFont typeface="Noto Sans Symbols"/>
              <a:buChar char="⚫"/>
            </a:pPr>
            <a:r>
              <a:rPr lang="en">
                <a:solidFill>
                  <a:schemeClr val="dk1"/>
                </a:solidFill>
              </a:rPr>
              <a:t>These can cause a loss of data, so Java does not automatically perform them.</a:t>
            </a:r>
            <a:endParaRPr sz="1400">
              <a:solidFill>
                <a:schemeClr val="dk1"/>
              </a:solidFill>
              <a:latin typeface="Arial"/>
              <a:ea typeface="Arial"/>
              <a:cs typeface="Arial"/>
              <a:sym typeface="Arial"/>
            </a:endParaRPr>
          </a:p>
          <a:p>
            <a:pPr indent="-247650" lvl="3" marL="1185862" rtl="0" algn="l">
              <a:lnSpc>
                <a:spcPct val="100000"/>
              </a:lnSpc>
              <a:spcBef>
                <a:spcPts val="0"/>
              </a:spcBef>
              <a:spcAft>
                <a:spcPts val="0"/>
              </a:spcAft>
              <a:buClr>
                <a:srgbClr val="A28E6A"/>
              </a:buClr>
              <a:buSzPts val="1600"/>
              <a:buFont typeface="Noto Sans Symbols"/>
              <a:buChar char="⚫"/>
            </a:pPr>
            <a:r>
              <a:rPr lang="en">
                <a:solidFill>
                  <a:schemeClr val="dk1"/>
                </a:solidFill>
              </a:rPr>
              <a:t>Imagine converting from </a:t>
            </a:r>
            <a:r>
              <a:rPr lang="en">
                <a:solidFill>
                  <a:schemeClr val="dk1"/>
                </a:solidFill>
                <a:latin typeface="Courier New"/>
                <a:ea typeface="Courier New"/>
                <a:cs typeface="Courier New"/>
                <a:sym typeface="Courier New"/>
              </a:rPr>
              <a:t>double</a:t>
            </a:r>
            <a:r>
              <a:rPr lang="en">
                <a:solidFill>
                  <a:schemeClr val="dk1"/>
                </a:solidFill>
              </a:rPr>
              <a:t> to </a:t>
            </a:r>
            <a:r>
              <a:rPr lang="en">
                <a:solidFill>
                  <a:schemeClr val="dk1"/>
                </a:solidFill>
                <a:latin typeface="Courier New"/>
                <a:ea typeface="Courier New"/>
                <a:cs typeface="Courier New"/>
                <a:sym typeface="Courier New"/>
              </a:rPr>
              <a:t>int</a:t>
            </a:r>
            <a:r>
              <a:rPr lang="en">
                <a:solidFill>
                  <a:schemeClr val="dk1"/>
                </a:solidFill>
              </a:rPr>
              <a:t>…</a:t>
            </a:r>
            <a:endParaRPr sz="1400">
              <a:solidFill>
                <a:schemeClr val="dk1"/>
              </a:solidFill>
              <a:latin typeface="Arial"/>
              <a:ea typeface="Arial"/>
              <a:cs typeface="Arial"/>
              <a:sym typeface="Arial"/>
            </a:endParaRPr>
          </a:p>
          <a:p>
            <a:pPr indent="-247650" lvl="2" marL="889000" rtl="0" algn="l">
              <a:lnSpc>
                <a:spcPct val="100000"/>
              </a:lnSpc>
              <a:spcBef>
                <a:spcPts val="0"/>
              </a:spcBef>
              <a:spcAft>
                <a:spcPts val="0"/>
              </a:spcAft>
              <a:buClr>
                <a:srgbClr val="E5B1AB"/>
              </a:buClr>
              <a:buSzPts val="1700"/>
              <a:buFont typeface="Noto Sans Symbols"/>
              <a:buChar char="⚫"/>
            </a:pPr>
            <a:r>
              <a:rPr lang="en">
                <a:solidFill>
                  <a:schemeClr val="dk1"/>
                </a:solidFill>
              </a:rPr>
              <a:t> You can perform narrowing conversions with </a:t>
            </a:r>
            <a:r>
              <a:rPr lang="en" u="sng">
                <a:solidFill>
                  <a:schemeClr val="dk1"/>
                </a:solidFill>
              </a:rPr>
              <a:t>type casting operators</a:t>
            </a:r>
            <a:r>
              <a:rPr lang="en">
                <a:solidFill>
                  <a:schemeClr val="dk1"/>
                </a:solidFill>
              </a:rPr>
              <a:t>.</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47"/>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3000" u="none">
                <a:solidFill>
                  <a:srgbClr val="696464"/>
                </a:solidFill>
                <a:latin typeface="Libre Franklin"/>
                <a:ea typeface="Libre Franklin"/>
                <a:cs typeface="Libre Franklin"/>
                <a:sym typeface="Libre Franklin"/>
              </a:rPr>
              <a:t>Type Cast Operators</a:t>
            </a:r>
            <a:endParaRPr sz="800"/>
          </a:p>
        </p:txBody>
      </p:sp>
      <p:sp>
        <p:nvSpPr>
          <p:cNvPr id="246" name="Google Shape;246;p47"/>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274637" lvl="0" marL="274637" marR="0" rtl="0" algn="l">
              <a:lnSpc>
                <a:spcPct val="100000"/>
              </a:lnSpc>
              <a:spcBef>
                <a:spcPts val="0"/>
              </a:spcBef>
              <a:spcAft>
                <a:spcPts val="0"/>
              </a:spcAft>
              <a:buClr>
                <a:srgbClr val="D34817"/>
              </a:buClr>
              <a:buSzPts val="2210"/>
              <a:buFont typeface="Noto Sans Symbols"/>
              <a:buChar char="⚫"/>
            </a:pPr>
            <a:r>
              <a:rPr b="0" i="0" lang="en" sz="2600" u="sng">
                <a:solidFill>
                  <a:srgbClr val="000000"/>
                </a:solidFill>
                <a:latin typeface="Libre Baskerville"/>
                <a:ea typeface="Libre Baskerville"/>
                <a:cs typeface="Libre Baskerville"/>
                <a:sym typeface="Libre Baskerville"/>
              </a:rPr>
              <a:t>Type Cast Operators</a:t>
            </a:r>
            <a:r>
              <a:rPr b="0" i="0" lang="en" sz="2600" u="none">
                <a:solidFill>
                  <a:srgbClr val="000000"/>
                </a:solidFill>
                <a:latin typeface="Libre Baskerville"/>
                <a:ea typeface="Libre Baskerville"/>
                <a:cs typeface="Libre Baskerville"/>
                <a:sym typeface="Libre Baskerville"/>
              </a:rPr>
              <a:t> allow you to manually convert from one type to another, even if it is a narrowing conversion.</a:t>
            </a:r>
            <a:endParaRPr/>
          </a:p>
          <a:p>
            <a:pPr indent="-228600" lvl="1" marL="549275" marR="0" rtl="0" algn="l">
              <a:lnSpc>
                <a:spcPct val="100000"/>
              </a:lnSpc>
              <a:spcBef>
                <a:spcPts val="300"/>
              </a:spcBef>
              <a:spcAft>
                <a:spcPts val="0"/>
              </a:spcAft>
              <a:buClr>
                <a:srgbClr val="9B2D1F"/>
              </a:buClr>
              <a:buSzPts val="2040"/>
              <a:buFont typeface="Noto Sans Symbols"/>
              <a:buChar char="⚫"/>
            </a:pPr>
            <a:r>
              <a:rPr b="0" i="0" lang="en" sz="2400" u="none" cap="none" strike="noStrike">
                <a:solidFill>
                  <a:srgbClr val="000000"/>
                </a:solidFill>
                <a:latin typeface="Libre Baskerville"/>
                <a:ea typeface="Libre Baskerville"/>
                <a:cs typeface="Libre Baskerville"/>
                <a:sym typeface="Libre Baskerville"/>
              </a:rPr>
              <a:t>In Java they are unary operators that appear before what you want to convert.</a:t>
            </a:r>
            <a:endParaRPr/>
          </a:p>
          <a:p>
            <a:pPr indent="-228600" lvl="1" marL="549275" marR="0" rtl="0" algn="l">
              <a:lnSpc>
                <a:spcPct val="100000"/>
              </a:lnSpc>
              <a:spcBef>
                <a:spcPts val="300"/>
              </a:spcBef>
              <a:spcAft>
                <a:spcPts val="0"/>
              </a:spcAft>
              <a:buClr>
                <a:srgbClr val="9B2D1F"/>
              </a:buClr>
              <a:buSzPts val="2040"/>
              <a:buFont typeface="Noto Sans Symbols"/>
              <a:buChar char="⚫"/>
            </a:pPr>
            <a:r>
              <a:rPr b="0" i="0" lang="en" sz="2400" u="none" cap="none" strike="noStrike">
                <a:solidFill>
                  <a:srgbClr val="000000"/>
                </a:solidFill>
                <a:latin typeface="Libre Baskerville"/>
                <a:ea typeface="Libre Baskerville"/>
                <a:cs typeface="Libre Baskerville"/>
                <a:sym typeface="Libre Baskerville"/>
              </a:rPr>
              <a:t>They are written as the type you want to convert to in parentheses.</a:t>
            </a:r>
            <a:endParaRPr/>
          </a:p>
          <a:p>
            <a:pPr indent="0" lvl="0" marL="914400" marR="0" rtl="0" algn="l">
              <a:lnSpc>
                <a:spcPct val="100000"/>
              </a:lnSpc>
              <a:spcBef>
                <a:spcPts val="300"/>
              </a:spcBef>
              <a:spcAft>
                <a:spcPts val="0"/>
              </a:spcAft>
              <a:buNone/>
            </a:pPr>
            <a:r>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1" marL="549275" rtl="0" algn="l">
              <a:lnSpc>
                <a:spcPct val="100000"/>
              </a:lnSpc>
              <a:spcBef>
                <a:spcPts val="300"/>
              </a:spcBef>
              <a:spcAft>
                <a:spcPts val="0"/>
              </a:spcAft>
              <a:buClr>
                <a:srgbClr val="9B2D1F"/>
              </a:buClr>
              <a:buSzPts val="2040"/>
              <a:buFont typeface="Noto Sans Symbols"/>
              <a:buChar char="⚫"/>
            </a:pPr>
            <a:r>
              <a:rPr lang="en" sz="2400">
                <a:solidFill>
                  <a:schemeClr val="dk1"/>
                </a:solidFill>
              </a:rPr>
              <a:t>Example:   </a:t>
            </a:r>
            <a:r>
              <a:rPr lang="en" sz="2400">
                <a:solidFill>
                  <a:schemeClr val="dk1"/>
                </a:solidFill>
                <a:latin typeface="Courier New"/>
                <a:ea typeface="Courier New"/>
                <a:cs typeface="Courier New"/>
                <a:sym typeface="Courier New"/>
              </a:rPr>
              <a:t>x = (int)number;</a:t>
            </a:r>
            <a:endParaRPr sz="1400">
              <a:solidFill>
                <a:schemeClr val="dk1"/>
              </a:solidFill>
              <a:latin typeface="Arial"/>
              <a:ea typeface="Arial"/>
              <a:cs typeface="Arial"/>
              <a:sym typeface="Arial"/>
            </a:endParaRPr>
          </a:p>
          <a:p>
            <a:pPr indent="-228600" lvl="2" marL="822325" rtl="0" algn="l">
              <a:lnSpc>
                <a:spcPct val="100000"/>
              </a:lnSpc>
              <a:spcBef>
                <a:spcPts val="0"/>
              </a:spcBef>
              <a:spcAft>
                <a:spcPts val="0"/>
              </a:spcAft>
              <a:buClr>
                <a:srgbClr val="E5B1AB"/>
              </a:buClr>
              <a:buSzPts val="1700"/>
              <a:buFont typeface="Noto Sans Symbols"/>
              <a:buChar char="⚫"/>
            </a:pPr>
            <a:r>
              <a:rPr lang="en">
                <a:solidFill>
                  <a:schemeClr val="dk1"/>
                </a:solidFill>
              </a:rPr>
              <a:t>If number is of a numeric data type, it will convert the value in number to the </a:t>
            </a:r>
            <a:r>
              <a:rPr lang="en">
                <a:solidFill>
                  <a:schemeClr val="dk1"/>
                </a:solidFill>
                <a:latin typeface="Courier New"/>
                <a:ea typeface="Courier New"/>
                <a:cs typeface="Courier New"/>
                <a:sym typeface="Courier New"/>
              </a:rPr>
              <a:t>int</a:t>
            </a:r>
            <a:r>
              <a:rPr lang="en">
                <a:solidFill>
                  <a:schemeClr val="dk1"/>
                </a:solidFill>
              </a:rPr>
              <a:t> type and assigned to </a:t>
            </a:r>
            <a:r>
              <a:rPr lang="en">
                <a:solidFill>
                  <a:schemeClr val="dk1"/>
                </a:solidFill>
                <a:latin typeface="Courier New"/>
                <a:ea typeface="Courier New"/>
                <a:cs typeface="Courier New"/>
                <a:sym typeface="Courier New"/>
              </a:rPr>
              <a:t>x</a:t>
            </a:r>
            <a:r>
              <a:rPr lang="en">
                <a:solidFill>
                  <a:schemeClr val="dk1"/>
                </a:solidFill>
              </a:rPr>
              <a:t>. </a:t>
            </a:r>
            <a:endParaRPr sz="1400">
              <a:solidFill>
                <a:schemeClr val="dk1"/>
              </a:solidFill>
              <a:latin typeface="Arial"/>
              <a:ea typeface="Arial"/>
              <a:cs typeface="Arial"/>
              <a:sym typeface="Arial"/>
            </a:endParaRPr>
          </a:p>
          <a:p>
            <a:pPr indent="-228600" lvl="2" marL="822325" rtl="0" algn="l">
              <a:lnSpc>
                <a:spcPct val="100000"/>
              </a:lnSpc>
              <a:spcBef>
                <a:spcPts val="0"/>
              </a:spcBef>
              <a:spcAft>
                <a:spcPts val="0"/>
              </a:spcAft>
              <a:buClr>
                <a:srgbClr val="E5B1AB"/>
              </a:buClr>
              <a:buSzPts val="1700"/>
              <a:buFont typeface="Noto Sans Symbols"/>
              <a:buChar char="⚫"/>
            </a:pPr>
            <a:r>
              <a:rPr lang="en">
                <a:solidFill>
                  <a:schemeClr val="dk1"/>
                </a:solidFill>
              </a:rPr>
              <a:t>If number is a floating-point type, the fractional part of the value would be lost </a:t>
            </a:r>
            <a:r>
              <a:rPr lang="en">
                <a:solidFill>
                  <a:schemeClr val="dk1"/>
                </a:solidFill>
                <a:latin typeface="Courier New"/>
                <a:ea typeface="Courier New"/>
                <a:cs typeface="Courier New"/>
                <a:sym typeface="Courier New"/>
              </a:rPr>
              <a:t>int</a:t>
            </a:r>
            <a:r>
              <a:rPr lang="en">
                <a:solidFill>
                  <a:schemeClr val="dk1"/>
                </a:solidFill>
              </a:rPr>
              <a:t> type and assigned to </a:t>
            </a:r>
            <a:r>
              <a:rPr lang="en">
                <a:solidFill>
                  <a:schemeClr val="dk1"/>
                </a:solidFill>
                <a:latin typeface="Courier New"/>
                <a:ea typeface="Courier New"/>
                <a:cs typeface="Courier New"/>
                <a:sym typeface="Courier New"/>
              </a:rPr>
              <a:t>x</a:t>
            </a:r>
            <a:r>
              <a:rPr lang="en">
                <a:solidFill>
                  <a:schemeClr val="dk1"/>
                </a:solidFill>
              </a:rPr>
              <a:t>.</a:t>
            </a:r>
            <a:endParaRPr sz="1400">
              <a:solidFill>
                <a:schemeClr val="dk1"/>
              </a:solidFill>
              <a:latin typeface="Arial"/>
              <a:ea typeface="Arial"/>
              <a:cs typeface="Arial"/>
              <a:sym typeface="Arial"/>
            </a:endParaRPr>
          </a:p>
          <a:p>
            <a:pPr indent="-228600" lvl="3" marL="1096962" rtl="0" algn="l">
              <a:lnSpc>
                <a:spcPct val="100000"/>
              </a:lnSpc>
              <a:spcBef>
                <a:spcPts val="0"/>
              </a:spcBef>
              <a:spcAft>
                <a:spcPts val="0"/>
              </a:spcAft>
              <a:buClr>
                <a:srgbClr val="A28E6A"/>
              </a:buClr>
              <a:buSzPts val="1600"/>
              <a:buFont typeface="Noto Sans Symbols"/>
              <a:buChar char="⚫"/>
            </a:pPr>
            <a:r>
              <a:rPr lang="en">
                <a:solidFill>
                  <a:schemeClr val="dk1"/>
                </a:solidFill>
              </a:rPr>
              <a:t>This is called </a:t>
            </a:r>
            <a:r>
              <a:rPr lang="en" u="sng">
                <a:solidFill>
                  <a:schemeClr val="dk1"/>
                </a:solidFill>
              </a:rPr>
              <a:t>truncation</a:t>
            </a:r>
            <a:r>
              <a:rPr lang="en">
                <a:solidFill>
                  <a:schemeClr val="dk1"/>
                </a:solidFill>
              </a:rPr>
              <a:t>.</a:t>
            </a:r>
            <a:endParaRPr sz="1400">
              <a:solidFill>
                <a:schemeClr val="dk1"/>
              </a:solidFill>
              <a:latin typeface="Arial"/>
              <a:ea typeface="Arial"/>
              <a:cs typeface="Arial"/>
              <a:sym typeface="Arial"/>
            </a:endParaRPr>
          </a:p>
          <a:p>
            <a:pPr indent="-228600" lvl="3" marL="1096962" rtl="0" algn="l">
              <a:lnSpc>
                <a:spcPct val="100000"/>
              </a:lnSpc>
              <a:spcBef>
                <a:spcPts val="0"/>
              </a:spcBef>
              <a:spcAft>
                <a:spcPts val="0"/>
              </a:spcAft>
              <a:buClr>
                <a:srgbClr val="A28E6A"/>
              </a:buClr>
              <a:buSzPts val="1600"/>
              <a:buFont typeface="Noto Sans Symbols"/>
              <a:buChar char="⚫"/>
            </a:pPr>
            <a:r>
              <a:rPr lang="en">
                <a:solidFill>
                  <a:schemeClr val="dk1"/>
                </a:solidFill>
              </a:rPr>
              <a:t>The value in </a:t>
            </a:r>
            <a:r>
              <a:rPr lang="en">
                <a:solidFill>
                  <a:schemeClr val="dk1"/>
                </a:solidFill>
                <a:latin typeface="Courier New"/>
                <a:ea typeface="Courier New"/>
                <a:cs typeface="Courier New"/>
                <a:sym typeface="Courier New"/>
              </a:rPr>
              <a:t>number</a:t>
            </a:r>
            <a:r>
              <a:rPr lang="en">
                <a:solidFill>
                  <a:schemeClr val="dk1"/>
                </a:solidFill>
              </a:rPr>
              <a:t> would not be changed.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sp>
        <p:nvSpPr>
          <p:cNvPr id="258" name="Google Shape;258;p49"/>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4000" u="none">
                <a:solidFill>
                  <a:srgbClr val="696464"/>
                </a:solidFill>
                <a:latin typeface="Libre Franklin"/>
                <a:ea typeface="Libre Franklin"/>
                <a:cs typeface="Libre Franklin"/>
                <a:sym typeface="Libre Franklin"/>
              </a:rPr>
              <a:t>Type Conversion in Arithmetic Operations</a:t>
            </a:r>
            <a:endParaRPr/>
          </a:p>
        </p:txBody>
      </p:sp>
      <p:sp>
        <p:nvSpPr>
          <p:cNvPr id="259" name="Google Shape;259;p49"/>
          <p:cNvSpPr txBox="1"/>
          <p:nvPr/>
        </p:nvSpPr>
        <p:spPr>
          <a:xfrm>
            <a:off x="914400" y="1063225"/>
            <a:ext cx="7772400" cy="3828900"/>
          </a:xfrm>
          <a:prstGeom prst="rect">
            <a:avLst/>
          </a:prstGeom>
          <a:noFill/>
          <a:ln>
            <a:noFill/>
          </a:ln>
        </p:spPr>
        <p:txBody>
          <a:bodyPr anchorCtr="0" anchor="t" bIns="45000" lIns="90000" spcFirstLastPara="1" rIns="90000" wrap="square" tIns="45000">
            <a:noAutofit/>
          </a:bodyPr>
          <a:lstStyle/>
          <a:p>
            <a:pPr indent="-311150" lvl="0" marL="457200" marR="0" rtl="0" algn="l">
              <a:lnSpc>
                <a:spcPct val="100000"/>
              </a:lnSpc>
              <a:spcBef>
                <a:spcPts val="500"/>
              </a:spcBef>
              <a:spcAft>
                <a:spcPts val="0"/>
              </a:spcAft>
              <a:buClr>
                <a:srgbClr val="000000"/>
              </a:buClr>
              <a:buSzPts val="1300"/>
              <a:buChar char="●"/>
            </a:pPr>
            <a:r>
              <a:rPr b="0" i="0" lang="en" sz="1300" u="none">
                <a:solidFill>
                  <a:srgbClr val="000000"/>
                </a:solidFill>
                <a:latin typeface="Courier New"/>
                <a:ea typeface="Courier New"/>
                <a:cs typeface="Courier New"/>
                <a:sym typeface="Courier New"/>
              </a:rPr>
              <a:t>int number1 = 10, number2 = 4;</a:t>
            </a:r>
            <a:endParaRPr sz="100"/>
          </a:p>
          <a:p>
            <a:pPr indent="-354012" lvl="0" marL="354012" marR="0" rtl="0" algn="l">
              <a:lnSpc>
                <a:spcPct val="100000"/>
              </a:lnSpc>
              <a:spcBef>
                <a:spcPts val="500"/>
              </a:spcBef>
              <a:spcAft>
                <a:spcPts val="0"/>
              </a:spcAft>
              <a:buClr>
                <a:srgbClr val="000000"/>
              </a:buClr>
              <a:buSzPts val="2600"/>
              <a:buFont typeface="Courier New"/>
              <a:buNone/>
            </a:pPr>
            <a:r>
              <a:rPr b="0" i="0" lang="en" sz="1300" u="none">
                <a:solidFill>
                  <a:srgbClr val="000000"/>
                </a:solidFill>
                <a:latin typeface="Courier New"/>
                <a:ea typeface="Courier New"/>
                <a:cs typeface="Courier New"/>
                <a:sym typeface="Courier New"/>
              </a:rPr>
              <a:t>	double number3 = number1 / number2;</a:t>
            </a:r>
            <a:endParaRPr sz="100"/>
          </a:p>
          <a:p>
            <a:pPr indent="-354012" lvl="0" marL="354012" marR="0" rtl="0" algn="l">
              <a:lnSpc>
                <a:spcPct val="100000"/>
              </a:lnSpc>
              <a:spcBef>
                <a:spcPts val="500"/>
              </a:spcBef>
              <a:spcAft>
                <a:spcPts val="0"/>
              </a:spcAft>
              <a:buClr>
                <a:srgbClr val="000000"/>
              </a:buClr>
              <a:buSzPts val="2600"/>
              <a:buFont typeface="Libre Baskerville"/>
              <a:buNone/>
            </a:pPr>
            <a:r>
              <a:rPr b="0" i="0" lang="en" sz="1300" u="none">
                <a:solidFill>
                  <a:srgbClr val="000000"/>
                </a:solidFill>
                <a:latin typeface="Libre Baskerville"/>
                <a:ea typeface="Libre Baskerville"/>
                <a:cs typeface="Libre Baskerville"/>
                <a:sym typeface="Libre Baskerville"/>
              </a:rPr>
              <a:t>	</a:t>
            </a:r>
            <a:r>
              <a:rPr b="0" i="0" lang="en" sz="1300" u="none">
                <a:solidFill>
                  <a:srgbClr val="000000"/>
                </a:solidFill>
                <a:latin typeface="Courier New"/>
                <a:ea typeface="Courier New"/>
                <a:cs typeface="Courier New"/>
                <a:sym typeface="Courier New"/>
              </a:rPr>
              <a:t>number3</a:t>
            </a:r>
            <a:r>
              <a:rPr b="0" i="0" lang="en" sz="1300" u="none">
                <a:solidFill>
                  <a:srgbClr val="000000"/>
                </a:solidFill>
                <a:latin typeface="Libre Baskerville"/>
                <a:ea typeface="Libre Baskerville"/>
                <a:cs typeface="Libre Baskerville"/>
                <a:sym typeface="Libre Baskerville"/>
              </a:rPr>
              <a:t> will have 2.0 stored in it as a result of the division  because both operands of the division are of type </a:t>
            </a:r>
            <a:r>
              <a:rPr b="0" i="0" lang="en" sz="1300" u="none">
                <a:solidFill>
                  <a:srgbClr val="000000"/>
                </a:solidFill>
                <a:latin typeface="Courier New"/>
                <a:ea typeface="Courier New"/>
                <a:cs typeface="Courier New"/>
                <a:sym typeface="Courier New"/>
              </a:rPr>
              <a:t>int</a:t>
            </a:r>
            <a:r>
              <a:rPr b="0" i="0" lang="en" sz="1300" u="none">
                <a:solidFill>
                  <a:srgbClr val="000000"/>
                </a:solidFill>
                <a:latin typeface="Libre Baskerville"/>
                <a:ea typeface="Libre Baskerville"/>
                <a:cs typeface="Libre Baskerville"/>
                <a:sym typeface="Libre Baskerville"/>
              </a:rPr>
              <a:t>.</a:t>
            </a:r>
            <a:endParaRPr sz="100"/>
          </a:p>
          <a:p>
            <a:pPr indent="-271462" lvl="0" marL="354012" marR="0" rtl="0" algn="l">
              <a:lnSpc>
                <a:spcPct val="100000"/>
              </a:lnSpc>
              <a:spcBef>
                <a:spcPts val="500"/>
              </a:spcBef>
              <a:spcAft>
                <a:spcPts val="0"/>
              </a:spcAft>
              <a:buClr>
                <a:srgbClr val="D34817"/>
              </a:buClr>
              <a:buSzPts val="910"/>
              <a:buFont typeface="Noto Sans Symbols"/>
              <a:buChar char="⚫"/>
            </a:pPr>
            <a:r>
              <a:rPr b="0" i="0" lang="en" sz="1300" u="none">
                <a:solidFill>
                  <a:srgbClr val="000000"/>
                </a:solidFill>
                <a:latin typeface="Libre Baskerville"/>
                <a:ea typeface="Libre Baskerville"/>
                <a:cs typeface="Libre Baskerville"/>
                <a:sym typeface="Libre Baskerville"/>
              </a:rPr>
              <a:t>We can use type casting on one of the operands to make sure the result is a </a:t>
            </a:r>
            <a:r>
              <a:rPr b="0" i="0" lang="en" sz="1300" u="none">
                <a:solidFill>
                  <a:srgbClr val="000000"/>
                </a:solidFill>
                <a:latin typeface="Courier New"/>
                <a:ea typeface="Courier New"/>
                <a:cs typeface="Courier New"/>
                <a:sym typeface="Courier New"/>
              </a:rPr>
              <a:t>double</a:t>
            </a:r>
            <a:r>
              <a:rPr b="0" i="0" lang="en" sz="1300" u="none">
                <a:solidFill>
                  <a:srgbClr val="000000"/>
                </a:solidFill>
                <a:latin typeface="Libre Baskerville"/>
                <a:ea typeface="Libre Baskerville"/>
                <a:cs typeface="Libre Baskerville"/>
                <a:sym typeface="Libre Baskerville"/>
              </a:rPr>
              <a:t>:</a:t>
            </a:r>
            <a:endParaRPr sz="100"/>
          </a:p>
          <a:p>
            <a:pPr indent="-354012" lvl="0" marL="354012" marR="0" rtl="0" algn="l">
              <a:lnSpc>
                <a:spcPct val="100000"/>
              </a:lnSpc>
              <a:spcBef>
                <a:spcPts val="500"/>
              </a:spcBef>
              <a:spcAft>
                <a:spcPts val="0"/>
              </a:spcAft>
              <a:buClr>
                <a:srgbClr val="000000"/>
              </a:buClr>
              <a:buSzPts val="2600"/>
              <a:buFont typeface="Libre Baskerville"/>
              <a:buNone/>
            </a:pPr>
            <a:r>
              <a:rPr b="0" i="0" lang="en" sz="1300" u="none">
                <a:solidFill>
                  <a:srgbClr val="000000"/>
                </a:solidFill>
                <a:latin typeface="Libre Baskerville"/>
                <a:ea typeface="Libre Baskerville"/>
                <a:cs typeface="Libre Baskerville"/>
                <a:sym typeface="Libre Baskerville"/>
              </a:rPr>
              <a:t>	</a:t>
            </a:r>
            <a:r>
              <a:rPr b="0" i="0" lang="en" sz="1300" u="none">
                <a:solidFill>
                  <a:srgbClr val="000000"/>
                </a:solidFill>
                <a:latin typeface="Courier New"/>
                <a:ea typeface="Courier New"/>
                <a:cs typeface="Courier New"/>
                <a:sym typeface="Courier New"/>
              </a:rPr>
              <a:t>int number1 = 10, number2 = 4;</a:t>
            </a:r>
            <a:endParaRPr sz="100"/>
          </a:p>
          <a:p>
            <a:pPr indent="-354012" lvl="0" marL="354012" marR="0" rtl="0" algn="l">
              <a:lnSpc>
                <a:spcPct val="100000"/>
              </a:lnSpc>
              <a:spcBef>
                <a:spcPts val="500"/>
              </a:spcBef>
              <a:spcAft>
                <a:spcPts val="0"/>
              </a:spcAft>
              <a:buClr>
                <a:srgbClr val="000000"/>
              </a:buClr>
              <a:buSzPts val="2600"/>
              <a:buFont typeface="Courier New"/>
              <a:buNone/>
            </a:pPr>
            <a:r>
              <a:rPr b="0" i="0" lang="en" sz="1300" u="none">
                <a:solidFill>
                  <a:srgbClr val="000000"/>
                </a:solidFill>
                <a:latin typeface="Courier New"/>
                <a:ea typeface="Courier New"/>
                <a:cs typeface="Courier New"/>
                <a:sym typeface="Courier New"/>
              </a:rPr>
              <a:t>	double number3 = (double)number1 / number2;</a:t>
            </a:r>
            <a:endParaRPr sz="100"/>
          </a:p>
          <a:p>
            <a:pPr indent="-354012" lvl="0" marL="354012" marR="0" rtl="0" algn="l">
              <a:lnSpc>
                <a:spcPct val="100000"/>
              </a:lnSpc>
              <a:spcBef>
                <a:spcPts val="500"/>
              </a:spcBef>
              <a:spcAft>
                <a:spcPts val="0"/>
              </a:spcAft>
              <a:buClr>
                <a:srgbClr val="000000"/>
              </a:buClr>
              <a:buSzPts val="2600"/>
              <a:buFont typeface="Courier New"/>
              <a:buNone/>
            </a:pPr>
            <a:r>
              <a:rPr b="0" i="0" lang="en" sz="1300" u="none">
                <a:solidFill>
                  <a:srgbClr val="000000"/>
                </a:solidFill>
                <a:latin typeface="Courier New"/>
                <a:ea typeface="Courier New"/>
                <a:cs typeface="Courier New"/>
                <a:sym typeface="Courier New"/>
              </a:rPr>
              <a:t>	number3</a:t>
            </a:r>
            <a:r>
              <a:rPr b="0" i="0" lang="en" sz="1300" u="none">
                <a:solidFill>
                  <a:srgbClr val="000000"/>
                </a:solidFill>
                <a:latin typeface="Libre Baskerville"/>
                <a:ea typeface="Libre Baskerville"/>
                <a:cs typeface="Libre Baskerville"/>
                <a:sym typeface="Libre Baskerville"/>
              </a:rPr>
              <a:t> will have 2.5 stored in it as a result of the division  because one of the operands is of type </a:t>
            </a:r>
            <a:r>
              <a:rPr b="0" i="0" lang="en" sz="1300" u="none">
                <a:solidFill>
                  <a:srgbClr val="000000"/>
                </a:solidFill>
                <a:latin typeface="Courier New"/>
                <a:ea typeface="Courier New"/>
                <a:cs typeface="Courier New"/>
                <a:sym typeface="Courier New"/>
              </a:rPr>
              <a:t>double</a:t>
            </a:r>
            <a:r>
              <a:rPr b="0" i="0" lang="en" sz="1300" u="none">
                <a:solidFill>
                  <a:srgbClr val="000000"/>
                </a:solidFill>
                <a:latin typeface="Libre Baskerville"/>
                <a:ea typeface="Libre Baskerville"/>
                <a:cs typeface="Libre Baskerville"/>
                <a:sym typeface="Libre Baskerville"/>
              </a:rPr>
              <a:t>.</a:t>
            </a:r>
            <a:endParaRPr sz="100"/>
          </a:p>
          <a:p>
            <a:pPr indent="-271462" lvl="0" marL="354012" marR="0" rtl="0" algn="l">
              <a:lnSpc>
                <a:spcPct val="100000"/>
              </a:lnSpc>
              <a:spcBef>
                <a:spcPts val="500"/>
              </a:spcBef>
              <a:spcAft>
                <a:spcPts val="0"/>
              </a:spcAft>
              <a:buClr>
                <a:srgbClr val="D34817"/>
              </a:buClr>
              <a:buSzPts val="910"/>
              <a:buFont typeface="Noto Sans Symbols"/>
              <a:buChar char="⚫"/>
            </a:pPr>
            <a:r>
              <a:rPr b="0" i="0" lang="en" sz="1300" u="none">
                <a:solidFill>
                  <a:srgbClr val="000000"/>
                </a:solidFill>
                <a:latin typeface="Libre Baskerville"/>
                <a:ea typeface="Libre Baskerville"/>
                <a:cs typeface="Libre Baskerville"/>
                <a:sym typeface="Libre Baskerville"/>
              </a:rPr>
              <a:t>Note that type casting operators can be applied to expressions enclosed in parentheses:</a:t>
            </a:r>
            <a:endParaRPr sz="100"/>
          </a:p>
          <a:p>
            <a:pPr indent="-354012" lvl="0" marL="354012" marR="0" rtl="0" algn="l">
              <a:lnSpc>
                <a:spcPct val="100000"/>
              </a:lnSpc>
              <a:spcBef>
                <a:spcPts val="500"/>
              </a:spcBef>
              <a:spcAft>
                <a:spcPts val="0"/>
              </a:spcAft>
              <a:buClr>
                <a:srgbClr val="000000"/>
              </a:buClr>
              <a:buSzPts val="2600"/>
              <a:buFont typeface="Courier New"/>
              <a:buNone/>
            </a:pPr>
            <a:r>
              <a:rPr b="0" i="0" lang="en" sz="1300" u="none">
                <a:solidFill>
                  <a:srgbClr val="000000"/>
                </a:solidFill>
                <a:latin typeface="Courier New"/>
                <a:ea typeface="Courier New"/>
                <a:cs typeface="Courier New"/>
                <a:sym typeface="Courier New"/>
              </a:rPr>
              <a:t>	int number1 = 10, number2 = 4;</a:t>
            </a:r>
            <a:endParaRPr sz="100"/>
          </a:p>
          <a:p>
            <a:pPr indent="-354012" lvl="0" marL="354012" marR="0" rtl="0" algn="l">
              <a:lnSpc>
                <a:spcPct val="100000"/>
              </a:lnSpc>
              <a:spcBef>
                <a:spcPts val="500"/>
              </a:spcBef>
              <a:spcAft>
                <a:spcPts val="0"/>
              </a:spcAft>
              <a:buClr>
                <a:srgbClr val="000000"/>
              </a:buClr>
              <a:buSzPts val="2600"/>
              <a:buFont typeface="Courier New"/>
              <a:buNone/>
            </a:pPr>
            <a:r>
              <a:rPr b="0" i="0" lang="en" sz="1300" u="none">
                <a:solidFill>
                  <a:srgbClr val="000000"/>
                </a:solidFill>
                <a:latin typeface="Courier New"/>
                <a:ea typeface="Courier New"/>
                <a:cs typeface="Courier New"/>
                <a:sym typeface="Courier New"/>
              </a:rPr>
              <a:t>	double number3 = (double)(number1 / number2);</a:t>
            </a:r>
            <a:endParaRPr sz="100"/>
          </a:p>
          <a:p>
            <a:pPr indent="-354012" lvl="0" marL="354012" marR="0" rtl="0" algn="l">
              <a:lnSpc>
                <a:spcPct val="100000"/>
              </a:lnSpc>
              <a:spcBef>
                <a:spcPts val="500"/>
              </a:spcBef>
              <a:spcAft>
                <a:spcPts val="0"/>
              </a:spcAft>
              <a:buClr>
                <a:srgbClr val="000000"/>
              </a:buClr>
              <a:buSzPts val="2600"/>
              <a:buFont typeface="Courier New"/>
              <a:buNone/>
            </a:pPr>
            <a:r>
              <a:rPr b="0" i="0" lang="en" sz="1300" u="none">
                <a:solidFill>
                  <a:srgbClr val="000000"/>
                </a:solidFill>
                <a:latin typeface="Courier New"/>
                <a:ea typeface="Courier New"/>
                <a:cs typeface="Courier New"/>
                <a:sym typeface="Courier New"/>
              </a:rPr>
              <a:t>	number3</a:t>
            </a:r>
            <a:r>
              <a:rPr b="0" i="0" lang="en" sz="1300" u="none">
                <a:solidFill>
                  <a:srgbClr val="000000"/>
                </a:solidFill>
                <a:latin typeface="Libre Baskerville"/>
                <a:ea typeface="Libre Baskerville"/>
                <a:cs typeface="Libre Baskerville"/>
                <a:sym typeface="Libre Baskerville"/>
              </a:rPr>
              <a:t> will have 2.0 stored in it as a result of the division  because the type casting operator is applied to the result of the integer division, which is 2.</a:t>
            </a:r>
            <a:endParaRPr sz="100"/>
          </a:p>
          <a:p>
            <a:pPr indent="0" lvl="0" marL="0" marR="0" rtl="0" algn="l">
              <a:lnSpc>
                <a:spcPct val="100000"/>
              </a:lnSpc>
              <a:spcBef>
                <a:spcPts val="0"/>
              </a:spcBef>
              <a:spcAft>
                <a:spcPts val="0"/>
              </a:spcAft>
              <a:buNone/>
            </a:pPr>
            <a:r>
              <a:t/>
            </a:r>
            <a:endParaRPr b="0" i="0" sz="13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50"/>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4000" u="none">
                <a:solidFill>
                  <a:srgbClr val="696464"/>
                </a:solidFill>
                <a:latin typeface="Libre Franklin"/>
                <a:ea typeface="Libre Franklin"/>
                <a:cs typeface="Libre Franklin"/>
                <a:sym typeface="Libre Franklin"/>
              </a:rPr>
              <a:t>Mixed Integer Operations</a:t>
            </a:r>
            <a:endParaRPr/>
          </a:p>
        </p:txBody>
      </p:sp>
      <p:sp>
        <p:nvSpPr>
          <p:cNvPr id="266" name="Google Shape;266;p50"/>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296862" lvl="0" marL="296862" marR="0" rtl="0" algn="l">
              <a:lnSpc>
                <a:spcPct val="100000"/>
              </a:lnSpc>
              <a:spcBef>
                <a:spcPts val="0"/>
              </a:spcBef>
              <a:spcAft>
                <a:spcPts val="0"/>
              </a:spcAft>
              <a:buClr>
                <a:srgbClr val="D34817"/>
              </a:buClr>
              <a:buSzPts val="2210"/>
              <a:buFont typeface="Noto Sans Symbols"/>
              <a:buChar char="⚫"/>
            </a:pPr>
            <a:r>
              <a:rPr b="0" i="0" lang="en" sz="2600" u="none">
                <a:solidFill>
                  <a:srgbClr val="000000"/>
                </a:solidFill>
                <a:latin typeface="Libre Baskerville"/>
                <a:ea typeface="Libre Baskerville"/>
                <a:cs typeface="Libre Baskerville"/>
                <a:sym typeface="Libre Baskerville"/>
              </a:rPr>
              <a:t>One of the nuances in Java is that when you use any integer type in an arithmetic operation, it temporarily converts them to </a:t>
            </a:r>
            <a:r>
              <a:rPr b="0" i="0" lang="en" sz="2600" u="none">
                <a:solidFill>
                  <a:srgbClr val="000000"/>
                </a:solidFill>
                <a:latin typeface="Courier New"/>
                <a:ea typeface="Courier New"/>
                <a:cs typeface="Courier New"/>
                <a:sym typeface="Courier New"/>
              </a:rPr>
              <a:t>int</a:t>
            </a:r>
            <a:r>
              <a:rPr b="0" i="0" lang="en" sz="2600" u="none">
                <a:solidFill>
                  <a:srgbClr val="000000"/>
                </a:solidFill>
                <a:latin typeface="Libre Baskerville"/>
                <a:ea typeface="Libre Baskerville"/>
                <a:cs typeface="Libre Baskerville"/>
                <a:sym typeface="Libre Baskerville"/>
              </a:rPr>
              <a:t>.</a:t>
            </a:r>
            <a:endParaRPr/>
          </a:p>
          <a:p>
            <a:pPr indent="-247650" lvl="1" marL="592137" marR="0" rtl="0" algn="l">
              <a:lnSpc>
                <a:spcPct val="100000"/>
              </a:lnSpc>
              <a:spcBef>
                <a:spcPts val="300"/>
              </a:spcBef>
              <a:spcAft>
                <a:spcPts val="0"/>
              </a:spcAft>
              <a:buClr>
                <a:srgbClr val="9B2D1F"/>
              </a:buClr>
              <a:buSzPts val="2040"/>
              <a:buFont typeface="Noto Sans Symbols"/>
              <a:buChar char="⚫"/>
            </a:pPr>
            <a:r>
              <a:rPr b="0" i="0" lang="en" sz="2400" u="none" cap="none" strike="noStrike">
                <a:solidFill>
                  <a:srgbClr val="000000"/>
                </a:solidFill>
                <a:latin typeface="Libre Baskerville"/>
                <a:ea typeface="Libre Baskerville"/>
                <a:cs typeface="Libre Baskerville"/>
                <a:sym typeface="Libre Baskerville"/>
              </a:rPr>
              <a:t>This can cause problems:</a:t>
            </a:r>
            <a:endParaRPr/>
          </a:p>
          <a:p>
            <a:pPr indent="-296862" lvl="0" marL="296862" marR="0" rtl="0" algn="l">
              <a:lnSpc>
                <a:spcPct val="100000"/>
              </a:lnSpc>
              <a:spcBef>
                <a:spcPts val="300"/>
              </a:spcBef>
              <a:spcAft>
                <a:spcPts val="0"/>
              </a:spcAft>
              <a:buClr>
                <a:srgbClr val="000000"/>
              </a:buClr>
              <a:buSzPts val="2400"/>
              <a:buFont typeface="Libre Baskerville"/>
              <a:buNone/>
            </a:pPr>
            <a:r>
              <a:rPr b="0" i="0" lang="en" sz="2400" u="none">
                <a:solidFill>
                  <a:srgbClr val="000000"/>
                </a:solidFill>
                <a:latin typeface="Libre Baskerville"/>
                <a:ea typeface="Libre Baskerville"/>
                <a:cs typeface="Libre Baskerville"/>
                <a:sym typeface="Libre Baskerville"/>
              </a:rPr>
              <a:t>	</a:t>
            </a:r>
            <a:r>
              <a:rPr b="0" i="0" lang="en" sz="2200" u="none">
                <a:solidFill>
                  <a:srgbClr val="000000"/>
                </a:solidFill>
                <a:latin typeface="Courier New"/>
                <a:ea typeface="Courier New"/>
                <a:cs typeface="Courier New"/>
                <a:sym typeface="Courier New"/>
              </a:rPr>
              <a:t>short number1 = 10, number2 = 20, number3;</a:t>
            </a:r>
            <a:endParaRPr/>
          </a:p>
          <a:p>
            <a:pPr indent="-296862" lvl="0" marL="296862" marR="0" rtl="0" algn="l">
              <a:lnSpc>
                <a:spcPct val="100000"/>
              </a:lnSpc>
              <a:spcBef>
                <a:spcPts val="300"/>
              </a:spcBef>
              <a:spcAft>
                <a:spcPts val="0"/>
              </a:spcAft>
              <a:buClr>
                <a:srgbClr val="000000"/>
              </a:buClr>
              <a:buSzPts val="2200"/>
              <a:buFont typeface="Courier New"/>
              <a:buNone/>
            </a:pPr>
            <a:r>
              <a:rPr b="0" i="0" lang="en" sz="2200" u="none">
                <a:solidFill>
                  <a:srgbClr val="000000"/>
                </a:solidFill>
                <a:latin typeface="Courier New"/>
                <a:ea typeface="Courier New"/>
                <a:cs typeface="Courier New"/>
                <a:sym typeface="Courier New"/>
              </a:rPr>
              <a:t>	number3 = number1 + number2;</a:t>
            </a:r>
            <a:endParaRPr/>
          </a:p>
          <a:p>
            <a:pPr indent="-247650" lvl="1" marL="592137" marR="0" rtl="0" algn="l">
              <a:lnSpc>
                <a:spcPct val="100000"/>
              </a:lnSpc>
              <a:spcBef>
                <a:spcPts val="300"/>
              </a:spcBef>
              <a:spcAft>
                <a:spcPts val="0"/>
              </a:spcAft>
              <a:buClr>
                <a:srgbClr val="9B2D1F"/>
              </a:buClr>
              <a:buSzPts val="2040"/>
              <a:buFont typeface="Noto Sans Symbols"/>
              <a:buChar char="⚫"/>
            </a:pPr>
            <a:r>
              <a:rPr b="0" i="0" lang="en" sz="2400" u="none" cap="none" strike="noStrike">
                <a:solidFill>
                  <a:srgbClr val="000000"/>
                </a:solidFill>
                <a:latin typeface="Libre Baskerville"/>
                <a:ea typeface="Libre Baskerville"/>
                <a:cs typeface="Libre Baskerville"/>
                <a:sym typeface="Libre Baskerville"/>
              </a:rPr>
              <a:t>The second line will cause an error!  Why?</a:t>
            </a:r>
            <a:endParaRPr/>
          </a:p>
          <a:p>
            <a:pPr indent="0" lvl="0" marL="0" marR="0" rtl="0" algn="l">
              <a:lnSpc>
                <a:spcPct val="100000"/>
              </a:lnSpc>
              <a:spcBef>
                <a:spcPts val="0"/>
              </a:spcBef>
              <a:spcAft>
                <a:spcPts val="0"/>
              </a:spcAft>
              <a:buNone/>
            </a:pPr>
            <a:r>
              <a:t/>
            </a:r>
            <a:endParaRPr b="0" i="0" sz="2200" u="none">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2" name="Google Shape;27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47650" lvl="2" marL="889000" rtl="0" algn="l">
              <a:lnSpc>
                <a:spcPct val="100000"/>
              </a:lnSpc>
              <a:spcBef>
                <a:spcPts val="300"/>
              </a:spcBef>
              <a:spcAft>
                <a:spcPts val="0"/>
              </a:spcAft>
              <a:buClr>
                <a:srgbClr val="E5B1AB"/>
              </a:buClr>
              <a:buSzPts val="1700"/>
              <a:buFont typeface="Noto Sans Symbols"/>
              <a:buChar char="⚫"/>
            </a:pPr>
            <a:r>
              <a:rPr lang="en">
                <a:solidFill>
                  <a:schemeClr val="dk1"/>
                </a:solidFill>
              </a:rPr>
              <a:t>Because the result of the addition of number1 and number 2 is of the </a:t>
            </a:r>
            <a:r>
              <a:rPr lang="en">
                <a:solidFill>
                  <a:schemeClr val="dk1"/>
                </a:solidFill>
                <a:latin typeface="Courier New"/>
                <a:ea typeface="Courier New"/>
                <a:cs typeface="Courier New"/>
                <a:sym typeface="Courier New"/>
              </a:rPr>
              <a:t>int</a:t>
            </a:r>
            <a:r>
              <a:rPr lang="en">
                <a:solidFill>
                  <a:schemeClr val="dk1"/>
                </a:solidFill>
              </a:rPr>
              <a:t> type, which is over a higher rank than number3’s type, </a:t>
            </a:r>
            <a:r>
              <a:rPr lang="en">
                <a:solidFill>
                  <a:schemeClr val="dk1"/>
                </a:solidFill>
                <a:latin typeface="Courier New"/>
                <a:ea typeface="Courier New"/>
                <a:cs typeface="Courier New"/>
                <a:sym typeface="Courier New"/>
              </a:rPr>
              <a:t>short</a:t>
            </a:r>
            <a:r>
              <a:rPr lang="en">
                <a:solidFill>
                  <a:schemeClr val="dk1"/>
                </a:solidFill>
              </a:rPr>
              <a:t>.</a:t>
            </a:r>
            <a:endParaRPr sz="1400">
              <a:solidFill>
                <a:schemeClr val="dk1"/>
              </a:solidFill>
              <a:latin typeface="Arial"/>
              <a:ea typeface="Arial"/>
              <a:cs typeface="Arial"/>
              <a:sym typeface="Arial"/>
            </a:endParaRPr>
          </a:p>
          <a:p>
            <a:pPr indent="-247650" lvl="3" marL="1185862" rtl="0" algn="l">
              <a:lnSpc>
                <a:spcPct val="100000"/>
              </a:lnSpc>
              <a:spcBef>
                <a:spcPts val="0"/>
              </a:spcBef>
              <a:spcAft>
                <a:spcPts val="0"/>
              </a:spcAft>
              <a:buClr>
                <a:srgbClr val="A28E6A"/>
              </a:buClr>
              <a:buSzPts val="1600"/>
              <a:buFont typeface="Noto Sans Symbols"/>
              <a:buChar char="⚫"/>
            </a:pPr>
            <a:r>
              <a:rPr lang="en">
                <a:solidFill>
                  <a:schemeClr val="dk1"/>
                </a:solidFill>
              </a:rPr>
              <a:t>Cannot make the narrowing conversion.</a:t>
            </a:r>
            <a:endParaRPr sz="1400">
              <a:solidFill>
                <a:schemeClr val="dk1"/>
              </a:solidFill>
              <a:latin typeface="Arial"/>
              <a:ea typeface="Arial"/>
              <a:cs typeface="Arial"/>
              <a:sym typeface="Arial"/>
            </a:endParaRPr>
          </a:p>
          <a:p>
            <a:pPr indent="-247650" lvl="1" marL="592137" rtl="0" algn="l">
              <a:lnSpc>
                <a:spcPct val="100000"/>
              </a:lnSpc>
              <a:spcBef>
                <a:spcPts val="0"/>
              </a:spcBef>
              <a:spcAft>
                <a:spcPts val="0"/>
              </a:spcAft>
              <a:buClr>
                <a:srgbClr val="9B2D1F"/>
              </a:buClr>
              <a:buSzPts val="2040"/>
              <a:buFont typeface="Noto Sans Symbols"/>
              <a:buChar char="⚫"/>
            </a:pPr>
            <a:r>
              <a:rPr lang="en" sz="2400">
                <a:solidFill>
                  <a:schemeClr val="dk1"/>
                </a:solidFill>
              </a:rPr>
              <a:t>The way to fix this is to cast the entire expression to </a:t>
            </a:r>
            <a:r>
              <a:rPr lang="en" sz="2400">
                <a:solidFill>
                  <a:schemeClr val="dk1"/>
                </a:solidFill>
                <a:latin typeface="Courier New"/>
                <a:ea typeface="Courier New"/>
                <a:cs typeface="Courier New"/>
                <a:sym typeface="Courier New"/>
              </a:rPr>
              <a:t>short</a:t>
            </a:r>
            <a:r>
              <a:rPr lang="en" sz="2400">
                <a:solidFill>
                  <a:schemeClr val="dk1"/>
                </a:solidFill>
              </a:rPr>
              <a:t>:</a:t>
            </a:r>
            <a:endParaRPr sz="1400">
              <a:solidFill>
                <a:schemeClr val="dk1"/>
              </a:solidFill>
              <a:latin typeface="Arial"/>
              <a:ea typeface="Arial"/>
              <a:cs typeface="Arial"/>
              <a:sym typeface="Arial"/>
            </a:endParaRPr>
          </a:p>
          <a:p>
            <a:pPr indent="-296862" lvl="0" marL="296862" rtl="0" algn="l">
              <a:lnSpc>
                <a:spcPct val="100000"/>
              </a:lnSpc>
              <a:spcBef>
                <a:spcPts val="1200"/>
              </a:spcBef>
              <a:spcAft>
                <a:spcPts val="0"/>
              </a:spcAft>
              <a:buClr>
                <a:schemeClr val="dk1"/>
              </a:buClr>
              <a:buSzPts val="2400"/>
              <a:buFont typeface="Libre Baskerville"/>
              <a:buNone/>
            </a:pPr>
            <a:r>
              <a:rPr lang="en" sz="2400">
                <a:solidFill>
                  <a:schemeClr val="dk1"/>
                </a:solidFill>
              </a:rPr>
              <a:t>	</a:t>
            </a:r>
            <a:r>
              <a:rPr lang="en" sz="2200">
                <a:solidFill>
                  <a:schemeClr val="dk1"/>
                </a:solidFill>
                <a:latin typeface="Courier New"/>
                <a:ea typeface="Courier New"/>
                <a:cs typeface="Courier New"/>
                <a:sym typeface="Courier New"/>
              </a:rPr>
              <a:t>short number1 = 10, number2 = 20, number3;</a:t>
            </a:r>
            <a:endParaRPr sz="1400">
              <a:solidFill>
                <a:schemeClr val="dk1"/>
              </a:solidFill>
              <a:latin typeface="Arial"/>
              <a:ea typeface="Arial"/>
              <a:cs typeface="Arial"/>
              <a:sym typeface="Arial"/>
            </a:endParaRPr>
          </a:p>
          <a:p>
            <a:pPr indent="-296862" lvl="0" marL="296862" rtl="0" algn="l">
              <a:lnSpc>
                <a:spcPct val="100000"/>
              </a:lnSpc>
              <a:spcBef>
                <a:spcPts val="1200"/>
              </a:spcBef>
              <a:spcAft>
                <a:spcPts val="0"/>
              </a:spcAft>
              <a:buClr>
                <a:schemeClr val="dk1"/>
              </a:buClr>
              <a:buSzPts val="2200"/>
              <a:buFont typeface="Courier New"/>
              <a:buNone/>
            </a:pPr>
            <a:r>
              <a:rPr lang="en" sz="2200">
                <a:solidFill>
                  <a:schemeClr val="dk1"/>
                </a:solidFill>
                <a:latin typeface="Courier New"/>
                <a:ea typeface="Courier New"/>
                <a:cs typeface="Courier New"/>
                <a:sym typeface="Courier New"/>
              </a:rPr>
              <a:t>	number3 = (short)(number1 + number2);</a:t>
            </a:r>
            <a:endParaRPr sz="1400">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Font typeface="Arial"/>
              <a:buNone/>
            </a:pPr>
            <a:r>
              <a:t/>
            </a:r>
            <a:endParaRPr sz="22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sp>
        <p:nvSpPr>
          <p:cNvPr id="74" name="Google Shape;74;p16"/>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Times New Roman"/>
              <a:buNone/>
            </a:pPr>
            <a:r>
              <a:rPr b="0" i="0" lang="en" sz="4000" u="none">
                <a:solidFill>
                  <a:srgbClr val="000000"/>
                </a:solidFill>
                <a:latin typeface="Times New Roman"/>
                <a:ea typeface="Times New Roman"/>
                <a:cs typeface="Times New Roman"/>
                <a:sym typeface="Times New Roman"/>
              </a:rPr>
              <a:t>Packages</a:t>
            </a:r>
            <a:br>
              <a:rPr b="0" i="0" lang="en" sz="4000" u="none">
                <a:solidFill>
                  <a:srgbClr val="000000"/>
                </a:solidFill>
                <a:latin typeface="Times New Roman"/>
                <a:ea typeface="Times New Roman"/>
                <a:cs typeface="Times New Roman"/>
                <a:sym typeface="Times New Roman"/>
              </a:rPr>
            </a:br>
            <a:endParaRPr/>
          </a:p>
        </p:txBody>
      </p:sp>
      <p:sp>
        <p:nvSpPr>
          <p:cNvPr id="75" name="Google Shape;75;p16"/>
          <p:cNvSpPr txBox="1"/>
          <p:nvPr/>
        </p:nvSpPr>
        <p:spPr>
          <a:xfrm>
            <a:off x="383125" y="46990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200"/>
              <a:buFont typeface="Times New Roman"/>
              <a:buNone/>
            </a:pPr>
            <a:r>
              <a:t/>
            </a:r>
            <a:endParaRPr b="0" i="0" sz="2200" u="none">
              <a:solidFill>
                <a:srgbClr val="000000"/>
              </a:solidFill>
              <a:latin typeface="Times New Roman"/>
              <a:ea typeface="Times New Roman"/>
              <a:cs typeface="Times New Roman"/>
              <a:sym typeface="Times New Roman"/>
            </a:endParaRPr>
          </a:p>
          <a:p>
            <a:pPr indent="0" lvl="0" marL="0" marR="0" rtl="0" algn="just">
              <a:lnSpc>
                <a:spcPct val="80000"/>
              </a:lnSpc>
              <a:spcBef>
                <a:spcPts val="500"/>
              </a:spcBef>
              <a:spcAft>
                <a:spcPts val="0"/>
              </a:spcAft>
              <a:buClr>
                <a:srgbClr val="000000"/>
              </a:buClr>
              <a:buSzPts val="2200"/>
              <a:buFont typeface="Times New Roman"/>
              <a:buNone/>
            </a:pPr>
            <a:r>
              <a:rPr b="0" i="0" lang="en" sz="2200" u="none">
                <a:solidFill>
                  <a:srgbClr val="000000"/>
                </a:solidFill>
                <a:latin typeface="Times New Roman"/>
                <a:ea typeface="Times New Roman"/>
                <a:cs typeface="Times New Roman"/>
                <a:sym typeface="Times New Roman"/>
              </a:rPr>
              <a:t>Packages are Java’s way of grouping a number of related classes and/or interfaces together into a single unit. That means, packages act as “containers” for classes. </a:t>
            </a:r>
            <a:endParaRPr/>
          </a:p>
          <a:p>
            <a:pPr indent="0" lvl="0" marL="0" marR="0" rtl="0" algn="just">
              <a:lnSpc>
                <a:spcPct val="80000"/>
              </a:lnSpc>
              <a:spcBef>
                <a:spcPts val="500"/>
              </a:spcBef>
              <a:spcAft>
                <a:spcPts val="0"/>
              </a:spcAft>
              <a:buClr>
                <a:srgbClr val="000000"/>
              </a:buClr>
              <a:buSzPts val="2200"/>
              <a:buFont typeface="Times New Roman"/>
              <a:buNone/>
            </a:pPr>
            <a:r>
              <a:rPr b="0" i="0" lang="en" sz="2200" u="none">
                <a:solidFill>
                  <a:srgbClr val="000000"/>
                </a:solidFill>
                <a:latin typeface="Times New Roman"/>
                <a:ea typeface="Times New Roman"/>
                <a:cs typeface="Times New Roman"/>
                <a:sym typeface="Times New Roman"/>
              </a:rPr>
              <a:t>The benefits of organising classes into packages are: </a:t>
            </a:r>
            <a:endParaRPr/>
          </a:p>
          <a:p>
            <a:pPr indent="-342900" lvl="0" marL="342900" marR="0" rtl="0" algn="just">
              <a:lnSpc>
                <a:spcPct val="80000"/>
              </a:lnSpc>
              <a:spcBef>
                <a:spcPts val="500"/>
              </a:spcBef>
              <a:spcAft>
                <a:spcPts val="0"/>
              </a:spcAft>
              <a:buClr>
                <a:srgbClr val="000000"/>
              </a:buClr>
              <a:buSzPts val="2200"/>
              <a:buFont typeface="Times New Roman"/>
              <a:buNone/>
            </a:pPr>
            <a:r>
              <a:rPr b="0" i="0" lang="en" sz="2200" u="none">
                <a:solidFill>
                  <a:srgbClr val="000000"/>
                </a:solidFill>
                <a:latin typeface="Times New Roman"/>
                <a:ea typeface="Times New Roman"/>
                <a:cs typeface="Times New Roman"/>
                <a:sym typeface="Times New Roman"/>
              </a:rPr>
              <a:t> - The classes contained in the packages of other programs/applications can be reused. </a:t>
            </a:r>
            <a:endParaRPr/>
          </a:p>
          <a:p>
            <a:pPr indent="-342900" lvl="0" marL="342900" marR="0" rtl="0" algn="just">
              <a:lnSpc>
                <a:spcPct val="80000"/>
              </a:lnSpc>
              <a:spcBef>
                <a:spcPts val="500"/>
              </a:spcBef>
              <a:spcAft>
                <a:spcPts val="0"/>
              </a:spcAft>
              <a:buClr>
                <a:srgbClr val="000000"/>
              </a:buClr>
              <a:buSzPts val="2200"/>
              <a:buFont typeface="Times New Roman"/>
              <a:buNone/>
            </a:pPr>
            <a:r>
              <a:rPr b="0" i="0" lang="en" sz="2200" u="none">
                <a:solidFill>
                  <a:srgbClr val="000000"/>
                </a:solidFill>
                <a:latin typeface="Times New Roman"/>
                <a:ea typeface="Times New Roman"/>
                <a:cs typeface="Times New Roman"/>
                <a:sym typeface="Times New Roman"/>
              </a:rPr>
              <a:t> - In packages classes can be unique compared with classes in other packages. That two classes in two different packages can have the same name. If there is a naming clash, then classes can be accessed with their fully qualified name. </a:t>
            </a:r>
            <a:endParaRPr/>
          </a:p>
          <a:p>
            <a:pPr indent="-342900" lvl="0" marL="342900" marR="0" rtl="0" algn="just">
              <a:lnSpc>
                <a:spcPct val="80000"/>
              </a:lnSpc>
              <a:spcBef>
                <a:spcPts val="500"/>
              </a:spcBef>
              <a:spcAft>
                <a:spcPts val="0"/>
              </a:spcAft>
              <a:buClr>
                <a:srgbClr val="000000"/>
              </a:buClr>
              <a:buSzPts val="2200"/>
              <a:buFont typeface="Times New Roman"/>
              <a:buNone/>
            </a:pPr>
            <a:r>
              <a:rPr b="0" i="0" lang="en" sz="2200" u="none">
                <a:solidFill>
                  <a:srgbClr val="000000"/>
                </a:solidFill>
                <a:latin typeface="Times New Roman"/>
                <a:ea typeface="Times New Roman"/>
                <a:cs typeface="Times New Roman"/>
                <a:sym typeface="Times New Roman"/>
              </a:rPr>
              <a:t> - Classes in packages can be hidden if we don’t want other packages to access them. </a:t>
            </a:r>
            <a:endParaRPr/>
          </a:p>
          <a:p>
            <a:pPr indent="-342900" lvl="0" marL="342900" marR="0" rtl="0" algn="just">
              <a:lnSpc>
                <a:spcPct val="80000"/>
              </a:lnSpc>
              <a:spcBef>
                <a:spcPts val="500"/>
              </a:spcBef>
              <a:spcAft>
                <a:spcPts val="0"/>
              </a:spcAft>
              <a:buClr>
                <a:srgbClr val="000000"/>
              </a:buClr>
              <a:buSzPts val="2200"/>
              <a:buFont typeface="Times New Roman"/>
              <a:buNone/>
            </a:pPr>
            <a:r>
              <a:rPr b="0" i="0" lang="en" sz="2200" u="none">
                <a:solidFill>
                  <a:srgbClr val="000000"/>
                </a:solidFill>
                <a:latin typeface="Times New Roman"/>
                <a:ea typeface="Times New Roman"/>
                <a:cs typeface="Times New Roman"/>
                <a:sym typeface="Times New Roman"/>
              </a:rPr>
              <a:t> -  Packages also provide a way for separating “design” from coding.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7" name="Shape 277"/>
        <p:cNvGrpSpPr/>
        <p:nvPr/>
      </p:nvGrpSpPr>
      <p:grpSpPr>
        <a:xfrm>
          <a:off x="0" y="0"/>
          <a:ext cx="0" cy="0"/>
          <a:chOff x="0" y="0"/>
          <a:chExt cx="0" cy="0"/>
        </a:xfrm>
      </p:grpSpPr>
      <p:sp>
        <p:nvSpPr>
          <p:cNvPr id="278" name="Google Shape;278;p52"/>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3200" u="none">
                <a:solidFill>
                  <a:srgbClr val="696464"/>
                </a:solidFill>
                <a:latin typeface="Libre Franklin"/>
                <a:ea typeface="Libre Franklin"/>
                <a:cs typeface="Libre Franklin"/>
                <a:sym typeface="Libre Franklin"/>
              </a:rPr>
              <a:t>Other Mixed Mathematical Expressions</a:t>
            </a:r>
            <a:endParaRPr sz="1000"/>
          </a:p>
        </p:txBody>
      </p:sp>
      <p:sp>
        <p:nvSpPr>
          <p:cNvPr id="279" name="Google Shape;279;p52"/>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261937" lvl="0" marL="274637" marR="0" rtl="0" algn="l">
              <a:lnSpc>
                <a:spcPct val="100000"/>
              </a:lnSpc>
              <a:spcBef>
                <a:spcPts val="0"/>
              </a:spcBef>
              <a:spcAft>
                <a:spcPts val="0"/>
              </a:spcAft>
              <a:buClr>
                <a:srgbClr val="D34817"/>
              </a:buClr>
              <a:buSzPts val="2010"/>
              <a:buFont typeface="Noto Sans Symbols"/>
              <a:buChar char="⚫"/>
            </a:pPr>
            <a:r>
              <a:rPr b="0" i="0" lang="en" sz="2400" u="none">
                <a:solidFill>
                  <a:srgbClr val="000000"/>
                </a:solidFill>
                <a:latin typeface="Libre Baskerville"/>
                <a:ea typeface="Libre Baskerville"/>
                <a:cs typeface="Libre Baskerville"/>
                <a:sym typeface="Libre Baskerville"/>
              </a:rPr>
              <a:t>When Java sees that an expression has operands of </a:t>
            </a:r>
            <a:r>
              <a:rPr b="0" i="0" lang="en" sz="2400" u="none">
                <a:solidFill>
                  <a:srgbClr val="000000"/>
                </a:solidFill>
                <a:latin typeface="Courier New"/>
                <a:ea typeface="Courier New"/>
                <a:cs typeface="Courier New"/>
                <a:sym typeface="Courier New"/>
              </a:rPr>
              <a:t>double</a:t>
            </a:r>
            <a:r>
              <a:rPr b="0" i="0" lang="en" sz="2400" u="none">
                <a:solidFill>
                  <a:srgbClr val="000000"/>
                </a:solidFill>
                <a:latin typeface="Libre Baskerville"/>
                <a:ea typeface="Libre Baskerville"/>
                <a:cs typeface="Libre Baskerville"/>
                <a:sym typeface="Libre Baskerville"/>
              </a:rPr>
              <a:t>, </a:t>
            </a:r>
            <a:r>
              <a:rPr b="0" i="0" lang="en" sz="2400" u="none">
                <a:solidFill>
                  <a:srgbClr val="000000"/>
                </a:solidFill>
                <a:latin typeface="Courier New"/>
                <a:ea typeface="Courier New"/>
                <a:cs typeface="Courier New"/>
                <a:sym typeface="Courier New"/>
              </a:rPr>
              <a:t>float</a:t>
            </a:r>
            <a:r>
              <a:rPr b="0" i="0" lang="en" sz="2400" u="none">
                <a:solidFill>
                  <a:srgbClr val="000000"/>
                </a:solidFill>
                <a:latin typeface="Libre Baskerville"/>
                <a:ea typeface="Libre Baskerville"/>
                <a:cs typeface="Libre Baskerville"/>
                <a:sym typeface="Libre Baskerville"/>
              </a:rPr>
              <a:t>, or </a:t>
            </a:r>
            <a:r>
              <a:rPr b="0" i="0" lang="en" sz="2400" u="none">
                <a:solidFill>
                  <a:srgbClr val="000000"/>
                </a:solidFill>
                <a:latin typeface="Courier New"/>
                <a:ea typeface="Courier New"/>
                <a:cs typeface="Courier New"/>
                <a:sym typeface="Courier New"/>
              </a:rPr>
              <a:t>long</a:t>
            </a:r>
            <a:r>
              <a:rPr b="0" i="0" lang="en" sz="2400" u="none">
                <a:solidFill>
                  <a:srgbClr val="000000"/>
                </a:solidFill>
                <a:latin typeface="Libre Baskerville"/>
                <a:ea typeface="Libre Baskerville"/>
                <a:cs typeface="Libre Baskerville"/>
                <a:sym typeface="Libre Baskerville"/>
              </a:rPr>
              <a:t>, it attempts to convert all the operands of lower rank to that type.</a:t>
            </a:r>
            <a:endParaRPr sz="1200"/>
          </a:p>
          <a:p>
            <a:pPr indent="-215900" lvl="1" marL="549275" marR="0" rtl="0" algn="l">
              <a:lnSpc>
                <a:spcPct val="100000"/>
              </a:lnSpc>
              <a:spcBef>
                <a:spcPts val="300"/>
              </a:spcBef>
              <a:spcAft>
                <a:spcPts val="0"/>
              </a:spcAft>
              <a:buClr>
                <a:srgbClr val="9B2D1F"/>
              </a:buClr>
              <a:buSzPts val="1840"/>
              <a:buFont typeface="Noto Sans Symbols"/>
              <a:buChar char="⚫"/>
            </a:pPr>
            <a:r>
              <a:rPr b="0" i="0" lang="en" sz="2200" u="none" cap="none" strike="noStrike">
                <a:solidFill>
                  <a:srgbClr val="000000"/>
                </a:solidFill>
                <a:latin typeface="Libre Baskerville"/>
                <a:ea typeface="Libre Baskerville"/>
                <a:cs typeface="Libre Baskerville"/>
                <a:sym typeface="Libre Baskerville"/>
              </a:rPr>
              <a:t>For Example:</a:t>
            </a:r>
            <a:endParaRPr sz="1200"/>
          </a:p>
          <a:p>
            <a:pPr indent="-274637" lvl="0" marL="274637" marR="0" rtl="0" algn="l">
              <a:lnSpc>
                <a:spcPct val="100000"/>
              </a:lnSpc>
              <a:spcBef>
                <a:spcPts val="300"/>
              </a:spcBef>
              <a:spcAft>
                <a:spcPts val="0"/>
              </a:spcAft>
              <a:buClr>
                <a:srgbClr val="000000"/>
              </a:buClr>
              <a:buSzPts val="2400"/>
              <a:buFont typeface="Courier New"/>
              <a:buNone/>
            </a:pPr>
            <a:r>
              <a:rPr b="0" i="0" lang="en" sz="2200" u="none">
                <a:solidFill>
                  <a:srgbClr val="000000"/>
                </a:solidFill>
                <a:latin typeface="Courier New"/>
                <a:ea typeface="Courier New"/>
                <a:cs typeface="Courier New"/>
                <a:sym typeface="Courier New"/>
              </a:rPr>
              <a:t>	double number1 = 2.5, number3;</a:t>
            </a:r>
            <a:endParaRPr sz="1200"/>
          </a:p>
          <a:p>
            <a:pPr indent="-274637" lvl="0" marL="274637" marR="0" rtl="0" algn="l">
              <a:lnSpc>
                <a:spcPct val="100000"/>
              </a:lnSpc>
              <a:spcBef>
                <a:spcPts val="300"/>
              </a:spcBef>
              <a:spcAft>
                <a:spcPts val="0"/>
              </a:spcAft>
              <a:buClr>
                <a:srgbClr val="000000"/>
              </a:buClr>
              <a:buSzPts val="2400"/>
              <a:buFont typeface="Courier New"/>
              <a:buNone/>
            </a:pPr>
            <a:r>
              <a:rPr b="0" i="0" lang="en" sz="2200" u="none">
                <a:solidFill>
                  <a:srgbClr val="000000"/>
                </a:solidFill>
                <a:latin typeface="Courier New"/>
                <a:ea typeface="Courier New"/>
                <a:cs typeface="Courier New"/>
                <a:sym typeface="Courier New"/>
              </a:rPr>
              <a:t>	int number2 = 4;</a:t>
            </a:r>
            <a:endParaRPr sz="1200"/>
          </a:p>
          <a:p>
            <a:pPr indent="-274637" lvl="0" marL="274637" marR="0" rtl="0" algn="l">
              <a:lnSpc>
                <a:spcPct val="100000"/>
              </a:lnSpc>
              <a:spcBef>
                <a:spcPts val="300"/>
              </a:spcBef>
              <a:spcAft>
                <a:spcPts val="0"/>
              </a:spcAft>
              <a:buClr>
                <a:srgbClr val="000000"/>
              </a:buClr>
              <a:buSzPts val="2400"/>
              <a:buFont typeface="Courier New"/>
              <a:buNone/>
            </a:pPr>
            <a:r>
              <a:rPr b="0" i="0" lang="en" sz="2200" u="none">
                <a:solidFill>
                  <a:srgbClr val="000000"/>
                </a:solidFill>
                <a:latin typeface="Courier New"/>
                <a:ea typeface="Courier New"/>
                <a:cs typeface="Courier New"/>
                <a:sym typeface="Courier New"/>
              </a:rPr>
              <a:t>	number3 = number1 + number2;</a:t>
            </a:r>
            <a:endParaRPr sz="1200"/>
          </a:p>
          <a:p>
            <a:pPr indent="-215900" lvl="1" marL="549275" marR="0" rtl="0" algn="l">
              <a:lnSpc>
                <a:spcPct val="100000"/>
              </a:lnSpc>
              <a:spcBef>
                <a:spcPts val="300"/>
              </a:spcBef>
              <a:spcAft>
                <a:spcPts val="0"/>
              </a:spcAft>
              <a:buClr>
                <a:srgbClr val="9B2D1F"/>
              </a:buClr>
              <a:buSzPts val="1840"/>
              <a:buFont typeface="Noto Sans Symbols"/>
              <a:buChar char="⚫"/>
            </a:pPr>
            <a:r>
              <a:rPr b="0" i="0" lang="en" sz="2200" u="none" cap="none" strike="noStrike">
                <a:solidFill>
                  <a:srgbClr val="000000"/>
                </a:solidFill>
                <a:latin typeface="Libre Baskerville"/>
                <a:ea typeface="Libre Baskerville"/>
                <a:cs typeface="Libre Baskerville"/>
                <a:sym typeface="Libre Baskerville"/>
              </a:rPr>
              <a:t>Before the addition </a:t>
            </a:r>
            <a:r>
              <a:rPr b="0" i="0" lang="en" sz="2200" u="none" cap="none" strike="noStrike">
                <a:solidFill>
                  <a:srgbClr val="000000"/>
                </a:solidFill>
                <a:latin typeface="Courier New"/>
                <a:ea typeface="Courier New"/>
                <a:cs typeface="Courier New"/>
                <a:sym typeface="Courier New"/>
              </a:rPr>
              <a:t>number2</a:t>
            </a:r>
            <a:r>
              <a:rPr b="0" i="0" lang="en" sz="2200" u="none" cap="none" strike="noStrike">
                <a:solidFill>
                  <a:srgbClr val="000000"/>
                </a:solidFill>
                <a:latin typeface="Libre Baskerville"/>
                <a:ea typeface="Libre Baskerville"/>
                <a:cs typeface="Libre Baskerville"/>
                <a:sym typeface="Libre Baskerville"/>
              </a:rPr>
              <a:t> is converted to type </a:t>
            </a:r>
            <a:r>
              <a:rPr b="0" i="0" lang="en" sz="2200" u="none" cap="none" strike="noStrike">
                <a:solidFill>
                  <a:srgbClr val="000000"/>
                </a:solidFill>
                <a:latin typeface="Courier New"/>
                <a:ea typeface="Courier New"/>
                <a:cs typeface="Courier New"/>
                <a:sym typeface="Courier New"/>
              </a:rPr>
              <a:t>double</a:t>
            </a:r>
            <a:r>
              <a:rPr b="0" i="0" lang="en" sz="2200" u="none" cap="none" strike="noStrike">
                <a:solidFill>
                  <a:srgbClr val="000000"/>
                </a:solidFill>
                <a:latin typeface="Libre Baskerville"/>
                <a:ea typeface="Libre Baskerville"/>
                <a:cs typeface="Libre Baskerville"/>
                <a:sym typeface="Libre Baskerville"/>
              </a:rPr>
              <a:t>, and the result is a </a:t>
            </a:r>
            <a:r>
              <a:rPr b="0" i="0" lang="en" sz="2200" u="none" cap="none" strike="noStrike">
                <a:solidFill>
                  <a:srgbClr val="000000"/>
                </a:solidFill>
                <a:latin typeface="Courier New"/>
                <a:ea typeface="Courier New"/>
                <a:cs typeface="Courier New"/>
                <a:sym typeface="Courier New"/>
              </a:rPr>
              <a:t>double</a:t>
            </a:r>
            <a:r>
              <a:rPr b="0" i="0" lang="en" sz="2200" u="none" cap="none" strike="noStrike">
                <a:solidFill>
                  <a:srgbClr val="000000"/>
                </a:solidFill>
                <a:latin typeface="Libre Baskerville"/>
                <a:ea typeface="Libre Baskerville"/>
                <a:cs typeface="Libre Baskerville"/>
                <a:sym typeface="Libre Baskerville"/>
              </a:rPr>
              <a:t>.</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sp>
        <p:nvSpPr>
          <p:cNvPr id="285" name="Google Shape;285;p53"/>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4000" u="none">
                <a:solidFill>
                  <a:srgbClr val="696464"/>
                </a:solidFill>
                <a:latin typeface="Libre Franklin"/>
                <a:ea typeface="Libre Franklin"/>
                <a:cs typeface="Libre Franklin"/>
                <a:sym typeface="Libre Franklin"/>
              </a:rPr>
              <a:t>Named Constants</a:t>
            </a:r>
            <a:endParaRPr/>
          </a:p>
        </p:txBody>
      </p:sp>
      <p:sp>
        <p:nvSpPr>
          <p:cNvPr id="286" name="Google Shape;286;p53"/>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249237" lvl="0" marL="274637" marR="0" rtl="0" algn="l">
              <a:lnSpc>
                <a:spcPct val="100000"/>
              </a:lnSpc>
              <a:spcBef>
                <a:spcPts val="0"/>
              </a:spcBef>
              <a:spcAft>
                <a:spcPts val="0"/>
              </a:spcAft>
              <a:buClr>
                <a:srgbClr val="D34817"/>
              </a:buClr>
              <a:buSzPts val="1810"/>
              <a:buFont typeface="Noto Sans Symbols"/>
              <a:buChar char="⚫"/>
            </a:pPr>
            <a:r>
              <a:rPr b="0" i="0" lang="en" sz="2200" u="none">
                <a:solidFill>
                  <a:srgbClr val="000000"/>
                </a:solidFill>
                <a:latin typeface="Libre Baskerville"/>
                <a:ea typeface="Libre Baskerville"/>
                <a:cs typeface="Libre Baskerville"/>
                <a:sym typeface="Libre Baskerville"/>
              </a:rPr>
              <a:t>Imagine you ran into this code:</a:t>
            </a:r>
            <a:endParaRPr sz="1000"/>
          </a:p>
          <a:p>
            <a:pPr indent="-274637" lvl="0" marL="274637" marR="0" rtl="0" algn="l">
              <a:lnSpc>
                <a:spcPct val="100000"/>
              </a:lnSpc>
              <a:spcBef>
                <a:spcPts val="500"/>
              </a:spcBef>
              <a:spcAft>
                <a:spcPts val="0"/>
              </a:spcAft>
              <a:buClr>
                <a:srgbClr val="000000"/>
              </a:buClr>
              <a:buSzPts val="2600"/>
              <a:buFont typeface="Libre Baskerville"/>
              <a:buNone/>
            </a:pPr>
            <a:r>
              <a:rPr b="0" i="0" lang="en" sz="2200" u="none">
                <a:solidFill>
                  <a:srgbClr val="000000"/>
                </a:solidFill>
                <a:latin typeface="Libre Baskerville"/>
                <a:ea typeface="Libre Baskerville"/>
                <a:cs typeface="Libre Baskerville"/>
                <a:sym typeface="Libre Baskerville"/>
              </a:rPr>
              <a:t>	</a:t>
            </a:r>
            <a:r>
              <a:rPr b="0" i="0" lang="en" sz="2200" u="none">
                <a:solidFill>
                  <a:srgbClr val="000000"/>
                </a:solidFill>
                <a:latin typeface="Courier New"/>
                <a:ea typeface="Courier New"/>
                <a:cs typeface="Courier New"/>
                <a:sym typeface="Courier New"/>
              </a:rPr>
              <a:t>amount = balance * 0.069;</a:t>
            </a:r>
            <a:endParaRPr sz="1000"/>
          </a:p>
          <a:p>
            <a:pPr indent="-203200" lvl="1" marL="549275" marR="0" rtl="0" algn="l">
              <a:lnSpc>
                <a:spcPct val="100000"/>
              </a:lnSpc>
              <a:spcBef>
                <a:spcPts val="300"/>
              </a:spcBef>
              <a:spcAft>
                <a:spcPts val="0"/>
              </a:spcAft>
              <a:buClr>
                <a:srgbClr val="9B2D1F"/>
              </a:buClr>
              <a:buSzPts val="1640"/>
              <a:buFont typeface="Noto Sans Symbols"/>
              <a:buChar char="⚫"/>
            </a:pPr>
            <a:r>
              <a:rPr b="0" i="0" lang="en" sz="2000" u="none" cap="none" strike="noStrike">
                <a:solidFill>
                  <a:srgbClr val="000000"/>
                </a:solidFill>
                <a:latin typeface="Libre Baskerville"/>
                <a:ea typeface="Libre Baskerville"/>
                <a:cs typeface="Libre Baskerville"/>
                <a:sym typeface="Libre Baskerville"/>
              </a:rPr>
              <a:t>What is </a:t>
            </a:r>
            <a:r>
              <a:rPr b="0" i="0" lang="en" sz="2000" u="none" cap="none" strike="noStrike">
                <a:solidFill>
                  <a:srgbClr val="000000"/>
                </a:solidFill>
                <a:latin typeface="Courier New"/>
                <a:ea typeface="Courier New"/>
                <a:cs typeface="Courier New"/>
                <a:sym typeface="Courier New"/>
              </a:rPr>
              <a:t>0.069</a:t>
            </a:r>
            <a:r>
              <a:rPr b="0" i="0" lang="en" sz="2000" u="none" cap="none" strike="noStrike">
                <a:solidFill>
                  <a:srgbClr val="000000"/>
                </a:solidFill>
                <a:latin typeface="Libre Baskerville"/>
                <a:ea typeface="Libre Baskerville"/>
                <a:cs typeface="Libre Baskerville"/>
                <a:sym typeface="Libre Baskerville"/>
              </a:rPr>
              <a:t>?</a:t>
            </a:r>
            <a:endParaRPr sz="1000"/>
          </a:p>
          <a:p>
            <a:pPr indent="-203200" lvl="2" marL="822325" marR="0" rtl="0" algn="l">
              <a:lnSpc>
                <a:spcPct val="100000"/>
              </a:lnSpc>
              <a:spcBef>
                <a:spcPts val="300"/>
              </a:spcBef>
              <a:spcAft>
                <a:spcPts val="0"/>
              </a:spcAft>
              <a:buClr>
                <a:srgbClr val="E5B1AB"/>
              </a:buClr>
              <a:buSzPts val="1300"/>
              <a:buFont typeface="Noto Sans Symbols"/>
              <a:buChar char="⚫"/>
            </a:pPr>
            <a:r>
              <a:rPr b="0" i="0" lang="en" sz="1600" u="none" cap="none" strike="noStrike">
                <a:solidFill>
                  <a:srgbClr val="000000"/>
                </a:solidFill>
                <a:latin typeface="Libre Baskerville"/>
                <a:ea typeface="Libre Baskerville"/>
                <a:cs typeface="Libre Baskerville"/>
                <a:sym typeface="Libre Baskerville"/>
              </a:rPr>
              <a:t>An interest rate?</a:t>
            </a:r>
            <a:endParaRPr sz="1000"/>
          </a:p>
          <a:p>
            <a:pPr indent="-203200" lvl="2" marL="822325" marR="0" rtl="0" algn="l">
              <a:lnSpc>
                <a:spcPct val="100000"/>
              </a:lnSpc>
              <a:spcBef>
                <a:spcPts val="300"/>
              </a:spcBef>
              <a:spcAft>
                <a:spcPts val="0"/>
              </a:spcAft>
              <a:buClr>
                <a:srgbClr val="E5B1AB"/>
              </a:buClr>
              <a:buSzPts val="1300"/>
              <a:buFont typeface="Noto Sans Symbols"/>
              <a:buChar char="⚫"/>
            </a:pPr>
            <a:r>
              <a:rPr b="0" i="0" lang="en" sz="1600" u="none" cap="none" strike="noStrike">
                <a:solidFill>
                  <a:srgbClr val="000000"/>
                </a:solidFill>
                <a:latin typeface="Libre Baskerville"/>
                <a:ea typeface="Libre Baskerville"/>
                <a:cs typeface="Libre Baskerville"/>
                <a:sym typeface="Libre Baskerville"/>
              </a:rPr>
              <a:t>A fee of some sort?</a:t>
            </a:r>
            <a:endParaRPr sz="1000"/>
          </a:p>
          <a:p>
            <a:pPr indent="-203200" lvl="1" marL="549275" marR="0" rtl="0" algn="l">
              <a:lnSpc>
                <a:spcPct val="100000"/>
              </a:lnSpc>
              <a:spcBef>
                <a:spcPts val="300"/>
              </a:spcBef>
              <a:spcAft>
                <a:spcPts val="0"/>
              </a:spcAft>
              <a:buClr>
                <a:srgbClr val="9B2D1F"/>
              </a:buClr>
              <a:buSzPts val="1640"/>
              <a:buFont typeface="Noto Sans Symbols"/>
              <a:buChar char="⚫"/>
            </a:pPr>
            <a:r>
              <a:rPr b="0" i="0" lang="en" sz="2000" u="none" cap="none" strike="noStrike">
                <a:solidFill>
                  <a:srgbClr val="000000"/>
                </a:solidFill>
                <a:latin typeface="Libre Baskerville"/>
                <a:ea typeface="Libre Baskerville"/>
                <a:cs typeface="Libre Baskerville"/>
                <a:sym typeface="Libre Baskerville"/>
              </a:rPr>
              <a:t>Say it is an interest rate, maybe you need to use the rate multiple times in a program.</a:t>
            </a:r>
            <a:endParaRPr sz="1000"/>
          </a:p>
          <a:p>
            <a:pPr indent="-203200" lvl="2" marL="822325" marR="0" rtl="0" algn="l">
              <a:lnSpc>
                <a:spcPct val="100000"/>
              </a:lnSpc>
              <a:spcBef>
                <a:spcPts val="300"/>
              </a:spcBef>
              <a:spcAft>
                <a:spcPts val="0"/>
              </a:spcAft>
              <a:buClr>
                <a:srgbClr val="E5B1AB"/>
              </a:buClr>
              <a:buSzPts val="1300"/>
              <a:buFont typeface="Noto Sans Symbols"/>
              <a:buChar char="⚫"/>
            </a:pPr>
            <a:r>
              <a:rPr b="0" i="0" lang="en" sz="1600" u="none" cap="none" strike="noStrike">
                <a:solidFill>
                  <a:srgbClr val="000000"/>
                </a:solidFill>
                <a:latin typeface="Libre Baskerville"/>
                <a:ea typeface="Libre Baskerville"/>
                <a:cs typeface="Libre Baskerville"/>
                <a:sym typeface="Libre Baskerville"/>
              </a:rPr>
              <a:t>What happens if the interest rate changes?</a:t>
            </a:r>
            <a:endParaRPr sz="1000"/>
          </a:p>
          <a:p>
            <a:pPr indent="-203200" lvl="3" marL="1096962" marR="0" rtl="0" algn="l">
              <a:lnSpc>
                <a:spcPct val="100000"/>
              </a:lnSpc>
              <a:spcBef>
                <a:spcPts val="300"/>
              </a:spcBef>
              <a:spcAft>
                <a:spcPts val="0"/>
              </a:spcAft>
              <a:buClr>
                <a:srgbClr val="A28E6A"/>
              </a:buClr>
              <a:buSzPts val="1200"/>
              <a:buFont typeface="Noto Sans Symbols"/>
              <a:buChar char="⚫"/>
            </a:pPr>
            <a:r>
              <a:rPr b="0" i="0" lang="en" sz="1600" u="none" cap="none" strike="noStrike">
                <a:solidFill>
                  <a:srgbClr val="000000"/>
                </a:solidFill>
                <a:latin typeface="Libre Baskerville"/>
                <a:ea typeface="Libre Baskerville"/>
                <a:cs typeface="Libre Baskerville"/>
                <a:sym typeface="Libre Baskerville"/>
              </a:rPr>
              <a:t>You need to change it everywhere it is used in the code…</a:t>
            </a:r>
            <a:endParaRPr sz="1000"/>
          </a:p>
          <a:p>
            <a:pPr indent="-249237" lvl="0" marL="274637" marR="0" rtl="0" algn="l">
              <a:lnSpc>
                <a:spcPct val="100000"/>
              </a:lnSpc>
              <a:spcBef>
                <a:spcPts val="500"/>
              </a:spcBef>
              <a:spcAft>
                <a:spcPts val="0"/>
              </a:spcAft>
              <a:buClr>
                <a:srgbClr val="D34817"/>
              </a:buClr>
              <a:buSzPts val="1810"/>
              <a:buFont typeface="Noto Sans Symbols"/>
              <a:buChar char="⚫"/>
            </a:pPr>
            <a:r>
              <a:rPr b="0" i="0" lang="en" sz="2200" u="none">
                <a:solidFill>
                  <a:srgbClr val="000000"/>
                </a:solidFill>
                <a:latin typeface="Libre Baskerville"/>
                <a:ea typeface="Libre Baskerville"/>
                <a:cs typeface="Libre Baskerville"/>
                <a:sym typeface="Libre Baskerville"/>
              </a:rPr>
              <a:t>How can we fix this?</a:t>
            </a:r>
            <a:endParaRPr sz="1000"/>
          </a:p>
          <a:p>
            <a:pPr indent="-228600" lvl="1" marL="549275" marR="0" rtl="0" algn="l">
              <a:lnSpc>
                <a:spcPct val="100000"/>
              </a:lnSpc>
              <a:spcBef>
                <a:spcPts val="300"/>
              </a:spcBef>
              <a:spcAft>
                <a:spcPts val="0"/>
              </a:spcAft>
              <a:buClr>
                <a:srgbClr val="9B2D1F"/>
              </a:buClr>
              <a:buSzPts val="2040"/>
              <a:buFont typeface="Noto Sans Symbols"/>
              <a:buChar char="⚫"/>
            </a:pPr>
            <a:r>
              <a:rPr b="0" i="0" lang="en" sz="2400" u="none" cap="none" strike="noStrike">
                <a:solidFill>
                  <a:srgbClr val="000000"/>
                </a:solidFill>
                <a:latin typeface="Libre Baskerville"/>
                <a:ea typeface="Libre Baskerville"/>
                <a:cs typeface="Libre Baskerville"/>
                <a:sym typeface="Libre Baskerville"/>
              </a:rPr>
              <a:t>Answer:  </a:t>
            </a:r>
            <a:r>
              <a:rPr b="0" i="0" lang="en" sz="2400" u="sng" cap="none" strike="noStrike">
                <a:solidFill>
                  <a:srgbClr val="000000"/>
                </a:solidFill>
                <a:latin typeface="Libre Baskerville"/>
                <a:ea typeface="Libre Baskerville"/>
                <a:cs typeface="Libre Baskerville"/>
                <a:sym typeface="Libre Baskerville"/>
              </a:rPr>
              <a:t>Named constants</a:t>
            </a:r>
            <a:r>
              <a:rPr b="0" i="0" lang="en" sz="2400" u="none" cap="none" strike="noStrike">
                <a:solidFill>
                  <a:srgbClr val="000000"/>
                </a:solidFill>
                <a:latin typeface="Libre Baskerville"/>
                <a:ea typeface="Libre Baskerville"/>
                <a:cs typeface="Libre Baskerville"/>
                <a:sym typeface="Libre Baskerville"/>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54"/>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4000" u="none">
                <a:solidFill>
                  <a:srgbClr val="696464"/>
                </a:solidFill>
                <a:latin typeface="Libre Franklin"/>
                <a:ea typeface="Libre Franklin"/>
                <a:cs typeface="Libre Franklin"/>
                <a:sym typeface="Libre Franklin"/>
              </a:rPr>
              <a:t>Named Constants</a:t>
            </a:r>
            <a:endParaRPr/>
          </a:p>
        </p:txBody>
      </p:sp>
      <p:sp>
        <p:nvSpPr>
          <p:cNvPr id="293" name="Google Shape;293;p54"/>
          <p:cNvSpPr txBox="1"/>
          <p:nvPr/>
        </p:nvSpPr>
        <p:spPr>
          <a:xfrm>
            <a:off x="914400" y="1085850"/>
            <a:ext cx="7772400" cy="3771900"/>
          </a:xfrm>
          <a:prstGeom prst="rect">
            <a:avLst/>
          </a:prstGeom>
          <a:noFill/>
          <a:ln>
            <a:noFill/>
          </a:ln>
        </p:spPr>
        <p:txBody>
          <a:bodyPr anchorCtr="0" anchor="t" bIns="45000" lIns="90000" spcFirstLastPara="1" rIns="90000" wrap="square" tIns="45000">
            <a:noAutofit/>
          </a:bodyPr>
          <a:lstStyle/>
          <a:p>
            <a:pPr indent="-354012" lvl="0" marL="354012" marR="0" rtl="0" algn="l">
              <a:lnSpc>
                <a:spcPct val="100000"/>
              </a:lnSpc>
              <a:spcBef>
                <a:spcPts val="0"/>
              </a:spcBef>
              <a:spcAft>
                <a:spcPts val="0"/>
              </a:spcAft>
              <a:buClr>
                <a:srgbClr val="D34817"/>
              </a:buClr>
              <a:buSzPts val="2210"/>
              <a:buFont typeface="Noto Sans Symbols"/>
              <a:buChar char="⚫"/>
            </a:pPr>
            <a:r>
              <a:rPr b="0" i="0" lang="en" sz="2600" u="none">
                <a:solidFill>
                  <a:srgbClr val="000000"/>
                </a:solidFill>
                <a:latin typeface="Libre Baskerville"/>
                <a:ea typeface="Libre Baskerville"/>
                <a:cs typeface="Libre Baskerville"/>
                <a:sym typeface="Libre Baskerville"/>
              </a:rPr>
              <a:t>A </a:t>
            </a:r>
            <a:r>
              <a:rPr b="0" i="0" lang="en" sz="2600" u="sng">
                <a:solidFill>
                  <a:srgbClr val="000000"/>
                </a:solidFill>
                <a:latin typeface="Libre Baskerville"/>
                <a:ea typeface="Libre Baskerville"/>
                <a:cs typeface="Libre Baskerville"/>
                <a:sym typeface="Libre Baskerville"/>
              </a:rPr>
              <a:t>Named Constant</a:t>
            </a:r>
            <a:r>
              <a:rPr b="0" i="0" lang="en" sz="2600" u="none">
                <a:solidFill>
                  <a:srgbClr val="000000"/>
                </a:solidFill>
                <a:latin typeface="Libre Baskerville"/>
                <a:ea typeface="Libre Baskerville"/>
                <a:cs typeface="Libre Baskerville"/>
                <a:sym typeface="Libre Baskerville"/>
              </a:rPr>
              <a:t> is a variable whose value is read only and cannot be changed during the program’s execution.</a:t>
            </a:r>
            <a:endParaRPr/>
          </a:p>
          <a:p>
            <a:pPr indent="-354012" lvl="0" marL="354012" marR="0" rtl="0" algn="l">
              <a:lnSpc>
                <a:spcPct val="100000"/>
              </a:lnSpc>
              <a:spcBef>
                <a:spcPts val="500"/>
              </a:spcBef>
              <a:spcAft>
                <a:spcPts val="0"/>
              </a:spcAft>
              <a:buClr>
                <a:srgbClr val="D34817"/>
              </a:buClr>
              <a:buSzPts val="2210"/>
              <a:buFont typeface="Noto Sans Symbols"/>
              <a:buChar char="⚫"/>
            </a:pPr>
            <a:r>
              <a:rPr b="0" i="0" lang="en" sz="2600" u="none">
                <a:solidFill>
                  <a:srgbClr val="000000"/>
                </a:solidFill>
                <a:latin typeface="Libre Baskerville"/>
                <a:ea typeface="Libre Baskerville"/>
                <a:cs typeface="Libre Baskerville"/>
                <a:sym typeface="Libre Baskerville"/>
              </a:rPr>
              <a:t>You can create a named constant, declare and initialize it just like any other variable, but put the key word final in front of the data type:</a:t>
            </a:r>
            <a:endParaRPr/>
          </a:p>
          <a:p>
            <a:pPr indent="-354012" lvl="0" marL="354012" marR="0" rtl="0" algn="l">
              <a:lnSpc>
                <a:spcPct val="100000"/>
              </a:lnSpc>
              <a:spcBef>
                <a:spcPts val="500"/>
              </a:spcBef>
              <a:spcAft>
                <a:spcPts val="0"/>
              </a:spcAft>
              <a:buClr>
                <a:srgbClr val="000000"/>
              </a:buClr>
              <a:buSzPts val="2600"/>
              <a:buFont typeface="Courier New"/>
              <a:buNone/>
            </a:pPr>
            <a:r>
              <a:rPr b="0" i="0" lang="en" sz="2600" u="none">
                <a:solidFill>
                  <a:srgbClr val="000000"/>
                </a:solidFill>
                <a:latin typeface="Courier New"/>
                <a:ea typeface="Courier New"/>
                <a:cs typeface="Courier New"/>
                <a:sym typeface="Courier New"/>
              </a:rPr>
              <a:t>	final double INTEREST_RATE = 0.069;</a:t>
            </a:r>
            <a:endParaRPr/>
          </a:p>
          <a:p>
            <a:pPr indent="-354012" lvl="0" marL="354012" marR="0" rtl="0" algn="l">
              <a:lnSpc>
                <a:spcPct val="100000"/>
              </a:lnSpc>
              <a:spcBef>
                <a:spcPts val="300"/>
              </a:spcBef>
              <a:spcAft>
                <a:spcPts val="0"/>
              </a:spcAft>
              <a:buClr>
                <a:srgbClr val="000000"/>
              </a:buClr>
              <a:buSzPts val="2400"/>
              <a:buFont typeface="Courier New"/>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9" name="Google Shape;29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84162" lvl="0" marL="354012" rtl="0" algn="l">
              <a:lnSpc>
                <a:spcPct val="100000"/>
              </a:lnSpc>
              <a:spcBef>
                <a:spcPts val="500"/>
              </a:spcBef>
              <a:spcAft>
                <a:spcPts val="0"/>
              </a:spcAft>
              <a:buClr>
                <a:srgbClr val="D34817"/>
              </a:buClr>
              <a:buSzPts val="1110"/>
              <a:buFont typeface="Noto Sans Symbols"/>
              <a:buChar char="⚫"/>
            </a:pPr>
            <a:r>
              <a:rPr lang="en" sz="1500">
                <a:solidFill>
                  <a:schemeClr val="dk1"/>
                </a:solidFill>
              </a:rPr>
              <a:t>By convention, programmers tend to make the names of named constants all capital letters with underscores separating words in the name.</a:t>
            </a:r>
            <a:endParaRPr sz="300">
              <a:solidFill>
                <a:schemeClr val="dk1"/>
              </a:solidFill>
              <a:latin typeface="Arial"/>
              <a:ea typeface="Arial"/>
              <a:cs typeface="Arial"/>
              <a:sym typeface="Arial"/>
            </a:endParaRPr>
          </a:p>
          <a:p>
            <a:pPr indent="-284162" lvl="0" marL="354012" rtl="0" algn="l">
              <a:lnSpc>
                <a:spcPct val="100000"/>
              </a:lnSpc>
              <a:spcBef>
                <a:spcPts val="0"/>
              </a:spcBef>
              <a:spcAft>
                <a:spcPts val="0"/>
              </a:spcAft>
              <a:buClr>
                <a:srgbClr val="D34817"/>
              </a:buClr>
              <a:buSzPts val="1110"/>
              <a:buFont typeface="Noto Sans Symbols"/>
              <a:buChar char="⚫"/>
            </a:pPr>
            <a:r>
              <a:rPr lang="en" sz="1500">
                <a:solidFill>
                  <a:schemeClr val="dk1"/>
                </a:solidFill>
              </a:rPr>
              <a:t>Now, instead of using a literal that is NOT self-documenting, you can use the named constant:</a:t>
            </a:r>
            <a:endParaRPr sz="300">
              <a:solidFill>
                <a:schemeClr val="dk1"/>
              </a:solidFill>
              <a:latin typeface="Arial"/>
              <a:ea typeface="Arial"/>
              <a:cs typeface="Arial"/>
              <a:sym typeface="Arial"/>
            </a:endParaRPr>
          </a:p>
          <a:p>
            <a:pPr indent="-354012" lvl="0" marL="354012" rtl="0" algn="l">
              <a:lnSpc>
                <a:spcPct val="100000"/>
              </a:lnSpc>
              <a:spcBef>
                <a:spcPts val="1200"/>
              </a:spcBef>
              <a:spcAft>
                <a:spcPts val="0"/>
              </a:spcAft>
              <a:buClr>
                <a:schemeClr val="dk1"/>
              </a:buClr>
              <a:buSzPts val="2600"/>
              <a:buFont typeface="Libre Baskerville"/>
              <a:buNone/>
            </a:pPr>
            <a:r>
              <a:rPr lang="en" sz="1500">
                <a:solidFill>
                  <a:schemeClr val="dk1"/>
                </a:solidFill>
              </a:rPr>
              <a:t>	</a:t>
            </a:r>
            <a:r>
              <a:rPr lang="en" sz="1500">
                <a:solidFill>
                  <a:schemeClr val="dk1"/>
                </a:solidFill>
                <a:latin typeface="Courier New"/>
                <a:ea typeface="Courier New"/>
                <a:cs typeface="Courier New"/>
                <a:sym typeface="Courier New"/>
              </a:rPr>
              <a:t>amount = balance * INTEREST_RATE;</a:t>
            </a:r>
            <a:endParaRPr sz="300">
              <a:solidFill>
                <a:schemeClr val="dk1"/>
              </a:solidFill>
              <a:latin typeface="Arial"/>
              <a:ea typeface="Arial"/>
              <a:cs typeface="Arial"/>
              <a:sym typeface="Arial"/>
            </a:endParaRPr>
          </a:p>
          <a:p>
            <a:pPr indent="-284162" lvl="0" marL="354012" rtl="0" algn="l">
              <a:lnSpc>
                <a:spcPct val="100000"/>
              </a:lnSpc>
              <a:spcBef>
                <a:spcPts val="1200"/>
              </a:spcBef>
              <a:spcAft>
                <a:spcPts val="0"/>
              </a:spcAft>
              <a:buClr>
                <a:srgbClr val="D34817"/>
              </a:buClr>
              <a:buSzPts val="1110"/>
              <a:buFont typeface="Noto Sans Symbols"/>
              <a:buChar char="⚫"/>
            </a:pPr>
            <a:r>
              <a:rPr lang="en" sz="1500">
                <a:solidFill>
                  <a:schemeClr val="dk1"/>
                </a:solidFill>
              </a:rPr>
              <a:t>If the interest rate changes to </a:t>
            </a:r>
            <a:r>
              <a:rPr lang="en" sz="1500">
                <a:solidFill>
                  <a:schemeClr val="dk1"/>
                </a:solidFill>
                <a:latin typeface="Courier New"/>
                <a:ea typeface="Courier New"/>
                <a:cs typeface="Courier New"/>
                <a:sym typeface="Courier New"/>
              </a:rPr>
              <a:t>0.084</a:t>
            </a:r>
            <a:r>
              <a:rPr lang="en" sz="1500">
                <a:solidFill>
                  <a:schemeClr val="dk1"/>
                </a:solidFill>
              </a:rPr>
              <a:t>, instead of having to find every occurrence of </a:t>
            </a:r>
            <a:r>
              <a:rPr lang="en" sz="1500">
                <a:solidFill>
                  <a:schemeClr val="dk1"/>
                </a:solidFill>
                <a:latin typeface="Courier New"/>
                <a:ea typeface="Courier New"/>
                <a:cs typeface="Courier New"/>
                <a:sym typeface="Courier New"/>
              </a:rPr>
              <a:t>0.069</a:t>
            </a:r>
            <a:r>
              <a:rPr lang="en" sz="1500">
                <a:solidFill>
                  <a:schemeClr val="dk1"/>
                </a:solidFill>
              </a:rPr>
              <a:t> in the code, you can simply change the initialization value:</a:t>
            </a:r>
            <a:endParaRPr sz="300">
              <a:solidFill>
                <a:schemeClr val="dk1"/>
              </a:solidFill>
              <a:latin typeface="Arial"/>
              <a:ea typeface="Arial"/>
              <a:cs typeface="Arial"/>
              <a:sym typeface="Arial"/>
            </a:endParaRPr>
          </a:p>
          <a:p>
            <a:pPr indent="-354012" lvl="0" marL="354012" rtl="0" algn="l">
              <a:lnSpc>
                <a:spcPct val="100000"/>
              </a:lnSpc>
              <a:spcBef>
                <a:spcPts val="1200"/>
              </a:spcBef>
              <a:spcAft>
                <a:spcPts val="0"/>
              </a:spcAft>
              <a:buClr>
                <a:schemeClr val="dk1"/>
              </a:buClr>
              <a:buSzPts val="2600"/>
              <a:buFont typeface="Libre Baskerville"/>
              <a:buNone/>
            </a:pPr>
            <a:r>
              <a:rPr lang="en" sz="1500">
                <a:solidFill>
                  <a:schemeClr val="dk1"/>
                </a:solidFill>
              </a:rPr>
              <a:t>	</a:t>
            </a:r>
            <a:r>
              <a:rPr lang="en" sz="1500">
                <a:solidFill>
                  <a:schemeClr val="dk1"/>
                </a:solidFill>
                <a:latin typeface="Courier New"/>
                <a:ea typeface="Courier New"/>
                <a:cs typeface="Courier New"/>
                <a:sym typeface="Courier New"/>
              </a:rPr>
              <a:t>final double INTEREST_RATE = 0.084;</a:t>
            </a:r>
            <a:endParaRPr sz="300">
              <a:solidFill>
                <a:schemeClr val="dk1"/>
              </a:solidFill>
              <a:latin typeface="Arial"/>
              <a:ea typeface="Arial"/>
              <a:cs typeface="Arial"/>
              <a:sym typeface="Arial"/>
            </a:endParaRPr>
          </a:p>
          <a:p>
            <a:pPr indent="-284162" lvl="0" marL="354012" rtl="0" algn="l">
              <a:lnSpc>
                <a:spcPct val="100000"/>
              </a:lnSpc>
              <a:spcBef>
                <a:spcPts val="1200"/>
              </a:spcBef>
              <a:spcAft>
                <a:spcPts val="0"/>
              </a:spcAft>
              <a:buClr>
                <a:srgbClr val="D34817"/>
              </a:buClr>
              <a:buSzPts val="1110"/>
              <a:buFont typeface="Noto Sans Symbols"/>
              <a:buChar char="⚫"/>
            </a:pPr>
            <a:r>
              <a:rPr lang="en" sz="1500">
                <a:solidFill>
                  <a:schemeClr val="dk1"/>
                </a:solidFill>
              </a:rPr>
              <a:t>The Java API provides some useful named constants:</a:t>
            </a:r>
            <a:endParaRPr sz="300">
              <a:solidFill>
                <a:schemeClr val="dk1"/>
              </a:solidFill>
              <a:latin typeface="Arial"/>
              <a:ea typeface="Arial"/>
              <a:cs typeface="Arial"/>
              <a:sym typeface="Arial"/>
            </a:endParaRPr>
          </a:p>
          <a:p>
            <a:pPr indent="-225425" lvl="1" marL="708025" rtl="0" algn="l">
              <a:lnSpc>
                <a:spcPct val="100000"/>
              </a:lnSpc>
              <a:spcBef>
                <a:spcPts val="0"/>
              </a:spcBef>
              <a:spcAft>
                <a:spcPts val="0"/>
              </a:spcAft>
              <a:buClr>
                <a:srgbClr val="9B2D1F"/>
              </a:buClr>
              <a:buSzPts val="940"/>
              <a:buFont typeface="Noto Sans Symbols"/>
              <a:buChar char="⚫"/>
            </a:pPr>
            <a:r>
              <a:rPr lang="en" sz="1300">
                <a:solidFill>
                  <a:schemeClr val="dk1"/>
                </a:solidFill>
              </a:rPr>
              <a:t>Example:  </a:t>
            </a:r>
            <a:r>
              <a:rPr lang="en" sz="1300">
                <a:solidFill>
                  <a:schemeClr val="dk1"/>
                </a:solidFill>
                <a:latin typeface="Courier New"/>
                <a:ea typeface="Courier New"/>
                <a:cs typeface="Courier New"/>
                <a:sym typeface="Courier New"/>
              </a:rPr>
              <a:t>Math.PI</a:t>
            </a:r>
            <a:endParaRPr sz="300">
              <a:solidFill>
                <a:schemeClr val="dk1"/>
              </a:solidFill>
              <a:latin typeface="Arial"/>
              <a:ea typeface="Arial"/>
              <a:cs typeface="Arial"/>
              <a:sym typeface="Arial"/>
            </a:endParaRPr>
          </a:p>
          <a:p>
            <a:pPr indent="-354012" lvl="0" marL="354012" rtl="0" algn="l">
              <a:lnSpc>
                <a:spcPct val="100000"/>
              </a:lnSpc>
              <a:spcBef>
                <a:spcPts val="1200"/>
              </a:spcBef>
              <a:spcAft>
                <a:spcPts val="0"/>
              </a:spcAft>
              <a:buClr>
                <a:schemeClr val="dk1"/>
              </a:buClr>
              <a:buSzPts val="2400"/>
              <a:buFont typeface="Courier New"/>
              <a:buNone/>
            </a:pPr>
            <a:r>
              <a:rPr lang="en" sz="1300">
                <a:solidFill>
                  <a:schemeClr val="dk1"/>
                </a:solidFill>
                <a:latin typeface="Courier New"/>
                <a:ea typeface="Courier New"/>
                <a:cs typeface="Courier New"/>
                <a:sym typeface="Courier New"/>
              </a:rPr>
              <a:t>	area = Math.PI * radius * radius;</a:t>
            </a:r>
            <a:endParaRPr sz="300">
              <a:solidFill>
                <a:schemeClr val="dk1"/>
              </a:solidFill>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Final and Static</a:t>
            </a:r>
            <a:endParaRPr sz="2400"/>
          </a:p>
        </p:txBody>
      </p:sp>
      <p:sp>
        <p:nvSpPr>
          <p:cNvPr id="305" name="Google Shape;30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chemeClr val="dk1"/>
                </a:solidFill>
                <a:latin typeface="Arial"/>
                <a:ea typeface="Arial"/>
                <a:cs typeface="Arial"/>
                <a:sym typeface="Arial"/>
              </a:rPr>
              <a:t>Final keyword is used in different contexts. First of all, final is a</a:t>
            </a:r>
            <a:r>
              <a:rPr lang="en" sz="21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2100" u="sng">
                <a:solidFill>
                  <a:schemeClr val="dk1"/>
                </a:solidFill>
                <a:latin typeface="Arial"/>
                <a:ea typeface="Arial"/>
                <a:cs typeface="Arial"/>
                <a:sym typeface="Arial"/>
                <a:hlinkClick r:id="rId4">
                  <a:extLst>
                    <a:ext uri="{A12FA001-AC4F-418D-AE19-62706E023703}">
                      <ahyp:hlinkClr val="tx"/>
                    </a:ext>
                  </a:extLst>
                </a:hlinkClick>
              </a:rPr>
              <a:t>non-access modifier</a:t>
            </a:r>
            <a:r>
              <a:rPr lang="en" sz="2100">
                <a:solidFill>
                  <a:schemeClr val="dk1"/>
                </a:solidFill>
                <a:latin typeface="Arial"/>
                <a:ea typeface="Arial"/>
                <a:cs typeface="Arial"/>
                <a:sym typeface="Arial"/>
              </a:rPr>
              <a:t> applicable only to a variable, a method, or a class. </a:t>
            </a:r>
            <a:endParaRPr sz="2100">
              <a:solidFill>
                <a:schemeClr val="dk1"/>
              </a:solidFill>
              <a:latin typeface="Arial"/>
              <a:ea typeface="Arial"/>
              <a:cs typeface="Arial"/>
              <a:sym typeface="Arial"/>
            </a:endParaRPr>
          </a:p>
          <a:p>
            <a:pPr indent="0" lvl="0" marL="0" rtl="0" algn="l">
              <a:spcBef>
                <a:spcPts val="1200"/>
              </a:spcBef>
              <a:spcAft>
                <a:spcPts val="0"/>
              </a:spcAft>
              <a:buNone/>
            </a:pPr>
            <a:r>
              <a:rPr lang="en" sz="2100">
                <a:solidFill>
                  <a:schemeClr val="dk1"/>
                </a:solidFill>
                <a:latin typeface="Arial"/>
                <a:ea typeface="Arial"/>
                <a:cs typeface="Arial"/>
                <a:sym typeface="Arial"/>
              </a:rPr>
              <a:t>While the static keyword in Java is mainly used for memory management. </a:t>
            </a:r>
            <a:endParaRPr sz="2100">
              <a:solidFill>
                <a:schemeClr val="dk1"/>
              </a:solidFill>
              <a:latin typeface="Arial"/>
              <a:ea typeface="Arial"/>
              <a:cs typeface="Arial"/>
              <a:sym typeface="Arial"/>
            </a:endParaRPr>
          </a:p>
          <a:p>
            <a:pPr indent="0" lvl="0" marL="0" rtl="0" algn="l">
              <a:spcBef>
                <a:spcPts val="1200"/>
              </a:spcBef>
              <a:spcAft>
                <a:spcPts val="1200"/>
              </a:spcAft>
              <a:buNone/>
            </a:pPr>
            <a:r>
              <a:rPr lang="en" sz="2100">
                <a:solidFill>
                  <a:schemeClr val="dk1"/>
                </a:solidFill>
                <a:latin typeface="Arial"/>
                <a:ea typeface="Arial"/>
                <a:cs typeface="Arial"/>
                <a:sym typeface="Arial"/>
              </a:rPr>
              <a:t>The static keyword in Java is used to share the same variable or method of a given class. The users can apply static keywords with variables, methods and inner classes.</a:t>
            </a:r>
            <a:endParaRPr sz="36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keyword</a:t>
            </a:r>
            <a:endParaRPr/>
          </a:p>
        </p:txBody>
      </p:sp>
      <p:sp>
        <p:nvSpPr>
          <p:cNvPr id="311" name="Google Shape;311;p57"/>
          <p:cNvSpPr txBox="1"/>
          <p:nvPr>
            <p:ph idx="1" type="body"/>
          </p:nvPr>
        </p:nvSpPr>
        <p:spPr>
          <a:xfrm>
            <a:off x="139700" y="1085850"/>
            <a:ext cx="9080400" cy="342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u="sng">
                <a:solidFill>
                  <a:schemeClr val="dk1"/>
                </a:solidFill>
                <a:latin typeface="Arial"/>
                <a:ea typeface="Arial"/>
                <a:cs typeface="Arial"/>
                <a:sym typeface="Arial"/>
                <a:hlinkClick r:id="rId3">
                  <a:extLst>
                    <a:ext uri="{A12FA001-AC4F-418D-AE19-62706E023703}">
                      <ahyp:hlinkClr val="tx"/>
                    </a:ext>
                  </a:extLst>
                </a:hlinkClick>
              </a:rPr>
              <a:t>Final access modifier</a:t>
            </a:r>
            <a:r>
              <a:rPr lang="en" sz="1800">
                <a:solidFill>
                  <a:schemeClr val="dk1"/>
                </a:solidFill>
                <a:latin typeface="Arial"/>
                <a:ea typeface="Arial"/>
                <a:cs typeface="Arial"/>
                <a:sym typeface="Arial"/>
              </a:rPr>
              <a:t> is a modifier applicable to classes, methods, and variables. </a:t>
            </a:r>
            <a:endParaRPr sz="1800">
              <a:solidFill>
                <a:schemeClr val="dk1"/>
              </a:solidFill>
              <a:latin typeface="Arial"/>
              <a:ea typeface="Arial"/>
              <a:cs typeface="Arial"/>
              <a:sym typeface="Arial"/>
            </a:endParaRPr>
          </a:p>
          <a:p>
            <a:pPr indent="0" lvl="0" marL="0" rtl="0" algn="l">
              <a:spcBef>
                <a:spcPts val="1200"/>
              </a:spcBef>
              <a:spcAft>
                <a:spcPts val="0"/>
              </a:spcAft>
              <a:buNone/>
            </a:pPr>
            <a:r>
              <a:rPr lang="en" sz="1800">
                <a:solidFill>
                  <a:schemeClr val="dk1"/>
                </a:solidFill>
                <a:latin typeface="Arial"/>
                <a:ea typeface="Arial"/>
                <a:cs typeface="Arial"/>
                <a:sym typeface="Arial"/>
              </a:rPr>
              <a:t>If we declare a parent class method as final then we can’t override that method in the child class because its implementation is final and if a class is declared as final we can’t extend the functionality of that class i.e we can’t create a child class for that class i.e inheritance is not possible for final classes. </a:t>
            </a:r>
            <a:endParaRPr sz="1800">
              <a:solidFill>
                <a:schemeClr val="dk1"/>
              </a:solidFill>
              <a:latin typeface="Arial"/>
              <a:ea typeface="Arial"/>
              <a:cs typeface="Arial"/>
              <a:sym typeface="Arial"/>
            </a:endParaRPr>
          </a:p>
          <a:p>
            <a:pPr indent="0" lvl="0" marL="0" rtl="0" algn="l">
              <a:spcBef>
                <a:spcPts val="1200"/>
              </a:spcBef>
              <a:spcAft>
                <a:spcPts val="0"/>
              </a:spcAft>
              <a:buNone/>
            </a:pPr>
            <a:r>
              <a:rPr lang="en" sz="1800">
                <a:solidFill>
                  <a:schemeClr val="dk1"/>
                </a:solidFill>
                <a:latin typeface="Arial"/>
                <a:ea typeface="Arial"/>
                <a:cs typeface="Arial"/>
                <a:sym typeface="Arial"/>
              </a:rPr>
              <a:t>Every method present inside the final class is always final y default but every variable present inside the final class need not be final. The main advantage of the final keyword is we can achieve security and we can provide a unique implementation. </a:t>
            </a:r>
            <a:endParaRPr sz="1800">
              <a:solidFill>
                <a:schemeClr val="dk1"/>
              </a:solidFill>
              <a:latin typeface="Arial"/>
              <a:ea typeface="Arial"/>
              <a:cs typeface="Arial"/>
              <a:sym typeface="Arial"/>
            </a:endParaRPr>
          </a:p>
          <a:p>
            <a:pPr indent="0" lvl="0" marL="0" rtl="0" algn="l">
              <a:spcBef>
                <a:spcPts val="1200"/>
              </a:spcBef>
              <a:spcAft>
                <a:spcPts val="1200"/>
              </a:spcAft>
              <a:buNone/>
            </a:pPr>
            <a:r>
              <a:rPr lang="en" sz="1800">
                <a:solidFill>
                  <a:schemeClr val="dk1"/>
                </a:solidFill>
                <a:latin typeface="Arial"/>
                <a:ea typeface="Arial"/>
                <a:cs typeface="Arial"/>
                <a:sym typeface="Arial"/>
              </a:rPr>
              <a:t>But the main disadvantage of the final keyword is we are missing key benefits of OOPs like Inheritance(Because of the final class), Polymorphism(Because of the final method)  hence if there are no specific requirements then it is not recommended to use the final keyword.</a:t>
            </a:r>
            <a:endParaRPr sz="33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7" name="Google Shape;31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157142"/>
              <a:buFont typeface="Arial"/>
              <a:buNone/>
            </a:pPr>
            <a:r>
              <a:rPr lang="en" sz="700"/>
              <a:t>// Java Program to illustrate Final keyword</a:t>
            </a:r>
            <a:endParaRPr sz="700"/>
          </a:p>
          <a:p>
            <a:pPr indent="0" lvl="0" marL="0" rtl="0" algn="l">
              <a:spcBef>
                <a:spcPts val="1200"/>
              </a:spcBef>
              <a:spcAft>
                <a:spcPts val="0"/>
              </a:spcAft>
              <a:buClr>
                <a:schemeClr val="dk1"/>
              </a:buClr>
              <a:buSzPct val="157142"/>
              <a:buFont typeface="Arial"/>
              <a:buNone/>
            </a:pPr>
            <a:r>
              <a:rPr lang="en" sz="700"/>
              <a:t>// When final keyword Is Use</a:t>
            </a:r>
            <a:endParaRPr sz="700"/>
          </a:p>
          <a:p>
            <a:pPr indent="0" lvl="0" marL="0" rtl="0" algn="l">
              <a:spcBef>
                <a:spcPts val="1200"/>
              </a:spcBef>
              <a:spcAft>
                <a:spcPts val="0"/>
              </a:spcAft>
              <a:buClr>
                <a:schemeClr val="dk1"/>
              </a:buClr>
              <a:buSzPct val="157142"/>
              <a:buFont typeface="Arial"/>
              <a:buNone/>
            </a:pPr>
            <a:r>
              <a:rPr lang="en" sz="700"/>
              <a:t>// Importing required classes</a:t>
            </a:r>
            <a:endParaRPr sz="700"/>
          </a:p>
          <a:p>
            <a:pPr indent="0" lvl="0" marL="0" rtl="0" algn="l">
              <a:spcBef>
                <a:spcPts val="1200"/>
              </a:spcBef>
              <a:spcAft>
                <a:spcPts val="0"/>
              </a:spcAft>
              <a:buClr>
                <a:schemeClr val="dk1"/>
              </a:buClr>
              <a:buSzPct val="157142"/>
              <a:buFont typeface="Arial"/>
              <a:buNone/>
            </a:pPr>
            <a:r>
              <a:rPr lang="en" sz="700"/>
              <a:t>import java.io.*;</a:t>
            </a:r>
            <a:endParaRPr sz="700"/>
          </a:p>
          <a:p>
            <a:pPr indent="0" lvl="0" marL="0" rtl="0" algn="l">
              <a:spcBef>
                <a:spcPts val="1200"/>
              </a:spcBef>
              <a:spcAft>
                <a:spcPts val="0"/>
              </a:spcAft>
              <a:buClr>
                <a:schemeClr val="dk1"/>
              </a:buClr>
              <a:buSzPct val="157142"/>
              <a:buFont typeface="Arial"/>
              <a:buNone/>
            </a:pPr>
            <a:r>
              <a:rPr lang="en" sz="700"/>
              <a:t>import java.util.*;</a:t>
            </a:r>
            <a:endParaRPr sz="700"/>
          </a:p>
          <a:p>
            <a:pPr indent="0" lvl="0" marL="0" rtl="0" algn="l">
              <a:spcBef>
                <a:spcPts val="1200"/>
              </a:spcBef>
              <a:spcAft>
                <a:spcPts val="0"/>
              </a:spcAft>
              <a:buClr>
                <a:schemeClr val="dk1"/>
              </a:buClr>
              <a:buSzPct val="157142"/>
              <a:buFont typeface="Arial"/>
              <a:buNone/>
            </a:pPr>
            <a:r>
              <a:rPr lang="en" sz="700"/>
              <a:t>// Super-class</a:t>
            </a:r>
            <a:endParaRPr sz="700"/>
          </a:p>
          <a:p>
            <a:pPr indent="0" lvl="0" marL="0" rtl="0" algn="l">
              <a:spcBef>
                <a:spcPts val="1200"/>
              </a:spcBef>
              <a:spcAft>
                <a:spcPts val="0"/>
              </a:spcAft>
              <a:buClr>
                <a:schemeClr val="dk1"/>
              </a:buClr>
              <a:buSzPct val="157142"/>
              <a:buFont typeface="Arial"/>
              <a:buNone/>
            </a:pPr>
            <a:r>
              <a:rPr lang="en" sz="700"/>
              <a:t>class P {</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 Method 1</a:t>
            </a:r>
            <a:endParaRPr sz="700"/>
          </a:p>
          <a:p>
            <a:pPr indent="0" lvl="0" marL="0" rtl="0" algn="l">
              <a:spcBef>
                <a:spcPts val="1200"/>
              </a:spcBef>
              <a:spcAft>
                <a:spcPts val="0"/>
              </a:spcAft>
              <a:buClr>
                <a:schemeClr val="dk1"/>
              </a:buClr>
              <a:buSzPct val="157142"/>
              <a:buFont typeface="Arial"/>
              <a:buNone/>
            </a:pPr>
            <a:r>
              <a:rPr lang="en" sz="700"/>
              <a:t>    // To declare first name</a:t>
            </a:r>
            <a:endParaRPr sz="700"/>
          </a:p>
          <a:p>
            <a:pPr indent="0" lvl="0" marL="0" rtl="0" algn="l">
              <a:spcBef>
                <a:spcPts val="1200"/>
              </a:spcBef>
              <a:spcAft>
                <a:spcPts val="0"/>
              </a:spcAft>
              <a:buClr>
                <a:schemeClr val="dk1"/>
              </a:buClr>
              <a:buSzPct val="157142"/>
              <a:buFont typeface="Arial"/>
              <a:buNone/>
            </a:pPr>
            <a:r>
              <a:rPr lang="en" sz="700"/>
              <a:t>    public void firstName()</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 Passing name and print it</a:t>
            </a:r>
            <a:endParaRPr sz="700"/>
          </a:p>
          <a:p>
            <a:pPr indent="0" lvl="0" marL="0" rtl="0" algn="l">
              <a:spcBef>
                <a:spcPts val="1200"/>
              </a:spcBef>
              <a:spcAft>
                <a:spcPts val="0"/>
              </a:spcAft>
              <a:buClr>
                <a:schemeClr val="dk1"/>
              </a:buClr>
              <a:buSzPct val="157142"/>
              <a:buFont typeface="Arial"/>
              <a:buNone/>
            </a:pPr>
            <a:r>
              <a:rPr lang="en" sz="700"/>
              <a:t>   	 System.out.println("Abhishek");</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 Method 2</a:t>
            </a:r>
            <a:endParaRPr sz="700"/>
          </a:p>
          <a:p>
            <a:pPr indent="0" lvl="0" marL="0" rtl="0" algn="l">
              <a:spcBef>
                <a:spcPts val="1200"/>
              </a:spcBef>
              <a:spcAft>
                <a:spcPts val="0"/>
              </a:spcAft>
              <a:buClr>
                <a:schemeClr val="dk1"/>
              </a:buClr>
              <a:buSzPct val="157142"/>
              <a:buFont typeface="Arial"/>
              <a:buNone/>
            </a:pPr>
            <a:r>
              <a:rPr lang="en" sz="700"/>
              <a:t>    // To declare last name</a:t>
            </a:r>
            <a:endParaRPr sz="700"/>
          </a:p>
          <a:p>
            <a:pPr indent="0" lvl="0" marL="0" rtl="0" algn="l">
              <a:spcBef>
                <a:spcPts val="1200"/>
              </a:spcBef>
              <a:spcAft>
                <a:spcPts val="0"/>
              </a:spcAft>
              <a:buClr>
                <a:schemeClr val="dk1"/>
              </a:buClr>
              <a:buSzPct val="157142"/>
              <a:buFont typeface="Arial"/>
              <a:buNone/>
            </a:pPr>
            <a:r>
              <a:rPr lang="en" sz="700"/>
              <a:t>    public final void surName()</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 Passing name and print it</a:t>
            </a:r>
            <a:endParaRPr sz="700"/>
          </a:p>
          <a:p>
            <a:pPr indent="0" lvl="0" marL="0" rtl="0" algn="l">
              <a:spcBef>
                <a:spcPts val="1200"/>
              </a:spcBef>
              <a:spcAft>
                <a:spcPts val="0"/>
              </a:spcAft>
              <a:buClr>
                <a:schemeClr val="dk1"/>
              </a:buClr>
              <a:buSzPct val="157142"/>
              <a:buFont typeface="Arial"/>
              <a:buNone/>
            </a:pPr>
            <a:r>
              <a:rPr lang="en" sz="700"/>
              <a:t>   	 System.out.println("Abhishek2");</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rPr lang="en" sz="700"/>
              <a:t>}</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Class 2</a:t>
            </a:r>
            <a:endParaRPr sz="700"/>
          </a:p>
          <a:p>
            <a:pPr indent="0" lvl="0" marL="0" rtl="0" algn="l">
              <a:spcBef>
                <a:spcPts val="1200"/>
              </a:spcBef>
              <a:spcAft>
                <a:spcPts val="0"/>
              </a:spcAft>
              <a:buClr>
                <a:schemeClr val="dk1"/>
              </a:buClr>
              <a:buSzPct val="157142"/>
              <a:buFont typeface="Arial"/>
              <a:buNone/>
            </a:pPr>
            <a:r>
              <a:rPr lang="en" sz="700"/>
              <a:t>// Sub-class</a:t>
            </a:r>
            <a:endParaRPr sz="700"/>
          </a:p>
          <a:p>
            <a:pPr indent="0" lvl="0" marL="0" rtl="0" algn="l">
              <a:spcBef>
                <a:spcPts val="1200"/>
              </a:spcBef>
              <a:spcAft>
                <a:spcPts val="0"/>
              </a:spcAft>
              <a:buClr>
                <a:schemeClr val="dk1"/>
              </a:buClr>
              <a:buSzPct val="157142"/>
              <a:buFont typeface="Arial"/>
              <a:buNone/>
            </a:pPr>
            <a:r>
              <a:rPr lang="en" sz="700"/>
              <a:t>// Extending above class</a:t>
            </a:r>
            <a:endParaRPr sz="700"/>
          </a:p>
          <a:p>
            <a:pPr indent="0" lvl="0" marL="0" rtl="0" algn="l">
              <a:spcBef>
                <a:spcPts val="1200"/>
              </a:spcBef>
              <a:spcAft>
                <a:spcPts val="0"/>
              </a:spcAft>
              <a:buClr>
                <a:schemeClr val="dk1"/>
              </a:buClr>
              <a:buSzPct val="157142"/>
              <a:buFont typeface="Arial"/>
              <a:buNone/>
            </a:pPr>
            <a:r>
              <a:rPr lang="en" sz="700"/>
              <a:t>class C extends P {</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 Method 1</a:t>
            </a:r>
            <a:endParaRPr sz="700"/>
          </a:p>
          <a:p>
            <a:pPr indent="0" lvl="0" marL="0" rtl="0" algn="l">
              <a:spcBef>
                <a:spcPts val="1200"/>
              </a:spcBef>
              <a:spcAft>
                <a:spcPts val="0"/>
              </a:spcAft>
              <a:buClr>
                <a:schemeClr val="dk1"/>
              </a:buClr>
              <a:buSzPct val="157142"/>
              <a:buFont typeface="Arial"/>
              <a:buNone/>
            </a:pPr>
            <a:r>
              <a:rPr lang="en" sz="700"/>
              <a:t>    // Trying to override the last name</a:t>
            </a:r>
            <a:endParaRPr sz="700"/>
          </a:p>
          <a:p>
            <a:pPr indent="0" lvl="0" marL="0" rtl="0" algn="l">
              <a:spcBef>
                <a:spcPts val="1200"/>
              </a:spcBef>
              <a:spcAft>
                <a:spcPts val="0"/>
              </a:spcAft>
              <a:buClr>
                <a:schemeClr val="dk1"/>
              </a:buClr>
              <a:buSzPct val="157142"/>
              <a:buFont typeface="Arial"/>
              <a:buNone/>
            </a:pPr>
            <a:r>
              <a:rPr lang="en" sz="700"/>
              <a:t>    public void surName()</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rPr lang="en" sz="700"/>
              <a:t>   	 // Display surname</a:t>
            </a:r>
            <a:endParaRPr sz="700"/>
          </a:p>
          <a:p>
            <a:pPr indent="0" lvl="0" marL="0" rtl="0" algn="l">
              <a:spcBef>
                <a:spcPts val="1200"/>
              </a:spcBef>
              <a:spcAft>
                <a:spcPts val="0"/>
              </a:spcAft>
              <a:buClr>
                <a:schemeClr val="dk1"/>
              </a:buClr>
              <a:buSzPct val="157142"/>
              <a:buFont typeface="Arial"/>
              <a:buNone/>
            </a:pPr>
            <a:r>
              <a:rPr lang="en" sz="700"/>
              <a:t>   	 System.out.println("Abhishek3");</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 Method 2</a:t>
            </a:r>
            <a:endParaRPr sz="700"/>
          </a:p>
          <a:p>
            <a:pPr indent="0" lvl="0" marL="0" rtl="0" algn="l">
              <a:spcBef>
                <a:spcPts val="1200"/>
              </a:spcBef>
              <a:spcAft>
                <a:spcPts val="0"/>
              </a:spcAft>
              <a:buClr>
                <a:schemeClr val="dk1"/>
              </a:buClr>
              <a:buSzPct val="157142"/>
              <a:buFont typeface="Arial"/>
              <a:buNone/>
            </a:pPr>
            <a:r>
              <a:rPr lang="en" sz="700"/>
              <a:t>    // Main driver method</a:t>
            </a:r>
            <a:endParaRPr sz="700"/>
          </a:p>
          <a:p>
            <a:pPr indent="0" lvl="0" marL="0" rtl="0" algn="l">
              <a:spcBef>
                <a:spcPts val="1200"/>
              </a:spcBef>
              <a:spcAft>
                <a:spcPts val="0"/>
              </a:spcAft>
              <a:buClr>
                <a:schemeClr val="dk1"/>
              </a:buClr>
              <a:buSzPct val="157142"/>
              <a:buFont typeface="Arial"/>
              <a:buNone/>
            </a:pPr>
            <a:r>
              <a:rPr lang="en" sz="700"/>
              <a:t>    public static void main(String[] args)</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0"/>
              </a:spcAft>
              <a:buClr>
                <a:schemeClr val="dk1"/>
              </a:buClr>
              <a:buSzPct val="157142"/>
              <a:buFont typeface="Arial"/>
              <a:buNone/>
            </a:pPr>
            <a:r>
              <a:rPr lang="en" sz="700"/>
              <a:t>   	 // Display message</a:t>
            </a:r>
            <a:endParaRPr sz="700"/>
          </a:p>
          <a:p>
            <a:pPr indent="0" lvl="0" marL="0" rtl="0" algn="l">
              <a:spcBef>
                <a:spcPts val="1200"/>
              </a:spcBef>
              <a:spcAft>
                <a:spcPts val="0"/>
              </a:spcAft>
              <a:buClr>
                <a:schemeClr val="dk1"/>
              </a:buClr>
              <a:buSzPct val="157142"/>
              <a:buFont typeface="Arial"/>
              <a:buNone/>
            </a:pPr>
            <a:r>
              <a:rPr lang="en" sz="700"/>
              <a:t>   	 System.out.println("ABC”));</a:t>
            </a:r>
            <a:endParaRPr sz="700"/>
          </a:p>
          <a:p>
            <a:pPr indent="0" lvl="0" marL="0" rtl="0" algn="l">
              <a:spcBef>
                <a:spcPts val="1200"/>
              </a:spcBef>
              <a:spcAft>
                <a:spcPts val="0"/>
              </a:spcAft>
              <a:buClr>
                <a:schemeClr val="dk1"/>
              </a:buClr>
              <a:buSzPct val="157142"/>
              <a:buFont typeface="Arial"/>
              <a:buNone/>
            </a:pPr>
            <a:r>
              <a:rPr lang="en" sz="700"/>
              <a:t>    }</a:t>
            </a:r>
            <a:endParaRPr sz="700"/>
          </a:p>
          <a:p>
            <a:pPr indent="0" lvl="0" marL="0" rtl="0" algn="l">
              <a:spcBef>
                <a:spcPts val="1200"/>
              </a:spcBef>
              <a:spcAft>
                <a:spcPts val="0"/>
              </a:spcAft>
              <a:buClr>
                <a:schemeClr val="dk1"/>
              </a:buClr>
              <a:buSzPct val="157142"/>
              <a:buFont typeface="Arial"/>
              <a:buNone/>
            </a:pPr>
            <a:r>
              <a:rPr lang="en" sz="700"/>
              <a:t>}</a:t>
            </a:r>
            <a:endParaRPr sz="700"/>
          </a:p>
          <a:p>
            <a:pPr indent="0" lvl="0" marL="0" rtl="0" algn="l">
              <a:spcBef>
                <a:spcPts val="1200"/>
              </a:spcBef>
              <a:spcAft>
                <a:spcPts val="0"/>
              </a:spcAft>
              <a:buClr>
                <a:schemeClr val="dk1"/>
              </a:buClr>
              <a:buSzPct val="157142"/>
              <a:buFont typeface="Arial"/>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access modifier</a:t>
            </a:r>
            <a:endParaRPr/>
          </a:p>
        </p:txBody>
      </p:sp>
      <p:sp>
        <p:nvSpPr>
          <p:cNvPr id="323" name="Google Shape;32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solidFill>
                  <a:schemeClr val="dk1"/>
                </a:solidFill>
                <a:latin typeface="Arial"/>
                <a:ea typeface="Arial"/>
                <a:cs typeface="Arial"/>
                <a:sym typeface="Arial"/>
                <a:hlinkClick r:id="rId3">
                  <a:extLst>
                    <a:ext uri="{A12FA001-AC4F-418D-AE19-62706E023703}">
                      <ahyp:hlinkClr val="tx"/>
                    </a:ext>
                  </a:extLst>
                </a:hlinkClick>
              </a:rPr>
              <a:t>Static access modifier</a:t>
            </a:r>
            <a:r>
              <a:rPr lang="en" sz="1800">
                <a:solidFill>
                  <a:schemeClr val="dk1"/>
                </a:solidFill>
                <a:latin typeface="Arial"/>
                <a:ea typeface="Arial"/>
                <a:cs typeface="Arial"/>
                <a:sym typeface="Arial"/>
              </a:rPr>
              <a:t> is an access modifier that is applicable for methods and variables but not for classes. We can declare top-level class with a static modifier but we can declare the inner class as static (such types of inner classes are known as static nested classes). </a:t>
            </a:r>
            <a:endParaRPr sz="1800">
              <a:solidFill>
                <a:schemeClr val="dk1"/>
              </a:solidFill>
              <a:latin typeface="Arial"/>
              <a:ea typeface="Arial"/>
              <a:cs typeface="Arial"/>
              <a:sym typeface="Arial"/>
            </a:endParaRPr>
          </a:p>
          <a:p>
            <a:pPr indent="0" lvl="0" marL="0" rtl="0" algn="l">
              <a:spcBef>
                <a:spcPts val="1200"/>
              </a:spcBef>
              <a:spcAft>
                <a:spcPts val="1200"/>
              </a:spcAft>
              <a:buNone/>
            </a:pPr>
            <a:r>
              <a:rPr lang="en" sz="1800">
                <a:solidFill>
                  <a:schemeClr val="dk1"/>
                </a:solidFill>
                <a:latin typeface="Arial"/>
                <a:ea typeface="Arial"/>
                <a:cs typeface="Arial"/>
                <a:sym typeface="Arial"/>
              </a:rPr>
              <a:t>In the case of instance variable for every object, a separate copy will be created but in the case of static variable, a single copy will be created at class level and shared by every object of that class.</a:t>
            </a:r>
            <a:endParaRPr sz="33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nested class example</a:t>
            </a:r>
            <a:endParaRPr/>
          </a:p>
        </p:txBody>
      </p:sp>
      <p:sp>
        <p:nvSpPr>
          <p:cNvPr id="329" name="Google Shape;32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44792" lvl="0" marL="457200" rtl="0" algn="l">
              <a:lnSpc>
                <a:spcPct val="115000"/>
              </a:lnSpc>
              <a:spcBef>
                <a:spcPts val="1200"/>
              </a:spcBef>
              <a:spcAft>
                <a:spcPts val="0"/>
              </a:spcAft>
              <a:buClr>
                <a:schemeClr val="dk1"/>
              </a:buClr>
              <a:buSzPts val="255"/>
              <a:buAutoNum type="arabicPeriod"/>
            </a:pPr>
            <a:r>
              <a:rPr lang="en" sz="1800"/>
              <a:t>class TestOuter1{  </a:t>
            </a:r>
            <a:endParaRPr sz="1800"/>
          </a:p>
          <a:p>
            <a:pPr indent="-244792" lvl="0" marL="457200" rtl="0" algn="l">
              <a:lnSpc>
                <a:spcPct val="115000"/>
              </a:lnSpc>
              <a:spcBef>
                <a:spcPts val="0"/>
              </a:spcBef>
              <a:spcAft>
                <a:spcPts val="0"/>
              </a:spcAft>
              <a:buClr>
                <a:schemeClr val="dk1"/>
              </a:buClr>
              <a:buSzPts val="255"/>
              <a:buAutoNum type="arabicPeriod"/>
            </a:pPr>
            <a:r>
              <a:rPr lang="en" sz="1800"/>
              <a:t>  static int data=30;  </a:t>
            </a:r>
            <a:endParaRPr sz="1800"/>
          </a:p>
          <a:p>
            <a:pPr indent="-244792" lvl="0" marL="457200" rtl="0" algn="l">
              <a:lnSpc>
                <a:spcPct val="115000"/>
              </a:lnSpc>
              <a:spcBef>
                <a:spcPts val="0"/>
              </a:spcBef>
              <a:spcAft>
                <a:spcPts val="0"/>
              </a:spcAft>
              <a:buClr>
                <a:schemeClr val="dk1"/>
              </a:buClr>
              <a:buSzPts val="255"/>
              <a:buAutoNum type="arabicPeriod"/>
            </a:pPr>
            <a:r>
              <a:rPr lang="en" sz="1800"/>
              <a:t>  static class Inner{  </a:t>
            </a:r>
            <a:endParaRPr sz="1800"/>
          </a:p>
          <a:p>
            <a:pPr indent="-244792" lvl="0" marL="457200" rtl="0" algn="l">
              <a:lnSpc>
                <a:spcPct val="115000"/>
              </a:lnSpc>
              <a:spcBef>
                <a:spcPts val="0"/>
              </a:spcBef>
              <a:spcAft>
                <a:spcPts val="0"/>
              </a:spcAft>
              <a:buClr>
                <a:schemeClr val="dk1"/>
              </a:buClr>
              <a:buSzPts val="255"/>
              <a:buAutoNum type="arabicPeriod"/>
            </a:pPr>
            <a:r>
              <a:rPr lang="en" sz="1800"/>
              <a:t>   	void msg(){</a:t>
            </a:r>
            <a:endParaRPr sz="1800"/>
          </a:p>
          <a:p>
            <a:pPr indent="-244792" lvl="2" marL="1371600" rtl="0" algn="l">
              <a:lnSpc>
                <a:spcPct val="115000"/>
              </a:lnSpc>
              <a:spcBef>
                <a:spcPts val="0"/>
              </a:spcBef>
              <a:spcAft>
                <a:spcPts val="0"/>
              </a:spcAft>
              <a:buClr>
                <a:schemeClr val="dk1"/>
              </a:buClr>
              <a:buSzPts val="255"/>
              <a:buAutoNum type="romanLcPeriod"/>
            </a:pPr>
            <a:r>
              <a:rPr lang="en" sz="1800"/>
              <a:t>System.out.println("data is "+data);</a:t>
            </a:r>
            <a:endParaRPr sz="1800"/>
          </a:p>
          <a:p>
            <a:pPr indent="-244792" lvl="1" marL="914400" rtl="0" algn="l">
              <a:lnSpc>
                <a:spcPct val="115000"/>
              </a:lnSpc>
              <a:spcBef>
                <a:spcPts val="0"/>
              </a:spcBef>
              <a:spcAft>
                <a:spcPts val="0"/>
              </a:spcAft>
              <a:buClr>
                <a:schemeClr val="dk1"/>
              </a:buClr>
              <a:buSzPts val="255"/>
              <a:buAutoNum type="alphaLcPeriod"/>
            </a:pPr>
            <a:r>
              <a:rPr lang="en" sz="1800"/>
              <a:t>}  </a:t>
            </a:r>
            <a:endParaRPr sz="1800"/>
          </a:p>
          <a:p>
            <a:pPr indent="-244792" lvl="0" marL="457200" rtl="0" algn="l">
              <a:lnSpc>
                <a:spcPct val="115000"/>
              </a:lnSpc>
              <a:spcBef>
                <a:spcPts val="0"/>
              </a:spcBef>
              <a:spcAft>
                <a:spcPts val="0"/>
              </a:spcAft>
              <a:buClr>
                <a:schemeClr val="dk1"/>
              </a:buClr>
              <a:buSzPts val="255"/>
              <a:buAutoNum type="arabicPeriod"/>
            </a:pPr>
            <a:r>
              <a:rPr lang="en" sz="1800"/>
              <a:t>  }  </a:t>
            </a:r>
            <a:endParaRPr sz="1800"/>
          </a:p>
          <a:p>
            <a:pPr indent="-244792" lvl="0" marL="457200" rtl="0" algn="l">
              <a:lnSpc>
                <a:spcPct val="115000"/>
              </a:lnSpc>
              <a:spcBef>
                <a:spcPts val="0"/>
              </a:spcBef>
              <a:spcAft>
                <a:spcPts val="0"/>
              </a:spcAft>
              <a:buClr>
                <a:schemeClr val="dk1"/>
              </a:buClr>
              <a:buSzPts val="255"/>
              <a:buAutoNum type="arabicPeriod"/>
            </a:pPr>
            <a:r>
              <a:rPr lang="en" sz="1800"/>
              <a:t>  public static void main(String args[]){  </a:t>
            </a:r>
            <a:endParaRPr sz="1800"/>
          </a:p>
          <a:p>
            <a:pPr indent="-244792" lvl="0" marL="457200" rtl="0" algn="l">
              <a:lnSpc>
                <a:spcPct val="115000"/>
              </a:lnSpc>
              <a:spcBef>
                <a:spcPts val="0"/>
              </a:spcBef>
              <a:spcAft>
                <a:spcPts val="0"/>
              </a:spcAft>
              <a:buClr>
                <a:schemeClr val="dk1"/>
              </a:buClr>
              <a:buSzPts val="255"/>
              <a:buAutoNum type="arabicPeriod"/>
            </a:pPr>
            <a:r>
              <a:rPr lang="en" sz="1800"/>
              <a:t>  TestOuter1.Inner obj=new TestOuter1.Inner();  </a:t>
            </a:r>
            <a:endParaRPr sz="1800"/>
          </a:p>
          <a:p>
            <a:pPr indent="-244792" lvl="0" marL="457200" rtl="0" algn="l">
              <a:lnSpc>
                <a:spcPct val="115000"/>
              </a:lnSpc>
              <a:spcBef>
                <a:spcPts val="0"/>
              </a:spcBef>
              <a:spcAft>
                <a:spcPts val="0"/>
              </a:spcAft>
              <a:buClr>
                <a:schemeClr val="dk1"/>
              </a:buClr>
              <a:buSzPts val="255"/>
              <a:buAutoNum type="arabicPeriod"/>
            </a:pPr>
            <a:r>
              <a:rPr lang="en" sz="1800"/>
              <a:t>  obj.msg();  </a:t>
            </a:r>
            <a:endParaRPr sz="1800"/>
          </a:p>
          <a:p>
            <a:pPr indent="-244792" lvl="0" marL="457200" rtl="0" algn="l">
              <a:lnSpc>
                <a:spcPct val="115000"/>
              </a:lnSpc>
              <a:spcBef>
                <a:spcPts val="0"/>
              </a:spcBef>
              <a:spcAft>
                <a:spcPts val="0"/>
              </a:spcAft>
              <a:buClr>
                <a:schemeClr val="dk1"/>
              </a:buClr>
              <a:buSzPts val="255"/>
              <a:buAutoNum type="arabicPeriod"/>
            </a:pPr>
            <a:r>
              <a:rPr lang="en" sz="1800"/>
              <a:t>  }  </a:t>
            </a:r>
            <a:endParaRPr sz="1800"/>
          </a:p>
          <a:p>
            <a:pPr indent="-244792" lvl="0" marL="457200" rtl="0" algn="l">
              <a:lnSpc>
                <a:spcPct val="115000"/>
              </a:lnSpc>
              <a:spcBef>
                <a:spcPts val="0"/>
              </a:spcBef>
              <a:spcAft>
                <a:spcPts val="0"/>
              </a:spcAft>
              <a:buClr>
                <a:schemeClr val="dk1"/>
              </a:buClr>
              <a:buSzPts val="255"/>
              <a:buAutoNum type="arabicPeriod"/>
            </a:pPr>
            <a:r>
              <a:rPr lang="en" sz="1800"/>
              <a:t>} </a:t>
            </a:r>
            <a:endParaRPr sz="1800"/>
          </a:p>
          <a:p>
            <a:pPr indent="0" lvl="0" marL="0" rtl="0" algn="l">
              <a:spcBef>
                <a:spcPts val="1200"/>
              </a:spcBef>
              <a:spcAft>
                <a:spcPts val="1200"/>
              </a:spcAft>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5" name="Google Shape;33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100">
                <a:solidFill>
                  <a:schemeClr val="dk1"/>
                </a:solidFill>
                <a:latin typeface="Arial"/>
                <a:ea typeface="Arial"/>
                <a:cs typeface="Arial"/>
                <a:sym typeface="Arial"/>
              </a:rPr>
              <a:t>Can we override static method ?</a:t>
            </a:r>
            <a:endParaRPr b="1" sz="2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900">
                <a:solidFill>
                  <a:schemeClr val="dk1"/>
                </a:solidFill>
                <a:latin typeface="Arial"/>
                <a:ea typeface="Arial"/>
                <a:cs typeface="Arial"/>
                <a:sym typeface="Arial"/>
              </a:rPr>
              <a:t>No, static method cannot be overridden.</a:t>
            </a:r>
            <a:endParaRPr sz="19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2100">
                <a:solidFill>
                  <a:schemeClr val="dk1"/>
                </a:solidFill>
                <a:latin typeface="Arial"/>
                <a:ea typeface="Arial"/>
                <a:cs typeface="Arial"/>
                <a:sym typeface="Arial"/>
              </a:rPr>
              <a:t>Why we cannot override static method ?</a:t>
            </a:r>
            <a:endParaRPr b="1" sz="2100">
              <a:solidFill>
                <a:schemeClr val="dk1"/>
              </a:solidFill>
              <a:latin typeface="Arial"/>
              <a:ea typeface="Arial"/>
              <a:cs typeface="Arial"/>
              <a:sym typeface="Arial"/>
            </a:endParaRPr>
          </a:p>
          <a:p>
            <a:pPr indent="0" lvl="0" marL="0" rtl="0" algn="l">
              <a:spcBef>
                <a:spcPts val="400"/>
              </a:spcBef>
              <a:spcAft>
                <a:spcPts val="1200"/>
              </a:spcAft>
              <a:buNone/>
            </a:pPr>
            <a:r>
              <a:rPr lang="en" sz="1900">
                <a:solidFill>
                  <a:schemeClr val="dk1"/>
                </a:solidFill>
                <a:latin typeface="Arial"/>
                <a:ea typeface="Arial"/>
                <a:cs typeface="Arial"/>
                <a:sym typeface="Arial"/>
              </a:rPr>
              <a:t>because static method is bound with class where as instance method is bound with object. Static belongs to class area and instance belongs to heap area</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385225" y="88900"/>
            <a:ext cx="8231725" cy="5212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aphicFrame>
        <p:nvGraphicFramePr>
          <p:cNvPr id="340" name="Google Shape;340;p62"/>
          <p:cNvGraphicFramePr/>
          <p:nvPr/>
        </p:nvGraphicFramePr>
        <p:xfrm>
          <a:off x="660400" y="100150"/>
          <a:ext cx="3000000" cy="3000000"/>
        </p:xfrm>
        <a:graphic>
          <a:graphicData uri="http://schemas.openxmlformats.org/drawingml/2006/table">
            <a:tbl>
              <a:tblPr>
                <a:noFill/>
                <a:tableStyleId>{79AF36EA-3925-496B-8EBA-9946F2E38853}</a:tableStyleId>
              </a:tblPr>
              <a:tblGrid>
                <a:gridCol w="794100"/>
                <a:gridCol w="3022175"/>
                <a:gridCol w="3523300"/>
              </a:tblGrid>
              <a:tr h="328325">
                <a:tc>
                  <a:txBody>
                    <a:bodyPr/>
                    <a:lstStyle/>
                    <a:p>
                      <a:pPr indent="0" lvl="0" marL="0" rtl="0" algn="ctr">
                        <a:lnSpc>
                          <a:spcPct val="115000"/>
                        </a:lnSpc>
                        <a:spcBef>
                          <a:spcPts val="0"/>
                        </a:spcBef>
                        <a:spcAft>
                          <a:spcPts val="0"/>
                        </a:spcAft>
                        <a:buNone/>
                      </a:pPr>
                      <a:r>
                        <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Non-static</a:t>
                      </a:r>
                      <a:endParaRPr b="1" sz="1100"/>
                    </a:p>
                  </a:txBody>
                  <a:tcPr marT="91425" marB="91425" marR="91425" marL="91425"/>
                </a:tc>
                <a:tc>
                  <a:txBody>
                    <a:bodyPr/>
                    <a:lstStyle/>
                    <a:p>
                      <a:pPr indent="0" lvl="0" marL="0" rtl="0" algn="l">
                        <a:spcBef>
                          <a:spcPts val="0"/>
                        </a:spcBef>
                        <a:spcAft>
                          <a:spcPts val="0"/>
                        </a:spcAft>
                        <a:buNone/>
                      </a:pPr>
                      <a:r>
                        <a:rPr b="1" lang="en" sz="1100"/>
                        <a:t>                                              Static</a:t>
                      </a:r>
                      <a:endParaRPr/>
                    </a:p>
                  </a:txBody>
                  <a:tcPr marT="91425" marB="91425" marR="91425" marL="91425"/>
                </a:tc>
              </a:tr>
              <a:tr h="16351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These method never be preceded by static keyword</a:t>
                      </a:r>
                      <a:endParaRPr/>
                    </a:p>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void fun1()</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	These method always preceded by static keyword</a:t>
                      </a:r>
                      <a:endParaRPr/>
                    </a:p>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static void  fun2()</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r>
              <a:tr h="5293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Memory is allocated multiple time whenever method is calling.</a:t>
                      </a:r>
                      <a:endParaRPr/>
                    </a:p>
                  </a:txBody>
                  <a:tcPr marT="91425" marB="91425" marR="91425" marL="91425"/>
                </a:tc>
                <a:tc>
                  <a:txBody>
                    <a:bodyPr/>
                    <a:lstStyle/>
                    <a:p>
                      <a:pPr indent="0" lvl="0" marL="0" rtl="0" algn="l">
                        <a:spcBef>
                          <a:spcPts val="0"/>
                        </a:spcBef>
                        <a:spcAft>
                          <a:spcPts val="0"/>
                        </a:spcAft>
                        <a:buNone/>
                      </a:pPr>
                      <a:r>
                        <a:rPr lang="en"/>
                        <a:t>Memory is allocated only once at the time of loading.</a:t>
                      </a:r>
                      <a:endParaRPr/>
                    </a:p>
                  </a:txBody>
                  <a:tcPr marT="91425" marB="91425" marR="91425" marL="91425"/>
                </a:tc>
              </a:tr>
              <a:tr h="5293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It is specific to an object so that these are also known as instance method.</a:t>
                      </a:r>
                      <a:endParaRPr/>
                    </a:p>
                  </a:txBody>
                  <a:tcPr marT="91425" marB="91425" marR="91425" marL="91425"/>
                </a:tc>
                <a:tc>
                  <a:txBody>
                    <a:bodyPr/>
                    <a:lstStyle/>
                    <a:p>
                      <a:pPr indent="0" lvl="0" marL="0" rtl="0" algn="l">
                        <a:spcBef>
                          <a:spcPts val="0"/>
                        </a:spcBef>
                        <a:spcAft>
                          <a:spcPts val="0"/>
                        </a:spcAft>
                        <a:buNone/>
                      </a:pPr>
                      <a:r>
                        <a:rPr lang="en"/>
                        <a:t>These are common to every object so that it is also known as member method or class method.</a:t>
                      </a:r>
                      <a:endParaRPr/>
                    </a:p>
                  </a:txBody>
                  <a:tcPr marT="91425" marB="91425" marR="91425" marL="91425"/>
                </a:tc>
              </a:tr>
              <a:tr h="7639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sz="1100"/>
                        <a:t>These methods always access with object reference</a:t>
                      </a:r>
                      <a:endParaRPr sz="1100"/>
                    </a:p>
                    <a:p>
                      <a:pPr indent="0" lvl="0" marL="0" rtl="0" algn="l">
                        <a:spcBef>
                          <a:spcPts val="0"/>
                        </a:spcBef>
                        <a:spcAft>
                          <a:spcPts val="0"/>
                        </a:spcAft>
                        <a:buNone/>
                      </a:pPr>
                      <a:r>
                        <a:rPr lang="en" sz="1100"/>
                        <a:t>Syntax:</a:t>
                      </a:r>
                      <a:endParaRPr sz="1100"/>
                    </a:p>
                    <a:p>
                      <a:pPr indent="0" lvl="0" marL="0" rtl="0" algn="l">
                        <a:lnSpc>
                          <a:spcPct val="115000"/>
                        </a:lnSpc>
                        <a:spcBef>
                          <a:spcPts val="1200"/>
                        </a:spcBef>
                        <a:spcAft>
                          <a:spcPts val="0"/>
                        </a:spcAft>
                        <a:buNone/>
                      </a:pPr>
                      <a:r>
                        <a:rPr b="1" lang="en" sz="1100"/>
                        <a:t>Objref.methodname();</a:t>
                      </a:r>
                      <a:endParaRPr b="1" sz="1100"/>
                    </a:p>
                  </a:txBody>
                  <a:tcPr marT="91425" marB="91425" marR="91425" marL="91425"/>
                </a:tc>
                <a:tc>
                  <a:txBody>
                    <a:bodyPr/>
                    <a:lstStyle/>
                    <a:p>
                      <a:pPr indent="0" lvl="0" marL="0" rtl="0" algn="l">
                        <a:spcBef>
                          <a:spcPts val="0"/>
                        </a:spcBef>
                        <a:spcAft>
                          <a:spcPts val="0"/>
                        </a:spcAft>
                        <a:buNone/>
                      </a:pPr>
                      <a:r>
                        <a:rPr lang="en" sz="1100"/>
                        <a:t>These property always access with class reference</a:t>
                      </a:r>
                      <a:endParaRPr sz="1100"/>
                    </a:p>
                    <a:p>
                      <a:pPr indent="0" lvl="0" marL="0" rtl="0" algn="l">
                        <a:spcBef>
                          <a:spcPts val="0"/>
                        </a:spcBef>
                        <a:spcAft>
                          <a:spcPts val="0"/>
                        </a:spcAft>
                        <a:buNone/>
                      </a:pPr>
                      <a:r>
                        <a:rPr lang="en" sz="1100"/>
                        <a:t>Syntax:</a:t>
                      </a:r>
                      <a:endParaRPr sz="1100"/>
                    </a:p>
                    <a:p>
                      <a:pPr indent="0" lvl="0" marL="0" rtl="0" algn="l">
                        <a:lnSpc>
                          <a:spcPct val="115000"/>
                        </a:lnSpc>
                        <a:spcBef>
                          <a:spcPts val="1200"/>
                        </a:spcBef>
                        <a:spcAft>
                          <a:spcPts val="0"/>
                        </a:spcAft>
                        <a:buNone/>
                      </a:pPr>
                      <a:r>
                        <a:rPr b="1" lang="en" sz="1100"/>
                        <a:t>className.methodname();</a:t>
                      </a:r>
                      <a:endParaRPr b="1" sz="1100"/>
                    </a:p>
                  </a:txBody>
                  <a:tcPr marT="91425" marB="91425" marR="91425" marL="91425"/>
                </a:tc>
              </a:tr>
              <a:tr h="5293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If any method wants to be execute multiple time that can be declare as non static.</a:t>
                      </a:r>
                      <a:endParaRPr/>
                    </a:p>
                  </a:txBody>
                  <a:tcPr marT="91425" marB="91425" marR="91425" marL="91425"/>
                </a:tc>
                <a:tc>
                  <a:txBody>
                    <a:bodyPr/>
                    <a:lstStyle/>
                    <a:p>
                      <a:pPr indent="0" lvl="0" marL="0" rtl="0" algn="l">
                        <a:spcBef>
                          <a:spcPts val="0"/>
                        </a:spcBef>
                        <a:spcAft>
                          <a:spcPts val="0"/>
                        </a:spcAft>
                        <a:buNone/>
                      </a:pPr>
                      <a:r>
                        <a:rPr lang="en"/>
                        <a:t>If any method wants to be execute only once in the program that can be declare as static .</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3"/>
          <p:cNvSpPr txBox="1"/>
          <p:nvPr>
            <p:ph idx="1" type="body"/>
          </p:nvPr>
        </p:nvSpPr>
        <p:spPr>
          <a:xfrm>
            <a:off x="639250" y="91025"/>
            <a:ext cx="7770900" cy="34278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1300">
                <a:solidFill>
                  <a:schemeClr val="dk1"/>
                </a:solidFill>
                <a:latin typeface="Arial"/>
                <a:ea typeface="Arial"/>
                <a:cs typeface="Arial"/>
                <a:sym typeface="Arial"/>
              </a:rPr>
              <a:t>Can we declare final variable without initialization?</a:t>
            </a:r>
            <a:endParaRPr b="1" sz="13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100">
                <a:solidFill>
                  <a:schemeClr val="dk1"/>
                </a:solidFill>
                <a:latin typeface="Arial"/>
                <a:ea typeface="Arial"/>
                <a:cs typeface="Arial"/>
                <a:sym typeface="Arial"/>
              </a:rPr>
              <a:t>       Yes,</a:t>
            </a:r>
            <a:r>
              <a:rPr lang="en" sz="1100">
                <a:solidFill>
                  <a:schemeClr val="dk1"/>
                </a:solidFill>
                <a:latin typeface="Arial"/>
                <a:ea typeface="Arial"/>
                <a:cs typeface="Arial"/>
                <a:sym typeface="Arial"/>
              </a:rPr>
              <a:t> We can declare a </a:t>
            </a:r>
            <a:r>
              <a:rPr b="1" lang="en" sz="1100">
                <a:solidFill>
                  <a:schemeClr val="dk1"/>
                </a:solidFill>
                <a:latin typeface="Arial"/>
                <a:ea typeface="Arial"/>
                <a:cs typeface="Arial"/>
                <a:sym typeface="Arial"/>
              </a:rPr>
              <a:t>final variable</a:t>
            </a:r>
            <a:r>
              <a:rPr lang="en" sz="1100">
                <a:solidFill>
                  <a:schemeClr val="dk1"/>
                </a:solidFill>
                <a:latin typeface="Arial"/>
                <a:ea typeface="Arial"/>
                <a:cs typeface="Arial"/>
                <a:sym typeface="Arial"/>
              </a:rPr>
              <a:t> without initialization and these final variables are called a blank final variable but must be initialized before usage.</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The final variable can be initialized in the below these ways</a:t>
            </a:r>
            <a:endParaRPr sz="1100">
              <a:solidFill>
                <a:schemeClr val="dk1"/>
              </a:solidFill>
              <a:latin typeface="Arial"/>
              <a:ea typeface="Arial"/>
              <a:cs typeface="Arial"/>
              <a:sym typeface="Arial"/>
            </a:endParaRPr>
          </a:p>
          <a:p>
            <a:pPr indent="0" lvl="0" marL="292100" rtl="0" algn="l">
              <a:lnSpc>
                <a:spcPct val="115000"/>
              </a:lnSpc>
              <a:spcBef>
                <a:spcPts val="1200"/>
              </a:spcBef>
              <a:spcAft>
                <a:spcPts val="0"/>
              </a:spcAft>
              <a:buNone/>
            </a:pPr>
            <a:r>
              <a:rPr b="1" lang="en" sz="1100" u="sng">
                <a:solidFill>
                  <a:schemeClr val="dk1"/>
                </a:solidFill>
                <a:latin typeface="Arial"/>
                <a:ea typeface="Arial"/>
                <a:cs typeface="Arial"/>
                <a:sym typeface="Arial"/>
              </a:rPr>
              <a:t>1. Through Instance Initialization Block (IIB)</a:t>
            </a:r>
            <a:endParaRPr b="1" sz="1100" u="sng">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The </a:t>
            </a:r>
            <a:r>
              <a:rPr b="1" lang="en" sz="1100">
                <a:solidFill>
                  <a:schemeClr val="dk1"/>
                </a:solidFill>
                <a:latin typeface="Arial"/>
                <a:ea typeface="Arial"/>
                <a:cs typeface="Arial"/>
                <a:sym typeface="Arial"/>
              </a:rPr>
              <a:t>Instance Initialization Block</a:t>
            </a:r>
            <a:r>
              <a:rPr lang="en" sz="1100">
                <a:solidFill>
                  <a:schemeClr val="dk1"/>
                </a:solidFill>
                <a:latin typeface="Arial"/>
                <a:ea typeface="Arial"/>
                <a:cs typeface="Arial"/>
                <a:sym typeface="Arial"/>
              </a:rPr>
              <a:t> is used to initialize the </a:t>
            </a:r>
            <a:r>
              <a:rPr b="1" lang="en" sz="1100">
                <a:solidFill>
                  <a:schemeClr val="dk1"/>
                </a:solidFill>
                <a:latin typeface="Arial"/>
                <a:ea typeface="Arial"/>
                <a:cs typeface="Arial"/>
                <a:sym typeface="Arial"/>
              </a:rPr>
              <a:t>instance data member</a:t>
            </a:r>
            <a:r>
              <a:rPr lang="en" sz="1100">
                <a:solidFill>
                  <a:schemeClr val="dk1"/>
                </a:solidFill>
                <a:latin typeface="Arial"/>
                <a:ea typeface="Arial"/>
                <a:cs typeface="Arial"/>
                <a:sym typeface="Arial"/>
              </a:rPr>
              <a:t>, this block runs every time whenever the object of the class is created. </a:t>
            </a:r>
            <a:r>
              <a:rPr b="1" lang="en" sz="1100">
                <a:solidFill>
                  <a:schemeClr val="dk1"/>
                </a:solidFill>
                <a:latin typeface="Arial"/>
                <a:ea typeface="Arial"/>
                <a:cs typeface="Arial"/>
                <a:sym typeface="Arial"/>
              </a:rPr>
              <a:t>I</a:t>
            </a:r>
            <a:r>
              <a:rPr lang="en" sz="1100">
                <a:solidFill>
                  <a:schemeClr val="dk1"/>
                </a:solidFill>
                <a:latin typeface="Arial"/>
                <a:ea typeface="Arial"/>
                <a:cs typeface="Arial"/>
                <a:sym typeface="Arial"/>
              </a:rPr>
              <a:t>nstance </a:t>
            </a:r>
            <a:r>
              <a:rPr b="1" lang="en" sz="1100">
                <a:solidFill>
                  <a:schemeClr val="dk1"/>
                </a:solidFill>
                <a:latin typeface="Arial"/>
                <a:ea typeface="Arial"/>
                <a:cs typeface="Arial"/>
                <a:sym typeface="Arial"/>
              </a:rPr>
              <a:t>I</a:t>
            </a:r>
            <a:r>
              <a:rPr lang="en" sz="1100">
                <a:solidFill>
                  <a:schemeClr val="dk1"/>
                </a:solidFill>
                <a:latin typeface="Arial"/>
                <a:ea typeface="Arial"/>
                <a:cs typeface="Arial"/>
                <a:sym typeface="Arial"/>
              </a:rPr>
              <a:t>nitialization </a:t>
            </a:r>
            <a:r>
              <a:rPr b="1" lang="en" sz="1100">
                <a:solidFill>
                  <a:schemeClr val="dk1"/>
                </a:solidFill>
                <a:latin typeface="Arial"/>
                <a:ea typeface="Arial"/>
                <a:cs typeface="Arial"/>
                <a:sym typeface="Arial"/>
              </a:rPr>
              <a:t>B</a:t>
            </a:r>
            <a:r>
              <a:rPr lang="en" sz="1100">
                <a:solidFill>
                  <a:schemeClr val="dk1"/>
                </a:solidFill>
                <a:latin typeface="Arial"/>
                <a:ea typeface="Arial"/>
                <a:cs typeface="Arial"/>
                <a:sym typeface="Arial"/>
              </a:rPr>
              <a:t>lock gets executed exactly before the code in the constructor. We can use </a:t>
            </a:r>
            <a:r>
              <a:rPr b="1" lang="en" sz="1100">
                <a:solidFill>
                  <a:schemeClr val="dk1"/>
                </a:solidFill>
                <a:latin typeface="Arial"/>
                <a:ea typeface="Arial"/>
                <a:cs typeface="Arial"/>
                <a:sym typeface="Arial"/>
              </a:rPr>
              <a:t>IIB</a:t>
            </a:r>
            <a:r>
              <a:rPr lang="en" sz="1100">
                <a:solidFill>
                  <a:schemeClr val="dk1"/>
                </a:solidFill>
                <a:latin typeface="Arial"/>
                <a:ea typeface="Arial"/>
                <a:cs typeface="Arial"/>
                <a:sym typeface="Arial"/>
              </a:rPr>
              <a:t> to initialize an </a:t>
            </a:r>
            <a:r>
              <a:rPr b="1" lang="en" sz="1100" u="sng">
                <a:solidFill>
                  <a:schemeClr val="dk1"/>
                </a:solidFill>
                <a:latin typeface="Arial"/>
                <a:ea typeface="Arial"/>
                <a:cs typeface="Arial"/>
                <a:sym typeface="Arial"/>
              </a:rPr>
              <a:t>instance final variable</a:t>
            </a:r>
            <a:endParaRPr b="1" sz="1100" u="sng">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public class Test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 Blank final variable</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final int SPEED;</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 Instance Initialization Block</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SPEED = 5;</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public static void main(String args[])</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Test t=new Test();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System.out.println("Travelling Speed is :"+t.SPEED);</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292100" rtl="0" algn="l">
              <a:lnSpc>
                <a:spcPct val="115000"/>
              </a:lnSpc>
              <a:spcBef>
                <a:spcPts val="1200"/>
              </a:spcBef>
              <a:spcAft>
                <a:spcPts val="0"/>
              </a:spcAft>
              <a:buNone/>
            </a:pP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4"/>
          <p:cNvSpPr txBox="1"/>
          <p:nvPr>
            <p:ph idx="1" type="body"/>
          </p:nvPr>
        </p:nvSpPr>
        <p:spPr>
          <a:xfrm>
            <a:off x="734475" y="112200"/>
            <a:ext cx="7770900" cy="3427800"/>
          </a:xfrm>
          <a:prstGeom prst="rect">
            <a:avLst/>
          </a:prstGeom>
        </p:spPr>
        <p:txBody>
          <a:bodyPr anchorCtr="0" anchor="t" bIns="91425" lIns="91425" spcFirstLastPara="1" rIns="91425" wrap="square" tIns="91425">
            <a:normAutofit fontScale="25000" lnSpcReduction="10000"/>
          </a:bodyPr>
          <a:lstStyle/>
          <a:p>
            <a:pPr indent="0" lvl="0" marL="292100" rtl="0" algn="l">
              <a:lnSpc>
                <a:spcPct val="115000"/>
              </a:lnSpc>
              <a:spcBef>
                <a:spcPts val="1200"/>
              </a:spcBef>
              <a:spcAft>
                <a:spcPts val="0"/>
              </a:spcAft>
              <a:buNone/>
            </a:pPr>
            <a:r>
              <a:rPr b="1" lang="en" sz="1100" u="sng">
                <a:solidFill>
                  <a:schemeClr val="dk1"/>
                </a:solidFill>
                <a:latin typeface="Arial"/>
                <a:ea typeface="Arial"/>
                <a:cs typeface="Arial"/>
                <a:sym typeface="Arial"/>
              </a:rPr>
              <a:t>2. Through Static Initialization Block</a:t>
            </a:r>
            <a:endParaRPr b="1" sz="1100" u="sng">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The </a:t>
            </a:r>
            <a:r>
              <a:rPr b="1" lang="en" sz="1100">
                <a:solidFill>
                  <a:schemeClr val="dk1"/>
                </a:solidFill>
                <a:latin typeface="Arial"/>
                <a:ea typeface="Arial"/>
                <a:cs typeface="Arial"/>
                <a:sym typeface="Arial"/>
              </a:rPr>
              <a:t>static block</a:t>
            </a:r>
            <a:r>
              <a:rPr lang="en" sz="1100">
                <a:solidFill>
                  <a:schemeClr val="dk1"/>
                </a:solidFill>
                <a:latin typeface="Arial"/>
                <a:ea typeface="Arial"/>
                <a:cs typeface="Arial"/>
                <a:sym typeface="Arial"/>
              </a:rPr>
              <a:t> is a block of code inside a Java class, which will be executed when a class is first loaded into the JVM. The </a:t>
            </a:r>
            <a:r>
              <a:rPr b="1" lang="en" sz="1100">
                <a:solidFill>
                  <a:schemeClr val="dk1"/>
                </a:solidFill>
                <a:latin typeface="Arial"/>
                <a:ea typeface="Arial"/>
                <a:cs typeface="Arial"/>
                <a:sym typeface="Arial"/>
              </a:rPr>
              <a:t>Static Initialization Block</a:t>
            </a:r>
            <a:r>
              <a:rPr lang="en" sz="1100">
                <a:solidFill>
                  <a:schemeClr val="dk1"/>
                </a:solidFill>
                <a:latin typeface="Arial"/>
                <a:ea typeface="Arial"/>
                <a:cs typeface="Arial"/>
                <a:sym typeface="Arial"/>
              </a:rPr>
              <a:t> can be used to initialize a </a:t>
            </a:r>
            <a:r>
              <a:rPr b="1" lang="en" sz="1100" u="sng">
                <a:solidFill>
                  <a:schemeClr val="dk1"/>
                </a:solidFill>
                <a:latin typeface="Arial"/>
                <a:ea typeface="Arial"/>
                <a:cs typeface="Arial"/>
                <a:sym typeface="Arial"/>
              </a:rPr>
              <a:t>class final variable/static final variable</a:t>
            </a:r>
            <a:endParaRPr b="1" sz="1100" u="sng">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public class Test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 Blank final variable</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static final int SPEED;</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 Static Initialization Block</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static</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SPEED = 10;</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public static void main(String args[])</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System.out.println("Travelling Speed is :" + SPEED);</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5"/>
          <p:cNvSpPr txBox="1"/>
          <p:nvPr>
            <p:ph idx="1" type="body"/>
          </p:nvPr>
        </p:nvSpPr>
        <p:spPr>
          <a:xfrm>
            <a:off x="686550" y="112175"/>
            <a:ext cx="7770900" cy="3427800"/>
          </a:xfrm>
          <a:prstGeom prst="rect">
            <a:avLst/>
          </a:prstGeom>
        </p:spPr>
        <p:txBody>
          <a:bodyPr anchorCtr="0" anchor="t" bIns="91425" lIns="91425" spcFirstLastPara="1" rIns="91425" wrap="square" tIns="91425">
            <a:normAutofit fontScale="25000" lnSpcReduction="20000"/>
          </a:bodyPr>
          <a:lstStyle/>
          <a:p>
            <a:pPr indent="0" lvl="0" marL="292100" rtl="0" algn="l">
              <a:lnSpc>
                <a:spcPct val="115000"/>
              </a:lnSpc>
              <a:spcBef>
                <a:spcPts val="1200"/>
              </a:spcBef>
              <a:spcAft>
                <a:spcPts val="0"/>
              </a:spcAft>
              <a:buNone/>
            </a:pPr>
            <a:r>
              <a:rPr b="1" lang="en" sz="1100" u="sng">
                <a:solidFill>
                  <a:schemeClr val="dk1"/>
                </a:solidFill>
                <a:latin typeface="Arial"/>
                <a:ea typeface="Arial"/>
                <a:cs typeface="Arial"/>
                <a:sym typeface="Arial"/>
              </a:rPr>
              <a:t>3. Through Constructor</a:t>
            </a:r>
            <a:endParaRPr b="1" sz="1100" u="sng">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A constructor also can be used to initialize a </a:t>
            </a:r>
            <a:r>
              <a:rPr b="1" lang="en" sz="1100">
                <a:solidFill>
                  <a:schemeClr val="dk1"/>
                </a:solidFill>
                <a:latin typeface="Arial"/>
                <a:ea typeface="Arial"/>
                <a:cs typeface="Arial"/>
                <a:sym typeface="Arial"/>
              </a:rPr>
              <a:t>blank final variable</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public class Test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 Blank final variable</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final int SPEED;</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 No Parameter Constructor</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Test()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SPEED = 15;</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public static void main(String args[])</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Test t=new Test();</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System.out.println("Travelling Speed is :"+t.SPEED);</a:t>
            </a:r>
            <a:endParaRPr sz="1100">
              <a:solidFill>
                <a:schemeClr val="dk1"/>
              </a:solidFill>
              <a:latin typeface="Arial"/>
              <a:ea typeface="Arial"/>
              <a:cs typeface="Arial"/>
              <a:sym typeface="Arial"/>
            </a:endParaRPr>
          </a:p>
          <a:p>
            <a:pPr indent="0" lvl="0" marL="0" rtl="0" algn="l">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292100" rtl="0" algn="l">
              <a:lnSpc>
                <a:spcPct val="115000"/>
              </a:lnSpc>
              <a:spcBef>
                <a:spcPts val="1200"/>
              </a:spcBef>
              <a:spcAft>
                <a:spcPts val="0"/>
              </a:spcAft>
              <a:buNone/>
            </a:pP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6"/>
          <p:cNvSpPr txBox="1"/>
          <p:nvPr>
            <p:ph idx="1" type="body"/>
          </p:nvPr>
        </p:nvSpPr>
        <p:spPr>
          <a:xfrm>
            <a:off x="686550" y="80425"/>
            <a:ext cx="7770900" cy="3427800"/>
          </a:xfrm>
          <a:prstGeom prst="rect">
            <a:avLst/>
          </a:prstGeom>
        </p:spPr>
        <p:txBody>
          <a:bodyPr anchorCtr="0" anchor="t" bIns="91425" lIns="91425" spcFirstLastPara="1" rIns="91425" wrap="square" tIns="91425">
            <a:normAutofit fontScale="47500" lnSpcReduction="10000"/>
          </a:bodyPr>
          <a:lstStyle/>
          <a:p>
            <a:pPr indent="0" lvl="0" marL="292100" rtl="0" algn="l">
              <a:lnSpc>
                <a:spcPct val="115000"/>
              </a:lnSpc>
              <a:spcBef>
                <a:spcPts val="1200"/>
              </a:spcBef>
              <a:spcAft>
                <a:spcPts val="0"/>
              </a:spcAft>
              <a:buNone/>
            </a:pPr>
            <a:r>
              <a:rPr b="1" lang="en" sz="1400" u="sng">
                <a:solidFill>
                  <a:schemeClr val="dk1"/>
                </a:solidFill>
                <a:latin typeface="Arial"/>
                <a:ea typeface="Arial"/>
                <a:cs typeface="Arial"/>
                <a:sym typeface="Arial"/>
              </a:rPr>
              <a:t>4. Within Method</a:t>
            </a:r>
            <a:endParaRPr b="1" sz="1400" u="sng">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chemeClr val="dk1"/>
                </a:solidFill>
                <a:latin typeface="Arial"/>
                <a:ea typeface="Arial"/>
                <a:cs typeface="Arial"/>
                <a:sym typeface="Arial"/>
              </a:rPr>
              <a:t>The </a:t>
            </a:r>
            <a:r>
              <a:rPr b="1" lang="en" sz="1400">
                <a:solidFill>
                  <a:schemeClr val="dk1"/>
                </a:solidFill>
                <a:latin typeface="Arial"/>
                <a:ea typeface="Arial"/>
                <a:cs typeface="Arial"/>
                <a:sym typeface="Arial"/>
              </a:rPr>
              <a:t>local final variable</a:t>
            </a:r>
            <a:r>
              <a:rPr lang="en" sz="1400">
                <a:solidFill>
                  <a:schemeClr val="dk1"/>
                </a:solidFill>
                <a:latin typeface="Arial"/>
                <a:ea typeface="Arial"/>
                <a:cs typeface="Arial"/>
                <a:sym typeface="Arial"/>
              </a:rPr>
              <a:t> can be initialized during declaration or any place after the declaration. It must be initialized before used.</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public class Test</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    public static void main(String args[])</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        // Local final variable</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        final int SPEED;</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        SPEED = 25;</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        System.out.println("Travelling Speed is :" + SPEED);</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292100" rtl="0" algn="l">
              <a:lnSpc>
                <a:spcPct val="115000"/>
              </a:lnSpc>
              <a:spcBef>
                <a:spcPts val="1200"/>
              </a:spcBef>
              <a:spcAft>
                <a:spcPts val="0"/>
              </a:spcAft>
              <a:buNone/>
            </a:pP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7"/>
          <p:cNvSpPr txBox="1"/>
          <p:nvPr>
            <p:ph idx="1" type="body"/>
          </p:nvPr>
        </p:nvSpPr>
        <p:spPr>
          <a:xfrm>
            <a:off x="901700" y="141825"/>
            <a:ext cx="7783500" cy="4371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900">
                <a:solidFill>
                  <a:schemeClr val="dk1"/>
                </a:solidFill>
                <a:latin typeface="Arial"/>
                <a:ea typeface="Arial"/>
                <a:cs typeface="Arial"/>
                <a:sym typeface="Arial"/>
              </a:rPr>
              <a:t>1.What is a final method?</a:t>
            </a:r>
            <a:endParaRPr b="1" sz="19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700">
                <a:solidFill>
                  <a:schemeClr val="dk1"/>
                </a:solidFill>
                <a:latin typeface="Arial"/>
                <a:ea typeface="Arial"/>
                <a:cs typeface="Arial"/>
                <a:sym typeface="Arial"/>
              </a:rPr>
              <a:t>When a method is declared as </a:t>
            </a:r>
            <a:r>
              <a:rPr b="1" lang="en" sz="1700">
                <a:solidFill>
                  <a:schemeClr val="dk1"/>
                </a:solidFill>
                <a:latin typeface="Arial"/>
                <a:ea typeface="Arial"/>
                <a:cs typeface="Arial"/>
                <a:sym typeface="Arial"/>
              </a:rPr>
              <a:t>final</a:t>
            </a:r>
            <a:r>
              <a:rPr lang="en" sz="1700">
                <a:solidFill>
                  <a:schemeClr val="dk1"/>
                </a:solidFill>
                <a:latin typeface="Arial"/>
                <a:ea typeface="Arial"/>
                <a:cs typeface="Arial"/>
                <a:sym typeface="Arial"/>
              </a:rPr>
              <a:t>, then it is called as a </a:t>
            </a:r>
            <a:r>
              <a:rPr b="1" lang="en" sz="1700">
                <a:solidFill>
                  <a:schemeClr val="dk1"/>
                </a:solidFill>
                <a:latin typeface="Arial"/>
                <a:ea typeface="Arial"/>
                <a:cs typeface="Arial"/>
                <a:sym typeface="Arial"/>
              </a:rPr>
              <a:t>final method, </a:t>
            </a:r>
            <a:r>
              <a:rPr lang="en" sz="1700">
                <a:solidFill>
                  <a:schemeClr val="dk1"/>
                </a:solidFill>
                <a:latin typeface="Arial"/>
                <a:ea typeface="Arial"/>
                <a:cs typeface="Arial"/>
                <a:sym typeface="Arial"/>
              </a:rPr>
              <a:t>The subclass can call the final method of the parent class but cannot </a:t>
            </a:r>
            <a:r>
              <a:rPr b="1" lang="en" sz="1700" u="sng">
                <a:solidFill>
                  <a:schemeClr val="dk1"/>
                </a:solidFill>
                <a:latin typeface="Arial"/>
                <a:ea typeface="Arial"/>
                <a:cs typeface="Arial"/>
                <a:sym typeface="Arial"/>
              </a:rPr>
              <a:t>override</a:t>
            </a:r>
            <a:r>
              <a:rPr lang="en" sz="1700">
                <a:solidFill>
                  <a:schemeClr val="dk1"/>
                </a:solidFill>
                <a:latin typeface="Arial"/>
                <a:ea typeface="Arial"/>
                <a:cs typeface="Arial"/>
                <a:sym typeface="Arial"/>
              </a:rPr>
              <a:t> it.</a:t>
            </a:r>
            <a:endParaRPr sz="17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900">
                <a:solidFill>
                  <a:schemeClr val="dk1"/>
                </a:solidFill>
                <a:latin typeface="Arial"/>
                <a:ea typeface="Arial"/>
                <a:cs typeface="Arial"/>
                <a:sym typeface="Arial"/>
              </a:rPr>
              <a:t>2. What is a final class?</a:t>
            </a:r>
            <a:endParaRPr b="1" sz="19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700">
                <a:solidFill>
                  <a:schemeClr val="dk1"/>
                </a:solidFill>
                <a:latin typeface="Arial"/>
                <a:ea typeface="Arial"/>
                <a:cs typeface="Arial"/>
                <a:sym typeface="Arial"/>
              </a:rPr>
              <a:t>A class declared with a </a:t>
            </a:r>
            <a:r>
              <a:rPr b="1" lang="en" sz="1700">
                <a:solidFill>
                  <a:schemeClr val="dk1"/>
                </a:solidFill>
                <a:latin typeface="Arial"/>
                <a:ea typeface="Arial"/>
                <a:cs typeface="Arial"/>
                <a:sym typeface="Arial"/>
              </a:rPr>
              <a:t>final keyword</a:t>
            </a:r>
            <a:r>
              <a:rPr lang="en" sz="1700">
                <a:solidFill>
                  <a:schemeClr val="dk1"/>
                </a:solidFill>
                <a:latin typeface="Arial"/>
                <a:ea typeface="Arial"/>
                <a:cs typeface="Arial"/>
                <a:sym typeface="Arial"/>
              </a:rPr>
              <a:t> is called a </a:t>
            </a:r>
            <a:r>
              <a:rPr b="1" lang="en" sz="1700">
                <a:solidFill>
                  <a:schemeClr val="dk1"/>
                </a:solidFill>
                <a:latin typeface="Arial"/>
                <a:ea typeface="Arial"/>
                <a:cs typeface="Arial"/>
                <a:sym typeface="Arial"/>
              </a:rPr>
              <a:t>final class</a:t>
            </a:r>
            <a:r>
              <a:rPr lang="en" sz="1700">
                <a:solidFill>
                  <a:schemeClr val="dk1"/>
                </a:solidFill>
                <a:latin typeface="Arial"/>
                <a:ea typeface="Arial"/>
                <a:cs typeface="Arial"/>
                <a:sym typeface="Arial"/>
              </a:rPr>
              <a:t>, a final class </a:t>
            </a:r>
            <a:r>
              <a:rPr b="1" lang="en" sz="1700" u="sng">
                <a:solidFill>
                  <a:schemeClr val="dk1"/>
                </a:solidFill>
                <a:latin typeface="Arial"/>
                <a:ea typeface="Arial"/>
                <a:cs typeface="Arial"/>
                <a:sym typeface="Arial"/>
              </a:rPr>
              <a:t>cannot be subclassed</a:t>
            </a:r>
            <a:r>
              <a:rPr lang="en" sz="1700">
                <a:solidFill>
                  <a:schemeClr val="dk1"/>
                </a:solidFill>
                <a:latin typeface="Arial"/>
                <a:ea typeface="Arial"/>
                <a:cs typeface="Arial"/>
                <a:sym typeface="Arial"/>
              </a:rPr>
              <a:t>. This means a final class </a:t>
            </a:r>
            <a:r>
              <a:rPr lang="en" sz="1700" u="sng">
                <a:solidFill>
                  <a:schemeClr val="dk1"/>
                </a:solidFill>
                <a:latin typeface="Arial"/>
                <a:ea typeface="Arial"/>
                <a:cs typeface="Arial"/>
                <a:sym typeface="Arial"/>
              </a:rPr>
              <a:t>cannot be inherited</a:t>
            </a:r>
            <a:r>
              <a:rPr lang="en" sz="1700">
                <a:solidFill>
                  <a:schemeClr val="dk1"/>
                </a:solidFill>
                <a:latin typeface="Arial"/>
                <a:ea typeface="Arial"/>
                <a:cs typeface="Arial"/>
                <a:sym typeface="Arial"/>
              </a:rPr>
              <a:t> by any class.</a:t>
            </a:r>
            <a:endParaRPr sz="17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900">
                <a:solidFill>
                  <a:schemeClr val="dk1"/>
                </a:solidFill>
                <a:latin typeface="Arial"/>
                <a:ea typeface="Arial"/>
                <a:cs typeface="Arial"/>
                <a:sym typeface="Arial"/>
              </a:rPr>
              <a:t>3. Can a main() method be declared final?</a:t>
            </a:r>
            <a:endParaRPr b="1" sz="1900">
              <a:solidFill>
                <a:schemeClr val="dk1"/>
              </a:solidFill>
              <a:latin typeface="Arial"/>
              <a:ea typeface="Arial"/>
              <a:cs typeface="Arial"/>
              <a:sym typeface="Arial"/>
            </a:endParaRPr>
          </a:p>
          <a:p>
            <a:pPr indent="0" lvl="0" marL="292100" rtl="0" algn="l">
              <a:lnSpc>
                <a:spcPct val="115000"/>
              </a:lnSpc>
              <a:spcBef>
                <a:spcPts val="1200"/>
              </a:spcBef>
              <a:spcAft>
                <a:spcPts val="0"/>
              </a:spcAft>
              <a:buNone/>
            </a:pPr>
            <a:r>
              <a:rPr b="1" lang="en" sz="1700">
                <a:solidFill>
                  <a:schemeClr val="dk1"/>
                </a:solidFill>
                <a:latin typeface="Arial"/>
                <a:ea typeface="Arial"/>
                <a:cs typeface="Arial"/>
                <a:sym typeface="Arial"/>
              </a:rPr>
              <a:t>Yes,</a:t>
            </a:r>
            <a:r>
              <a:rPr lang="en" sz="1700">
                <a:solidFill>
                  <a:schemeClr val="dk1"/>
                </a:solidFill>
                <a:latin typeface="Arial"/>
                <a:ea typeface="Arial"/>
                <a:cs typeface="Arial"/>
                <a:sym typeface="Arial"/>
              </a:rPr>
              <a:t> the </a:t>
            </a:r>
            <a:r>
              <a:rPr b="1" lang="en" sz="1700">
                <a:solidFill>
                  <a:schemeClr val="dk1"/>
                </a:solidFill>
                <a:latin typeface="Arial"/>
                <a:ea typeface="Arial"/>
                <a:cs typeface="Arial"/>
                <a:sym typeface="Arial"/>
              </a:rPr>
              <a:t>main()</a:t>
            </a:r>
            <a:r>
              <a:rPr lang="en" sz="1700">
                <a:solidFill>
                  <a:schemeClr val="dk1"/>
                </a:solidFill>
                <a:latin typeface="Arial"/>
                <a:ea typeface="Arial"/>
                <a:cs typeface="Arial"/>
                <a:sym typeface="Arial"/>
              </a:rPr>
              <a:t> method can be declared as final and cannot be</a:t>
            </a:r>
            <a:r>
              <a:rPr lang="en" sz="1700">
                <a:solidFill>
                  <a:schemeClr val="dk1"/>
                </a:solidFill>
                <a:uFill>
                  <a:noFill/>
                </a:uFill>
                <a:latin typeface="Arial"/>
                <a:ea typeface="Arial"/>
                <a:cs typeface="Arial"/>
                <a:sym typeface="Arial"/>
                <a:hlinkClick r:id="rId3">
                  <a:extLst>
                    <a:ext uri="{A12FA001-AC4F-418D-AE19-62706E023703}">
                      <ahyp:hlinkClr val="tx"/>
                    </a:ext>
                  </a:extLst>
                </a:hlinkClick>
              </a:rPr>
              <a:t> </a:t>
            </a:r>
            <a:r>
              <a:rPr b="1" lang="en" sz="1700" u="sng">
                <a:solidFill>
                  <a:schemeClr val="dk1"/>
                </a:solidFill>
                <a:latin typeface="Arial"/>
                <a:ea typeface="Arial"/>
                <a:cs typeface="Arial"/>
                <a:sym typeface="Arial"/>
                <a:hlinkClick r:id="rId4">
                  <a:extLst>
                    <a:ext uri="{A12FA001-AC4F-418D-AE19-62706E023703}">
                      <ahyp:hlinkClr val="tx"/>
                    </a:ext>
                  </a:extLst>
                </a:hlinkClick>
              </a:rPr>
              <a:t>overridden</a:t>
            </a:r>
            <a:r>
              <a:rPr lang="en" sz="1700">
                <a:solidFill>
                  <a:schemeClr val="dk1"/>
                </a:solidFill>
                <a:latin typeface="Arial"/>
                <a:ea typeface="Arial"/>
                <a:cs typeface="Arial"/>
                <a:sym typeface="Arial"/>
              </a:rPr>
              <a:t>.</a:t>
            </a:r>
            <a:endParaRPr sz="17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8"/>
          <p:cNvSpPr txBox="1"/>
          <p:nvPr>
            <p:ph idx="1" type="body"/>
          </p:nvPr>
        </p:nvSpPr>
        <p:spPr>
          <a:xfrm>
            <a:off x="686550" y="228600"/>
            <a:ext cx="7770900" cy="4569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4. Can we declare constructor as final?</a:t>
            </a:r>
            <a:endParaRPr b="1" sz="16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chemeClr val="dk1"/>
                </a:solidFill>
                <a:latin typeface="Arial"/>
                <a:ea typeface="Arial"/>
                <a:cs typeface="Arial"/>
                <a:sym typeface="Arial"/>
              </a:rPr>
              <a:t>        No,</a:t>
            </a:r>
            <a:r>
              <a:rPr lang="en" sz="1400">
                <a:solidFill>
                  <a:schemeClr val="dk1"/>
                </a:solidFill>
                <a:latin typeface="Arial"/>
                <a:ea typeface="Arial"/>
                <a:cs typeface="Arial"/>
                <a:sym typeface="Arial"/>
              </a:rPr>
              <a:t> Constructor </a:t>
            </a:r>
            <a:r>
              <a:rPr lang="en" sz="1400" u="sng">
                <a:solidFill>
                  <a:schemeClr val="dk1"/>
                </a:solidFill>
                <a:latin typeface="Arial"/>
                <a:ea typeface="Arial"/>
                <a:cs typeface="Arial"/>
                <a:sym typeface="Arial"/>
              </a:rPr>
              <a:t>cannot</a:t>
            </a:r>
            <a:r>
              <a:rPr lang="en" sz="1400">
                <a:solidFill>
                  <a:schemeClr val="dk1"/>
                </a:solidFill>
                <a:latin typeface="Arial"/>
                <a:ea typeface="Arial"/>
                <a:cs typeface="Arial"/>
                <a:sym typeface="Arial"/>
              </a:rPr>
              <a:t> be declared as </a:t>
            </a:r>
            <a:r>
              <a:rPr b="1" lang="en" sz="1400">
                <a:solidFill>
                  <a:schemeClr val="dk1"/>
                </a:solidFill>
                <a:latin typeface="Arial"/>
                <a:ea typeface="Arial"/>
                <a:cs typeface="Arial"/>
                <a:sym typeface="Arial"/>
              </a:rPr>
              <a:t>final</a:t>
            </a:r>
            <a:r>
              <a:rPr lang="en" sz="1400">
                <a:solidFill>
                  <a:schemeClr val="dk1"/>
                </a:solidFill>
                <a:latin typeface="Arial"/>
                <a:ea typeface="Arial"/>
                <a:cs typeface="Arial"/>
                <a:sym typeface="Arial"/>
              </a:rPr>
              <a:t>. Constructors are not inherited and so it cannot be overridden, so there is no use to have a final constructor.</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chemeClr val="dk1"/>
                </a:solidFill>
                <a:latin typeface="Arial"/>
                <a:ea typeface="Arial"/>
                <a:cs typeface="Arial"/>
                <a:sym typeface="Arial"/>
              </a:rPr>
              <a:t>You will get an error like </a:t>
            </a:r>
            <a:r>
              <a:rPr b="1" lang="en" sz="1400">
                <a:solidFill>
                  <a:schemeClr val="dk1"/>
                </a:solidFill>
                <a:latin typeface="Arial"/>
                <a:ea typeface="Arial"/>
                <a:cs typeface="Arial"/>
                <a:sym typeface="Arial"/>
              </a:rPr>
              <a:t>“Illegal modifier for the constructor in type Test; only public, protected &amp; private are permitted”.</a:t>
            </a:r>
            <a:endParaRPr b="1"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chemeClr val="dk1"/>
                </a:solidFill>
                <a:latin typeface="Arial"/>
                <a:ea typeface="Arial"/>
                <a:cs typeface="Arial"/>
                <a:sym typeface="Arial"/>
              </a:rPr>
              <a:t>5. Can we declare an interface as final?</a:t>
            </a:r>
            <a:endParaRPr b="1" sz="16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chemeClr val="dk1"/>
                </a:solidFill>
                <a:latin typeface="Arial"/>
                <a:ea typeface="Arial"/>
                <a:cs typeface="Arial"/>
                <a:sym typeface="Arial"/>
              </a:rPr>
              <a:t>       No,</a:t>
            </a:r>
            <a:r>
              <a:rPr lang="en" sz="1400">
                <a:solidFill>
                  <a:schemeClr val="dk1"/>
                </a:solidFill>
                <a:latin typeface="Arial"/>
                <a:ea typeface="Arial"/>
                <a:cs typeface="Arial"/>
                <a:sym typeface="Arial"/>
              </a:rPr>
              <a:t>The sole purpose of Interface is to have the subclass implement it if we make it final it cannot be implemented. Only </a:t>
            </a:r>
            <a:r>
              <a:rPr b="1" lang="en" sz="1400">
                <a:solidFill>
                  <a:schemeClr val="dk1"/>
                </a:solidFill>
                <a:latin typeface="Arial"/>
                <a:ea typeface="Arial"/>
                <a:cs typeface="Arial"/>
                <a:sym typeface="Arial"/>
              </a:rPr>
              <a:t>public &amp; abstract</a:t>
            </a:r>
            <a:r>
              <a:rPr lang="en" sz="1400">
                <a:solidFill>
                  <a:schemeClr val="dk1"/>
                </a:solidFill>
                <a:latin typeface="Arial"/>
                <a:ea typeface="Arial"/>
                <a:cs typeface="Arial"/>
                <a:sym typeface="Arial"/>
              </a:rPr>
              <a:t> are permitted while creating an interface</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chemeClr val="dk1"/>
                </a:solidFill>
                <a:latin typeface="Arial"/>
                <a:ea typeface="Arial"/>
                <a:cs typeface="Arial"/>
                <a:sym typeface="Arial"/>
              </a:rPr>
              <a:t>6. Can Final Variable be serialized in Java?</a:t>
            </a:r>
            <a:endParaRPr b="1" sz="1600">
              <a:solidFill>
                <a:schemeClr val="dk1"/>
              </a:solidFill>
              <a:latin typeface="Arial"/>
              <a:ea typeface="Arial"/>
              <a:cs typeface="Arial"/>
              <a:sym typeface="Arial"/>
            </a:endParaRPr>
          </a:p>
          <a:p>
            <a:pPr indent="0" lvl="0" marL="292100" rtl="0" algn="l">
              <a:lnSpc>
                <a:spcPct val="115000"/>
              </a:lnSpc>
              <a:spcBef>
                <a:spcPts val="1200"/>
              </a:spcBef>
              <a:spcAft>
                <a:spcPts val="0"/>
              </a:spcAft>
              <a:buNone/>
            </a:pPr>
            <a:r>
              <a:rPr b="1" lang="en" sz="1400">
                <a:solidFill>
                  <a:schemeClr val="dk1"/>
                </a:solidFill>
                <a:latin typeface="Arial"/>
                <a:ea typeface="Arial"/>
                <a:cs typeface="Arial"/>
                <a:sym typeface="Arial"/>
              </a:rPr>
              <a:t>Yes,</a:t>
            </a:r>
            <a:r>
              <a:rPr lang="en" sz="1400">
                <a:solidFill>
                  <a:schemeClr val="dk1"/>
                </a:solidFill>
                <a:latin typeface="Arial"/>
                <a:ea typeface="Arial"/>
                <a:cs typeface="Arial"/>
                <a:sym typeface="Arial"/>
              </a:rPr>
              <a:t> the final variable can be serialized in Java</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6" name="Google Shape;37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7. Can final method be overloaded in Java?</a:t>
            </a:r>
            <a:endParaRPr b="1" sz="16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chemeClr val="dk1"/>
                </a:solidFill>
                <a:latin typeface="Arial"/>
                <a:ea typeface="Arial"/>
                <a:cs typeface="Arial"/>
                <a:sym typeface="Arial"/>
              </a:rPr>
              <a:t>       Yes,</a:t>
            </a:r>
            <a:r>
              <a:rPr lang="en" sz="1400">
                <a:solidFill>
                  <a:schemeClr val="dk1"/>
                </a:solidFill>
                <a:latin typeface="Arial"/>
                <a:ea typeface="Arial"/>
                <a:cs typeface="Arial"/>
                <a:sym typeface="Arial"/>
              </a:rPr>
              <a:t> the final method </a:t>
            </a:r>
            <a:r>
              <a:rPr lang="en" sz="1400" u="sng">
                <a:solidFill>
                  <a:schemeClr val="dk1"/>
                </a:solidFill>
                <a:latin typeface="Arial"/>
                <a:ea typeface="Arial"/>
                <a:cs typeface="Arial"/>
                <a:sym typeface="Arial"/>
              </a:rPr>
              <a:t>can be</a:t>
            </a:r>
            <a:r>
              <a:rPr lang="en" sz="1400">
                <a:solidFill>
                  <a:schemeClr val="dk1"/>
                </a:solidFill>
                <a:uFill>
                  <a:noFill/>
                </a:uFill>
                <a:latin typeface="Arial"/>
                <a:ea typeface="Arial"/>
                <a:cs typeface="Arial"/>
                <a:sym typeface="Arial"/>
                <a:hlinkClick r:id="rId3">
                  <a:extLst>
                    <a:ext uri="{A12FA001-AC4F-418D-AE19-62706E023703}">
                      <ahyp:hlinkClr val="tx"/>
                    </a:ext>
                  </a:extLst>
                </a:hlinkClick>
              </a:rPr>
              <a:t> </a:t>
            </a:r>
            <a:r>
              <a:rPr b="1" lang="en" sz="1400" u="sng">
                <a:solidFill>
                  <a:schemeClr val="dk1"/>
                </a:solidFill>
                <a:latin typeface="Arial"/>
                <a:ea typeface="Arial"/>
                <a:cs typeface="Arial"/>
                <a:sym typeface="Arial"/>
                <a:hlinkClick r:id="rId4">
                  <a:extLst>
                    <a:ext uri="{A12FA001-AC4F-418D-AE19-62706E023703}">
                      <ahyp:hlinkClr val="tx"/>
                    </a:ext>
                  </a:extLst>
                </a:hlinkClick>
              </a:rPr>
              <a:t>overloaded</a:t>
            </a:r>
            <a:r>
              <a:rPr lang="en" sz="1400">
                <a:solidFill>
                  <a:schemeClr val="dk1"/>
                </a:solidFill>
                <a:latin typeface="Arial"/>
                <a:ea typeface="Arial"/>
                <a:cs typeface="Arial"/>
                <a:sym typeface="Arial"/>
              </a:rPr>
              <a:t> but </a:t>
            </a:r>
            <a:r>
              <a:rPr lang="en" sz="1400" u="sng">
                <a:solidFill>
                  <a:schemeClr val="dk1"/>
                </a:solidFill>
                <a:latin typeface="Arial"/>
                <a:ea typeface="Arial"/>
                <a:cs typeface="Arial"/>
                <a:sym typeface="Arial"/>
              </a:rPr>
              <a:t>cannot</a:t>
            </a:r>
            <a:r>
              <a:rPr lang="en" sz="1400">
                <a:solidFill>
                  <a:schemeClr val="dk1"/>
                </a:solidFill>
                <a:latin typeface="Arial"/>
                <a:ea typeface="Arial"/>
                <a:cs typeface="Arial"/>
                <a:sym typeface="Arial"/>
              </a:rPr>
              <a:t> be</a:t>
            </a:r>
            <a:r>
              <a:rPr b="1" lang="en" sz="1400">
                <a:solidFill>
                  <a:schemeClr val="dk1"/>
                </a:solidFill>
                <a:latin typeface="Arial"/>
                <a:ea typeface="Arial"/>
                <a:cs typeface="Arial"/>
                <a:sym typeface="Arial"/>
              </a:rPr>
              <a:t> overridden</a:t>
            </a:r>
            <a:r>
              <a:rPr lang="en" sz="1400">
                <a:solidFill>
                  <a:schemeClr val="dk1"/>
                </a:solidFill>
                <a:latin typeface="Arial"/>
                <a:ea typeface="Arial"/>
                <a:cs typeface="Arial"/>
                <a:sym typeface="Arial"/>
              </a:rPr>
              <a:t>. Which means you can have more than one final method with the same name with different parameters.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chemeClr val="dk1"/>
                </a:solidFill>
                <a:latin typeface="Arial"/>
                <a:ea typeface="Arial"/>
                <a:cs typeface="Arial"/>
                <a:sym typeface="Arial"/>
              </a:rPr>
              <a:t>8. Can we create object for final class?</a:t>
            </a:r>
            <a:endParaRPr b="1" sz="16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chemeClr val="dk1"/>
                </a:solidFill>
                <a:latin typeface="Arial"/>
                <a:ea typeface="Arial"/>
                <a:cs typeface="Arial"/>
                <a:sym typeface="Arial"/>
              </a:rPr>
              <a:t>       Yes,</a:t>
            </a:r>
            <a:r>
              <a:rPr lang="en" sz="1400">
                <a:solidFill>
                  <a:schemeClr val="dk1"/>
                </a:solidFill>
                <a:latin typeface="Arial"/>
                <a:ea typeface="Arial"/>
                <a:cs typeface="Arial"/>
                <a:sym typeface="Arial"/>
              </a:rPr>
              <a:t> it is possible to create an object for a final class. The best example in Java would be </a:t>
            </a:r>
            <a:r>
              <a:rPr b="1" lang="en" sz="1400">
                <a:solidFill>
                  <a:schemeClr val="dk1"/>
                </a:solidFill>
                <a:latin typeface="Arial"/>
                <a:ea typeface="Arial"/>
                <a:cs typeface="Arial"/>
                <a:sym typeface="Arial"/>
              </a:rPr>
              <a:t>String</a:t>
            </a:r>
            <a:r>
              <a:rPr lang="en" sz="1400">
                <a:solidFill>
                  <a:schemeClr val="dk1"/>
                </a:solidFill>
                <a:latin typeface="Arial"/>
                <a:ea typeface="Arial"/>
                <a:cs typeface="Arial"/>
                <a:sym typeface="Arial"/>
              </a:rPr>
              <a:t> class. The string is a final class, in almost all code we will be creating the object for it but you </a:t>
            </a:r>
            <a:r>
              <a:rPr b="1" lang="en" sz="1400" u="sng">
                <a:solidFill>
                  <a:schemeClr val="dk1"/>
                </a:solidFill>
                <a:latin typeface="Arial"/>
                <a:ea typeface="Arial"/>
                <a:cs typeface="Arial"/>
                <a:sym typeface="Arial"/>
              </a:rPr>
              <a:t>cannot extend</a:t>
            </a:r>
            <a:r>
              <a:rPr lang="en" sz="1400" u="sng">
                <a:solidFill>
                  <a:schemeClr val="dk1"/>
                </a:solidFill>
                <a:latin typeface="Arial"/>
                <a:ea typeface="Arial"/>
                <a:cs typeface="Arial"/>
                <a:sym typeface="Arial"/>
              </a:rPr>
              <a:t> </a:t>
            </a:r>
            <a:r>
              <a:rPr lang="en" sz="1400">
                <a:solidFill>
                  <a:schemeClr val="dk1"/>
                </a:solidFill>
                <a:latin typeface="Arial"/>
                <a:ea typeface="Arial"/>
                <a:cs typeface="Arial"/>
                <a:sym typeface="Arial"/>
              </a:rPr>
              <a:t>the String class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2" name="Google Shape;382;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700">
                <a:solidFill>
                  <a:schemeClr val="dk1"/>
                </a:solidFill>
                <a:latin typeface="Arial"/>
                <a:ea typeface="Arial"/>
                <a:cs typeface="Arial"/>
                <a:sym typeface="Arial"/>
              </a:rPr>
              <a:t>What is a Static Final variable in Java?</a:t>
            </a:r>
            <a:endParaRPr b="1" sz="17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500">
                <a:solidFill>
                  <a:schemeClr val="dk1"/>
                </a:solidFill>
                <a:latin typeface="Arial"/>
                <a:ea typeface="Arial"/>
                <a:cs typeface="Arial"/>
                <a:sym typeface="Arial"/>
              </a:rPr>
              <a:t>When have declared a variable as </a:t>
            </a:r>
            <a:r>
              <a:rPr b="1" lang="en" sz="1500">
                <a:solidFill>
                  <a:schemeClr val="dk1"/>
                </a:solidFill>
                <a:latin typeface="Arial"/>
                <a:ea typeface="Arial"/>
                <a:cs typeface="Arial"/>
                <a:sym typeface="Arial"/>
              </a:rPr>
              <a:t>static final</a:t>
            </a:r>
            <a:r>
              <a:rPr lang="en" sz="1500">
                <a:solidFill>
                  <a:schemeClr val="dk1"/>
                </a:solidFill>
                <a:latin typeface="Arial"/>
                <a:ea typeface="Arial"/>
                <a:cs typeface="Arial"/>
                <a:sym typeface="Arial"/>
              </a:rPr>
              <a:t> then the variable becomes a </a:t>
            </a:r>
            <a:r>
              <a:rPr b="1" lang="en" sz="1500">
                <a:solidFill>
                  <a:schemeClr val="dk1"/>
                </a:solidFill>
                <a:latin typeface="Arial"/>
                <a:ea typeface="Arial"/>
                <a:cs typeface="Arial"/>
                <a:sym typeface="Arial"/>
              </a:rPr>
              <a:t>CONSTANT</a:t>
            </a:r>
            <a:r>
              <a:rPr lang="en" sz="1500">
                <a:solidFill>
                  <a:schemeClr val="dk1"/>
                </a:solidFill>
                <a:latin typeface="Arial"/>
                <a:ea typeface="Arial"/>
                <a:cs typeface="Arial"/>
                <a:sym typeface="Arial"/>
              </a:rPr>
              <a:t>.  Only one copy of variable exists which cannot be changed by any instance.</a:t>
            </a:r>
            <a:endParaRPr sz="15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71"/>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i="0" lang="en" sz="4000" u="none">
                <a:solidFill>
                  <a:schemeClr val="dk1"/>
                </a:solidFill>
              </a:rPr>
              <a:t>The String Class</a:t>
            </a:r>
            <a:endParaRPr>
              <a:solidFill>
                <a:schemeClr val="dk1"/>
              </a:solidFill>
            </a:endParaRPr>
          </a:p>
        </p:txBody>
      </p:sp>
      <p:sp>
        <p:nvSpPr>
          <p:cNvPr id="389" name="Google Shape;389;p71"/>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274637" lvl="0" marL="274637" marR="0" rtl="0" algn="l">
              <a:lnSpc>
                <a:spcPct val="100000"/>
              </a:lnSpc>
              <a:spcBef>
                <a:spcPts val="0"/>
              </a:spcBef>
              <a:spcAft>
                <a:spcPts val="0"/>
              </a:spcAft>
              <a:buClr>
                <a:srgbClr val="D34817"/>
              </a:buClr>
              <a:buSzPts val="2210"/>
              <a:buFont typeface="Noto Sans Symbols"/>
              <a:buChar char="⚫"/>
            </a:pPr>
            <a:r>
              <a:rPr b="0" i="0" lang="en" sz="2600" u="none">
                <a:solidFill>
                  <a:srgbClr val="000000"/>
                </a:solidFill>
                <a:latin typeface="Libre Baskerville"/>
                <a:ea typeface="Libre Baskerville"/>
                <a:cs typeface="Libre Baskerville"/>
                <a:sym typeface="Libre Baskerville"/>
              </a:rPr>
              <a:t>We’ve seen strings in the form of string literals:</a:t>
            </a:r>
            <a:endParaRPr/>
          </a:p>
          <a:p>
            <a:pPr indent="-274637" lvl="0" marL="274637" marR="0" rtl="0" algn="l">
              <a:lnSpc>
                <a:spcPct val="100000"/>
              </a:lnSpc>
              <a:spcBef>
                <a:spcPts val="500"/>
              </a:spcBef>
              <a:spcAft>
                <a:spcPts val="0"/>
              </a:spcAft>
              <a:buClr>
                <a:srgbClr val="000000"/>
              </a:buClr>
              <a:buSzPts val="2600"/>
              <a:buFont typeface="Courier New"/>
              <a:buNone/>
            </a:pPr>
            <a:r>
              <a:rPr b="0" i="0" lang="en" sz="2600" u="none">
                <a:solidFill>
                  <a:srgbClr val="000000"/>
                </a:solidFill>
                <a:latin typeface="Courier New"/>
                <a:ea typeface="Courier New"/>
                <a:cs typeface="Courier New"/>
                <a:sym typeface="Courier New"/>
              </a:rPr>
              <a:t>	"Hello World"</a:t>
            </a:r>
            <a:endParaRPr/>
          </a:p>
          <a:p>
            <a:pPr indent="-274637" lvl="0" marL="274637" marR="0" rtl="0" algn="l">
              <a:lnSpc>
                <a:spcPct val="100000"/>
              </a:lnSpc>
              <a:spcBef>
                <a:spcPts val="500"/>
              </a:spcBef>
              <a:spcAft>
                <a:spcPts val="0"/>
              </a:spcAft>
              <a:buClr>
                <a:srgbClr val="D34817"/>
              </a:buClr>
              <a:buSzPts val="2210"/>
              <a:buFont typeface="Noto Sans Symbols"/>
              <a:buChar char="⚫"/>
            </a:pPr>
            <a:r>
              <a:rPr b="0" i="0" lang="en" sz="2600" u="none">
                <a:solidFill>
                  <a:srgbClr val="000000"/>
                </a:solidFill>
                <a:latin typeface="Libre Baskerville"/>
                <a:ea typeface="Libre Baskerville"/>
                <a:cs typeface="Libre Baskerville"/>
                <a:sym typeface="Libre Baskerville"/>
              </a:rPr>
              <a:t>Even though they are very important, </a:t>
            </a:r>
            <a:r>
              <a:rPr b="0" i="0" lang="en" sz="2600" u="none">
                <a:solidFill>
                  <a:srgbClr val="000000"/>
                </a:solidFill>
                <a:latin typeface="Courier New"/>
                <a:ea typeface="Courier New"/>
                <a:cs typeface="Courier New"/>
                <a:sym typeface="Courier New"/>
              </a:rPr>
              <a:t>String</a:t>
            </a:r>
            <a:r>
              <a:rPr b="0" i="0" lang="en" sz="2600" u="none">
                <a:solidFill>
                  <a:srgbClr val="000000"/>
                </a:solidFill>
                <a:latin typeface="Libre Baskerville"/>
                <a:ea typeface="Libre Baskerville"/>
                <a:cs typeface="Libre Baskerville"/>
                <a:sym typeface="Libre Baskerville"/>
              </a:rPr>
              <a:t> is NOT a primitive type in Java.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422400" y="193613"/>
            <a:ext cx="6697125" cy="47562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2"/>
          <p:cNvSpPr txBox="1"/>
          <p:nvPr>
            <p:ph idx="1" type="body"/>
          </p:nvPr>
        </p:nvSpPr>
        <p:spPr>
          <a:xfrm>
            <a:off x="840325" y="355600"/>
            <a:ext cx="7770900" cy="3427800"/>
          </a:xfrm>
          <a:prstGeom prst="rect">
            <a:avLst/>
          </a:prstGeom>
        </p:spPr>
        <p:txBody>
          <a:bodyPr anchorCtr="0" anchor="t" bIns="91425" lIns="91425" spcFirstLastPara="1" rIns="91425" wrap="square" tIns="91425">
            <a:normAutofit fontScale="92500" lnSpcReduction="10000"/>
          </a:bodyPr>
          <a:lstStyle/>
          <a:p>
            <a:pPr indent="0" lvl="0" marL="457200" rtl="0" algn="l">
              <a:lnSpc>
                <a:spcPct val="100000"/>
              </a:lnSpc>
              <a:spcBef>
                <a:spcPts val="500"/>
              </a:spcBef>
              <a:spcAft>
                <a:spcPts val="0"/>
              </a:spcAft>
              <a:buNone/>
            </a:pPr>
            <a:r>
              <a:rPr lang="en" sz="1800">
                <a:solidFill>
                  <a:schemeClr val="dk1"/>
                </a:solidFill>
                <a:latin typeface="Arial"/>
                <a:ea typeface="Arial"/>
                <a:cs typeface="Arial"/>
                <a:sym typeface="Arial"/>
              </a:rPr>
              <a:t>In</a:t>
            </a:r>
            <a:r>
              <a:rPr lang="en" sz="18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1800" u="sng">
                <a:solidFill>
                  <a:schemeClr val="dk1"/>
                </a:solidFill>
                <a:latin typeface="Arial"/>
                <a:ea typeface="Arial"/>
                <a:cs typeface="Arial"/>
                <a:sym typeface="Arial"/>
                <a:hlinkClick r:id="rId4">
                  <a:extLst>
                    <a:ext uri="{A12FA001-AC4F-418D-AE19-62706E023703}">
                      <ahyp:hlinkClr val="tx"/>
                    </a:ext>
                  </a:extLst>
                </a:hlinkClick>
              </a:rPr>
              <a:t>Java</a:t>
            </a:r>
            <a:r>
              <a:rPr lang="en" sz="1800">
                <a:solidFill>
                  <a:schemeClr val="dk1"/>
                </a:solidFill>
                <a:latin typeface="Arial"/>
                <a:ea typeface="Arial"/>
                <a:cs typeface="Arial"/>
                <a:sym typeface="Arial"/>
              </a:rPr>
              <a:t>, string is basically an object that represents sequence of char values. An</a:t>
            </a:r>
            <a:r>
              <a:rPr lang="en" sz="1800">
                <a:solidFill>
                  <a:schemeClr val="dk1"/>
                </a:solidFill>
                <a:uFill>
                  <a:noFill/>
                </a:uFill>
                <a:latin typeface="Arial"/>
                <a:ea typeface="Arial"/>
                <a:cs typeface="Arial"/>
                <a:sym typeface="Arial"/>
                <a:hlinkClick r:id="rId5">
                  <a:extLst>
                    <a:ext uri="{A12FA001-AC4F-418D-AE19-62706E023703}">
                      <ahyp:hlinkClr val="tx"/>
                    </a:ext>
                  </a:extLst>
                </a:hlinkClick>
              </a:rPr>
              <a:t> </a:t>
            </a:r>
            <a:r>
              <a:rPr lang="en" sz="1800" u="sng">
                <a:solidFill>
                  <a:schemeClr val="dk1"/>
                </a:solidFill>
                <a:latin typeface="Arial"/>
                <a:ea typeface="Arial"/>
                <a:cs typeface="Arial"/>
                <a:sym typeface="Arial"/>
                <a:hlinkClick r:id="rId6">
                  <a:extLst>
                    <a:ext uri="{A12FA001-AC4F-418D-AE19-62706E023703}">
                      <ahyp:hlinkClr val="tx"/>
                    </a:ext>
                  </a:extLst>
                </a:hlinkClick>
              </a:rPr>
              <a:t>array</a:t>
            </a:r>
            <a:r>
              <a:rPr lang="en" sz="1800">
                <a:solidFill>
                  <a:schemeClr val="dk1"/>
                </a:solidFill>
                <a:latin typeface="Arial"/>
                <a:ea typeface="Arial"/>
                <a:cs typeface="Arial"/>
                <a:sym typeface="Arial"/>
              </a:rPr>
              <a:t> of characters works same as Java string. For example:</a:t>
            </a:r>
            <a:endParaRPr sz="2100">
              <a:solidFill>
                <a:schemeClr val="dk1"/>
              </a:solidFill>
              <a:latin typeface="Arial"/>
              <a:ea typeface="Arial"/>
              <a:cs typeface="Arial"/>
              <a:sym typeface="Arial"/>
            </a:endParaRPr>
          </a:p>
          <a:p>
            <a:pPr indent="-293211" lvl="0" marL="457200" rtl="0" algn="l">
              <a:lnSpc>
                <a:spcPct val="115000"/>
              </a:lnSpc>
              <a:spcBef>
                <a:spcPts val="1200"/>
              </a:spcBef>
              <a:spcAft>
                <a:spcPts val="0"/>
              </a:spcAft>
              <a:buClr>
                <a:schemeClr val="dk1"/>
              </a:buClr>
              <a:buSzPct val="45833"/>
              <a:buAutoNum type="arabicPeriod"/>
            </a:pPr>
            <a:r>
              <a:rPr lang="en" sz="2400">
                <a:solidFill>
                  <a:schemeClr val="dk1"/>
                </a:solidFill>
              </a:rPr>
              <a:t>char[] ch={'j','a','v','a','t','p','o','i','n','t'};  </a:t>
            </a:r>
            <a:endParaRPr sz="2400">
              <a:solidFill>
                <a:schemeClr val="dk1"/>
              </a:solidFill>
            </a:endParaRPr>
          </a:p>
          <a:p>
            <a:pPr indent="-293211" lvl="0" marL="457200" rtl="0" algn="l">
              <a:lnSpc>
                <a:spcPct val="115000"/>
              </a:lnSpc>
              <a:spcBef>
                <a:spcPts val="0"/>
              </a:spcBef>
              <a:spcAft>
                <a:spcPts val="0"/>
              </a:spcAft>
              <a:buClr>
                <a:schemeClr val="dk1"/>
              </a:buClr>
              <a:buSzPct val="45833"/>
              <a:buAutoNum type="arabicPeriod"/>
            </a:pPr>
            <a:r>
              <a:rPr lang="en" sz="2400">
                <a:solidFill>
                  <a:schemeClr val="dk1"/>
                </a:solidFill>
              </a:rPr>
              <a:t>String s=new String(ch); </a:t>
            </a:r>
            <a:endParaRPr sz="2400">
              <a:solidFill>
                <a:schemeClr val="dk1"/>
              </a:solidFill>
            </a:endParaRPr>
          </a:p>
          <a:p>
            <a:pPr indent="0" lvl="0" marL="914400" rtl="0" algn="l">
              <a:lnSpc>
                <a:spcPct val="100000"/>
              </a:lnSpc>
              <a:spcBef>
                <a:spcPts val="1200"/>
              </a:spcBef>
              <a:spcAft>
                <a:spcPts val="0"/>
              </a:spcAft>
              <a:buNone/>
            </a:pPr>
            <a:r>
              <a:rPr lang="en" sz="2400">
                <a:solidFill>
                  <a:schemeClr val="dk1"/>
                </a:solidFill>
              </a:rPr>
              <a:t>Or</a:t>
            </a:r>
            <a:endParaRPr sz="2400">
              <a:solidFill>
                <a:schemeClr val="dk1"/>
              </a:solidFill>
            </a:endParaRPr>
          </a:p>
          <a:p>
            <a:pPr indent="-293211" lvl="0" marL="457200" rtl="0" algn="l">
              <a:lnSpc>
                <a:spcPct val="115000"/>
              </a:lnSpc>
              <a:spcBef>
                <a:spcPts val="1200"/>
              </a:spcBef>
              <a:spcAft>
                <a:spcPts val="0"/>
              </a:spcAft>
              <a:buClr>
                <a:schemeClr val="dk1"/>
              </a:buClr>
              <a:buSzPct val="45833"/>
              <a:buAutoNum type="arabicPeriod"/>
            </a:pPr>
            <a:r>
              <a:rPr lang="en" sz="2400">
                <a:solidFill>
                  <a:schemeClr val="dk1"/>
                </a:solidFill>
              </a:rPr>
              <a:t>String s="javatpoint"; </a:t>
            </a:r>
            <a:endParaRPr sz="2400">
              <a:solidFill>
                <a:schemeClr val="dk1"/>
              </a:solidFill>
            </a:endParaRPr>
          </a:p>
          <a:p>
            <a:pPr indent="0" lvl="0" marL="914400" rtl="0" algn="l">
              <a:lnSpc>
                <a:spcPct val="100000"/>
              </a:lnSpc>
              <a:spcBef>
                <a:spcPts val="1200"/>
              </a:spcBef>
              <a:spcAft>
                <a:spcPts val="0"/>
              </a:spcAft>
              <a:buNone/>
            </a:pPr>
            <a:r>
              <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9" name="Shape 399"/>
        <p:cNvGrpSpPr/>
        <p:nvPr/>
      </p:nvGrpSpPr>
      <p:grpSpPr>
        <a:xfrm>
          <a:off x="0" y="0"/>
          <a:ext cx="0" cy="0"/>
          <a:chOff x="0" y="0"/>
          <a:chExt cx="0" cy="0"/>
        </a:xfrm>
      </p:grpSpPr>
      <p:sp>
        <p:nvSpPr>
          <p:cNvPr id="400" name="Google Shape;400;p73"/>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i="0" lang="en" sz="4000" u="none">
                <a:solidFill>
                  <a:schemeClr val="dk1"/>
                </a:solidFill>
              </a:rPr>
              <a:t>The String Class</a:t>
            </a:r>
            <a:endParaRPr>
              <a:solidFill>
                <a:schemeClr val="dk1"/>
              </a:solidFill>
            </a:endParaRPr>
          </a:p>
        </p:txBody>
      </p:sp>
      <p:sp>
        <p:nvSpPr>
          <p:cNvPr id="401" name="Google Shape;401;p73"/>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0" lvl="0" marL="0" rtl="0" algn="l">
              <a:lnSpc>
                <a:spcPct val="115000"/>
              </a:lnSpc>
              <a:spcBef>
                <a:spcPts val="1400"/>
              </a:spcBef>
              <a:spcAft>
                <a:spcPts val="0"/>
              </a:spcAft>
              <a:buNone/>
            </a:pPr>
            <a:r>
              <a:rPr b="1" lang="en" sz="2500">
                <a:solidFill>
                  <a:schemeClr val="dk1"/>
                </a:solidFill>
              </a:rPr>
              <a:t>How to create a string object?</a:t>
            </a:r>
            <a:endParaRPr b="1" sz="2500">
              <a:solidFill>
                <a:schemeClr val="dk1"/>
              </a:solidFill>
            </a:endParaRPr>
          </a:p>
          <a:p>
            <a:pPr indent="0" lvl="0" marL="0" rtl="0" algn="l">
              <a:lnSpc>
                <a:spcPct val="115000"/>
              </a:lnSpc>
              <a:spcBef>
                <a:spcPts val="1200"/>
              </a:spcBef>
              <a:spcAft>
                <a:spcPts val="0"/>
              </a:spcAft>
              <a:buNone/>
            </a:pPr>
            <a:r>
              <a:rPr lang="en" sz="2300">
                <a:solidFill>
                  <a:schemeClr val="dk1"/>
                </a:solidFill>
              </a:rPr>
              <a:t>There are two ways to create String object:</a:t>
            </a:r>
            <a:endParaRPr sz="2300">
              <a:solidFill>
                <a:schemeClr val="dk1"/>
              </a:solidFill>
            </a:endParaRPr>
          </a:p>
          <a:p>
            <a:pPr indent="-374650" lvl="0" marL="457200" rtl="0" algn="l">
              <a:lnSpc>
                <a:spcPct val="115000"/>
              </a:lnSpc>
              <a:spcBef>
                <a:spcPts val="1200"/>
              </a:spcBef>
              <a:spcAft>
                <a:spcPts val="0"/>
              </a:spcAft>
              <a:buClr>
                <a:schemeClr val="dk1"/>
              </a:buClr>
              <a:buSzPts val="2300"/>
              <a:buAutoNum type="arabicPeriod"/>
            </a:pPr>
            <a:r>
              <a:rPr lang="en" sz="2300">
                <a:solidFill>
                  <a:schemeClr val="dk1"/>
                </a:solidFill>
              </a:rPr>
              <a:t>By string literal</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lang="en" sz="2300">
                <a:solidFill>
                  <a:schemeClr val="dk1"/>
                </a:solidFill>
              </a:rPr>
              <a:t>By new keyword</a:t>
            </a:r>
            <a:endParaRPr sz="2300">
              <a:solidFill>
                <a:schemeClr val="dk1"/>
              </a:solidFill>
            </a:endParaRPr>
          </a:p>
          <a:p>
            <a:pPr indent="0" lvl="0" marL="0" marR="0" rtl="0" algn="l">
              <a:lnSpc>
                <a:spcPct val="100000"/>
              </a:lnSpc>
              <a:spcBef>
                <a:spcPts val="1200"/>
              </a:spcBef>
              <a:spcAft>
                <a:spcPts val="0"/>
              </a:spcAft>
              <a:buNone/>
            </a:pPr>
            <a:r>
              <a:t/>
            </a:r>
            <a:endParaRPr sz="2600">
              <a:latin typeface="Libre Baskerville"/>
              <a:ea typeface="Libre Baskerville"/>
              <a:cs typeface="Libre Baskerville"/>
              <a:sym typeface="Libre Baskerville"/>
            </a:endParaRPr>
          </a:p>
          <a:p>
            <a:pPr indent="-322262" lvl="0" marL="322262" marR="0" rtl="0" algn="l">
              <a:lnSpc>
                <a:spcPct val="100000"/>
              </a:lnSpc>
              <a:spcBef>
                <a:spcPts val="300"/>
              </a:spcBef>
              <a:spcAft>
                <a:spcPts val="0"/>
              </a:spcAft>
              <a:buClr>
                <a:srgbClr val="000000"/>
              </a:buClr>
              <a:buSzPts val="2000"/>
              <a:buFont typeface="Courier New"/>
              <a:buNone/>
            </a:pPr>
            <a:r>
              <a:rPr b="0" i="0" lang="en" sz="2000" u="none">
                <a:solidFill>
                  <a:srgbClr val="000000"/>
                </a:solidFill>
                <a:latin typeface="Courier New"/>
                <a:ea typeface="Courier New"/>
                <a:cs typeface="Courier New"/>
                <a:sym typeface="Courier New"/>
              </a:rPr>
              <a:t>	</a:t>
            </a:r>
            <a:endParaRPr b="0" i="0" sz="20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4"/>
          <p:cNvSpPr txBox="1"/>
          <p:nvPr>
            <p:ph idx="1" type="body"/>
          </p:nvPr>
        </p:nvSpPr>
        <p:spPr>
          <a:xfrm>
            <a:off x="808575" y="355600"/>
            <a:ext cx="7770900" cy="371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Arial"/>
                <a:ea typeface="Arial"/>
                <a:cs typeface="Arial"/>
                <a:sym typeface="Arial"/>
              </a:rPr>
              <a:t>1) String Literal</a:t>
            </a:r>
            <a:endParaRPr b="1" sz="19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latin typeface="Arial"/>
                <a:ea typeface="Arial"/>
                <a:cs typeface="Arial"/>
                <a:sym typeface="Arial"/>
              </a:rPr>
              <a:t>Java String literal is created by using double quotes. For Example:</a:t>
            </a:r>
            <a:endParaRPr sz="1700">
              <a:solidFill>
                <a:schemeClr val="dk1"/>
              </a:solidFill>
              <a:latin typeface="Arial"/>
              <a:ea typeface="Arial"/>
              <a:cs typeface="Arial"/>
              <a:sym typeface="Arial"/>
            </a:endParaRPr>
          </a:p>
          <a:p>
            <a:pPr indent="-336550" lvl="0" marL="457200" rtl="0" algn="l">
              <a:lnSpc>
                <a:spcPct val="115000"/>
              </a:lnSpc>
              <a:spcBef>
                <a:spcPts val="1200"/>
              </a:spcBef>
              <a:spcAft>
                <a:spcPts val="0"/>
              </a:spcAft>
              <a:buClr>
                <a:schemeClr val="dk1"/>
              </a:buClr>
              <a:buSzPts val="1700"/>
              <a:buAutoNum type="arabicPeriod"/>
            </a:pPr>
            <a:r>
              <a:rPr lang="en" sz="1700">
                <a:solidFill>
                  <a:schemeClr val="dk1"/>
                </a:solidFill>
                <a:latin typeface="Arial"/>
                <a:ea typeface="Arial"/>
                <a:cs typeface="Arial"/>
                <a:sym typeface="Arial"/>
              </a:rPr>
              <a:t>String s="welcome";  </a:t>
            </a:r>
            <a:endParaRPr sz="17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latin typeface="Arial"/>
                <a:ea typeface="Arial"/>
                <a:cs typeface="Arial"/>
                <a:sym typeface="Arial"/>
              </a:rPr>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endParaRPr sz="1700">
              <a:solidFill>
                <a:schemeClr val="dk1"/>
              </a:solidFill>
              <a:latin typeface="Arial"/>
              <a:ea typeface="Arial"/>
              <a:cs typeface="Arial"/>
              <a:sym typeface="Arial"/>
            </a:endParaRPr>
          </a:p>
          <a:p>
            <a:pPr indent="-336550" lvl="0" marL="457200" rtl="0" algn="l">
              <a:lnSpc>
                <a:spcPct val="115000"/>
              </a:lnSpc>
              <a:spcBef>
                <a:spcPts val="1200"/>
              </a:spcBef>
              <a:spcAft>
                <a:spcPts val="0"/>
              </a:spcAft>
              <a:buClr>
                <a:schemeClr val="dk1"/>
              </a:buClr>
              <a:buSzPts val="1700"/>
              <a:buAutoNum type="arabicPeriod"/>
            </a:pPr>
            <a:r>
              <a:rPr lang="en" sz="1700">
                <a:solidFill>
                  <a:schemeClr val="dk1"/>
                </a:solidFill>
                <a:latin typeface="Arial"/>
                <a:ea typeface="Arial"/>
                <a:cs typeface="Arial"/>
                <a:sym typeface="Arial"/>
              </a:rPr>
              <a:t>String s1="Welcome";  </a:t>
            </a:r>
            <a:endParaRPr sz="1700">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AutoNum type="arabicPeriod"/>
            </a:pPr>
            <a:r>
              <a:rPr lang="en" sz="1700">
                <a:solidFill>
                  <a:schemeClr val="dk1"/>
                </a:solidFill>
                <a:latin typeface="Arial"/>
                <a:ea typeface="Arial"/>
                <a:cs typeface="Arial"/>
                <a:sym typeface="Arial"/>
              </a:rPr>
              <a:t>String s2="Welcome";//It doesn't create a new instance </a:t>
            </a:r>
            <a:endParaRPr sz="17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75"/>
          <p:cNvPicPr preferRelativeResize="0"/>
          <p:nvPr/>
        </p:nvPicPr>
        <p:blipFill>
          <a:blip r:embed="rId3">
            <a:alphaModFix/>
          </a:blip>
          <a:stretch>
            <a:fillRect/>
          </a:stretch>
        </p:blipFill>
        <p:spPr>
          <a:xfrm>
            <a:off x="1377949" y="205974"/>
            <a:ext cx="6019825" cy="46230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7" name="Google Shape;41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 the above example, only one object will be created. </a:t>
            </a:r>
            <a:endParaRPr sz="1600"/>
          </a:p>
          <a:p>
            <a:pPr indent="0" lvl="0" marL="0" rtl="0" algn="l">
              <a:spcBef>
                <a:spcPts val="1200"/>
              </a:spcBef>
              <a:spcAft>
                <a:spcPts val="0"/>
              </a:spcAft>
              <a:buNone/>
            </a:pPr>
            <a:r>
              <a:rPr lang="en" sz="1600"/>
              <a:t>Firstly, JVM will not find any string object with the value "Welcome" in string constant pool that is why it will create a new object. </a:t>
            </a:r>
            <a:endParaRPr sz="1600"/>
          </a:p>
          <a:p>
            <a:pPr indent="0" lvl="0" marL="0" rtl="0" algn="l">
              <a:spcBef>
                <a:spcPts val="1200"/>
              </a:spcBef>
              <a:spcAft>
                <a:spcPts val="0"/>
              </a:spcAft>
              <a:buNone/>
            </a:pPr>
            <a:r>
              <a:rPr lang="en" sz="1600"/>
              <a:t>After that it will find the string with the value "Welcome" in the pool, it will not create a new object but will return the reference to the same instance.</a:t>
            </a:r>
            <a:endParaRPr sz="1600"/>
          </a:p>
          <a:p>
            <a:pPr indent="0" lvl="0" marL="0" rtl="0" algn="l">
              <a:spcBef>
                <a:spcPts val="1200"/>
              </a:spcBef>
              <a:spcAft>
                <a:spcPts val="0"/>
              </a:spcAft>
              <a:buNone/>
            </a:pPr>
            <a:r>
              <a:t/>
            </a:r>
            <a:endParaRPr sz="1600"/>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Arial"/>
                <a:ea typeface="Arial"/>
                <a:cs typeface="Arial"/>
                <a:sym typeface="Arial"/>
              </a:rPr>
              <a:t>String objects are stored in a special memory area known as the "string constant pool".</a:t>
            </a:r>
            <a:endParaRPr b="1" sz="1600">
              <a:solidFill>
                <a:schemeClr val="dk1"/>
              </a:solidFill>
              <a:latin typeface="Arial"/>
              <a:ea typeface="Arial"/>
              <a:cs typeface="Arial"/>
              <a:sym typeface="Arial"/>
            </a:endParaRPr>
          </a:p>
          <a:p>
            <a:pPr indent="0" lvl="0" marL="0" rtl="0" algn="l">
              <a:spcBef>
                <a:spcPts val="200"/>
              </a:spcBef>
              <a:spcAft>
                <a:spcPts val="1200"/>
              </a:spcAft>
              <a:buNone/>
            </a:pPr>
            <a:r>
              <a:t/>
            </a:r>
            <a:endParaRPr sz="16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Arial"/>
                <a:ea typeface="Arial"/>
                <a:cs typeface="Arial"/>
                <a:sym typeface="Arial"/>
              </a:rPr>
              <a:t>Why Java uses the concept of String literal?</a:t>
            </a:r>
            <a:endParaRPr b="1" sz="2400">
              <a:solidFill>
                <a:schemeClr val="dk1"/>
              </a:solidFill>
              <a:latin typeface="Arial"/>
              <a:ea typeface="Arial"/>
              <a:cs typeface="Arial"/>
              <a:sym typeface="Arial"/>
            </a:endParaRPr>
          </a:p>
          <a:p>
            <a:pPr indent="0" lvl="0" marL="0" rtl="0" algn="l">
              <a:spcBef>
                <a:spcPts val="400"/>
              </a:spcBef>
              <a:spcAft>
                <a:spcPts val="1200"/>
              </a:spcAft>
              <a:buNone/>
            </a:pPr>
            <a:r>
              <a:rPr lang="en" sz="2200">
                <a:solidFill>
                  <a:schemeClr val="dk1"/>
                </a:solidFill>
                <a:latin typeface="Arial"/>
                <a:ea typeface="Arial"/>
                <a:cs typeface="Arial"/>
                <a:sym typeface="Arial"/>
              </a:rPr>
              <a:t>To make Java more memory efficient (because no new objects are created if it exists already in the string constant pool)</a:t>
            </a:r>
            <a:endParaRPr sz="37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8"/>
          <p:cNvSpPr txBox="1"/>
          <p:nvPr>
            <p:ph idx="1" type="body"/>
          </p:nvPr>
        </p:nvSpPr>
        <p:spPr>
          <a:xfrm>
            <a:off x="510125" y="258225"/>
            <a:ext cx="8175300" cy="42555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73333"/>
              <a:buFont typeface="Arial"/>
              <a:buNone/>
            </a:pPr>
            <a:r>
              <a:rPr b="1" lang="en" sz="1500">
                <a:solidFill>
                  <a:schemeClr val="dk1"/>
                </a:solidFill>
                <a:latin typeface="Arial"/>
                <a:ea typeface="Arial"/>
                <a:cs typeface="Arial"/>
                <a:sym typeface="Arial"/>
              </a:rPr>
              <a:t>2) By new keyword</a:t>
            </a:r>
            <a:endParaRPr b="1" sz="1500">
              <a:solidFill>
                <a:schemeClr val="dk1"/>
              </a:solidFill>
              <a:latin typeface="Arial"/>
              <a:ea typeface="Arial"/>
              <a:cs typeface="Arial"/>
              <a:sym typeface="Arial"/>
            </a:endParaRPr>
          </a:p>
          <a:p>
            <a:pPr indent="-298767" lvl="0" marL="457200" rtl="0" algn="l">
              <a:lnSpc>
                <a:spcPct val="115000"/>
              </a:lnSpc>
              <a:spcBef>
                <a:spcPts val="1200"/>
              </a:spcBef>
              <a:spcAft>
                <a:spcPts val="0"/>
              </a:spcAft>
              <a:buClr>
                <a:schemeClr val="dk1"/>
              </a:buClr>
              <a:buSzPct val="100000"/>
              <a:buAutoNum type="arabicPeriod"/>
            </a:pPr>
            <a:r>
              <a:rPr lang="en" sz="1300">
                <a:solidFill>
                  <a:schemeClr val="dk1"/>
                </a:solidFill>
                <a:latin typeface="Arial"/>
                <a:ea typeface="Arial"/>
                <a:cs typeface="Arial"/>
                <a:sym typeface="Arial"/>
              </a:rPr>
              <a:t>String s=new String("Welcome");//creates two objects and one reference variable  </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ct val="84615"/>
              <a:buFont typeface="Arial"/>
              <a:buNone/>
            </a:pPr>
            <a:r>
              <a:rPr lang="en" sz="1300">
                <a:solidFill>
                  <a:schemeClr val="dk1"/>
                </a:solidFill>
                <a:latin typeface="Arial"/>
                <a:ea typeface="Arial"/>
                <a:cs typeface="Arial"/>
                <a:sym typeface="Arial"/>
              </a:rPr>
              <a:t>In such case,</a:t>
            </a:r>
            <a:r>
              <a:rPr lang="en" sz="13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1300" u="sng">
                <a:solidFill>
                  <a:schemeClr val="dk1"/>
                </a:solidFill>
                <a:latin typeface="Arial"/>
                <a:ea typeface="Arial"/>
                <a:cs typeface="Arial"/>
                <a:sym typeface="Arial"/>
                <a:hlinkClick r:id="rId4">
                  <a:extLst>
                    <a:ext uri="{A12FA001-AC4F-418D-AE19-62706E023703}">
                      <ahyp:hlinkClr val="tx"/>
                    </a:ext>
                  </a:extLst>
                </a:hlinkClick>
              </a:rPr>
              <a:t>JVM</a:t>
            </a:r>
            <a:r>
              <a:rPr lang="en" sz="1300">
                <a:solidFill>
                  <a:schemeClr val="dk1"/>
                </a:solidFill>
                <a:latin typeface="Arial"/>
                <a:ea typeface="Arial"/>
                <a:cs typeface="Arial"/>
                <a:sym typeface="Arial"/>
              </a:rPr>
              <a:t> will create a new string object in normal (non-pool) heap memory, and the literal "Welcome" will be placed in the string constant pool. The variable s will refer to the object in a heap (non-pool).</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ct val="73333"/>
              <a:buFont typeface="Arial"/>
              <a:buNone/>
            </a:pPr>
            <a:r>
              <a:rPr b="1" lang="en" sz="1500">
                <a:solidFill>
                  <a:schemeClr val="dk1"/>
                </a:solidFill>
                <a:latin typeface="Arial"/>
                <a:ea typeface="Arial"/>
                <a:cs typeface="Arial"/>
                <a:sym typeface="Arial"/>
              </a:rPr>
              <a:t>Java String Example</a:t>
            </a:r>
            <a:endParaRPr b="1" sz="15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ct val="84615"/>
              <a:buFont typeface="Arial"/>
              <a:buNone/>
            </a:pPr>
            <a:r>
              <a:rPr b="1" lang="en" sz="1300">
                <a:solidFill>
                  <a:schemeClr val="dk1"/>
                </a:solidFill>
                <a:latin typeface="Arial"/>
                <a:ea typeface="Arial"/>
                <a:cs typeface="Arial"/>
                <a:sym typeface="Arial"/>
              </a:rPr>
              <a:t>StringExample.java</a:t>
            </a:r>
            <a:endParaRPr b="1" sz="1300">
              <a:solidFill>
                <a:schemeClr val="dk1"/>
              </a:solidFill>
              <a:latin typeface="Arial"/>
              <a:ea typeface="Arial"/>
              <a:cs typeface="Arial"/>
              <a:sym typeface="Arial"/>
            </a:endParaRPr>
          </a:p>
          <a:p>
            <a:pPr indent="-298767" lvl="0" marL="457200" rtl="0" algn="l">
              <a:lnSpc>
                <a:spcPct val="115000"/>
              </a:lnSpc>
              <a:spcBef>
                <a:spcPts val="1200"/>
              </a:spcBef>
              <a:spcAft>
                <a:spcPts val="0"/>
              </a:spcAft>
              <a:buClr>
                <a:schemeClr val="dk1"/>
              </a:buClr>
              <a:buSzPct val="100000"/>
              <a:buAutoNum type="arabicPeriod"/>
            </a:pPr>
            <a:r>
              <a:rPr lang="en" sz="1300">
                <a:solidFill>
                  <a:schemeClr val="dk1"/>
                </a:solidFill>
                <a:latin typeface="Arial"/>
                <a:ea typeface="Arial"/>
                <a:cs typeface="Arial"/>
                <a:sym typeface="Arial"/>
              </a:rPr>
              <a:t>public class StringExample{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public static void main(String args[]){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String s1="java";//creating string by Java string literal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char ch[]={'s','t','r','i','n','g','s'};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String s2=new String(ch);//converting char array to string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String s3=new String("example");//creating Java string by new keyword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System.out.println(s1);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System.out.println(s2);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System.out.println(s3);    </a:t>
            </a:r>
            <a:endParaRPr sz="1300">
              <a:solidFill>
                <a:schemeClr val="dk1"/>
              </a:solidFill>
              <a:latin typeface="Arial"/>
              <a:ea typeface="Arial"/>
              <a:cs typeface="Arial"/>
              <a:sym typeface="Arial"/>
            </a:endParaRPr>
          </a:p>
          <a:p>
            <a:pPr indent="-298767" lvl="0" marL="457200" rtl="0" algn="l">
              <a:lnSpc>
                <a:spcPct val="115000"/>
              </a:lnSpc>
              <a:spcBef>
                <a:spcPts val="0"/>
              </a:spcBef>
              <a:spcAft>
                <a:spcPts val="0"/>
              </a:spcAft>
              <a:buClr>
                <a:schemeClr val="dk1"/>
              </a:buClr>
              <a:buSzPct val="100000"/>
              <a:buAutoNum type="arabicPeriod"/>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0" rtl="0" algn="l">
              <a:spcBef>
                <a:spcPts val="1200"/>
              </a:spcBef>
              <a:spcAft>
                <a:spcPts val="1200"/>
              </a:spcAft>
              <a:buNone/>
            </a:pPr>
            <a:r>
              <a:t/>
            </a:r>
            <a:endParaRPr sz="28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9"/>
          <p:cNvSpPr txBox="1"/>
          <p:nvPr>
            <p:ph idx="1" type="body"/>
          </p:nvPr>
        </p:nvSpPr>
        <p:spPr>
          <a:xfrm>
            <a:off x="686550" y="292100"/>
            <a:ext cx="7770900" cy="3427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StringStorage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main(String args[])</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String s1 = "TAT";</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String s2 = "TAT";</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String s3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String("TAT");</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String s4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String("TAT");</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System.out.println(s1);</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System.out.println(s2);</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System.out.println(s3);</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System.out.println(s4);</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8" name="Google Shape;438;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9" name="Google Shape;439;p80"/>
          <p:cNvPicPr preferRelativeResize="0"/>
          <p:nvPr/>
        </p:nvPicPr>
        <p:blipFill>
          <a:blip r:embed="rId3">
            <a:alphaModFix/>
          </a:blip>
          <a:stretch>
            <a:fillRect/>
          </a:stretch>
        </p:blipFill>
        <p:spPr>
          <a:xfrm>
            <a:off x="914400" y="205975"/>
            <a:ext cx="6769249" cy="46312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1"/>
          <p:cNvSpPr txBox="1"/>
          <p:nvPr>
            <p:ph idx="1" type="body"/>
          </p:nvPr>
        </p:nvSpPr>
        <p:spPr>
          <a:xfrm>
            <a:off x="838200" y="215900"/>
            <a:ext cx="7847100" cy="4297800"/>
          </a:xfrm>
          <a:prstGeom prst="rect">
            <a:avLst/>
          </a:prstGeom>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0"/>
              </a:spcAft>
              <a:buClr>
                <a:schemeClr val="dk1"/>
              </a:buClr>
              <a:buSzPct val="84615"/>
              <a:buFont typeface="Arial"/>
              <a:buNone/>
            </a:pPr>
            <a:r>
              <a:rPr b="1" lang="en" sz="1300">
                <a:solidFill>
                  <a:schemeClr val="dk1"/>
                </a:solidFill>
                <a:highlight>
                  <a:schemeClr val="lt1"/>
                </a:highlight>
                <a:latin typeface="Arial"/>
                <a:ea typeface="Arial"/>
                <a:cs typeface="Arial"/>
                <a:sym typeface="Arial"/>
              </a:rPr>
              <a:t>Immutable String in Java</a:t>
            </a:r>
            <a:endParaRPr b="1" sz="1300">
              <a:solidFill>
                <a:schemeClr val="dk1"/>
              </a:solidFill>
              <a:highlight>
                <a:schemeClr val="lt1"/>
              </a:highlight>
              <a:latin typeface="Arial"/>
              <a:ea typeface="Arial"/>
              <a:cs typeface="Arial"/>
              <a:sym typeface="Arial"/>
            </a:endParaRPr>
          </a:p>
          <a:p>
            <a:pPr indent="-261778" lvl="0" marL="457200" rtl="0" algn="l">
              <a:lnSpc>
                <a:spcPct val="115000"/>
              </a:lnSpc>
              <a:spcBef>
                <a:spcPts val="1200"/>
              </a:spcBef>
              <a:spcAft>
                <a:spcPts val="0"/>
              </a:spcAft>
              <a:buClr>
                <a:schemeClr val="dk1"/>
              </a:buClr>
              <a:buSzPct val="100000"/>
              <a:buChar char="●"/>
            </a:pPr>
            <a:r>
              <a:rPr lang="en" sz="1100">
                <a:solidFill>
                  <a:schemeClr val="dk1"/>
                </a:solidFill>
                <a:highlight>
                  <a:schemeClr val="lt1"/>
                </a:highlight>
                <a:latin typeface="Arial"/>
                <a:ea typeface="Arial"/>
                <a:cs typeface="Arial"/>
                <a:sym typeface="Arial"/>
              </a:rPr>
              <a:t>In java, string objects are immutable. Immutable simply means unmodifiable or unchangeable.</a:t>
            </a:r>
            <a:endParaRPr sz="1100">
              <a:solidFill>
                <a:schemeClr val="dk1"/>
              </a:solidFill>
              <a:highlight>
                <a:schemeClr val="lt1"/>
              </a:highlight>
              <a:latin typeface="Arial"/>
              <a:ea typeface="Arial"/>
              <a:cs typeface="Arial"/>
              <a:sym typeface="Arial"/>
            </a:endParaRPr>
          </a:p>
          <a:p>
            <a:pPr indent="-261778" lvl="0" marL="457200" rtl="0" algn="l">
              <a:lnSpc>
                <a:spcPct val="115000"/>
              </a:lnSpc>
              <a:spcBef>
                <a:spcPts val="0"/>
              </a:spcBef>
              <a:spcAft>
                <a:spcPts val="0"/>
              </a:spcAft>
              <a:buClr>
                <a:schemeClr val="dk1"/>
              </a:buClr>
              <a:buSzPct val="100000"/>
              <a:buChar char="●"/>
            </a:pPr>
            <a:r>
              <a:rPr lang="en" sz="1100">
                <a:solidFill>
                  <a:schemeClr val="dk1"/>
                </a:solidFill>
                <a:highlight>
                  <a:schemeClr val="lt1"/>
                </a:highlight>
                <a:latin typeface="Arial"/>
                <a:ea typeface="Arial"/>
                <a:cs typeface="Arial"/>
                <a:sym typeface="Arial"/>
              </a:rPr>
              <a:t>Once a string object is created its data or state can’t be changed but a new string object is created.</a:t>
            </a:r>
            <a:endParaRPr sz="1100">
              <a:solidFill>
                <a:schemeClr val="dk1"/>
              </a:solidFill>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class</a:t>
            </a:r>
            <a:r>
              <a:rPr lang="en" sz="1100">
                <a:solidFill>
                  <a:schemeClr val="dk1"/>
                </a:solidFill>
                <a:highlight>
                  <a:schemeClr val="lt1"/>
                </a:highlight>
                <a:latin typeface="Arial"/>
                <a:ea typeface="Arial"/>
                <a:cs typeface="Arial"/>
                <a:sym typeface="Arial"/>
              </a:rPr>
              <a:t> </a:t>
            </a:r>
            <a:r>
              <a:rPr lang="en" sz="1100">
                <a:solidFill>
                  <a:schemeClr val="dk1"/>
                </a:solidFill>
                <a:highlight>
                  <a:schemeClr val="lt1"/>
                </a:highlight>
                <a:latin typeface="Roboto Mono"/>
                <a:ea typeface="Roboto Mono"/>
                <a:cs typeface="Roboto Mono"/>
                <a:sym typeface="Roboto Mono"/>
              </a:rPr>
              <a:t>ABC {</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public</a:t>
            </a:r>
            <a:r>
              <a:rPr lang="en" sz="1100">
                <a:solidFill>
                  <a:schemeClr val="dk1"/>
                </a:solidFill>
                <a:highlight>
                  <a:schemeClr val="lt1"/>
                </a:highlight>
                <a:latin typeface="Arial"/>
                <a:ea typeface="Arial"/>
                <a:cs typeface="Arial"/>
                <a:sym typeface="Arial"/>
              </a:rPr>
              <a:t> </a:t>
            </a:r>
            <a:r>
              <a:rPr lang="en" sz="1100">
                <a:solidFill>
                  <a:schemeClr val="dk1"/>
                </a:solidFill>
                <a:highlight>
                  <a:schemeClr val="lt1"/>
                </a:highlight>
                <a:latin typeface="Roboto Mono"/>
                <a:ea typeface="Roboto Mono"/>
                <a:cs typeface="Roboto Mono"/>
                <a:sym typeface="Roboto Mono"/>
              </a:rPr>
              <a:t>static</a:t>
            </a:r>
            <a:r>
              <a:rPr lang="en" sz="1100">
                <a:solidFill>
                  <a:schemeClr val="dk1"/>
                </a:solidFill>
                <a:highlight>
                  <a:schemeClr val="lt1"/>
                </a:highlight>
                <a:latin typeface="Arial"/>
                <a:ea typeface="Arial"/>
                <a:cs typeface="Arial"/>
                <a:sym typeface="Arial"/>
              </a:rPr>
              <a:t> </a:t>
            </a:r>
            <a:r>
              <a:rPr lang="en" sz="1100">
                <a:solidFill>
                  <a:schemeClr val="dk1"/>
                </a:solidFill>
                <a:highlight>
                  <a:schemeClr val="lt1"/>
                </a:highlight>
                <a:latin typeface="Roboto Mono"/>
                <a:ea typeface="Roboto Mono"/>
                <a:cs typeface="Roboto Mono"/>
                <a:sym typeface="Roboto Mono"/>
              </a:rPr>
              <a:t>void</a:t>
            </a:r>
            <a:r>
              <a:rPr lang="en" sz="1100">
                <a:solidFill>
                  <a:schemeClr val="dk1"/>
                </a:solidFill>
                <a:highlight>
                  <a:schemeClr val="lt1"/>
                </a:highlight>
                <a:latin typeface="Arial"/>
                <a:ea typeface="Arial"/>
                <a:cs typeface="Arial"/>
                <a:sym typeface="Arial"/>
              </a:rPr>
              <a:t> </a:t>
            </a:r>
            <a:r>
              <a:rPr lang="en" sz="1100">
                <a:solidFill>
                  <a:schemeClr val="dk1"/>
                </a:solidFill>
                <a:highlight>
                  <a:schemeClr val="lt1"/>
                </a:highlight>
                <a:latin typeface="Roboto Mono"/>
                <a:ea typeface="Roboto Mono"/>
                <a:cs typeface="Roboto Mono"/>
                <a:sym typeface="Roboto Mono"/>
              </a:rPr>
              <a:t>main(String[] args)</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String s = "Sachin";</a:t>
            </a:r>
            <a:endParaRPr sz="1100">
              <a:solidFill>
                <a:schemeClr val="dk1"/>
              </a:solidFill>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 concat() method appends</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 the string at the end</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s.concat(" Tendulkar");</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a:t>
            </a:r>
            <a:r>
              <a:rPr lang="en" sz="1100">
                <a:solidFill>
                  <a:schemeClr val="dk1"/>
                </a:solidFill>
                <a:highlight>
                  <a:schemeClr val="lt1"/>
                </a:highlight>
                <a:latin typeface="Arial"/>
                <a:ea typeface="Arial"/>
                <a:cs typeface="Arial"/>
                <a:sym typeface="Arial"/>
              </a:rPr>
              <a:t> </a:t>
            </a:r>
            <a:endParaRPr sz="1100">
              <a:solidFill>
                <a:schemeClr val="dk1"/>
              </a:solidFill>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 This will print Sachin</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 because strings are</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 immutable objects</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System.out.println(s);</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    }</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solidFill>
                  <a:schemeClr val="dk1"/>
                </a:solidFill>
                <a:highlight>
                  <a:schemeClr val="lt1"/>
                </a:highlight>
                <a:latin typeface="Roboto Mono"/>
                <a:ea typeface="Roboto Mono"/>
                <a:cs typeface="Roboto Mono"/>
                <a:sym typeface="Roboto Mono"/>
              </a:rPr>
              <a:t>}</a:t>
            </a:r>
            <a:endParaRPr sz="1100">
              <a:solidFill>
                <a:schemeClr val="dk1"/>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chemeClr val="dk1"/>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9"/>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Accessing Classes from Packages</a:t>
            </a:r>
            <a:endParaRPr/>
          </a:p>
        </p:txBody>
      </p:sp>
      <p:sp>
        <p:nvSpPr>
          <p:cNvPr id="91" name="Google Shape;91;p19"/>
          <p:cNvSpPr txBox="1"/>
          <p:nvPr/>
        </p:nvSpPr>
        <p:spPr>
          <a:xfrm>
            <a:off x="428625" y="1232297"/>
            <a:ext cx="8229600" cy="375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There are two ways of accessing the classes stored in   packages: </a:t>
            </a:r>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Using fully qualified class name </a:t>
            </a:r>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java.lang.Math.sqrt(x); </a:t>
            </a:r>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Import package and use class name directly</a:t>
            </a:r>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import java.lang.Math </a:t>
            </a:r>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		Math.sqrt(x); </a:t>
            </a:r>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Selected or all classes in packages can be imported:</a:t>
            </a:r>
            <a:endParaRPr/>
          </a:p>
          <a:p>
            <a:pPr indent="-228600" lvl="3" marL="1600200" marR="0" rtl="0" algn="l">
              <a:lnSpc>
                <a:spcPct val="100000"/>
              </a:lnSpc>
              <a:spcBef>
                <a:spcPts val="400"/>
              </a:spcBef>
              <a:spcAft>
                <a:spcPts val="0"/>
              </a:spcAft>
              <a:buClr>
                <a:srgbClr val="000000"/>
              </a:buClr>
              <a:buSzPts val="1800"/>
              <a:buFont typeface="Times New Roman"/>
              <a:buNone/>
            </a:pPr>
            <a:r>
              <a:rPr b="0" i="0" lang="en" sz="1800" u="none" cap="none" strike="noStrike">
                <a:solidFill>
                  <a:srgbClr val="000000"/>
                </a:solidFill>
                <a:latin typeface="Times New Roman"/>
                <a:ea typeface="Times New Roman"/>
                <a:cs typeface="Times New Roman"/>
                <a:sym typeface="Times New Roman"/>
              </a:rPr>
              <a:t>						</a:t>
            </a:r>
            <a:endParaRPr/>
          </a:p>
          <a:p>
            <a:pPr indent="-228600" lvl="3" marL="1600200" marR="0" rtl="0" algn="l">
              <a:lnSpc>
                <a:spcPct val="100000"/>
              </a:lnSpc>
              <a:spcBef>
                <a:spcPts val="40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228600" lvl="3" marL="1600200" marR="0" rtl="0" algn="l">
              <a:lnSpc>
                <a:spcPct val="100000"/>
              </a:lnSpc>
              <a:spcBef>
                <a:spcPts val="400"/>
              </a:spcBef>
              <a:spcAft>
                <a:spcPts val="0"/>
              </a:spcAft>
              <a:buClr>
                <a:srgbClr val="000000"/>
              </a:buClr>
              <a:buSzPts val="1800"/>
              <a:buFont typeface="Times New Roman"/>
              <a:buNone/>
            </a:pPr>
            <a:r>
              <a:rPr b="0" i="0" lang="en" sz="1800" u="none" cap="none" strike="noStrike">
                <a:solidFill>
                  <a:srgbClr val="000000"/>
                </a:solidFill>
                <a:latin typeface="Times New Roman"/>
                <a:ea typeface="Times New Roman"/>
                <a:cs typeface="Times New Roman"/>
                <a:sym typeface="Times New Roman"/>
              </a:rPr>
              <a:t>							</a:t>
            </a:r>
            <a:endParaRPr/>
          </a:p>
          <a:p>
            <a:pPr indent="-228600" lvl="3" marL="1600200" marR="0" rtl="0" algn="l">
              <a:lnSpc>
                <a:spcPct val="100000"/>
              </a:lnSpc>
              <a:spcBef>
                <a:spcPts val="40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Implicit in all programs: import java.lang.*; </a:t>
            </a:r>
            <a:endParaRPr/>
          </a:p>
          <a:p>
            <a:pPr indent="-342900" lvl="0" marL="342900" marR="0" rtl="0" algn="l">
              <a:lnSpc>
                <a:spcPct val="100000"/>
              </a:lnSpc>
              <a:spcBef>
                <a:spcPts val="400"/>
              </a:spcBef>
              <a:spcAft>
                <a:spcPts val="0"/>
              </a:spcAft>
              <a:buClr>
                <a:srgbClr val="000000"/>
              </a:buClr>
              <a:buSzPts val="1800"/>
              <a:buFont typeface="Times New Roman"/>
              <a:buNone/>
            </a:pPr>
            <a:r>
              <a:rPr b="0" i="0" lang="en" sz="1800" u="none">
                <a:solidFill>
                  <a:srgbClr val="000000"/>
                </a:solidFill>
                <a:latin typeface="Times New Roman"/>
                <a:ea typeface="Times New Roman"/>
                <a:cs typeface="Times New Roman"/>
                <a:sym typeface="Times New Roman"/>
              </a:rPr>
              <a:t>package statement(s) must appear first</a:t>
            </a:r>
            <a:endParaRPr/>
          </a:p>
        </p:txBody>
      </p:sp>
      <p:sp>
        <p:nvSpPr>
          <p:cNvPr id="92" name="Google Shape;92;p19"/>
          <p:cNvSpPr txBox="1"/>
          <p:nvPr/>
        </p:nvSpPr>
        <p:spPr>
          <a:xfrm>
            <a:off x="1129762" y="3974050"/>
            <a:ext cx="4143300" cy="750000"/>
          </a:xfrm>
          <a:prstGeom prst="rect">
            <a:avLst/>
          </a:prstGeom>
          <a:solidFill>
            <a:srgbClr val="4F81BD"/>
          </a:solidFill>
          <a:ln cap="flat" cmpd="sng" w="25550">
            <a:solidFill>
              <a:srgbClr val="385D8A"/>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r>
              <a:rPr b="0" i="0" lang="en" sz="1800" u="none">
                <a:solidFill>
                  <a:srgbClr val="FFFFFF"/>
                </a:solidFill>
                <a:latin typeface="Calibri"/>
                <a:ea typeface="Calibri"/>
                <a:cs typeface="Calibri"/>
                <a:sym typeface="Calibri"/>
              </a:rPr>
              <a:t> import package.class;</a:t>
            </a:r>
            <a:endParaRPr/>
          </a:p>
          <a:p>
            <a:pPr indent="0" lvl="0" marL="0" marR="0" rtl="0" algn="ctr">
              <a:lnSpc>
                <a:spcPct val="100000"/>
              </a:lnSpc>
              <a:spcBef>
                <a:spcPts val="0"/>
              </a:spcBef>
              <a:spcAft>
                <a:spcPts val="0"/>
              </a:spcAft>
              <a:buClr>
                <a:srgbClr val="FFFFFF"/>
              </a:buClr>
              <a:buSzPts val="1800"/>
              <a:buFont typeface="Calibri"/>
              <a:buNone/>
            </a:pPr>
            <a:r>
              <a:rPr b="0" i="0" lang="en" sz="1800" u="none">
                <a:solidFill>
                  <a:srgbClr val="FFFFFF"/>
                </a:solidFill>
                <a:latin typeface="Calibri"/>
                <a:ea typeface="Calibri"/>
                <a:cs typeface="Calibri"/>
                <a:sym typeface="Calibri"/>
              </a:rPr>
              <a:t>import package.*;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0" name="Google Shape;450;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 sz="2100"/>
              <a:t>Here Sachin is not changed but a new object is created with “Sachin Tendulkar”. That is why a string is known as immutable.</a:t>
            </a:r>
            <a:endParaRPr sz="2100"/>
          </a:p>
          <a:p>
            <a:pPr indent="0" lvl="0" marL="0" rtl="0" algn="l">
              <a:lnSpc>
                <a:spcPct val="115000"/>
              </a:lnSpc>
              <a:spcBef>
                <a:spcPts val="1200"/>
              </a:spcBef>
              <a:spcAft>
                <a:spcPts val="0"/>
              </a:spcAft>
              <a:buClr>
                <a:schemeClr val="dk1"/>
              </a:buClr>
              <a:buSzPts val="1100"/>
              <a:buFont typeface="Arial"/>
              <a:buNone/>
            </a:pPr>
            <a:r>
              <a:rPr lang="en" sz="2100"/>
              <a:t>As you can see in the given figure that two objects are created but s reference variable still refers to “Sachin” and not to “Sachin Tendulkar”.</a:t>
            </a:r>
            <a:endParaRPr sz="2100"/>
          </a:p>
          <a:p>
            <a:pPr indent="0" lvl="0" marL="0" rtl="0" algn="l">
              <a:spcBef>
                <a:spcPts val="1200"/>
              </a:spcBef>
              <a:spcAft>
                <a:spcPts val="1200"/>
              </a:spcAft>
              <a:buNone/>
            </a:pPr>
            <a:r>
              <a:rPr lang="en" sz="2100"/>
              <a:t>But if we explicitly assign it to the reference variable, it will refer to the “Sachin Tendulkar” object.</a:t>
            </a:r>
            <a:endParaRPr sz="21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81000" marR="381000" rtl="0" algn="l">
              <a:lnSpc>
                <a:spcPct val="115000"/>
              </a:lnSpc>
              <a:spcBef>
                <a:spcPts val="1200"/>
              </a:spcBef>
              <a:spcAft>
                <a:spcPts val="0"/>
              </a:spcAft>
              <a:buClr>
                <a:schemeClr val="dk1"/>
              </a:buClr>
              <a:buSzPts val="1100"/>
              <a:buFont typeface="Arial"/>
              <a:buNone/>
            </a:pPr>
            <a:r>
              <a:rPr b="1" lang="en" sz="2100">
                <a:solidFill>
                  <a:schemeClr val="dk1"/>
                </a:solidFill>
                <a:latin typeface="Arial"/>
                <a:ea typeface="Arial"/>
                <a:cs typeface="Arial"/>
                <a:sym typeface="Arial"/>
              </a:rPr>
              <a:t>Why string objects are immutable in java?</a:t>
            </a:r>
            <a:endParaRPr b="1" sz="2100">
              <a:solidFill>
                <a:schemeClr val="dk1"/>
              </a:solidFill>
              <a:latin typeface="Arial"/>
              <a:ea typeface="Arial"/>
              <a:cs typeface="Arial"/>
              <a:sym typeface="Arial"/>
            </a:endParaRPr>
          </a:p>
          <a:p>
            <a:pPr indent="0" lvl="0" marL="381000" marR="381000" rtl="0" algn="l">
              <a:lnSpc>
                <a:spcPct val="115000"/>
              </a:lnSpc>
              <a:spcBef>
                <a:spcPts val="1200"/>
              </a:spcBef>
              <a:spcAft>
                <a:spcPts val="0"/>
              </a:spcAft>
              <a:buClr>
                <a:schemeClr val="dk1"/>
              </a:buClr>
              <a:buSzPts val="1100"/>
              <a:buFont typeface="Arial"/>
              <a:buNone/>
            </a:pPr>
            <a:r>
              <a:rPr lang="en" sz="2100">
                <a:solidFill>
                  <a:schemeClr val="dk1"/>
                </a:solidFill>
                <a:latin typeface="Arial"/>
                <a:ea typeface="Arial"/>
                <a:cs typeface="Arial"/>
                <a:sym typeface="Arial"/>
              </a:rPr>
              <a:t>Because java uses the concept of string literal. Suppose there are 5 reference variables, all refers to one object “sachin”. If one reference variable changes the value of the object, it will be affected to all the reference variables. That is why string objects are immutable in java.</a:t>
            </a:r>
            <a:endParaRPr sz="21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0" name="Shape 460"/>
        <p:cNvGrpSpPr/>
        <p:nvPr/>
      </p:nvGrpSpPr>
      <p:grpSpPr>
        <a:xfrm>
          <a:off x="0" y="0"/>
          <a:ext cx="0" cy="0"/>
          <a:chOff x="0" y="0"/>
          <a:chExt cx="0" cy="0"/>
        </a:xfrm>
      </p:grpSpPr>
      <p:sp>
        <p:nvSpPr>
          <p:cNvPr id="461" name="Google Shape;461;p84"/>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Libre Franklin"/>
              <a:buNone/>
            </a:pPr>
            <a:r>
              <a:rPr b="0" i="0" lang="en" sz="4000" u="none">
                <a:solidFill>
                  <a:srgbClr val="696464"/>
                </a:solidFill>
                <a:latin typeface="Libre Franklin"/>
                <a:ea typeface="Libre Franklin"/>
                <a:cs typeface="Libre Franklin"/>
                <a:sym typeface="Libre Franklin"/>
              </a:rPr>
              <a:t>String Methods</a:t>
            </a:r>
            <a:endParaRPr/>
          </a:p>
        </p:txBody>
      </p:sp>
      <p:sp>
        <p:nvSpPr>
          <p:cNvPr id="462" name="Google Shape;462;p84"/>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252412" lvl="0" marL="296862" marR="0" rtl="0" algn="l">
              <a:lnSpc>
                <a:spcPct val="100000"/>
              </a:lnSpc>
              <a:spcBef>
                <a:spcPts val="0"/>
              </a:spcBef>
              <a:spcAft>
                <a:spcPts val="0"/>
              </a:spcAft>
              <a:buClr>
                <a:srgbClr val="D34817"/>
              </a:buClr>
              <a:buSzPts val="1510"/>
              <a:buFont typeface="Noto Sans Symbols"/>
              <a:buChar char="⚫"/>
            </a:pPr>
            <a:r>
              <a:rPr b="0" i="0" lang="en" sz="1900" u="none">
                <a:solidFill>
                  <a:srgbClr val="000000"/>
                </a:solidFill>
                <a:latin typeface="Libre Baskerville"/>
                <a:ea typeface="Libre Baskerville"/>
                <a:cs typeface="Libre Baskerville"/>
                <a:sym typeface="Libre Baskerville"/>
              </a:rPr>
              <a:t>The </a:t>
            </a:r>
            <a:r>
              <a:rPr b="0" i="0" lang="en" sz="1900" u="none">
                <a:solidFill>
                  <a:srgbClr val="000000"/>
                </a:solidFill>
                <a:latin typeface="Courier New"/>
                <a:ea typeface="Courier New"/>
                <a:cs typeface="Courier New"/>
                <a:sym typeface="Courier New"/>
              </a:rPr>
              <a:t>length</a:t>
            </a:r>
            <a:r>
              <a:rPr b="0" i="0" lang="en" sz="1900" u="none">
                <a:solidFill>
                  <a:srgbClr val="000000"/>
                </a:solidFill>
                <a:latin typeface="Libre Baskerville"/>
                <a:ea typeface="Libre Baskerville"/>
                <a:cs typeface="Libre Baskerville"/>
                <a:sym typeface="Libre Baskerville"/>
              </a:rPr>
              <a:t> method returns the number of characters in the string:</a:t>
            </a:r>
            <a:endParaRPr sz="700"/>
          </a:p>
          <a:p>
            <a:pPr indent="-296862" lvl="0" marL="296862" marR="0" rtl="0" algn="l">
              <a:lnSpc>
                <a:spcPct val="100000"/>
              </a:lnSpc>
              <a:spcBef>
                <a:spcPts val="300"/>
              </a:spcBef>
              <a:spcAft>
                <a:spcPts val="0"/>
              </a:spcAft>
              <a:buClr>
                <a:srgbClr val="000000"/>
              </a:buClr>
              <a:buSzPts val="2400"/>
              <a:buFont typeface="Courier New"/>
              <a:buNone/>
            </a:pPr>
            <a:r>
              <a:rPr b="0" i="0" lang="en" sz="1700" u="none">
                <a:solidFill>
                  <a:srgbClr val="000000"/>
                </a:solidFill>
                <a:latin typeface="Courier New"/>
                <a:ea typeface="Courier New"/>
                <a:cs typeface="Courier New"/>
                <a:sym typeface="Courier New"/>
              </a:rPr>
              <a:t>stringSize = name.length();</a:t>
            </a:r>
            <a:endParaRPr sz="700"/>
          </a:p>
          <a:p>
            <a:pPr indent="-203200" lvl="2" marL="889000" marR="0" rtl="0" algn="l">
              <a:lnSpc>
                <a:spcPct val="100000"/>
              </a:lnSpc>
              <a:spcBef>
                <a:spcPts val="300"/>
              </a:spcBef>
              <a:spcAft>
                <a:spcPts val="0"/>
              </a:spcAft>
              <a:buClr>
                <a:srgbClr val="E5B1AB"/>
              </a:buClr>
              <a:buSzPts val="1000"/>
              <a:buFont typeface="Noto Sans Symbols"/>
              <a:buChar char="⚫"/>
            </a:pPr>
            <a:r>
              <a:rPr b="0" i="0" lang="en" sz="1300" u="none" cap="none" strike="noStrike">
                <a:solidFill>
                  <a:srgbClr val="000000"/>
                </a:solidFill>
                <a:latin typeface="Libre Baskerville"/>
                <a:ea typeface="Libre Baskerville"/>
                <a:cs typeface="Libre Baskerville"/>
                <a:sym typeface="Libre Baskerville"/>
              </a:rPr>
              <a:t>Here, the variable </a:t>
            </a:r>
            <a:r>
              <a:rPr b="0" i="0" lang="en" sz="1300" u="none" cap="none" strike="noStrike">
                <a:solidFill>
                  <a:srgbClr val="000000"/>
                </a:solidFill>
                <a:latin typeface="Courier New"/>
                <a:ea typeface="Courier New"/>
                <a:cs typeface="Courier New"/>
                <a:sym typeface="Courier New"/>
              </a:rPr>
              <a:t>stringSize</a:t>
            </a:r>
            <a:r>
              <a:rPr b="0" i="0" lang="en" sz="1300" u="none" cap="none" strike="noStrike">
                <a:solidFill>
                  <a:srgbClr val="000000"/>
                </a:solidFill>
                <a:latin typeface="Libre Baskerville"/>
                <a:ea typeface="Libre Baskerville"/>
                <a:cs typeface="Libre Baskerville"/>
                <a:sym typeface="Libre Baskerville"/>
              </a:rPr>
              <a:t> is assigned the number of characters in the string referenced by </a:t>
            </a:r>
            <a:r>
              <a:rPr b="0" i="0" lang="en" sz="1300" u="none" cap="none" strike="noStrike">
                <a:solidFill>
                  <a:srgbClr val="000000"/>
                </a:solidFill>
                <a:latin typeface="Courier New"/>
                <a:ea typeface="Courier New"/>
                <a:cs typeface="Courier New"/>
                <a:sym typeface="Courier New"/>
              </a:rPr>
              <a:t>name</a:t>
            </a:r>
            <a:r>
              <a:rPr b="0" i="0" lang="en" sz="1300" u="none" cap="none" strike="noStrike">
                <a:solidFill>
                  <a:srgbClr val="000000"/>
                </a:solidFill>
                <a:latin typeface="Libre Baskerville"/>
                <a:ea typeface="Libre Baskerville"/>
                <a:cs typeface="Libre Baskerville"/>
                <a:sym typeface="Libre Baskerville"/>
              </a:rPr>
              <a:t>.</a:t>
            </a:r>
            <a:endParaRPr sz="700"/>
          </a:p>
          <a:p>
            <a:pPr indent="-203200" lvl="2" marL="889000" marR="0" rtl="0" algn="l">
              <a:lnSpc>
                <a:spcPct val="100000"/>
              </a:lnSpc>
              <a:spcBef>
                <a:spcPts val="300"/>
              </a:spcBef>
              <a:spcAft>
                <a:spcPts val="0"/>
              </a:spcAft>
              <a:buClr>
                <a:srgbClr val="E5B1AB"/>
              </a:buClr>
              <a:buSzPts val="1000"/>
              <a:buFont typeface="Noto Sans Symbols"/>
              <a:buChar char="⚫"/>
            </a:pPr>
            <a:r>
              <a:rPr b="0" i="0" lang="en" sz="1300" u="none" cap="none" strike="noStrike">
                <a:solidFill>
                  <a:srgbClr val="000000"/>
                </a:solidFill>
                <a:latin typeface="Libre Baskerville"/>
                <a:ea typeface="Libre Baskerville"/>
                <a:cs typeface="Libre Baskerville"/>
                <a:sym typeface="Libre Baskerville"/>
              </a:rPr>
              <a:t>The </a:t>
            </a:r>
            <a:r>
              <a:rPr b="0" i="0" lang="en" sz="1300" u="none" cap="none" strike="noStrike">
                <a:solidFill>
                  <a:srgbClr val="000000"/>
                </a:solidFill>
                <a:latin typeface="Courier New"/>
                <a:ea typeface="Courier New"/>
                <a:cs typeface="Courier New"/>
                <a:sym typeface="Courier New"/>
              </a:rPr>
              <a:t>name.length()</a:t>
            </a:r>
            <a:r>
              <a:rPr b="0" i="0" lang="en" sz="1300" u="none" cap="none" strike="noStrike">
                <a:solidFill>
                  <a:srgbClr val="000000"/>
                </a:solidFill>
                <a:latin typeface="Libre Baskerville"/>
                <a:ea typeface="Libre Baskerville"/>
                <a:cs typeface="Libre Baskerville"/>
                <a:sym typeface="Libre Baskerville"/>
              </a:rPr>
              <a:t> portion is called a method </a:t>
            </a:r>
            <a:r>
              <a:rPr b="0" i="0" lang="en" sz="1300" u="sng" cap="none" strike="noStrike">
                <a:solidFill>
                  <a:srgbClr val="000000"/>
                </a:solidFill>
                <a:latin typeface="Libre Baskerville"/>
                <a:ea typeface="Libre Baskerville"/>
                <a:cs typeface="Libre Baskerville"/>
                <a:sym typeface="Libre Baskerville"/>
              </a:rPr>
              <a:t>call</a:t>
            </a:r>
            <a:r>
              <a:rPr b="0" i="0" lang="en" sz="1300" u="none" cap="none" strike="noStrike">
                <a:solidFill>
                  <a:srgbClr val="000000"/>
                </a:solidFill>
                <a:latin typeface="Libre Baskerville"/>
                <a:ea typeface="Libre Baskerville"/>
                <a:cs typeface="Libre Baskerville"/>
                <a:sym typeface="Libre Baskerville"/>
              </a:rPr>
              <a:t>.</a:t>
            </a:r>
            <a:endParaRPr sz="700"/>
          </a:p>
          <a:p>
            <a:pPr indent="-203200" lvl="3" marL="1185862" marR="0" rtl="0" algn="l">
              <a:lnSpc>
                <a:spcPct val="100000"/>
              </a:lnSpc>
              <a:spcBef>
                <a:spcPts val="300"/>
              </a:spcBef>
              <a:spcAft>
                <a:spcPts val="0"/>
              </a:spcAft>
              <a:buClr>
                <a:srgbClr val="A28E6A"/>
              </a:buClr>
              <a:buSzPts val="900"/>
              <a:buFont typeface="Noto Sans Symbols"/>
              <a:buChar char="⚫"/>
            </a:pPr>
            <a:r>
              <a:rPr b="0" i="0" lang="en" sz="1300" u="none" cap="none" strike="noStrike">
                <a:solidFill>
                  <a:srgbClr val="000000"/>
                </a:solidFill>
                <a:latin typeface="Libre Baskerville"/>
                <a:ea typeface="Libre Baskerville"/>
                <a:cs typeface="Libre Baskerville"/>
                <a:sym typeface="Libre Baskerville"/>
              </a:rPr>
              <a:t>To </a:t>
            </a:r>
            <a:r>
              <a:rPr b="0" i="0" lang="en" sz="1300" u="sng" cap="none" strike="noStrike">
                <a:solidFill>
                  <a:srgbClr val="000000"/>
                </a:solidFill>
                <a:latin typeface="Libre Baskerville"/>
                <a:ea typeface="Libre Baskerville"/>
                <a:cs typeface="Libre Baskerville"/>
                <a:sym typeface="Libre Baskerville"/>
              </a:rPr>
              <a:t>call</a:t>
            </a:r>
            <a:r>
              <a:rPr b="0" i="0" lang="en" sz="1300" u="none" cap="none" strike="noStrike">
                <a:solidFill>
                  <a:srgbClr val="000000"/>
                </a:solidFill>
                <a:latin typeface="Libre Baskerville"/>
                <a:ea typeface="Libre Baskerville"/>
                <a:cs typeface="Libre Baskerville"/>
                <a:sym typeface="Libre Baskerville"/>
              </a:rPr>
              <a:t> a method is to execute it.</a:t>
            </a:r>
            <a:endParaRPr sz="700"/>
          </a:p>
          <a:p>
            <a:pPr indent="-203200" lvl="2" marL="889000" marR="0" rtl="0" algn="l">
              <a:lnSpc>
                <a:spcPct val="100000"/>
              </a:lnSpc>
              <a:spcBef>
                <a:spcPts val="300"/>
              </a:spcBef>
              <a:spcAft>
                <a:spcPts val="0"/>
              </a:spcAft>
              <a:buClr>
                <a:srgbClr val="E5B1AB"/>
              </a:buClr>
              <a:buSzPts val="1000"/>
              <a:buFont typeface="Noto Sans Symbols"/>
              <a:buChar char="⚫"/>
            </a:pPr>
            <a:r>
              <a:rPr b="0" i="0" lang="en" sz="1300" u="none" cap="none" strike="noStrike">
                <a:solidFill>
                  <a:srgbClr val="000000"/>
                </a:solidFill>
                <a:latin typeface="Libre Baskerville"/>
                <a:ea typeface="Libre Baskerville"/>
                <a:cs typeface="Libre Baskerville"/>
                <a:sym typeface="Libre Baskerville"/>
              </a:rPr>
              <a:t>The length method is said to </a:t>
            </a:r>
            <a:r>
              <a:rPr b="0" i="0" lang="en" sz="1300" u="sng" cap="none" strike="noStrike">
                <a:solidFill>
                  <a:srgbClr val="000000"/>
                </a:solidFill>
                <a:latin typeface="Libre Baskerville"/>
                <a:ea typeface="Libre Baskerville"/>
                <a:cs typeface="Libre Baskerville"/>
                <a:sym typeface="Libre Baskerville"/>
              </a:rPr>
              <a:t>return</a:t>
            </a:r>
            <a:r>
              <a:rPr b="0" i="0" lang="en" sz="1300" u="none" cap="none" strike="noStrike">
                <a:solidFill>
                  <a:srgbClr val="000000"/>
                </a:solidFill>
                <a:latin typeface="Libre Baskerville"/>
                <a:ea typeface="Libre Baskerville"/>
                <a:cs typeface="Libre Baskerville"/>
                <a:sym typeface="Libre Baskerville"/>
              </a:rPr>
              <a:t> the number of characters as an </a:t>
            </a:r>
            <a:r>
              <a:rPr b="0" i="0" lang="en" sz="1300" u="none" cap="none" strike="noStrike">
                <a:solidFill>
                  <a:srgbClr val="000000"/>
                </a:solidFill>
                <a:latin typeface="Courier New"/>
                <a:ea typeface="Courier New"/>
                <a:cs typeface="Courier New"/>
                <a:sym typeface="Courier New"/>
              </a:rPr>
              <a:t>int</a:t>
            </a:r>
            <a:r>
              <a:rPr b="0" i="0" lang="en" sz="1300" u="none" cap="none" strike="noStrike">
                <a:solidFill>
                  <a:srgbClr val="000000"/>
                </a:solidFill>
                <a:latin typeface="Libre Baskerville"/>
                <a:ea typeface="Libre Baskerville"/>
                <a:cs typeface="Libre Baskerville"/>
                <a:sym typeface="Libre Baskerville"/>
              </a:rPr>
              <a:t>.</a:t>
            </a:r>
            <a:endParaRPr sz="700"/>
          </a:p>
          <a:p>
            <a:pPr indent="-203200" lvl="3" marL="1185862" marR="0" rtl="0" algn="l">
              <a:lnSpc>
                <a:spcPct val="100000"/>
              </a:lnSpc>
              <a:spcBef>
                <a:spcPts val="300"/>
              </a:spcBef>
              <a:spcAft>
                <a:spcPts val="0"/>
              </a:spcAft>
              <a:buClr>
                <a:srgbClr val="A28E6A"/>
              </a:buClr>
              <a:buSzPts val="900"/>
              <a:buFont typeface="Noto Sans Symbols"/>
              <a:buChar char="⚫"/>
            </a:pPr>
            <a:r>
              <a:rPr b="0" i="0" lang="en" sz="1300" u="none" cap="none" strike="noStrike">
                <a:solidFill>
                  <a:srgbClr val="000000"/>
                </a:solidFill>
                <a:latin typeface="Libre Baskerville"/>
                <a:ea typeface="Libre Baskerville"/>
                <a:cs typeface="Libre Baskerville"/>
                <a:sym typeface="Libre Baskerville"/>
              </a:rPr>
              <a:t>A method </a:t>
            </a:r>
            <a:r>
              <a:rPr b="0" i="0" lang="en" sz="1300" u="sng" cap="none" strike="noStrike">
                <a:solidFill>
                  <a:srgbClr val="000000"/>
                </a:solidFill>
                <a:latin typeface="Libre Baskerville"/>
                <a:ea typeface="Libre Baskerville"/>
                <a:cs typeface="Libre Baskerville"/>
                <a:sym typeface="Libre Baskerville"/>
              </a:rPr>
              <a:t>returns</a:t>
            </a:r>
            <a:r>
              <a:rPr b="0" i="0" lang="en" sz="1300" u="none" cap="none" strike="noStrike">
                <a:solidFill>
                  <a:srgbClr val="000000"/>
                </a:solidFill>
                <a:latin typeface="Libre Baskerville"/>
                <a:ea typeface="Libre Baskerville"/>
                <a:cs typeface="Libre Baskerville"/>
                <a:sym typeface="Libre Baskerville"/>
              </a:rPr>
              <a:t> a value if it sends a value back to where it was called.</a:t>
            </a:r>
            <a:endParaRPr sz="700"/>
          </a:p>
          <a:p>
            <a:pPr indent="-252412" lvl="0" marL="296862" marR="0" rtl="0" algn="l">
              <a:lnSpc>
                <a:spcPct val="100000"/>
              </a:lnSpc>
              <a:spcBef>
                <a:spcPts val="500"/>
              </a:spcBef>
              <a:spcAft>
                <a:spcPts val="0"/>
              </a:spcAft>
              <a:buClr>
                <a:srgbClr val="D34817"/>
              </a:buClr>
              <a:buSzPts val="1510"/>
              <a:buFont typeface="Noto Sans Symbols"/>
              <a:buChar char="⚫"/>
            </a:pPr>
            <a:r>
              <a:rPr b="0" i="0" lang="en" sz="1900" u="none">
                <a:solidFill>
                  <a:srgbClr val="000000"/>
                </a:solidFill>
                <a:latin typeface="Libre Baskerville"/>
                <a:ea typeface="Libre Baskerville"/>
                <a:cs typeface="Libre Baskerville"/>
                <a:sym typeface="Libre Baskerville"/>
              </a:rPr>
              <a:t>There are many methods in the </a:t>
            </a:r>
            <a:r>
              <a:rPr b="0" i="0" lang="en" sz="1900" u="none">
                <a:solidFill>
                  <a:srgbClr val="000000"/>
                </a:solidFill>
                <a:latin typeface="Courier New"/>
                <a:ea typeface="Courier New"/>
                <a:cs typeface="Courier New"/>
                <a:sym typeface="Courier New"/>
              </a:rPr>
              <a:t>String</a:t>
            </a:r>
            <a:r>
              <a:rPr b="0" i="0" lang="en" sz="1900" u="none">
                <a:solidFill>
                  <a:srgbClr val="000000"/>
                </a:solidFill>
                <a:latin typeface="Libre Baskerville"/>
                <a:ea typeface="Libre Baskerville"/>
                <a:cs typeface="Libre Baskerville"/>
                <a:sym typeface="Libre Baskerville"/>
              </a:rPr>
              <a:t> class.  A few include:</a:t>
            </a:r>
            <a:endParaRPr sz="700"/>
          </a:p>
          <a:p>
            <a:pPr indent="-203200" lvl="1" marL="592137" marR="0" rtl="0" algn="l">
              <a:lnSpc>
                <a:spcPct val="100000"/>
              </a:lnSpc>
              <a:spcBef>
                <a:spcPts val="300"/>
              </a:spcBef>
              <a:spcAft>
                <a:spcPts val="0"/>
              </a:spcAft>
              <a:buClr>
                <a:srgbClr val="9B2D1F"/>
              </a:buClr>
              <a:buSzPts val="1340"/>
              <a:buFont typeface="Noto Sans Symbols"/>
              <a:buChar char="⚫"/>
            </a:pPr>
            <a:r>
              <a:rPr b="0" i="0" lang="en" sz="1700" u="none" cap="none" strike="noStrike">
                <a:solidFill>
                  <a:srgbClr val="000000"/>
                </a:solidFill>
                <a:latin typeface="Courier New"/>
                <a:ea typeface="Courier New"/>
                <a:cs typeface="Courier New"/>
                <a:sym typeface="Courier New"/>
              </a:rPr>
              <a:t>charAt(</a:t>
            </a:r>
            <a:r>
              <a:rPr b="0" i="1" lang="en" sz="1700" u="none" cap="none" strike="noStrike">
                <a:solidFill>
                  <a:srgbClr val="000000"/>
                </a:solidFill>
                <a:latin typeface="Courier New"/>
                <a:ea typeface="Courier New"/>
                <a:cs typeface="Courier New"/>
                <a:sym typeface="Courier New"/>
              </a:rPr>
              <a:t>index</a:t>
            </a:r>
            <a:r>
              <a:rPr b="0" i="0" lang="en" sz="1700" u="none" cap="none" strike="noStrike">
                <a:solidFill>
                  <a:srgbClr val="000000"/>
                </a:solidFill>
                <a:latin typeface="Courier New"/>
                <a:ea typeface="Courier New"/>
                <a:cs typeface="Courier New"/>
                <a:sym typeface="Courier New"/>
              </a:rPr>
              <a:t>);</a:t>
            </a:r>
            <a:endParaRPr sz="700"/>
          </a:p>
          <a:p>
            <a:pPr indent="-203200" lvl="1" marL="592137" marR="0" rtl="0" algn="l">
              <a:lnSpc>
                <a:spcPct val="100000"/>
              </a:lnSpc>
              <a:spcBef>
                <a:spcPts val="300"/>
              </a:spcBef>
              <a:spcAft>
                <a:spcPts val="0"/>
              </a:spcAft>
              <a:buClr>
                <a:srgbClr val="9B2D1F"/>
              </a:buClr>
              <a:buSzPts val="1340"/>
              <a:buFont typeface="Noto Sans Symbols"/>
              <a:buChar char="⚫"/>
            </a:pPr>
            <a:r>
              <a:rPr b="0" i="0" lang="en" sz="1700" u="none" cap="none" strike="noStrike">
                <a:solidFill>
                  <a:srgbClr val="000000"/>
                </a:solidFill>
                <a:latin typeface="Courier New"/>
                <a:ea typeface="Courier New"/>
                <a:cs typeface="Courier New"/>
                <a:sym typeface="Courier New"/>
              </a:rPr>
              <a:t>toLowerCase();</a:t>
            </a:r>
            <a:endParaRPr sz="700"/>
          </a:p>
          <a:p>
            <a:pPr indent="-203200" lvl="1" marL="592137" marR="0" rtl="0" algn="l">
              <a:lnSpc>
                <a:spcPct val="100000"/>
              </a:lnSpc>
              <a:spcBef>
                <a:spcPts val="300"/>
              </a:spcBef>
              <a:spcAft>
                <a:spcPts val="0"/>
              </a:spcAft>
              <a:buClr>
                <a:srgbClr val="9B2D1F"/>
              </a:buClr>
              <a:buSzPts val="1340"/>
              <a:buFont typeface="Noto Sans Symbols"/>
              <a:buChar char="⚫"/>
            </a:pPr>
            <a:r>
              <a:rPr b="0" i="0" lang="en" sz="1700" u="none" cap="none" strike="noStrike">
                <a:solidFill>
                  <a:srgbClr val="000000"/>
                </a:solidFill>
                <a:latin typeface="Courier New"/>
                <a:ea typeface="Courier New"/>
                <a:cs typeface="Courier New"/>
                <a:sym typeface="Courier New"/>
              </a:rPr>
              <a:t>toUpperCase();</a:t>
            </a:r>
            <a:endParaRPr sz="700"/>
          </a:p>
          <a:p>
            <a:pPr indent="-296862" lvl="0" marL="296862" marR="0" rtl="0" algn="l">
              <a:lnSpc>
                <a:spcPct val="100000"/>
              </a:lnSpc>
              <a:spcBef>
                <a:spcPts val="1400"/>
              </a:spcBef>
              <a:spcAft>
                <a:spcPts val="0"/>
              </a:spcAft>
              <a:buClr>
                <a:srgbClr val="000000"/>
              </a:buClr>
              <a:buSzPts val="2400"/>
              <a:buFont typeface="Times New Roman"/>
              <a:buNone/>
            </a:pPr>
            <a:r>
              <a:t/>
            </a:r>
            <a:endParaRPr b="0" i="0" sz="17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t/>
            </a:r>
            <a:endParaRPr b="0" i="0" sz="17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sp>
        <p:nvSpPr>
          <p:cNvPr id="468" name="Google Shape;468;p85"/>
          <p:cNvSpPr txBox="1"/>
          <p:nvPr>
            <p:ph type="title"/>
          </p:nvPr>
        </p:nvSpPr>
        <p:spPr>
          <a:xfrm>
            <a:off x="914400" y="205978"/>
            <a:ext cx="7772400" cy="857400"/>
          </a:xfrm>
          <a:prstGeom prst="rect">
            <a:avLst/>
          </a:prstGeom>
          <a:noFill/>
          <a:ln>
            <a:noFill/>
          </a:ln>
        </p:spPr>
        <p:txBody>
          <a:bodyPr anchorCtr="0" anchor="b" bIns="91425" lIns="90000" spcFirstLastPara="1" rIns="90000" wrap="square" tIns="45000">
            <a:noAutofit/>
          </a:bodyPr>
          <a:lstStyle/>
          <a:p>
            <a:pPr indent="0" lvl="0" marL="0" rtl="0" algn="l">
              <a:lnSpc>
                <a:spcPct val="100000"/>
              </a:lnSpc>
              <a:spcBef>
                <a:spcPts val="0"/>
              </a:spcBef>
              <a:spcAft>
                <a:spcPts val="0"/>
              </a:spcAft>
              <a:buClr>
                <a:srgbClr val="696464"/>
              </a:buClr>
              <a:buSzPts val="4000"/>
              <a:buFont typeface="Courier New"/>
              <a:buNone/>
            </a:pPr>
            <a:r>
              <a:rPr b="0" i="0" lang="en" sz="4000" u="none">
                <a:solidFill>
                  <a:srgbClr val="696464"/>
                </a:solidFill>
                <a:latin typeface="Courier New"/>
                <a:ea typeface="Courier New"/>
                <a:cs typeface="Courier New"/>
                <a:sym typeface="Courier New"/>
              </a:rPr>
              <a:t>String</a:t>
            </a:r>
            <a:r>
              <a:rPr b="0" i="0" lang="en" sz="4000" u="none">
                <a:solidFill>
                  <a:srgbClr val="696464"/>
                </a:solidFill>
                <a:latin typeface="Libre Franklin"/>
                <a:ea typeface="Libre Franklin"/>
                <a:cs typeface="Libre Franklin"/>
                <a:sym typeface="Libre Franklin"/>
              </a:rPr>
              <a:t> Methods Examples</a:t>
            </a:r>
            <a:endParaRPr/>
          </a:p>
        </p:txBody>
      </p:sp>
      <p:sp>
        <p:nvSpPr>
          <p:cNvPr id="469" name="Google Shape;469;p85"/>
          <p:cNvSpPr txBox="1"/>
          <p:nvPr/>
        </p:nvSpPr>
        <p:spPr>
          <a:xfrm>
            <a:off x="914400" y="1085850"/>
            <a:ext cx="7772400" cy="342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200"/>
          </a:p>
          <a:p>
            <a:pPr indent="-215900" lvl="1" marL="549275" marR="0" rtl="0" algn="l">
              <a:lnSpc>
                <a:spcPct val="100000"/>
              </a:lnSpc>
              <a:spcBef>
                <a:spcPts val="300"/>
              </a:spcBef>
              <a:spcAft>
                <a:spcPts val="0"/>
              </a:spcAft>
              <a:buClr>
                <a:srgbClr val="9B2D1F"/>
              </a:buClr>
              <a:buSzPts val="1840"/>
              <a:buFont typeface="Noto Sans Symbols"/>
              <a:buChar char="⚫"/>
            </a:pPr>
            <a:r>
              <a:rPr b="0" i="0" lang="en" sz="2200" u="none" cap="none" strike="noStrike">
                <a:solidFill>
                  <a:srgbClr val="000000"/>
                </a:solidFill>
                <a:latin typeface="Courier New"/>
                <a:ea typeface="Courier New"/>
                <a:cs typeface="Courier New"/>
                <a:sym typeface="Courier New"/>
              </a:rPr>
              <a:t>length() </a:t>
            </a:r>
            <a:r>
              <a:rPr b="0" i="0" lang="en" sz="2200" u="none" cap="none" strike="noStrike">
                <a:solidFill>
                  <a:srgbClr val="000000"/>
                </a:solidFill>
                <a:latin typeface="Libre Baskerville"/>
                <a:ea typeface="Libre Baskerville"/>
                <a:cs typeface="Libre Baskerville"/>
                <a:sym typeface="Libre Baskerville"/>
              </a:rPr>
              <a:t>– returns the number of characters in the string as an </a:t>
            </a:r>
            <a:r>
              <a:rPr b="0" i="0" lang="en" sz="2200" u="none" cap="none" strike="noStrike">
                <a:solidFill>
                  <a:srgbClr val="000000"/>
                </a:solidFill>
                <a:latin typeface="Courier New"/>
                <a:ea typeface="Courier New"/>
                <a:cs typeface="Courier New"/>
                <a:sym typeface="Courier New"/>
              </a:rPr>
              <a:t>int</a:t>
            </a:r>
            <a:endParaRPr sz="1200"/>
          </a:p>
          <a:p>
            <a:pPr indent="-215900" lvl="1" marL="549275" marR="0" rtl="0" algn="l">
              <a:lnSpc>
                <a:spcPct val="100000"/>
              </a:lnSpc>
              <a:spcBef>
                <a:spcPts val="300"/>
              </a:spcBef>
              <a:spcAft>
                <a:spcPts val="0"/>
              </a:spcAft>
              <a:buClr>
                <a:srgbClr val="9B2D1F"/>
              </a:buClr>
              <a:buSzPts val="1840"/>
              <a:buFont typeface="Noto Sans Symbols"/>
              <a:buChar char="⚫"/>
            </a:pPr>
            <a:r>
              <a:rPr b="0" i="0" lang="en" sz="2200" u="none" cap="none" strike="noStrike">
                <a:solidFill>
                  <a:srgbClr val="000000"/>
                </a:solidFill>
                <a:latin typeface="Courier New"/>
                <a:ea typeface="Courier New"/>
                <a:cs typeface="Courier New"/>
                <a:sym typeface="Courier New"/>
              </a:rPr>
              <a:t>charAt(</a:t>
            </a:r>
            <a:r>
              <a:rPr b="0" i="1" lang="en" sz="2200" u="none" cap="none" strike="noStrike">
                <a:solidFill>
                  <a:srgbClr val="000000"/>
                </a:solidFill>
                <a:latin typeface="Courier New"/>
                <a:ea typeface="Courier New"/>
                <a:cs typeface="Courier New"/>
                <a:sym typeface="Courier New"/>
              </a:rPr>
              <a:t>index</a:t>
            </a:r>
            <a:r>
              <a:rPr b="0" i="0" lang="en" sz="2200" u="none" cap="none" strike="noStrike">
                <a:solidFill>
                  <a:srgbClr val="000000"/>
                </a:solidFill>
                <a:latin typeface="Courier New"/>
                <a:ea typeface="Courier New"/>
                <a:cs typeface="Courier New"/>
                <a:sym typeface="Courier New"/>
              </a:rPr>
              <a:t>)</a:t>
            </a:r>
            <a:r>
              <a:rPr b="0" i="0" lang="en" sz="2200" u="none" cap="none" strike="noStrike">
                <a:solidFill>
                  <a:srgbClr val="000000"/>
                </a:solidFill>
                <a:latin typeface="Libre Baskerville"/>
                <a:ea typeface="Libre Baskerville"/>
                <a:cs typeface="Libre Baskerville"/>
                <a:sym typeface="Libre Baskerville"/>
              </a:rPr>
              <a:t> – </a:t>
            </a:r>
            <a:r>
              <a:rPr b="0" i="1" lang="en" sz="2200" u="none" cap="none" strike="noStrike">
                <a:solidFill>
                  <a:srgbClr val="000000"/>
                </a:solidFill>
                <a:latin typeface="Courier New"/>
                <a:ea typeface="Courier New"/>
                <a:cs typeface="Courier New"/>
                <a:sym typeface="Courier New"/>
              </a:rPr>
              <a:t>index</a:t>
            </a:r>
            <a:r>
              <a:rPr b="0" i="0" lang="en" sz="2200" u="none" cap="none" strike="noStrike">
                <a:solidFill>
                  <a:srgbClr val="000000"/>
                </a:solidFill>
                <a:latin typeface="Libre Baskerville"/>
                <a:ea typeface="Libre Baskerville"/>
                <a:cs typeface="Libre Baskerville"/>
                <a:sym typeface="Libre Baskerville"/>
              </a:rPr>
              <a:t> is an </a:t>
            </a:r>
            <a:r>
              <a:rPr b="0" i="0" lang="en" sz="2200" u="none" cap="none" strike="noStrike">
                <a:solidFill>
                  <a:srgbClr val="000000"/>
                </a:solidFill>
                <a:latin typeface="Courier New"/>
                <a:ea typeface="Courier New"/>
                <a:cs typeface="Courier New"/>
                <a:sym typeface="Courier New"/>
              </a:rPr>
              <a:t>int</a:t>
            </a:r>
            <a:r>
              <a:rPr b="0" i="0" lang="en" sz="2200" u="none" cap="none" strike="noStrike">
                <a:solidFill>
                  <a:srgbClr val="000000"/>
                </a:solidFill>
                <a:latin typeface="Libre Baskerville"/>
                <a:ea typeface="Libre Baskerville"/>
                <a:cs typeface="Libre Baskerville"/>
                <a:sym typeface="Libre Baskerville"/>
              </a:rPr>
              <a:t> value that specifies a character position in the string that is to be returned.  The first character is at index 0.  Return type is </a:t>
            </a:r>
            <a:r>
              <a:rPr b="0" i="0" lang="en" sz="2200" u="none" cap="none" strike="noStrike">
                <a:solidFill>
                  <a:srgbClr val="000000"/>
                </a:solidFill>
                <a:latin typeface="Courier New"/>
                <a:ea typeface="Courier New"/>
                <a:cs typeface="Courier New"/>
                <a:sym typeface="Courier New"/>
              </a:rPr>
              <a:t>char</a:t>
            </a:r>
            <a:r>
              <a:rPr b="0" i="0" lang="en" sz="2200" u="none" cap="none" strike="noStrike">
                <a:solidFill>
                  <a:srgbClr val="000000"/>
                </a:solidFill>
                <a:latin typeface="Libre Baskerville"/>
                <a:ea typeface="Libre Baskerville"/>
                <a:cs typeface="Libre Baskerville"/>
                <a:sym typeface="Libre Baskerville"/>
              </a:rPr>
              <a:t>.</a:t>
            </a:r>
            <a:endParaRPr sz="1200"/>
          </a:p>
          <a:p>
            <a:pPr indent="-215900" lvl="1" marL="549275" marR="0" rtl="0" algn="l">
              <a:lnSpc>
                <a:spcPct val="100000"/>
              </a:lnSpc>
              <a:spcBef>
                <a:spcPts val="300"/>
              </a:spcBef>
              <a:spcAft>
                <a:spcPts val="0"/>
              </a:spcAft>
              <a:buClr>
                <a:srgbClr val="9B2D1F"/>
              </a:buClr>
              <a:buSzPts val="1840"/>
              <a:buFont typeface="Noto Sans Symbols"/>
              <a:buChar char="⚫"/>
            </a:pPr>
            <a:r>
              <a:rPr b="0" i="0" lang="en" sz="2200" u="none" cap="none" strike="noStrike">
                <a:solidFill>
                  <a:srgbClr val="000000"/>
                </a:solidFill>
                <a:latin typeface="Courier New"/>
                <a:ea typeface="Courier New"/>
                <a:cs typeface="Courier New"/>
                <a:sym typeface="Courier New"/>
              </a:rPr>
              <a:t>toLowerCase() </a:t>
            </a:r>
            <a:r>
              <a:rPr b="0" i="0" lang="en" sz="2200" u="none" cap="none" strike="noStrike">
                <a:solidFill>
                  <a:srgbClr val="000000"/>
                </a:solidFill>
                <a:latin typeface="Libre Baskerville"/>
                <a:ea typeface="Libre Baskerville"/>
                <a:cs typeface="Libre Baskerville"/>
                <a:sym typeface="Libre Baskerville"/>
              </a:rPr>
              <a:t>– returns a new string that is the lowercase equivalent of the string.</a:t>
            </a:r>
            <a:endParaRPr sz="1200"/>
          </a:p>
          <a:p>
            <a:pPr indent="-215900" lvl="1" marL="549275" marR="0" rtl="0" algn="l">
              <a:lnSpc>
                <a:spcPct val="100000"/>
              </a:lnSpc>
              <a:spcBef>
                <a:spcPts val="300"/>
              </a:spcBef>
              <a:spcAft>
                <a:spcPts val="0"/>
              </a:spcAft>
              <a:buClr>
                <a:srgbClr val="9B2D1F"/>
              </a:buClr>
              <a:buSzPts val="1840"/>
              <a:buFont typeface="Noto Sans Symbols"/>
              <a:buChar char="⚫"/>
            </a:pPr>
            <a:r>
              <a:rPr b="0" i="0" lang="en" sz="2200" u="none" cap="none" strike="noStrike">
                <a:solidFill>
                  <a:srgbClr val="000000"/>
                </a:solidFill>
                <a:latin typeface="Courier New"/>
                <a:ea typeface="Courier New"/>
                <a:cs typeface="Courier New"/>
                <a:sym typeface="Courier New"/>
              </a:rPr>
              <a:t>toUpperCase() </a:t>
            </a:r>
            <a:r>
              <a:rPr b="0" i="0" lang="en" sz="2200" u="none" cap="none" strike="noStrike">
                <a:solidFill>
                  <a:srgbClr val="000000"/>
                </a:solidFill>
                <a:latin typeface="Libre Baskerville"/>
                <a:ea typeface="Libre Baskerville"/>
                <a:cs typeface="Libre Baskerville"/>
                <a:sym typeface="Libre Baskerville"/>
              </a:rPr>
              <a:t>– returns a new string that is the uppercase equivalent of the string.</a:t>
            </a:r>
            <a:endParaRPr sz="12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solidFill>
                  <a:schemeClr val="dk1"/>
                </a:solidFill>
                <a:latin typeface="Arial"/>
                <a:ea typeface="Arial"/>
                <a:cs typeface="Arial"/>
                <a:sym typeface="Arial"/>
              </a:rPr>
              <a:t>StringBuffer class in Java</a:t>
            </a:r>
            <a:endParaRPr b="1" sz="2300">
              <a:solidFill>
                <a:schemeClr val="dk1"/>
              </a:solidFill>
              <a:latin typeface="Arial"/>
              <a:ea typeface="Arial"/>
              <a:cs typeface="Arial"/>
              <a:sym typeface="Arial"/>
            </a:endParaRPr>
          </a:p>
          <a:p>
            <a:pPr indent="0" lvl="0" marL="0" rtl="0" algn="l">
              <a:spcBef>
                <a:spcPts val="600"/>
              </a:spcBef>
              <a:spcAft>
                <a:spcPts val="0"/>
              </a:spcAft>
              <a:buNone/>
            </a:pPr>
            <a:r>
              <a:t/>
            </a:r>
            <a:endParaRPr/>
          </a:p>
        </p:txBody>
      </p:sp>
      <p:sp>
        <p:nvSpPr>
          <p:cNvPr id="475" name="Google Shape;475;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StringBuffer is a class in Java that represents a mutable sequence of characters. It provides an alternative to the immutable String class, allowing you to modify the contents of a string without creating a new object every time.</a:t>
            </a:r>
            <a:endParaRPr sz="2000"/>
          </a:p>
          <a:p>
            <a:pPr indent="0" lvl="0" marL="0" rtl="0" algn="l">
              <a:spcBef>
                <a:spcPts val="1200"/>
              </a:spcBef>
              <a:spcAft>
                <a:spcPts val="1200"/>
              </a:spcAft>
              <a:buNone/>
            </a:pPr>
            <a:r>
              <a:t/>
            </a:r>
            <a:endParaRPr sz="1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1" name="Google Shape;481;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Arial"/>
                <a:ea typeface="Arial"/>
                <a:cs typeface="Arial"/>
                <a:sym typeface="Arial"/>
              </a:rPr>
              <a:t>Here are some important features and methods of the StringBuffer class:</a:t>
            </a:r>
            <a:endParaRPr b="1" sz="16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AutoNum type="arabicPeriod"/>
            </a:pPr>
            <a:r>
              <a:rPr lang="en" sz="1400">
                <a:solidFill>
                  <a:schemeClr val="dk1"/>
                </a:solidFill>
                <a:latin typeface="Arial"/>
                <a:ea typeface="Arial"/>
                <a:cs typeface="Arial"/>
                <a:sym typeface="Arial"/>
              </a:rPr>
              <a:t>StringBuffer objects are mutable, meaning that you can change the contents of the buffer without creating a new object.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latin typeface="Arial"/>
                <a:ea typeface="Arial"/>
                <a:cs typeface="Arial"/>
                <a:sym typeface="Arial"/>
              </a:rPr>
              <a:t>The append() method is used to add characters, strings, or other objects to the end of the buffer.</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latin typeface="Arial"/>
                <a:ea typeface="Arial"/>
                <a:cs typeface="Arial"/>
                <a:sym typeface="Arial"/>
              </a:rPr>
              <a:t>The insert() method is used to insert characters, strings, or other objects at a specified position in the buffer.</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latin typeface="Arial"/>
                <a:ea typeface="Arial"/>
                <a:cs typeface="Arial"/>
                <a:sym typeface="Arial"/>
              </a:rPr>
              <a:t>The delete() method is used to remove characters from the buffer.</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latin typeface="Arial"/>
                <a:ea typeface="Arial"/>
                <a:cs typeface="Arial"/>
                <a:sym typeface="Arial"/>
              </a:rPr>
              <a:t>The reverse() method is used to reverse the order of the characters in the buffer</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sz="29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7" name="Google Shape;487;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StringBufferExample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main(String[] args)</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StringBuffer sb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StringBuffer();</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sb.append("Hello");</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sb.append("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sb.append("world");</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String message = sb.toString();</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System.out.println(message);</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ct val="1000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9"/>
          <p:cNvSpPr txBox="1"/>
          <p:nvPr>
            <p:ph idx="1" type="body"/>
          </p:nvPr>
        </p:nvSpPr>
        <p:spPr>
          <a:xfrm>
            <a:off x="522825" y="186250"/>
            <a:ext cx="8178900" cy="4707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Arial"/>
                <a:ea typeface="Arial"/>
                <a:cs typeface="Arial"/>
                <a:sym typeface="Arial"/>
              </a:rPr>
              <a:t>There are several advantages of using StringBuffer over regular String objects in Java:</a:t>
            </a:r>
            <a:endParaRPr b="1" sz="1700">
              <a:solidFill>
                <a:schemeClr val="dk1"/>
              </a:solidFill>
              <a:latin typeface="Arial"/>
              <a:ea typeface="Arial"/>
              <a:cs typeface="Arial"/>
              <a:sym typeface="Arial"/>
            </a:endParaRPr>
          </a:p>
          <a:p>
            <a:pPr indent="-323850" lvl="0" marL="457200" rtl="0" algn="l">
              <a:lnSpc>
                <a:spcPct val="115000"/>
              </a:lnSpc>
              <a:spcBef>
                <a:spcPts val="1200"/>
              </a:spcBef>
              <a:spcAft>
                <a:spcPts val="0"/>
              </a:spcAft>
              <a:buClr>
                <a:schemeClr val="dk1"/>
              </a:buClr>
              <a:buSzPts val="1500"/>
              <a:buAutoNum type="arabicPeriod"/>
            </a:pPr>
            <a:r>
              <a:rPr lang="en" sz="1500">
                <a:solidFill>
                  <a:schemeClr val="dk1"/>
                </a:solidFill>
                <a:latin typeface="Arial"/>
                <a:ea typeface="Arial"/>
                <a:cs typeface="Arial"/>
                <a:sym typeface="Arial"/>
              </a:rPr>
              <a:t>Mutable: StringBuffer objects are mutable, which means that you can modify the contents of the object after it has been created. In contrast, String objects are immutable, which means that you cannot change the contents of a String once it has been created.</a:t>
            </a:r>
            <a:endParaRPr sz="1500">
              <a:solidFill>
                <a:schemeClr val="dk1"/>
              </a:solidFill>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latin typeface="Arial"/>
                <a:ea typeface="Arial"/>
                <a:cs typeface="Arial"/>
                <a:sym typeface="Arial"/>
              </a:rPr>
              <a:t>Efficient: Because StringBuffer objects are mutable, they are more efficient than creating new String objects each time you need to modify a string. This is especially true if you need to modify a string multiple times, as each modification to a String object creates a new object and discards the old one.</a:t>
            </a:r>
            <a:endParaRPr sz="1500">
              <a:solidFill>
                <a:schemeClr val="dk1"/>
              </a:solidFill>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latin typeface="Arial"/>
                <a:ea typeface="Arial"/>
                <a:cs typeface="Arial"/>
                <a:sym typeface="Arial"/>
              </a:rPr>
              <a:t>Thread-safe: StringBuffer objects are thread-safe, which means multiple threads cannot access it simultaneously. In contrast, String objects are not thread-safe, which means that you need to use synchronization if you want to access a String object from multiple threads.</a:t>
            </a:r>
            <a:endParaRPr sz="15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Overall, if you need to perform multiple modifications to a string, or if you need to access a string from multiple threads, using StringBuffer can be more efficient and safer than using regular String objects.</a:t>
            </a:r>
            <a:endParaRPr sz="1500">
              <a:solidFill>
                <a:schemeClr val="dk1"/>
              </a:solidFill>
              <a:latin typeface="Arial"/>
              <a:ea typeface="Arial"/>
              <a:cs typeface="Arial"/>
              <a:sym typeface="Arial"/>
            </a:endParaRPr>
          </a:p>
          <a:p>
            <a:pPr indent="0" lvl="0" marL="0" rtl="0" algn="l">
              <a:spcBef>
                <a:spcPts val="1200"/>
              </a:spcBef>
              <a:spcAft>
                <a:spcPts val="1200"/>
              </a:spcAft>
              <a:buNone/>
            </a:pPr>
            <a:r>
              <a:t/>
            </a:r>
            <a:endParaRPr sz="2800">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9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None/>
            </a:pPr>
            <a:r>
              <a:rPr b="1" lang="en" sz="2300">
                <a:solidFill>
                  <a:schemeClr val="dk1"/>
                </a:solidFill>
                <a:latin typeface="Arial"/>
                <a:ea typeface="Arial"/>
                <a:cs typeface="Arial"/>
                <a:sym typeface="Arial"/>
              </a:rPr>
              <a:t>StringBuilder Class in Java </a:t>
            </a:r>
            <a:endParaRPr/>
          </a:p>
        </p:txBody>
      </p:sp>
      <p:sp>
        <p:nvSpPr>
          <p:cNvPr id="498" name="Google Shape;498;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900">
                <a:solidFill>
                  <a:schemeClr val="dk1"/>
                </a:solidFill>
                <a:latin typeface="Arial"/>
                <a:ea typeface="Arial"/>
                <a:cs typeface="Arial"/>
                <a:sym typeface="Arial"/>
              </a:rPr>
              <a:t>StringBuilder</a:t>
            </a:r>
            <a:r>
              <a:rPr lang="en" sz="1900">
                <a:solidFill>
                  <a:schemeClr val="dk1"/>
                </a:solidFill>
                <a:latin typeface="Arial"/>
                <a:ea typeface="Arial"/>
                <a:cs typeface="Arial"/>
                <a:sym typeface="Arial"/>
              </a:rPr>
              <a:t> in Java represents a mutable sequence of characters. Since the String Class in Java creates an immutable sequence of characters, the StringBuilder class provides an alternative to String Class, as it creates a mutable sequence of characters. </a:t>
            </a:r>
            <a:endParaRPr sz="1900">
              <a:solidFill>
                <a:schemeClr val="dk1"/>
              </a:solidFill>
              <a:latin typeface="Arial"/>
              <a:ea typeface="Arial"/>
              <a:cs typeface="Arial"/>
              <a:sym typeface="Arial"/>
            </a:endParaRPr>
          </a:p>
          <a:p>
            <a:pPr indent="0" lvl="0" marL="0" rtl="0" algn="l">
              <a:spcBef>
                <a:spcPts val="1200"/>
              </a:spcBef>
              <a:spcAft>
                <a:spcPts val="0"/>
              </a:spcAft>
              <a:buNone/>
            </a:pPr>
            <a:r>
              <a:rPr lang="en" sz="1900">
                <a:solidFill>
                  <a:schemeClr val="dk1"/>
                </a:solidFill>
                <a:latin typeface="Arial"/>
                <a:ea typeface="Arial"/>
                <a:cs typeface="Arial"/>
                <a:sym typeface="Arial"/>
              </a:rPr>
              <a:t>The function of StringBuilder is very much similar to the StringBuffer class, as both of them provide an alternative to String Class by making a mutable sequence of characters. </a:t>
            </a:r>
            <a:endParaRPr sz="1900">
              <a:solidFill>
                <a:schemeClr val="dk1"/>
              </a:solidFill>
              <a:latin typeface="Arial"/>
              <a:ea typeface="Arial"/>
              <a:cs typeface="Arial"/>
              <a:sym typeface="Arial"/>
            </a:endParaRPr>
          </a:p>
          <a:p>
            <a:pPr indent="0" lvl="0" marL="0" rtl="0" algn="l">
              <a:spcBef>
                <a:spcPts val="1200"/>
              </a:spcBef>
              <a:spcAft>
                <a:spcPts val="1200"/>
              </a:spcAft>
              <a:buNone/>
            </a:pPr>
            <a:r>
              <a:rPr lang="en" sz="1900">
                <a:solidFill>
                  <a:schemeClr val="dk1"/>
                </a:solidFill>
                <a:latin typeface="Arial"/>
                <a:ea typeface="Arial"/>
                <a:cs typeface="Arial"/>
                <a:sym typeface="Arial"/>
              </a:rPr>
              <a:t>However, the StringBuilder class differs from the StringBuffer class on the basis of synchronization. The StringBuilder class provides no guarantee of synchronization whereas the StringBuffer class does.</a:t>
            </a:r>
            <a:endParaRPr sz="3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4" name="Google Shape;50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public</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static</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void</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main(String[] argv) throws</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Exception</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Create a StringBuilder object</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using StringBuilder() constructor</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StringBuilder str = new</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StringBuilder();</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str.append("ABC");</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print 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System.out.println("String = "</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 str.toString());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create a StringBuilder object</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using StringBuilder(CharSequence) constructor</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StringBuilder str1</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new</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StringBuilder("AAAABBBCCCC");</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print 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System.out.println("String1 = "</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 str1.toString());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create a StringBuilder object</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using StringBuilder(capacity) constructor</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StringBuilder str2 = new</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StringBuilder(10);</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print 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System.out.println("String2 capacity = "</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str2.capacity());</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create a StringBuilder object</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using StringBuilder(String) constructor</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StringBuilder str3</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new</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StringBuilder(str1.toString());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Arial"/>
                <a:ea typeface="Arial"/>
                <a:cs typeface="Arial"/>
                <a:sym typeface="Arial"/>
              </a:rPr>
              <a:t> </a:t>
            </a:r>
            <a:endParaRPr sz="1275">
              <a:solidFill>
                <a:schemeClr val="dk1"/>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 print 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System.out.println("String3 = "</a:t>
            </a:r>
            <a:r>
              <a:rPr lang="en" sz="1275">
                <a:solidFill>
                  <a:schemeClr val="dk1"/>
                </a:solidFill>
                <a:latin typeface="Arial"/>
                <a:ea typeface="Arial"/>
                <a:cs typeface="Arial"/>
                <a:sym typeface="Arial"/>
              </a:rPr>
              <a:t> </a:t>
            </a:r>
            <a:r>
              <a:rPr lang="en" sz="1275">
                <a:solidFill>
                  <a:schemeClr val="dk1"/>
                </a:solidFill>
                <a:latin typeface="Roboto Mono"/>
                <a:ea typeface="Roboto Mono"/>
                <a:cs typeface="Roboto Mono"/>
                <a:sym typeface="Roboto Mono"/>
              </a:rPr>
              <a:t>+ str3.toString());</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1275">
                <a:solidFill>
                  <a:schemeClr val="dk1"/>
                </a:solidFill>
                <a:latin typeface="Roboto Mono"/>
                <a:ea typeface="Roboto Mono"/>
                <a:cs typeface="Roboto Mono"/>
                <a:sym typeface="Roboto Mono"/>
              </a:rPr>
              <a:t>    }</a:t>
            </a:r>
            <a:endParaRPr sz="1275">
              <a:solidFill>
                <a:schemeClr val="dk1"/>
              </a:solidFill>
              <a:latin typeface="Roboto Mono"/>
              <a:ea typeface="Roboto Mono"/>
              <a:cs typeface="Roboto Mono"/>
              <a:sym typeface="Roboto Mono"/>
            </a:endParaRPr>
          </a:p>
          <a:p>
            <a:pPr indent="0" lvl="0" marL="0" rtl="0" algn="l">
              <a:lnSpc>
                <a:spcPct val="95000"/>
              </a:lnSpc>
              <a:spcBef>
                <a:spcPts val="1200"/>
              </a:spcBef>
              <a:spcAft>
                <a:spcPts val="1200"/>
              </a:spcAft>
              <a:buSzPts val="275"/>
              <a:buNone/>
            </a:pPr>
            <a:r>
              <a:t/>
            </a:r>
            <a:endParaRPr sz="14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20"/>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Creating Packages</a:t>
            </a:r>
            <a:endParaRPr/>
          </a:p>
        </p:txBody>
      </p:sp>
      <p:sp>
        <p:nvSpPr>
          <p:cNvPr id="98" name="Google Shape;98;p20"/>
          <p:cNvSpPr txBox="1"/>
          <p:nvPr/>
        </p:nvSpPr>
        <p:spPr>
          <a:xfrm>
            <a:off x="457200" y="1200150"/>
            <a:ext cx="8229600" cy="273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000"/>
              <a:buFont typeface="Times New Roman"/>
              <a:buNone/>
            </a:pPr>
            <a:r>
              <a:rPr b="0" i="0" lang="en" sz="1900" u="none">
                <a:solidFill>
                  <a:srgbClr val="000000"/>
                </a:solidFill>
                <a:latin typeface="Times New Roman"/>
                <a:ea typeface="Times New Roman"/>
                <a:cs typeface="Times New Roman"/>
                <a:sym typeface="Times New Roman"/>
              </a:rPr>
              <a:t>  Java supports a keyword called “package” for creating user-defined packages. The package statement must be the first statement in a Java source file (except comments and white spaces) followed by one or more classes.</a:t>
            </a:r>
            <a:endParaRPr sz="1300"/>
          </a:p>
          <a:p>
            <a:pPr indent="-342900" lvl="0" marL="342900" marR="0" rtl="0" algn="just">
              <a:lnSpc>
                <a:spcPct val="100000"/>
              </a:lnSpc>
              <a:spcBef>
                <a:spcPts val="500"/>
              </a:spcBef>
              <a:spcAft>
                <a:spcPts val="0"/>
              </a:spcAft>
              <a:buClr>
                <a:srgbClr val="000000"/>
              </a:buClr>
              <a:buSzPts val="2000"/>
              <a:buFont typeface="Times New Roman"/>
              <a:buNone/>
            </a:pPr>
            <a:r>
              <a:rPr b="0" i="0" lang="en" sz="1900" u="none">
                <a:solidFill>
                  <a:srgbClr val="000000"/>
                </a:solidFill>
                <a:latin typeface="Times New Roman"/>
                <a:ea typeface="Times New Roman"/>
                <a:cs typeface="Times New Roman"/>
                <a:sym typeface="Times New Roman"/>
              </a:rPr>
              <a:t>package myPackage;</a:t>
            </a:r>
            <a:endParaRPr sz="1300"/>
          </a:p>
          <a:p>
            <a:pPr indent="-342900" lvl="0" marL="342900" marR="0" rtl="0" algn="just">
              <a:lnSpc>
                <a:spcPct val="100000"/>
              </a:lnSpc>
              <a:spcBef>
                <a:spcPts val="500"/>
              </a:spcBef>
              <a:spcAft>
                <a:spcPts val="0"/>
              </a:spcAft>
              <a:buClr>
                <a:srgbClr val="000000"/>
              </a:buClr>
              <a:buSzPts val="2000"/>
              <a:buFont typeface="Times New Roman"/>
              <a:buNone/>
            </a:pPr>
            <a:r>
              <a:rPr b="0" i="0" lang="en" sz="1900" u="none">
                <a:solidFill>
                  <a:srgbClr val="000000"/>
                </a:solidFill>
                <a:latin typeface="Times New Roman"/>
                <a:ea typeface="Times New Roman"/>
                <a:cs typeface="Times New Roman"/>
                <a:sym typeface="Times New Roman"/>
              </a:rPr>
              <a:t>public class ClassA {</a:t>
            </a:r>
            <a:endParaRPr sz="1300"/>
          </a:p>
          <a:p>
            <a:pPr indent="-342900" lvl="0" marL="342900" marR="0" rtl="0" algn="just">
              <a:lnSpc>
                <a:spcPct val="100000"/>
              </a:lnSpc>
              <a:spcBef>
                <a:spcPts val="500"/>
              </a:spcBef>
              <a:spcAft>
                <a:spcPts val="0"/>
              </a:spcAft>
              <a:buClr>
                <a:srgbClr val="000000"/>
              </a:buClr>
              <a:buSzPts val="2000"/>
              <a:buFont typeface="Times New Roman"/>
              <a:buNone/>
            </a:pPr>
            <a:r>
              <a:rPr b="0" i="0" lang="en" sz="1900" u="none">
                <a:solidFill>
                  <a:srgbClr val="000000"/>
                </a:solidFill>
                <a:latin typeface="Times New Roman"/>
                <a:ea typeface="Times New Roman"/>
                <a:cs typeface="Times New Roman"/>
                <a:sym typeface="Times New Roman"/>
              </a:rPr>
              <a:t>// class body</a:t>
            </a:r>
            <a:endParaRPr sz="1300"/>
          </a:p>
          <a:p>
            <a:pPr indent="-342900" lvl="0" marL="342900" marR="0" rtl="0" algn="just">
              <a:lnSpc>
                <a:spcPct val="100000"/>
              </a:lnSpc>
              <a:spcBef>
                <a:spcPts val="500"/>
              </a:spcBef>
              <a:spcAft>
                <a:spcPts val="0"/>
              </a:spcAft>
              <a:buClr>
                <a:srgbClr val="000000"/>
              </a:buClr>
              <a:buSzPts val="2000"/>
              <a:buFont typeface="Times New Roman"/>
              <a:buNone/>
            </a:pPr>
            <a:r>
              <a:rPr b="0" i="0" lang="en" sz="1900" u="none">
                <a:solidFill>
                  <a:srgbClr val="000000"/>
                </a:solidFill>
                <a:latin typeface="Times New Roman"/>
                <a:ea typeface="Times New Roman"/>
                <a:cs typeface="Times New Roman"/>
                <a:sym typeface="Times New Roman"/>
              </a:rPr>
              <a:t>}</a:t>
            </a:r>
            <a:endParaRPr sz="1300"/>
          </a:p>
          <a:p>
            <a:pPr indent="-342900" lvl="0" marL="342900" marR="0" rtl="0" algn="just">
              <a:lnSpc>
                <a:spcPct val="100000"/>
              </a:lnSpc>
              <a:spcBef>
                <a:spcPts val="500"/>
              </a:spcBef>
              <a:spcAft>
                <a:spcPts val="0"/>
              </a:spcAft>
              <a:buClr>
                <a:srgbClr val="000000"/>
              </a:buClr>
              <a:buSzPts val="2000"/>
              <a:buFont typeface="Times New Roman"/>
              <a:buNone/>
            </a:pPr>
            <a:r>
              <a:rPr b="0" i="0" lang="en" sz="1900" u="none">
                <a:solidFill>
                  <a:srgbClr val="000000"/>
                </a:solidFill>
                <a:latin typeface="Times New Roman"/>
                <a:ea typeface="Times New Roman"/>
                <a:cs typeface="Times New Roman"/>
                <a:sym typeface="Times New Roman"/>
              </a:rPr>
              <a:t>class ClassB {</a:t>
            </a:r>
            <a:endParaRPr sz="1300"/>
          </a:p>
          <a:p>
            <a:pPr indent="-342900" lvl="0" marL="342900" marR="0" rtl="0" algn="just">
              <a:lnSpc>
                <a:spcPct val="100000"/>
              </a:lnSpc>
              <a:spcBef>
                <a:spcPts val="500"/>
              </a:spcBef>
              <a:spcAft>
                <a:spcPts val="0"/>
              </a:spcAft>
              <a:buClr>
                <a:srgbClr val="000000"/>
              </a:buClr>
              <a:buSzPts val="2000"/>
              <a:buFont typeface="Times New Roman"/>
              <a:buNone/>
            </a:pPr>
            <a:r>
              <a:rPr b="0" i="0" lang="en" sz="1900" u="none">
                <a:solidFill>
                  <a:srgbClr val="000000"/>
                </a:solidFill>
                <a:latin typeface="Times New Roman"/>
                <a:ea typeface="Times New Roman"/>
                <a:cs typeface="Times New Roman"/>
                <a:sym typeface="Times New Roman"/>
              </a:rPr>
              <a:t>}</a:t>
            </a:r>
            <a:endParaRPr sz="1300"/>
          </a:p>
          <a:p>
            <a:pPr indent="-342900" lvl="0" marL="342900" marR="0" rtl="0" algn="just">
              <a:lnSpc>
                <a:spcPct val="100000"/>
              </a:lnSpc>
              <a:spcBef>
                <a:spcPts val="500"/>
              </a:spcBef>
              <a:spcAft>
                <a:spcPts val="0"/>
              </a:spcAft>
              <a:buClr>
                <a:srgbClr val="000000"/>
              </a:buClr>
              <a:buSzPts val="2000"/>
              <a:buFont typeface="Times New Roman"/>
              <a:buNone/>
            </a:pPr>
            <a:r>
              <a:rPr b="0" i="0" lang="en" sz="2000" u="none">
                <a:solidFill>
                  <a:srgbClr val="000000"/>
                </a:solidFill>
                <a:latin typeface="Times New Roman"/>
                <a:ea typeface="Times New Roman"/>
                <a:cs typeface="Times New Roman"/>
                <a:sym typeface="Times New Roman"/>
              </a:rPr>
              <a:t>	</a:t>
            </a:r>
            <a:r>
              <a:rPr b="0" i="0" lang="en" sz="1800" u="none">
                <a:solidFill>
                  <a:srgbClr val="000000"/>
                </a:solidFill>
                <a:latin typeface="Times New Roman"/>
                <a:ea typeface="Times New Roman"/>
                <a:cs typeface="Times New Roman"/>
                <a:sym typeface="Times New Roman"/>
              </a:rPr>
              <a:t>Package name is “myPackage” and classes are considered as part of this package; The code is saved in a file called “ClassA.java” and located in a directory  called “myPackage”.</a:t>
            </a:r>
            <a:endParaRPr sz="1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o/p ?</a:t>
            </a:r>
            <a:endParaRPr/>
          </a:p>
        </p:txBody>
      </p:sp>
      <p:sp>
        <p:nvSpPr>
          <p:cNvPr id="510" name="Google Shape;510;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200">
                <a:solidFill>
                  <a:schemeClr val="dk1"/>
                </a:solidFill>
                <a:latin typeface="Verdana"/>
                <a:ea typeface="Verdana"/>
                <a:cs typeface="Verdana"/>
                <a:sym typeface="Verdana"/>
              </a:rPr>
              <a:t>public static void main(String[] args)</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StringBuffer s1=new StringBuffer("Buggy");</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test(s1);</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System.out.println(s1); </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a:t>
            </a:r>
            <a:endParaRPr sz="1200">
              <a:solidFill>
                <a:schemeClr val="dk1"/>
              </a:solidFill>
              <a:latin typeface="Arial"/>
              <a:ea typeface="Arial"/>
              <a:cs typeface="Arial"/>
              <a:sym typeface="Arial"/>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private static void test(StringBuffer s){</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s.append("Bread");</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t/>
            </a:r>
            <a:endParaRPr sz="600">
              <a:solidFill>
                <a:schemeClr val="dk1"/>
              </a:solidFill>
              <a:latin typeface="Verdana"/>
              <a:ea typeface="Verdana"/>
              <a:cs typeface="Verdana"/>
              <a:sym typeface="Verdana"/>
            </a:endParaRPr>
          </a:p>
          <a:p>
            <a:pPr indent="0" lvl="0" marL="0" rtl="0" algn="l">
              <a:spcBef>
                <a:spcPts val="1200"/>
              </a:spcBef>
              <a:spcAft>
                <a:spcPts val="0"/>
              </a:spcAft>
              <a:buNone/>
            </a:pPr>
            <a:r>
              <a:t/>
            </a:r>
            <a:endParaRPr sz="600">
              <a:solidFill>
                <a:schemeClr val="dk1"/>
              </a:solidFill>
              <a:latin typeface="Verdana"/>
              <a:ea typeface="Verdana"/>
              <a:cs typeface="Verdana"/>
              <a:sym typeface="Verdana"/>
            </a:endParaRPr>
          </a:p>
          <a:p>
            <a:pPr indent="0" lvl="0" marL="0" rtl="0" algn="l">
              <a:spcBef>
                <a:spcPts val="1200"/>
              </a:spcBef>
              <a:spcAft>
                <a:spcPts val="1200"/>
              </a:spcAft>
              <a:buNone/>
            </a:pPr>
            <a:r>
              <a:t/>
            </a:r>
            <a:endParaRPr sz="21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a:t>
            </a:r>
            <a:endParaRPr/>
          </a:p>
        </p:txBody>
      </p:sp>
      <p:sp>
        <p:nvSpPr>
          <p:cNvPr id="516" name="Google Shape;516;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solidFill>
                  <a:schemeClr val="dk1"/>
                </a:solidFill>
                <a:latin typeface="Verdana"/>
                <a:ea typeface="Verdana"/>
                <a:cs typeface="Verdana"/>
                <a:sym typeface="Verdana"/>
              </a:rPr>
              <a:t>public static void main(String[] args)</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String s1=new String("Buggy");</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test(s1);</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System.out.println(s1);</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a:t>
            </a:r>
            <a:endParaRPr sz="1200">
              <a:solidFill>
                <a:schemeClr val="dk1"/>
              </a:solidFill>
              <a:latin typeface="Arial"/>
              <a:ea typeface="Arial"/>
              <a:cs typeface="Arial"/>
              <a:sym typeface="Arial"/>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private static void test(StringBuffer s){</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rPr b="1" lang="en" sz="1200">
                <a:solidFill>
                  <a:schemeClr val="dk1"/>
                </a:solidFill>
                <a:latin typeface="Verdana"/>
                <a:ea typeface="Verdana"/>
                <a:cs typeface="Verdana"/>
                <a:sym typeface="Verdana"/>
              </a:rPr>
              <a:t> s.append("Bread");</a:t>
            </a:r>
            <a:endParaRPr b="1" sz="1200">
              <a:solidFill>
                <a:schemeClr val="dk1"/>
              </a:solidFill>
              <a:latin typeface="Verdana"/>
              <a:ea typeface="Verdana"/>
              <a:cs typeface="Verdana"/>
              <a:sym typeface="Verdana"/>
            </a:endParaRPr>
          </a:p>
          <a:p>
            <a:pPr indent="0" lvl="0" marL="0" rtl="0" algn="l">
              <a:spcBef>
                <a:spcPts val="1200"/>
              </a:spcBef>
              <a:spcAft>
                <a:spcPts val="1200"/>
              </a:spcAft>
              <a:buNone/>
            </a:pPr>
            <a:r>
              <a:rPr b="1" lang="en" sz="1200">
                <a:solidFill>
                  <a:schemeClr val="dk1"/>
                </a:solidFill>
                <a:latin typeface="Verdana"/>
                <a:ea typeface="Verdana"/>
                <a:cs typeface="Verdana"/>
                <a:sym typeface="Verdana"/>
              </a:rPr>
              <a:t>}</a:t>
            </a:r>
            <a:endParaRPr sz="27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0"/>
              </a:spcAft>
              <a:buNone/>
            </a:pPr>
            <a:r>
              <a:rPr lang="en" sz="2600">
                <a:solidFill>
                  <a:schemeClr val="dk1"/>
                </a:solidFill>
              </a:rPr>
              <a:t>How many objects will be created for the following code?</a:t>
            </a:r>
            <a:endParaRPr/>
          </a:p>
        </p:txBody>
      </p:sp>
      <p:sp>
        <p:nvSpPr>
          <p:cNvPr id="522" name="Google Shape;522;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String str1 = "Ashay";</a:t>
            </a:r>
            <a:endParaRPr/>
          </a:p>
          <a:p>
            <a:pPr indent="0" lvl="0" marL="0" rtl="0" algn="l">
              <a:spcBef>
                <a:spcPts val="1200"/>
              </a:spcBef>
              <a:spcAft>
                <a:spcPts val="0"/>
              </a:spcAft>
              <a:buNone/>
            </a:pPr>
            <a:r>
              <a:rPr lang="en"/>
              <a:t>String str2 = new String("Ashay");</a:t>
            </a:r>
            <a:endParaRPr/>
          </a:p>
          <a:p>
            <a:pPr indent="0" lvl="0" marL="0" rtl="0" algn="l">
              <a:spcBef>
                <a:spcPts val="120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8" name="Google Shape;528;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latin typeface="Arial"/>
                <a:ea typeface="Arial"/>
                <a:cs typeface="Arial"/>
                <a:sym typeface="Arial"/>
              </a:rPr>
              <a:t>Two objects. The first line creates </a:t>
            </a:r>
            <a:r>
              <a:rPr b="1" lang="en" sz="1900">
                <a:solidFill>
                  <a:schemeClr val="dk1"/>
                </a:solidFill>
                <a:latin typeface="Arial"/>
                <a:ea typeface="Arial"/>
                <a:cs typeface="Arial"/>
                <a:sym typeface="Arial"/>
              </a:rPr>
              <a:t>one</a:t>
            </a:r>
            <a:r>
              <a:rPr lang="en" sz="1900">
                <a:solidFill>
                  <a:schemeClr val="dk1"/>
                </a:solidFill>
                <a:latin typeface="Arial"/>
                <a:ea typeface="Arial"/>
                <a:cs typeface="Arial"/>
                <a:sym typeface="Arial"/>
              </a:rPr>
              <a:t> string object in the string pool. The second line will create </a:t>
            </a:r>
            <a:r>
              <a:rPr b="1" lang="en" sz="1900">
                <a:solidFill>
                  <a:schemeClr val="dk1"/>
                </a:solidFill>
                <a:latin typeface="Arial"/>
                <a:ea typeface="Arial"/>
                <a:cs typeface="Arial"/>
                <a:sym typeface="Arial"/>
              </a:rPr>
              <a:t>one</a:t>
            </a:r>
            <a:r>
              <a:rPr lang="en" sz="1900">
                <a:solidFill>
                  <a:schemeClr val="dk1"/>
                </a:solidFill>
                <a:latin typeface="Arial"/>
                <a:ea typeface="Arial"/>
                <a:cs typeface="Arial"/>
                <a:sym typeface="Arial"/>
              </a:rPr>
              <a:t> string object in heap memory and one in string pool but in the string pool, an object with the value “Ashay” is already present so the second line will not create an object in the string pool. So total objects created are two.</a:t>
            </a:r>
            <a:endParaRPr sz="34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a:t>
            </a:r>
            <a:endParaRPr/>
          </a:p>
        </p:txBody>
      </p:sp>
      <p:sp>
        <p:nvSpPr>
          <p:cNvPr id="534" name="Google Shape;534;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String str1 = "ABC";</a:t>
            </a:r>
            <a:endParaRPr/>
          </a:p>
          <a:p>
            <a:pPr indent="0" lvl="0" marL="0" rtl="0" algn="l">
              <a:spcBef>
                <a:spcPts val="1200"/>
              </a:spcBef>
              <a:spcAft>
                <a:spcPts val="0"/>
              </a:spcAft>
              <a:buNone/>
            </a:pPr>
            <a:r>
              <a:rPr lang="en"/>
              <a:t>str1 = str1 + "PQR";</a:t>
            </a:r>
            <a:endParaRPr/>
          </a:p>
          <a:p>
            <a:pPr indent="0" lvl="0" marL="0" rtl="0" algn="l">
              <a:spcBef>
                <a:spcPts val="120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0"/>
              </a:spcAft>
              <a:buNone/>
            </a:pPr>
            <a:r>
              <a:rPr lang="en" sz="2600">
                <a:solidFill>
                  <a:schemeClr val="dk1"/>
                </a:solidFill>
              </a:rPr>
              <a:t>How many objects will be created for the following code?</a:t>
            </a:r>
            <a:endParaRPr/>
          </a:p>
        </p:txBody>
      </p:sp>
      <p:sp>
        <p:nvSpPr>
          <p:cNvPr id="540" name="Google Shape;540;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String str1 = "abc"</a:t>
            </a:r>
            <a:endParaRPr/>
          </a:p>
          <a:p>
            <a:pPr indent="0" lvl="0" marL="0" rtl="0" algn="l">
              <a:spcBef>
                <a:spcPts val="1200"/>
              </a:spcBef>
              <a:spcAft>
                <a:spcPts val="0"/>
              </a:spcAft>
              <a:buNone/>
            </a:pPr>
            <a:r>
              <a:rPr lang="en"/>
              <a:t>String str2 = "abc"</a:t>
            </a:r>
            <a:endParaRPr/>
          </a:p>
          <a:p>
            <a:pPr indent="0" lvl="0" marL="0" rtl="0" algn="l">
              <a:spcBef>
                <a:spcPts val="1200"/>
              </a:spcBef>
              <a:spcAft>
                <a:spcPts val="120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6" name="Google Shape;546;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Only one object is created. String str1 will create a new object in String constant pool, while String str2 will create a reference to the String str1.</a:t>
            </a:r>
            <a:endParaRPr sz="17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0"/>
              </a:spcAft>
              <a:buNone/>
            </a:pPr>
            <a:r>
              <a:rPr b="1" lang="en" sz="1500">
                <a:solidFill>
                  <a:schemeClr val="dk1"/>
                </a:solidFill>
                <a:latin typeface="Arial"/>
                <a:ea typeface="Arial"/>
                <a:cs typeface="Arial"/>
                <a:sym typeface="Arial"/>
              </a:rPr>
              <a:t>How many objects will be created for the following code:</a:t>
            </a:r>
            <a:endParaRPr b="1" sz="1500">
              <a:solidFill>
                <a:schemeClr val="dk1"/>
              </a:solidFill>
              <a:latin typeface="Arial"/>
              <a:ea typeface="Arial"/>
              <a:cs typeface="Arial"/>
              <a:sym typeface="Arial"/>
            </a:endParaRPr>
          </a:p>
          <a:p>
            <a:pPr indent="0" lvl="0" marL="0" rtl="0" algn="l">
              <a:spcBef>
                <a:spcPts val="0"/>
              </a:spcBef>
              <a:spcAft>
                <a:spcPts val="0"/>
              </a:spcAft>
              <a:buNone/>
            </a:pPr>
            <a:r>
              <a:t/>
            </a:r>
            <a:endParaRPr b="1" sz="1500">
              <a:solidFill>
                <a:schemeClr val="dk1"/>
              </a:solidFill>
              <a:latin typeface="Arial"/>
              <a:ea typeface="Arial"/>
              <a:cs typeface="Arial"/>
              <a:sym typeface="Arial"/>
            </a:endParaRPr>
          </a:p>
        </p:txBody>
      </p:sp>
      <p:sp>
        <p:nvSpPr>
          <p:cNvPr id="552" name="Google Shape;552;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sz="1600">
                <a:solidFill>
                  <a:schemeClr val="dk1"/>
                </a:solidFill>
                <a:highlight>
                  <a:schemeClr val="lt1"/>
                </a:highlight>
                <a:latin typeface="Arial"/>
                <a:ea typeface="Arial"/>
                <a:cs typeface="Arial"/>
                <a:sym typeface="Arial"/>
              </a:rPr>
              <a:t>String str1 = </a:t>
            </a:r>
            <a:r>
              <a:rPr b="1" lang="en" sz="1600">
                <a:solidFill>
                  <a:schemeClr val="dk1"/>
                </a:solidFill>
                <a:highlight>
                  <a:schemeClr val="lt1"/>
                </a:highlight>
                <a:latin typeface="Arial"/>
                <a:ea typeface="Arial"/>
                <a:cs typeface="Arial"/>
                <a:sym typeface="Arial"/>
              </a:rPr>
              <a:t>new</a:t>
            </a:r>
            <a:r>
              <a:rPr lang="en" sz="1600">
                <a:solidFill>
                  <a:schemeClr val="dk1"/>
                </a:solidFill>
                <a:highlight>
                  <a:schemeClr val="lt1"/>
                </a:highlight>
                <a:latin typeface="Arial"/>
                <a:ea typeface="Arial"/>
                <a:cs typeface="Arial"/>
                <a:sym typeface="Arial"/>
              </a:rPr>
              <a:t> String("abc");</a:t>
            </a:r>
            <a:endParaRPr sz="1600">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sz="1600">
                <a:solidFill>
                  <a:schemeClr val="dk1"/>
                </a:solidFill>
                <a:highlight>
                  <a:schemeClr val="lt1"/>
                </a:highlight>
                <a:latin typeface="Arial"/>
                <a:ea typeface="Arial"/>
                <a:cs typeface="Arial"/>
                <a:sym typeface="Arial"/>
              </a:rPr>
              <a:t>String str2 = </a:t>
            </a:r>
            <a:r>
              <a:rPr b="1" lang="en" sz="1600">
                <a:solidFill>
                  <a:schemeClr val="dk1"/>
                </a:solidFill>
                <a:highlight>
                  <a:schemeClr val="lt1"/>
                </a:highlight>
                <a:latin typeface="Arial"/>
                <a:ea typeface="Arial"/>
                <a:cs typeface="Arial"/>
                <a:sym typeface="Arial"/>
              </a:rPr>
              <a:t>new</a:t>
            </a:r>
            <a:r>
              <a:rPr lang="en" sz="1600">
                <a:solidFill>
                  <a:schemeClr val="dk1"/>
                </a:solidFill>
                <a:highlight>
                  <a:schemeClr val="lt1"/>
                </a:highlight>
                <a:latin typeface="Arial"/>
                <a:ea typeface="Arial"/>
                <a:cs typeface="Arial"/>
                <a:sym typeface="Arial"/>
              </a:rPr>
              <a:t> String("abc");</a:t>
            </a:r>
            <a:endParaRPr sz="1600">
              <a:solidFill>
                <a:schemeClr val="dk1"/>
              </a:solidFill>
              <a:highlight>
                <a:schemeClr val="lt1"/>
              </a:highlight>
              <a:latin typeface="Arial"/>
              <a:ea typeface="Arial"/>
              <a:cs typeface="Arial"/>
              <a:sym typeface="Arial"/>
            </a:endParaRPr>
          </a:p>
          <a:p>
            <a:pPr indent="0" lvl="0" marL="88900" marR="88900" rtl="0" algn="l">
              <a:lnSpc>
                <a:spcPct val="125000"/>
              </a:lnSpc>
              <a:spcBef>
                <a:spcPts val="1200"/>
              </a:spcBef>
              <a:spcAft>
                <a:spcPts val="0"/>
              </a:spcAft>
              <a:buNone/>
            </a:pPr>
            <a:r>
              <a:t/>
            </a:r>
            <a:endParaRPr sz="1100">
              <a:solidFill>
                <a:schemeClr val="dk1"/>
              </a:solidFill>
              <a:highlight>
                <a:srgbClr val="F3F3F3"/>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8" name="Google Shape;558;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Three objects are created. For the first statement(str1) two objects are created one in String constant pool and one in heap memory.</a:t>
            </a:r>
            <a:endParaRPr sz="1700"/>
          </a:p>
          <a:p>
            <a:pPr indent="0" lvl="0" marL="0" rtl="0" algn="l">
              <a:spcBef>
                <a:spcPts val="1200"/>
              </a:spcBef>
              <a:spcAft>
                <a:spcPts val="0"/>
              </a:spcAft>
              <a:buNone/>
            </a:pPr>
            <a:r>
              <a:rPr lang="en" sz="1700"/>
              <a:t>But for the second statement(str2), compulsory 1 new object is created in heap memory but no new object is created in string constant pool as it is already present.</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Hence , a total of 2+1 = 3 objects are created</a:t>
            </a:r>
            <a:endParaRPr sz="17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0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100">
                <a:solidFill>
                  <a:schemeClr val="dk1"/>
                </a:solidFill>
                <a:latin typeface="Arial"/>
                <a:ea typeface="Arial"/>
                <a:cs typeface="Arial"/>
                <a:sym typeface="Arial"/>
              </a:rPr>
              <a:t>How do you compare two Strings in Java?</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b="1" sz="1100">
              <a:solidFill>
                <a:schemeClr val="dk1"/>
              </a:solidFill>
              <a:latin typeface="Arial"/>
              <a:ea typeface="Arial"/>
              <a:cs typeface="Arial"/>
              <a:sym typeface="Arial"/>
            </a:endParaRPr>
          </a:p>
        </p:txBody>
      </p:sp>
      <p:sp>
        <p:nvSpPr>
          <p:cNvPr id="564" name="Google Shape;564;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chemeClr val="dk1"/>
                </a:solidFill>
                <a:latin typeface="Arial"/>
                <a:ea typeface="Arial"/>
                <a:cs typeface="Arial"/>
                <a:sym typeface="Arial"/>
              </a:rPr>
              <a:t>Use equals() method to compare two Strings.Avoid using "==" operator. The main reason to use equals() method is that it always compare String values i.e content. == operator compares the reference in the memory. Check the</a:t>
            </a:r>
            <a:r>
              <a:rPr lang="en" sz="16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1600" u="sng">
                <a:solidFill>
                  <a:schemeClr val="dk1"/>
                </a:solidFill>
                <a:latin typeface="Arial"/>
                <a:ea typeface="Arial"/>
                <a:cs typeface="Arial"/>
                <a:sym typeface="Arial"/>
                <a:hlinkClick r:id="rId4">
                  <a:extLst>
                    <a:ext uri="{A12FA001-AC4F-418D-AE19-62706E023703}">
                      <ahyp:hlinkClr val="tx"/>
                    </a:ext>
                  </a:extLst>
                </a:hlinkClick>
              </a:rPr>
              <a:t>difference between == and equals() method in java</a:t>
            </a:r>
            <a:r>
              <a:rPr lang="en"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0" lvl="0" marL="0" rtl="0" algn="l">
              <a:spcBef>
                <a:spcPts val="1200"/>
              </a:spcBef>
              <a:spcAft>
                <a:spcPts val="0"/>
              </a:spcAft>
              <a:buNone/>
            </a:pPr>
            <a:r>
              <a:rPr lang="en" sz="1600">
                <a:solidFill>
                  <a:schemeClr val="dk1"/>
                </a:solidFill>
                <a:highlight>
                  <a:srgbClr val="F3F3F3"/>
                </a:highlight>
                <a:latin typeface="Arial"/>
                <a:ea typeface="Arial"/>
                <a:cs typeface="Arial"/>
                <a:sym typeface="Arial"/>
              </a:rPr>
              <a:t>String str1 = </a:t>
            </a:r>
            <a:r>
              <a:rPr lang="en" sz="1600">
                <a:solidFill>
                  <a:schemeClr val="dk1"/>
                </a:solidFill>
                <a:highlight>
                  <a:srgbClr val="FFF0F0"/>
                </a:highlight>
                <a:latin typeface="Arial"/>
                <a:ea typeface="Arial"/>
                <a:cs typeface="Arial"/>
                <a:sym typeface="Arial"/>
              </a:rPr>
              <a:t>"abc"</a:t>
            </a:r>
            <a:r>
              <a:rPr lang="en" sz="1600">
                <a:solidFill>
                  <a:schemeClr val="dk1"/>
                </a:solidFill>
                <a:highlight>
                  <a:srgbClr val="F3F3F3"/>
                </a:highlight>
                <a:latin typeface="Arial"/>
                <a:ea typeface="Arial"/>
                <a:cs typeface="Arial"/>
                <a:sym typeface="Arial"/>
              </a:rPr>
              <a:t>;     </a:t>
            </a:r>
            <a:endParaRPr sz="1600">
              <a:solidFill>
                <a:schemeClr val="dk1"/>
              </a:solidFill>
              <a:highlight>
                <a:srgbClr val="F3F3F3"/>
              </a:highlight>
              <a:latin typeface="Arial"/>
              <a:ea typeface="Arial"/>
              <a:cs typeface="Arial"/>
              <a:sym typeface="Arial"/>
            </a:endParaRPr>
          </a:p>
          <a:p>
            <a:pPr indent="0" lvl="0" marL="0" rtl="0" algn="l">
              <a:spcBef>
                <a:spcPts val="1200"/>
              </a:spcBef>
              <a:spcAft>
                <a:spcPts val="0"/>
              </a:spcAft>
              <a:buNone/>
            </a:pPr>
            <a:r>
              <a:rPr lang="en" sz="1600">
                <a:solidFill>
                  <a:schemeClr val="dk1"/>
                </a:solidFill>
                <a:highlight>
                  <a:srgbClr val="F3F3F3"/>
                </a:highlight>
                <a:latin typeface="Arial"/>
                <a:ea typeface="Arial"/>
                <a:cs typeface="Arial"/>
                <a:sym typeface="Arial"/>
              </a:rPr>
              <a:t>String str2 = </a:t>
            </a:r>
            <a:r>
              <a:rPr b="1" lang="en" sz="1600">
                <a:solidFill>
                  <a:schemeClr val="dk1"/>
                </a:solidFill>
                <a:highlight>
                  <a:srgbClr val="F3F3F3"/>
                </a:highlight>
                <a:latin typeface="Arial"/>
                <a:ea typeface="Arial"/>
                <a:cs typeface="Arial"/>
                <a:sym typeface="Arial"/>
              </a:rPr>
              <a:t>new</a:t>
            </a:r>
            <a:r>
              <a:rPr lang="en" sz="1600">
                <a:solidFill>
                  <a:schemeClr val="dk1"/>
                </a:solidFill>
                <a:highlight>
                  <a:srgbClr val="F3F3F3"/>
                </a:highlight>
                <a:latin typeface="Arial"/>
                <a:ea typeface="Arial"/>
                <a:cs typeface="Arial"/>
                <a:sym typeface="Arial"/>
              </a:rPr>
              <a:t> String(</a:t>
            </a:r>
            <a:r>
              <a:rPr lang="en" sz="1600">
                <a:solidFill>
                  <a:schemeClr val="dk1"/>
                </a:solidFill>
                <a:highlight>
                  <a:srgbClr val="FFF0F0"/>
                </a:highlight>
                <a:latin typeface="Arial"/>
                <a:ea typeface="Arial"/>
                <a:cs typeface="Arial"/>
                <a:sym typeface="Arial"/>
              </a:rPr>
              <a:t>"abc"</a:t>
            </a:r>
            <a:r>
              <a:rPr lang="en" sz="1600">
                <a:solidFill>
                  <a:schemeClr val="dk1"/>
                </a:solidFill>
                <a:highlight>
                  <a:srgbClr val="F3F3F3"/>
                </a:highlight>
                <a:latin typeface="Arial"/>
                <a:ea typeface="Arial"/>
                <a:cs typeface="Arial"/>
                <a:sym typeface="Arial"/>
              </a:rPr>
              <a:t>);</a:t>
            </a:r>
            <a:endParaRPr sz="1600">
              <a:solidFill>
                <a:schemeClr val="dk1"/>
              </a:solidFill>
              <a:highlight>
                <a:srgbClr val="F3F3F3"/>
              </a:highlight>
              <a:latin typeface="Arial"/>
              <a:ea typeface="Arial"/>
              <a:cs typeface="Arial"/>
              <a:sym typeface="Arial"/>
            </a:endParaRPr>
          </a:p>
          <a:p>
            <a:pPr indent="0" lvl="0" marL="0" rtl="0" algn="l">
              <a:spcBef>
                <a:spcPts val="1200"/>
              </a:spcBef>
              <a:spcAft>
                <a:spcPts val="0"/>
              </a:spcAft>
              <a:buNone/>
            </a:pPr>
            <a:r>
              <a:rPr lang="en" sz="1600">
                <a:solidFill>
                  <a:schemeClr val="dk1"/>
                </a:solidFill>
                <a:highlight>
                  <a:srgbClr val="F3F3F3"/>
                </a:highlight>
                <a:latin typeface="Arial"/>
                <a:ea typeface="Arial"/>
                <a:cs typeface="Arial"/>
                <a:sym typeface="Arial"/>
              </a:rPr>
              <a:t>System.out.println(str1 == str2); //false</a:t>
            </a:r>
            <a:endParaRPr sz="1600">
              <a:solidFill>
                <a:schemeClr val="dk1"/>
              </a:solidFill>
              <a:highlight>
                <a:srgbClr val="F3F3F3"/>
              </a:highlight>
              <a:latin typeface="Arial"/>
              <a:ea typeface="Arial"/>
              <a:cs typeface="Arial"/>
              <a:sym typeface="Arial"/>
            </a:endParaRPr>
          </a:p>
          <a:p>
            <a:pPr indent="0" lvl="0" marL="0" rtl="0" algn="l">
              <a:spcBef>
                <a:spcPts val="1200"/>
              </a:spcBef>
              <a:spcAft>
                <a:spcPts val="0"/>
              </a:spcAft>
              <a:buNone/>
            </a:pPr>
            <a:r>
              <a:rPr lang="en" sz="1600">
                <a:solidFill>
                  <a:schemeClr val="dk1"/>
                </a:solidFill>
                <a:highlight>
                  <a:srgbClr val="F3F3F3"/>
                </a:highlight>
                <a:latin typeface="Arial"/>
                <a:ea typeface="Arial"/>
                <a:cs typeface="Arial"/>
                <a:sym typeface="Arial"/>
              </a:rPr>
              <a:t>System.out.println(str1.equals(str2)); //true  </a:t>
            </a:r>
            <a:endParaRPr sz="1600">
              <a:solidFill>
                <a:schemeClr val="dk1"/>
              </a:solidFill>
              <a:highlight>
                <a:srgbClr val="F3F3F3"/>
              </a:highlight>
              <a:latin typeface="Arial"/>
              <a:ea typeface="Arial"/>
              <a:cs typeface="Arial"/>
              <a:sym typeface="Arial"/>
            </a:endParaRPr>
          </a:p>
          <a:p>
            <a:pPr indent="0" lvl="0" marL="88900" marR="88900" rtl="0" algn="l">
              <a:lnSpc>
                <a:spcPct val="125000"/>
              </a:lnSpc>
              <a:spcBef>
                <a:spcPts val="1200"/>
              </a:spcBef>
              <a:spcAft>
                <a:spcPts val="0"/>
              </a:spcAft>
              <a:buNone/>
            </a:pPr>
            <a:r>
              <a:t/>
            </a:r>
            <a:endParaRPr sz="1100">
              <a:solidFill>
                <a:schemeClr val="dk1"/>
              </a:solidFill>
              <a:highlight>
                <a:srgbClr val="F3F3F3"/>
              </a:highlight>
              <a:latin typeface="Arial"/>
              <a:ea typeface="Arial"/>
              <a:cs typeface="Arial"/>
              <a:sym typeface="Aria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21"/>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Accessing a Package</a:t>
            </a:r>
            <a:endParaRPr/>
          </a:p>
        </p:txBody>
      </p:sp>
      <p:sp>
        <p:nvSpPr>
          <p:cNvPr id="104" name="Google Shape;104;p21"/>
          <p:cNvSpPr txBox="1"/>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As indicated earlier, classes in packages can be accessed using a fully qualified name or using a short-cut as long as we import a corresponding package. </a:t>
            </a:r>
            <a:endParaRPr sz="1100"/>
          </a:p>
          <a:p>
            <a:pPr indent="0" lvl="0" marL="0" marR="0" rtl="0" algn="l">
              <a:lnSpc>
                <a:spcPct val="80000"/>
              </a:lnSpc>
              <a:spcBef>
                <a:spcPts val="60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The general form of importing package is: </a:t>
            </a:r>
            <a:endParaRPr sz="1100"/>
          </a:p>
          <a:p>
            <a:pPr indent="-342900" lvl="0" marL="342900" marR="0" rtl="0" algn="l">
              <a:lnSpc>
                <a:spcPct val="80000"/>
              </a:lnSpc>
              <a:spcBef>
                <a:spcPts val="60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     import package1[.package2][…].classname </a:t>
            </a:r>
            <a:endParaRPr sz="1100"/>
          </a:p>
          <a:p>
            <a:pPr indent="0" lvl="0" marL="0" marR="0" rtl="0" algn="l">
              <a:lnSpc>
                <a:spcPct val="80000"/>
              </a:lnSpc>
              <a:spcBef>
                <a:spcPts val="60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Example: </a:t>
            </a:r>
            <a:endParaRPr sz="1100"/>
          </a:p>
          <a:p>
            <a:pPr indent="-342900" lvl="0" marL="342900" marR="0" rtl="0" algn="l">
              <a:lnSpc>
                <a:spcPct val="80000"/>
              </a:lnSpc>
              <a:spcBef>
                <a:spcPts val="60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    import myPackage.ClassA; </a:t>
            </a:r>
            <a:endParaRPr sz="1100"/>
          </a:p>
          <a:p>
            <a:pPr indent="-342900" lvl="0" marL="342900" marR="0" rtl="0" algn="l">
              <a:lnSpc>
                <a:spcPct val="80000"/>
              </a:lnSpc>
              <a:spcBef>
                <a:spcPts val="60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    import myPackage.secondPackage ;</a:t>
            </a:r>
            <a:endParaRPr sz="1100"/>
          </a:p>
          <a:p>
            <a:pPr indent="0" lvl="0" marL="0" marR="0" rtl="0" algn="l">
              <a:lnSpc>
                <a:spcPct val="80000"/>
              </a:lnSpc>
              <a:spcBef>
                <a:spcPts val="60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All classes/packages from higher-level package can be imported as follows:</a:t>
            </a:r>
            <a:endParaRPr sz="1100"/>
          </a:p>
          <a:p>
            <a:pPr indent="-342900" lvl="0" marL="342900" marR="0" rtl="0" algn="l">
              <a:lnSpc>
                <a:spcPct val="80000"/>
              </a:lnSpc>
              <a:spcBef>
                <a:spcPts val="600"/>
              </a:spcBef>
              <a:spcAft>
                <a:spcPts val="0"/>
              </a:spcAft>
              <a:buClr>
                <a:srgbClr val="000000"/>
              </a:buClr>
              <a:buSzPts val="2700"/>
              <a:buFont typeface="Times New Roman"/>
              <a:buNone/>
            </a:pPr>
            <a:r>
              <a:rPr b="0" i="0" lang="en" sz="2400" u="none">
                <a:solidFill>
                  <a:srgbClr val="000000"/>
                </a:solidFill>
                <a:latin typeface="Times New Roman"/>
                <a:ea typeface="Times New Roman"/>
                <a:cs typeface="Times New Roman"/>
                <a:sym typeface="Times New Roman"/>
              </a:rPr>
              <a:t>    import myPackage.*;</a:t>
            </a:r>
            <a:endParaRPr sz="11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questionProgramming question</a:t>
            </a:r>
            <a:endParaRPr/>
          </a:p>
        </p:txBody>
      </p:sp>
      <p:sp>
        <p:nvSpPr>
          <p:cNvPr id="570" name="Google Shape;570;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solidFill>
                  <a:srgbClr val="38761D"/>
                </a:solidFill>
                <a:latin typeface="Arial"/>
                <a:ea typeface="Arial"/>
                <a:cs typeface="Arial"/>
                <a:sym typeface="Arial"/>
              </a:rPr>
              <a:t>Write a program to reverse a String in java without using reverse() method?</a:t>
            </a:r>
            <a:endParaRPr b="1" sz="2300">
              <a:solidFill>
                <a:srgbClr val="38761D"/>
              </a:solidFill>
              <a:latin typeface="Arial"/>
              <a:ea typeface="Arial"/>
              <a:cs typeface="Arial"/>
              <a:sym typeface="Arial"/>
            </a:endParaRPr>
          </a:p>
          <a:p>
            <a:pPr indent="0" lvl="0" marL="0" rtl="0" algn="l">
              <a:spcBef>
                <a:spcPts val="1200"/>
              </a:spcBef>
              <a:spcAft>
                <a:spcPts val="0"/>
              </a:spcAft>
              <a:buNone/>
            </a:pPr>
            <a:r>
              <a:t/>
            </a:r>
            <a:endParaRPr b="1" sz="2300">
              <a:solidFill>
                <a:srgbClr val="38761D"/>
              </a:solidFill>
              <a:latin typeface="Arial"/>
              <a:ea typeface="Arial"/>
              <a:cs typeface="Arial"/>
              <a:sym typeface="Arial"/>
            </a:endParaRPr>
          </a:p>
          <a:p>
            <a:pPr indent="0" lvl="0" marL="0" rtl="0" algn="l">
              <a:spcBef>
                <a:spcPts val="1200"/>
              </a:spcBef>
              <a:spcAft>
                <a:spcPts val="0"/>
              </a:spcAft>
              <a:buNone/>
            </a:pPr>
            <a:r>
              <a:t/>
            </a:r>
            <a:endParaRPr b="1" sz="2300">
              <a:solidFill>
                <a:srgbClr val="38761D"/>
              </a:solidFill>
              <a:latin typeface="Arial"/>
              <a:ea typeface="Arial"/>
              <a:cs typeface="Arial"/>
              <a:sym typeface="Arial"/>
            </a:endParaRPr>
          </a:p>
          <a:p>
            <a:pPr indent="0" lvl="0" marL="0" rtl="0" algn="l">
              <a:spcBef>
                <a:spcPts val="1200"/>
              </a:spcBef>
              <a:spcAft>
                <a:spcPts val="0"/>
              </a:spcAft>
              <a:buNone/>
            </a:pPr>
            <a:r>
              <a:rPr b="1" lang="en" sz="2300">
                <a:solidFill>
                  <a:srgbClr val="38761D"/>
                </a:solidFill>
                <a:latin typeface="Arial"/>
                <a:ea typeface="Arial"/>
                <a:cs typeface="Arial"/>
                <a:sym typeface="Arial"/>
              </a:rPr>
              <a:t>Abhishek</a:t>
            </a:r>
            <a:endParaRPr b="1" sz="2300">
              <a:solidFill>
                <a:srgbClr val="38761D"/>
              </a:solidFill>
              <a:latin typeface="Arial"/>
              <a:ea typeface="Arial"/>
              <a:cs typeface="Arial"/>
              <a:sym typeface="Arial"/>
            </a:endParaRPr>
          </a:p>
          <a:p>
            <a:pPr indent="0" lvl="0" marL="0" rtl="0" algn="l">
              <a:spcBef>
                <a:spcPts val="1200"/>
              </a:spcBef>
              <a:spcAft>
                <a:spcPts val="1200"/>
              </a:spcAft>
              <a:buNone/>
            </a:pPr>
            <a:r>
              <a:rPr b="1" lang="en" sz="2300">
                <a:solidFill>
                  <a:srgbClr val="38761D"/>
                </a:solidFill>
                <a:latin typeface="Arial"/>
                <a:ea typeface="Arial"/>
                <a:cs typeface="Arial"/>
                <a:sym typeface="Arial"/>
              </a:rPr>
              <a:t>kehsihbA</a:t>
            </a:r>
            <a:endParaRPr b="1" sz="2300">
              <a:solidFill>
                <a:srgbClr val="38761D"/>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6" name="Google Shape;576;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2400">
                <a:solidFill>
                  <a:schemeClr val="dk1"/>
                </a:solidFill>
              </a:rPr>
              <a:t>Why String class is Final in Java?</a:t>
            </a:r>
            <a:endParaRPr b="1" sz="2400">
              <a:solidFill>
                <a:schemeClr val="dk1"/>
              </a:solidFill>
            </a:endParaRPr>
          </a:p>
          <a:p>
            <a:pPr indent="0" lvl="0" marL="0" rtl="0" algn="l">
              <a:spcBef>
                <a:spcPts val="1200"/>
              </a:spcBef>
              <a:spcAft>
                <a:spcPts val="0"/>
              </a:spcAft>
              <a:buClr>
                <a:schemeClr val="dk1"/>
              </a:buClr>
              <a:buSzPts val="1100"/>
              <a:buFont typeface="Arial"/>
              <a:buNone/>
            </a:pPr>
            <a:r>
              <a:rPr lang="en" sz="2200">
                <a:solidFill>
                  <a:schemeClr val="dk1"/>
                </a:solidFill>
              </a:rPr>
              <a:t>The reason behind the String class being final is because no one can override the methods of the String class. So that it can provide the same features to the new String objects as well as to the old ones.</a:t>
            </a:r>
            <a:endParaRPr sz="2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immutable class?</a:t>
            </a:r>
            <a:endParaRPr/>
          </a:p>
        </p:txBody>
      </p:sp>
      <p:sp>
        <p:nvSpPr>
          <p:cNvPr id="582" name="Google Shape;582;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highlight>
                  <a:schemeClr val="lt1"/>
                </a:highlight>
              </a:rPr>
              <a:t>An object is </a:t>
            </a:r>
            <a:r>
              <a:rPr i="1" lang="en" sz="1900">
                <a:solidFill>
                  <a:schemeClr val="dk1"/>
                </a:solidFill>
                <a:highlight>
                  <a:schemeClr val="lt1"/>
                </a:highlight>
              </a:rPr>
              <a:t>immutable</a:t>
            </a:r>
            <a:r>
              <a:rPr lang="en" sz="1900">
                <a:solidFill>
                  <a:schemeClr val="dk1"/>
                </a:solidFill>
                <a:highlight>
                  <a:schemeClr val="lt1"/>
                </a:highlight>
              </a:rPr>
              <a:t> when its state doesn’t change after it has been initialized. For example,</a:t>
            </a:r>
            <a:r>
              <a:rPr lang="en" sz="1900">
                <a:solidFill>
                  <a:schemeClr val="dk1"/>
                </a:solidFill>
                <a:highlight>
                  <a:schemeClr val="lt1"/>
                </a:highlight>
                <a:uFill>
                  <a:noFill/>
                </a:uFill>
                <a:hlinkClick r:id="rId3">
                  <a:extLst>
                    <a:ext uri="{A12FA001-AC4F-418D-AE19-62706E023703}">
                      <ahyp:hlinkClr val="tx"/>
                    </a:ext>
                  </a:extLst>
                </a:hlinkClick>
              </a:rPr>
              <a:t> </a:t>
            </a:r>
            <a:r>
              <a:rPr lang="en" sz="1900" u="sng">
                <a:solidFill>
                  <a:schemeClr val="dk1"/>
                </a:solidFill>
                <a:highlight>
                  <a:schemeClr val="lt1"/>
                </a:highlight>
                <a:latin typeface="Roboto Mono"/>
                <a:ea typeface="Roboto Mono"/>
                <a:cs typeface="Roboto Mono"/>
                <a:sym typeface="Roboto Mono"/>
                <a:hlinkClick r:id="rId4">
                  <a:extLst>
                    <a:ext uri="{A12FA001-AC4F-418D-AE19-62706E023703}">
                      <ahyp:hlinkClr val="tx"/>
                    </a:ext>
                  </a:extLst>
                </a:hlinkClick>
              </a:rPr>
              <a:t>String</a:t>
            </a:r>
            <a:r>
              <a:rPr lang="en" sz="1900">
                <a:solidFill>
                  <a:schemeClr val="dk1"/>
                </a:solidFill>
                <a:highlight>
                  <a:schemeClr val="lt1"/>
                </a:highlight>
              </a:rPr>
              <a:t> is an immutable class and, once instantiated, the value of a </a:t>
            </a:r>
            <a:r>
              <a:rPr lang="en" sz="1900">
                <a:solidFill>
                  <a:schemeClr val="dk1"/>
                </a:solidFill>
                <a:highlight>
                  <a:schemeClr val="lt1"/>
                </a:highlight>
                <a:latin typeface="Roboto Mono"/>
                <a:ea typeface="Roboto Mono"/>
                <a:cs typeface="Roboto Mono"/>
                <a:sym typeface="Roboto Mono"/>
              </a:rPr>
              <a:t>String</a:t>
            </a:r>
            <a:r>
              <a:rPr lang="en" sz="1900">
                <a:solidFill>
                  <a:schemeClr val="dk1"/>
                </a:solidFill>
                <a:highlight>
                  <a:schemeClr val="lt1"/>
                </a:highlight>
              </a:rPr>
              <a:t> object never changes. </a:t>
            </a:r>
            <a:endParaRPr sz="2600">
              <a:solidFill>
                <a:schemeClr val="dk1"/>
              </a:solidFill>
              <a:highlight>
                <a:schemeClr val="lt1"/>
              </a:highligh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8" name="Google Shape;588;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2000">
                <a:solidFill>
                  <a:schemeClr val="dk1"/>
                </a:solidFill>
              </a:rPr>
              <a:t>Because an immutable object can’t be updated, programs need to create a new object for every change of state. However, immutable objects also have the following benefits:</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An immutable class is good for caching purposes because you don’t have to worry about the value changes.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An immutable class is inherently</a:t>
            </a:r>
            <a:r>
              <a:rPr lang="en" sz="2000">
                <a:solidFill>
                  <a:schemeClr val="dk1"/>
                </a:solidFill>
                <a:uFill>
                  <a:noFill/>
                </a:uFill>
                <a:hlinkClick r:id="rId3">
                  <a:extLst>
                    <a:ext uri="{A12FA001-AC4F-418D-AE19-62706E023703}">
                      <ahyp:hlinkClr val="tx"/>
                    </a:ext>
                  </a:extLst>
                </a:hlinkClick>
              </a:rPr>
              <a:t> </a:t>
            </a:r>
            <a:r>
              <a:rPr lang="en" sz="2000" u="sng">
                <a:solidFill>
                  <a:schemeClr val="dk1"/>
                </a:solidFill>
                <a:hlinkClick r:id="rId4">
                  <a:extLst>
                    <a:ext uri="{A12FA001-AC4F-418D-AE19-62706E023703}">
                      <ahyp:hlinkClr val="tx"/>
                    </a:ext>
                  </a:extLst>
                </a:hlinkClick>
              </a:rPr>
              <a:t>thread-safe</a:t>
            </a:r>
            <a:r>
              <a:rPr lang="en" sz="2000">
                <a:solidFill>
                  <a:schemeClr val="dk1"/>
                </a:solidFill>
              </a:rPr>
              <a:t>, so you don’t have to worry about thread safety in multi-threaded environments.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creating an immutable class</a:t>
            </a:r>
            <a:endParaRPr/>
          </a:p>
        </p:txBody>
      </p:sp>
      <p:sp>
        <p:nvSpPr>
          <p:cNvPr id="594" name="Google Shape;594;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46365"/>
              <a:buFont typeface="Arial"/>
              <a:buNone/>
            </a:pPr>
            <a:r>
              <a:rPr lang="en" sz="2372">
                <a:solidFill>
                  <a:schemeClr val="dk1"/>
                </a:solidFill>
              </a:rPr>
              <a:t>To create an immutable class in Java, you need to follow these general principles:</a:t>
            </a:r>
            <a:endParaRPr sz="2372">
              <a:solidFill>
                <a:schemeClr val="dk1"/>
              </a:solidFill>
            </a:endParaRPr>
          </a:p>
          <a:p>
            <a:pPr indent="-345353" lvl="0" marL="457200" rtl="0" algn="l">
              <a:spcBef>
                <a:spcPts val="1200"/>
              </a:spcBef>
              <a:spcAft>
                <a:spcPts val="0"/>
              </a:spcAft>
              <a:buClr>
                <a:schemeClr val="dk1"/>
              </a:buClr>
              <a:buSzPct val="100000"/>
              <a:buAutoNum type="arabicPeriod"/>
            </a:pPr>
            <a:r>
              <a:rPr lang="en" sz="2372">
                <a:solidFill>
                  <a:schemeClr val="dk1"/>
                </a:solidFill>
              </a:rPr>
              <a:t>Declare the class as </a:t>
            </a:r>
            <a:r>
              <a:rPr lang="en" sz="2372">
                <a:solidFill>
                  <a:schemeClr val="dk1"/>
                </a:solidFill>
                <a:latin typeface="Roboto Mono"/>
                <a:ea typeface="Roboto Mono"/>
                <a:cs typeface="Roboto Mono"/>
                <a:sym typeface="Roboto Mono"/>
              </a:rPr>
              <a:t>final</a:t>
            </a:r>
            <a:r>
              <a:rPr lang="en" sz="2372">
                <a:solidFill>
                  <a:schemeClr val="dk1"/>
                </a:solidFill>
              </a:rPr>
              <a:t> so it can’t be extended.</a:t>
            </a:r>
            <a:endParaRPr sz="2372">
              <a:solidFill>
                <a:schemeClr val="dk1"/>
              </a:solidFill>
            </a:endParaRPr>
          </a:p>
          <a:p>
            <a:pPr indent="-345353" lvl="0" marL="457200" rtl="0" algn="l">
              <a:spcBef>
                <a:spcPts val="0"/>
              </a:spcBef>
              <a:spcAft>
                <a:spcPts val="0"/>
              </a:spcAft>
              <a:buClr>
                <a:schemeClr val="dk1"/>
              </a:buClr>
              <a:buSzPct val="100000"/>
              <a:buAutoNum type="arabicPeriod"/>
            </a:pPr>
            <a:r>
              <a:rPr lang="en" sz="2372">
                <a:solidFill>
                  <a:schemeClr val="dk1"/>
                </a:solidFill>
              </a:rPr>
              <a:t>Make all of the fields </a:t>
            </a:r>
            <a:r>
              <a:rPr lang="en" sz="2372">
                <a:solidFill>
                  <a:schemeClr val="dk1"/>
                </a:solidFill>
                <a:latin typeface="Roboto Mono"/>
                <a:ea typeface="Roboto Mono"/>
                <a:cs typeface="Roboto Mono"/>
                <a:sym typeface="Roboto Mono"/>
              </a:rPr>
              <a:t>private</a:t>
            </a:r>
            <a:r>
              <a:rPr lang="en" sz="2372">
                <a:solidFill>
                  <a:schemeClr val="dk1"/>
                </a:solidFill>
              </a:rPr>
              <a:t> so that direct access is not allowed.</a:t>
            </a:r>
            <a:endParaRPr sz="2372">
              <a:solidFill>
                <a:schemeClr val="dk1"/>
              </a:solidFill>
            </a:endParaRPr>
          </a:p>
          <a:p>
            <a:pPr indent="-345353" lvl="0" marL="457200" rtl="0" algn="l">
              <a:spcBef>
                <a:spcPts val="0"/>
              </a:spcBef>
              <a:spcAft>
                <a:spcPts val="0"/>
              </a:spcAft>
              <a:buClr>
                <a:schemeClr val="dk1"/>
              </a:buClr>
              <a:buSzPct val="100000"/>
              <a:buAutoNum type="arabicPeriod"/>
            </a:pPr>
            <a:r>
              <a:rPr lang="en" sz="2372">
                <a:solidFill>
                  <a:schemeClr val="dk1"/>
                </a:solidFill>
              </a:rPr>
              <a:t>Don’t provide setter methods for variables.</a:t>
            </a:r>
            <a:endParaRPr sz="2372">
              <a:solidFill>
                <a:schemeClr val="dk1"/>
              </a:solidFill>
            </a:endParaRPr>
          </a:p>
          <a:p>
            <a:pPr indent="-345353" lvl="0" marL="457200" rtl="0" algn="l">
              <a:spcBef>
                <a:spcPts val="0"/>
              </a:spcBef>
              <a:spcAft>
                <a:spcPts val="0"/>
              </a:spcAft>
              <a:buClr>
                <a:schemeClr val="dk1"/>
              </a:buClr>
              <a:buSzPct val="100000"/>
              <a:buAutoNum type="arabicPeriod"/>
            </a:pPr>
            <a:r>
              <a:rPr lang="en" sz="2372">
                <a:solidFill>
                  <a:schemeClr val="dk1"/>
                </a:solidFill>
              </a:rPr>
              <a:t>Make all mutable fields </a:t>
            </a:r>
            <a:r>
              <a:rPr lang="en" sz="2372">
                <a:solidFill>
                  <a:schemeClr val="dk1"/>
                </a:solidFill>
                <a:latin typeface="Roboto Mono"/>
                <a:ea typeface="Roboto Mono"/>
                <a:cs typeface="Roboto Mono"/>
                <a:sym typeface="Roboto Mono"/>
              </a:rPr>
              <a:t>final</a:t>
            </a:r>
            <a:r>
              <a:rPr lang="en" sz="2372">
                <a:solidFill>
                  <a:schemeClr val="dk1"/>
                </a:solidFill>
              </a:rPr>
              <a:t> so that a field’s value can be assigned only once.</a:t>
            </a:r>
            <a:endParaRPr sz="2372">
              <a:solidFill>
                <a:schemeClr val="dk1"/>
              </a:solidFill>
            </a:endParaRPr>
          </a:p>
          <a:p>
            <a:pPr indent="-345353" lvl="0" marL="457200" rtl="0" algn="l">
              <a:spcBef>
                <a:spcPts val="0"/>
              </a:spcBef>
              <a:spcAft>
                <a:spcPts val="0"/>
              </a:spcAft>
              <a:buClr>
                <a:schemeClr val="dk1"/>
              </a:buClr>
              <a:buSzPct val="100000"/>
              <a:buAutoNum type="arabicPeriod"/>
            </a:pPr>
            <a:r>
              <a:rPr lang="en" sz="2372">
                <a:solidFill>
                  <a:schemeClr val="dk1"/>
                </a:solidFill>
              </a:rPr>
              <a:t>Initialize all fields using a</a:t>
            </a:r>
            <a:r>
              <a:rPr lang="en" sz="2372">
                <a:solidFill>
                  <a:schemeClr val="dk1"/>
                </a:solidFill>
                <a:uFill>
                  <a:noFill/>
                </a:uFill>
                <a:hlinkClick r:id="rId3">
                  <a:extLst>
                    <a:ext uri="{A12FA001-AC4F-418D-AE19-62706E023703}">
                      <ahyp:hlinkClr val="tx"/>
                    </a:ext>
                  </a:extLst>
                </a:hlinkClick>
              </a:rPr>
              <a:t> </a:t>
            </a:r>
            <a:r>
              <a:rPr lang="en" sz="2372" u="sng">
                <a:solidFill>
                  <a:schemeClr val="dk1"/>
                </a:solidFill>
                <a:hlinkClick r:id="rId4">
                  <a:extLst>
                    <a:ext uri="{A12FA001-AC4F-418D-AE19-62706E023703}">
                      <ahyp:hlinkClr val="tx"/>
                    </a:ext>
                  </a:extLst>
                </a:hlinkClick>
              </a:rPr>
              <a:t>constructor</a:t>
            </a:r>
            <a:r>
              <a:rPr lang="en" sz="2372">
                <a:solidFill>
                  <a:schemeClr val="dk1"/>
                </a:solidFill>
              </a:rPr>
              <a:t> method performing deep copy.</a:t>
            </a:r>
            <a:endParaRPr sz="2372">
              <a:solidFill>
                <a:schemeClr val="dk1"/>
              </a:solidFill>
            </a:endParaRPr>
          </a:p>
          <a:p>
            <a:pPr indent="-345353" lvl="0" marL="457200" rtl="0" algn="l">
              <a:spcBef>
                <a:spcPts val="0"/>
              </a:spcBef>
              <a:spcAft>
                <a:spcPts val="0"/>
              </a:spcAft>
              <a:buClr>
                <a:schemeClr val="dk1"/>
              </a:buClr>
              <a:buSzPct val="100000"/>
              <a:buAutoNum type="arabicPeriod"/>
            </a:pPr>
            <a:r>
              <a:rPr lang="en" sz="2372">
                <a:solidFill>
                  <a:schemeClr val="dk1"/>
                </a:solidFill>
              </a:rPr>
              <a:t>Perform</a:t>
            </a:r>
            <a:r>
              <a:rPr lang="en" sz="2372">
                <a:solidFill>
                  <a:schemeClr val="dk1"/>
                </a:solidFill>
                <a:uFill>
                  <a:noFill/>
                </a:uFill>
                <a:hlinkClick r:id="rId5">
                  <a:extLst>
                    <a:ext uri="{A12FA001-AC4F-418D-AE19-62706E023703}">
                      <ahyp:hlinkClr val="tx"/>
                    </a:ext>
                  </a:extLst>
                </a:hlinkClick>
              </a:rPr>
              <a:t> </a:t>
            </a:r>
            <a:r>
              <a:rPr lang="en" sz="2372" u="sng">
                <a:solidFill>
                  <a:schemeClr val="dk1"/>
                </a:solidFill>
                <a:hlinkClick r:id="rId6">
                  <a:extLst>
                    <a:ext uri="{A12FA001-AC4F-418D-AE19-62706E023703}">
                      <ahyp:hlinkClr val="tx"/>
                    </a:ext>
                  </a:extLst>
                </a:hlinkClick>
              </a:rPr>
              <a:t>cloning</a:t>
            </a:r>
            <a:r>
              <a:rPr lang="en" sz="2372">
                <a:solidFill>
                  <a:schemeClr val="dk1"/>
                </a:solidFill>
              </a:rPr>
              <a:t> of objects in the getter methods to return a copy rather than returning the actual object reference.</a:t>
            </a:r>
            <a:endParaRPr sz="2372">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0" name="Google Shape;600;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6" name="Google Shape;606;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2" name="Google Shape;612;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