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8" r:id="rId3"/>
    <p:sldId id="257" r:id="rId4"/>
    <p:sldId id="268" r:id="rId5"/>
    <p:sldId id="284" r:id="rId6"/>
    <p:sldId id="285" r:id="rId7"/>
    <p:sldId id="286" r:id="rId8"/>
    <p:sldId id="287" r:id="rId9"/>
    <p:sldId id="302" r:id="rId10"/>
    <p:sldId id="303" r:id="rId11"/>
    <p:sldId id="301" r:id="rId12"/>
    <p:sldId id="309" r:id="rId13"/>
    <p:sldId id="288" r:id="rId14"/>
    <p:sldId id="310" r:id="rId15"/>
    <p:sldId id="293" r:id="rId16"/>
    <p:sldId id="300" r:id="rId17"/>
    <p:sldId id="294" r:id="rId18"/>
    <p:sldId id="314" r:id="rId19"/>
    <p:sldId id="315" r:id="rId20"/>
    <p:sldId id="279" r:id="rId2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95906" autoAdjust="0"/>
  </p:normalViewPr>
  <p:slideViewPr>
    <p:cSldViewPr>
      <p:cViewPr varScale="1">
        <p:scale>
          <a:sx n="98" d="100"/>
          <a:sy n="98" d="100"/>
        </p:scale>
        <p:origin x="-114" y="-60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 custLinFactNeighborX="-90" custLinFactNeighborY="-209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 custLinFactNeighborX="458" custLinFactNeighborY="-209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D4B18055-2FC2-4CE0-843A-09E5941EC117}" type="presOf" srcId="{BED9D978-7208-4ACD-B48C-6081A117C18F}" destId="{73B52D46-DF95-492F-A481-110C5B8B9354}" srcOrd="0" destOrd="1" presId="urn:microsoft.com/office/officeart/2005/8/layout/hList1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6DEC9497-9AC6-4810-8FFC-3A47634A5D69}" type="presOf" srcId="{94BEF138-3189-4EFC-9573-64EB2223430E}" destId="{4D590B99-4F81-464A-BD58-F2E2E5B0137D}" srcOrd="0" destOrd="4" presId="urn:microsoft.com/office/officeart/2005/8/layout/hList1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3A3DEB6B-39C4-490D-89B4-BDE6AC17D19E}" type="presOf" srcId="{595230A2-8F88-41BD-91D6-0CC322CE7F58}" destId="{4D590B99-4F81-464A-BD58-F2E2E5B0137D}" srcOrd="0" destOrd="2" presId="urn:microsoft.com/office/officeart/2005/8/layout/hList1"/>
    <dgm:cxn modelId="{3E2ECD60-3E6A-4F40-91BA-F3B44172CEE0}" type="presOf" srcId="{4F622714-BFFE-4E0E-A4E7-2EAA71CA2B99}" destId="{4D590B99-4F81-464A-BD58-F2E2E5B0137D}" srcOrd="0" destOrd="1" presId="urn:microsoft.com/office/officeart/2005/8/layout/hList1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5096E586-D6D0-424A-970C-15253C22277F}" type="presOf" srcId="{87CB987D-18FA-4F8D-A9DB-0B680A9EFC5D}" destId="{73B52D46-DF95-492F-A481-110C5B8B9354}" srcOrd="0" destOrd="2" presId="urn:microsoft.com/office/officeart/2005/8/layout/hList1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70275725-9AEC-4B15-8EA0-2C280814E415}" type="presOf" srcId="{3D974753-D63F-4107-AA64-791F28BBC24A}" destId="{1606CFC2-84B0-4CCE-BA4A-D1F150DDA201}" srcOrd="0" destOrd="0" presId="urn:microsoft.com/office/officeart/2005/8/layout/hList1"/>
    <dgm:cxn modelId="{AC52CE47-9DE5-41FE-947B-A8078FC64541}" type="presOf" srcId="{573997ED-44B2-4118-8BC8-2DEDFA80212D}" destId="{73B52D46-DF95-492F-A481-110C5B8B9354}" srcOrd="0" destOrd="6" presId="urn:microsoft.com/office/officeart/2005/8/layout/hList1"/>
    <dgm:cxn modelId="{5DD8F004-8E76-420E-A44F-B5B21F3A3C0D}" type="presOf" srcId="{F5BEA049-88DA-442A-B3D2-D9715C5ADCE1}" destId="{73B52D46-DF95-492F-A481-110C5B8B9354}" srcOrd="0" destOrd="3" presId="urn:microsoft.com/office/officeart/2005/8/layout/hList1"/>
    <dgm:cxn modelId="{67018CBA-A405-4699-9F17-9894221A81B8}" type="presOf" srcId="{8AAE326E-2481-4F3B-9C35-3132CF1C2816}" destId="{4D590B99-4F81-464A-BD58-F2E2E5B0137D}" srcOrd="0" destOrd="5" presId="urn:microsoft.com/office/officeart/2005/8/layout/hList1"/>
    <dgm:cxn modelId="{161C6F94-1173-4B07-A025-3E97566C038F}" type="presOf" srcId="{75E258F0-F2C2-4758-A473-255071B5F9D2}" destId="{4D590B99-4F81-464A-BD58-F2E2E5B0137D}" srcOrd="0" destOrd="0" presId="urn:microsoft.com/office/officeart/2005/8/layout/hList1"/>
    <dgm:cxn modelId="{D78C5475-418F-4B3B-A21C-BD8DBDDFE5B4}" type="presOf" srcId="{DFD29872-F485-48AE-B936-4997C26A5A78}" destId="{C56AD232-AC0F-4E20-A271-D5325FD97B9E}" srcOrd="0" destOrd="0" presId="urn:microsoft.com/office/officeart/2005/8/layout/hList1"/>
    <dgm:cxn modelId="{D2A7E934-B824-4403-8084-5D8CA1292DB7}" type="presOf" srcId="{1C440C53-7C8A-4C61-BD2A-EEF9B62BF3A6}" destId="{73B52D46-DF95-492F-A481-110C5B8B9354}" srcOrd="0" destOrd="4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83493A88-25CF-4CA2-8E09-68C99EA5EFD2}" type="presOf" srcId="{56FD1652-1E94-4239-B24A-BB9AA78CBBF9}" destId="{4D590B99-4F81-464A-BD58-F2E2E5B0137D}" srcOrd="0" destOrd="3" presId="urn:microsoft.com/office/officeart/2005/8/layout/hList1"/>
    <dgm:cxn modelId="{2447A241-5ACB-4E70-9489-FBAA8EC6DD60}" type="presOf" srcId="{19313857-70A6-4556-9CA3-BDE902CCC6A7}" destId="{92C3490E-73FE-4B9E-BEE8-4AE70D053286}" srcOrd="0" destOrd="0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E87FBC59-2A32-4C32-8333-88C538FF0942}" type="presOf" srcId="{92A1FB7E-F6FD-4533-B7D0-0F890B2F403B}" destId="{73B52D46-DF95-492F-A481-110C5B8B9354}" srcOrd="0" destOrd="0" presId="urn:microsoft.com/office/officeart/2005/8/layout/hList1"/>
    <dgm:cxn modelId="{D4296FCD-087C-49D0-B4DE-35F664EAB9C9}" type="presOf" srcId="{612B25F3-FC7B-41D4-AB8A-4039605CAB03}" destId="{73B52D46-DF95-492F-A481-110C5B8B9354}" srcOrd="0" destOrd="5" presId="urn:microsoft.com/office/officeart/2005/8/layout/hList1"/>
    <dgm:cxn modelId="{509209EA-DC2D-4B84-A15C-0A8825F3C97A}" type="presParOf" srcId="{92C3490E-73FE-4B9E-BEE8-4AE70D053286}" destId="{614D821C-CD7C-447D-A16F-3F363B4CC258}" srcOrd="0" destOrd="0" presId="urn:microsoft.com/office/officeart/2005/8/layout/hList1"/>
    <dgm:cxn modelId="{9A6ADD94-BEE3-4AFC-8DCC-46B2B812A5C0}" type="presParOf" srcId="{614D821C-CD7C-447D-A16F-3F363B4CC258}" destId="{1606CFC2-84B0-4CCE-BA4A-D1F150DDA201}" srcOrd="0" destOrd="0" presId="urn:microsoft.com/office/officeart/2005/8/layout/hList1"/>
    <dgm:cxn modelId="{0208AE75-5CF2-4CDA-9992-19518F78A6E9}" type="presParOf" srcId="{614D821C-CD7C-447D-A16F-3F363B4CC258}" destId="{4D590B99-4F81-464A-BD58-F2E2E5B0137D}" srcOrd="1" destOrd="0" presId="urn:microsoft.com/office/officeart/2005/8/layout/hList1"/>
    <dgm:cxn modelId="{CB8D68C4-1AC8-4F23-8948-C18E7230A209}" type="presParOf" srcId="{92C3490E-73FE-4B9E-BEE8-4AE70D053286}" destId="{79BD0298-16B7-4DF1-B192-60BE8C7001B6}" srcOrd="1" destOrd="0" presId="urn:microsoft.com/office/officeart/2005/8/layout/hList1"/>
    <dgm:cxn modelId="{CF2282C8-5337-48AF-96F2-503C491E62FF}" type="presParOf" srcId="{92C3490E-73FE-4B9E-BEE8-4AE70D053286}" destId="{B42D1387-995F-4C7F-AD11-F956140D1E68}" srcOrd="2" destOrd="0" presId="urn:microsoft.com/office/officeart/2005/8/layout/hList1"/>
    <dgm:cxn modelId="{5A44D6D9-5EFD-49B4-83FE-0579373C55F8}" type="presParOf" srcId="{B42D1387-995F-4C7F-AD11-F956140D1E68}" destId="{C56AD232-AC0F-4E20-A271-D5325FD97B9E}" srcOrd="0" destOrd="0" presId="urn:microsoft.com/office/officeart/2005/8/layout/hList1"/>
    <dgm:cxn modelId="{E522319E-8FB9-43B5-9EBC-7214AB857A1B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1" y="33237"/>
          <a:ext cx="3973813" cy="246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" y="33237"/>
        <a:ext cx="3973813" cy="246869"/>
      </dsp:txXfrm>
    </dsp:sp>
    <dsp:sp modelId="{4D590B99-4F81-464A-BD58-F2E2E5B0137D}">
      <dsp:nvSpPr>
        <dsp:cNvPr id="0" name=""/>
        <dsp:cNvSpPr/>
      </dsp:nvSpPr>
      <dsp:spPr>
        <a:xfrm>
          <a:off x="41" y="311738"/>
          <a:ext cx="3987998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311738"/>
        <a:ext cx="3987998" cy="3631635"/>
      </dsp:txXfrm>
    </dsp:sp>
    <dsp:sp modelId="{C56AD232-AC0F-4E20-A271-D5325FD97B9E}">
      <dsp:nvSpPr>
        <dsp:cNvPr id="0" name=""/>
        <dsp:cNvSpPr/>
      </dsp:nvSpPr>
      <dsp:spPr>
        <a:xfrm>
          <a:off x="4574864" y="33237"/>
          <a:ext cx="3946551" cy="246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4864" y="33237"/>
        <a:ext cx="3946551" cy="246869"/>
      </dsp:txXfrm>
    </dsp:sp>
    <dsp:sp modelId="{73B52D46-DF95-492F-A481-110C5B8B9354}">
      <dsp:nvSpPr>
        <dsp:cNvPr id="0" name=""/>
        <dsp:cNvSpPr/>
      </dsp:nvSpPr>
      <dsp:spPr>
        <a:xfrm>
          <a:off x="4546359" y="311738"/>
          <a:ext cx="3987998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46359" y="311738"/>
        <a:ext cx="3987998" cy="3631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2017 </a:t>
            </a:r>
            <a:r>
              <a:rPr lang="en-US" dirty="0" err="1" smtClean="0"/>
              <a:t>Cybage</a:t>
            </a:r>
            <a:r>
              <a:rPr lang="en-US" dirty="0" smtClean="0"/>
              <a:t> Software Pvt. Ltd. All Rights Reserved. </a:t>
            </a:r>
            <a:r>
              <a:rPr lang="en-US" dirty="0" err="1" smtClean="0"/>
              <a:t>Cybage</a:t>
            </a:r>
            <a:r>
              <a:rPr lang="en-US" dirty="0" smtClean="0"/>
              <a:t>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539302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20205" y="3357154"/>
            <a:ext cx="356362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Docker</a:t>
            </a:r>
          </a:p>
          <a:p>
            <a:r>
              <a:rPr lang="en-US" sz="3600" dirty="0" smtClean="0"/>
              <a:t>           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1077119"/>
            <a:ext cx="7269734" cy="4038600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 portable executable package which includes applications and their dependencies.</a:t>
            </a:r>
          </a:p>
          <a:p>
            <a:r>
              <a:rPr lang="de-CH" sz="1800" dirty="0" smtClean="0"/>
              <a:t>Runnable instance of an image</a:t>
            </a:r>
            <a:endParaRPr lang="en-US" sz="1800" dirty="0" smtClean="0"/>
          </a:p>
          <a:p>
            <a:r>
              <a:rPr lang="en-US" sz="1800" dirty="0" smtClean="0"/>
              <a:t>Lighter than VM/Golden Images</a:t>
            </a:r>
          </a:p>
          <a:p>
            <a:pPr marL="0" indent="0"/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Why Containers ? 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 in seconds</a:t>
            </a:r>
          </a:p>
          <a:p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100-1000 containers on one Machine/VM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Container can be deployed to any Dev, Test &amp; Prod servers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19" y="2296319"/>
            <a:ext cx="2143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Engine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75278" y="1305719"/>
            <a:ext cx="9052560" cy="373496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Docker Daemon(Server)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Docker </a:t>
            </a:r>
            <a:r>
              <a:rPr lang="en-US" sz="1800" dirty="0"/>
              <a:t>is a client-server application that builds and executes containers using Docker </a:t>
            </a:r>
            <a:r>
              <a:rPr lang="en-US" sz="1800" dirty="0" smtClean="0"/>
              <a:t>  components.</a:t>
            </a:r>
          </a:p>
          <a:p>
            <a:pPr marL="0" indent="0">
              <a:buNone/>
            </a:pPr>
            <a:r>
              <a:rPr lang="en-US" sz="1800" dirty="0" smtClean="0"/>
              <a:t>Checks the client request and communicates with the Docker components in order to perform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Builds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Runs and manages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RESTful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Docker CLI(Client):</a:t>
            </a:r>
          </a:p>
          <a:p>
            <a:pPr marL="0" indent="0">
              <a:buNone/>
            </a:pPr>
            <a:r>
              <a:rPr lang="en-US" sz="1800" dirty="0" smtClean="0"/>
              <a:t>A service which uses REST API to send requests to </a:t>
            </a:r>
          </a:p>
          <a:p>
            <a:pPr marL="0" indent="0">
              <a:buNone/>
            </a:pPr>
            <a:r>
              <a:rPr lang="en-US" sz="1800" dirty="0" smtClean="0"/>
              <a:t>Docker </a:t>
            </a:r>
            <a:r>
              <a:rPr lang="en-US" sz="1800" dirty="0"/>
              <a:t>Daemon through </a:t>
            </a:r>
            <a:r>
              <a:rPr lang="en-US" sz="1800" dirty="0" smtClean="0"/>
              <a:t>CLI commands.</a:t>
            </a:r>
            <a:endParaRPr 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77319"/>
            <a:ext cx="25179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7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Workflow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14" descr="C:\Users\aakankshik\Desktop\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16102"/>
            <a:ext cx="8991600" cy="40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9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34" y="602060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8248" y="5978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Volume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93112" y="1039836"/>
            <a:ext cx="7269734" cy="4947939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Why?</a:t>
            </a:r>
          </a:p>
          <a:p>
            <a:pPr marL="0" indent="0">
              <a:buNone/>
            </a:pPr>
            <a:r>
              <a:rPr lang="en-US" sz="1600" dirty="0" smtClean="0"/>
              <a:t>In order to be able to save (persist) data and also to share data between containers. </a:t>
            </a:r>
          </a:p>
          <a:p>
            <a:pPr marL="0" indent="0">
              <a:buNone/>
            </a:pPr>
            <a:r>
              <a:rPr lang="en-US" sz="1600" dirty="0" smtClean="0"/>
              <a:t>Ways to initialize volumes: 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1. </a:t>
            </a:r>
            <a:r>
              <a:rPr lang="en-US" sz="1600" b="1" dirty="0" smtClean="0"/>
              <a:t>Initialize (and mount) at run-time with the </a:t>
            </a:r>
            <a:r>
              <a:rPr lang="en-US" sz="1600" b="1" i="1" dirty="0" smtClean="0"/>
              <a:t>-v</a:t>
            </a:r>
            <a:r>
              <a:rPr lang="en-US" sz="1600" b="1" dirty="0" smtClean="0"/>
              <a:t> flag: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</a:t>
            </a:r>
            <a:r>
              <a:rPr lang="en-US" sz="1600" dirty="0" smtClean="0"/>
              <a:t>$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run --name web -v /</a:t>
            </a:r>
            <a:r>
              <a:rPr lang="en-US" sz="1600" dirty="0" err="1" smtClean="0"/>
              <a:t>webapp</a:t>
            </a:r>
            <a:r>
              <a:rPr lang="en-US" sz="1600" dirty="0" smtClean="0"/>
              <a:t> training/</a:t>
            </a:r>
            <a:r>
              <a:rPr lang="en-US" sz="1600" dirty="0" err="1" smtClean="0"/>
              <a:t>webapp</a:t>
            </a:r>
            <a:r>
              <a:rPr lang="en-US" sz="1600" dirty="0" smtClean="0"/>
              <a:t> python app.py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create a new volume inside a container at /</a:t>
            </a:r>
            <a:r>
              <a:rPr lang="en-US" sz="1600" dirty="0" err="1" smtClean="0"/>
              <a:t>webapp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</a:p>
          <a:p>
            <a:pPr marL="0" indent="0">
              <a:buNone/>
            </a:pPr>
            <a:r>
              <a:rPr lang="en-US" sz="1600" dirty="0" smtClean="0"/>
              <a:t>2. </a:t>
            </a:r>
            <a:r>
              <a:rPr lang="en-US" sz="1600" b="1" dirty="0" smtClean="0"/>
              <a:t>Using the </a:t>
            </a:r>
            <a:r>
              <a:rPr lang="en-US" sz="1600" b="1" i="1" dirty="0" smtClean="0"/>
              <a:t>VOLUME </a:t>
            </a:r>
            <a:r>
              <a:rPr lang="en-US" sz="1600" b="1" dirty="0" smtClean="0"/>
              <a:t>instruction inside a </a:t>
            </a:r>
            <a:r>
              <a:rPr lang="en-US" sz="1600" b="1" dirty="0" err="1" smtClean="0"/>
              <a:t>Dockerfile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FROM </a:t>
            </a:r>
            <a:r>
              <a:rPr lang="en-US" sz="1600" dirty="0" err="1" smtClean="0"/>
              <a:t>ubuntu:latest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     VOLUME /</a:t>
            </a:r>
            <a:r>
              <a:rPr lang="en-US" sz="1600" dirty="0" err="1" smtClean="0"/>
              <a:t>webapp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3 . </a:t>
            </a:r>
            <a:r>
              <a:rPr lang="en-US" sz="1600" b="1" dirty="0" smtClean="0"/>
              <a:t>Create using the Docker Volume API</a:t>
            </a:r>
          </a:p>
          <a:p>
            <a:pPr marL="0" indent="0">
              <a:buNone/>
            </a:pPr>
            <a:r>
              <a:rPr lang="en-US" sz="1600" dirty="0" smtClean="0"/>
              <a:t>      $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volume create --name </a:t>
            </a:r>
            <a:r>
              <a:rPr lang="en-US" sz="1600" dirty="0" err="1" smtClean="0"/>
              <a:t>webapp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25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for Docker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858" y="1160028"/>
            <a:ext cx="8825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Automating packaging &amp; deployment of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Continuous integration/deployment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Zero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Scaling Web apps, databases and backend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Micro-services architecture / Service orchestration &amp; discovery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914354"/>
            <a:ext cx="6248400" cy="2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 for writing </a:t>
            </a: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16072" y="1182509"/>
            <a:ext cx="7269734" cy="3612070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Create ephemeral containers</a:t>
            </a:r>
          </a:p>
          <a:p>
            <a:r>
              <a:rPr lang="en-US" sz="1800" dirty="0" smtClean="0"/>
              <a:t>Use a .</a:t>
            </a:r>
            <a:r>
              <a:rPr lang="en-US" sz="1800" dirty="0" err="1" smtClean="0"/>
              <a:t>dockerignore</a:t>
            </a:r>
            <a:r>
              <a:rPr lang="en-US" sz="1800" dirty="0" smtClean="0"/>
              <a:t> file</a:t>
            </a:r>
          </a:p>
          <a:p>
            <a:r>
              <a:rPr lang="en-US" sz="1800" dirty="0" smtClean="0"/>
              <a:t>Minimize the number of layers / Consolidate instructions</a:t>
            </a:r>
          </a:p>
          <a:p>
            <a:r>
              <a:rPr lang="en-US" sz="1800" dirty="0" smtClean="0"/>
              <a:t>Avoid installing unnecessary packages</a:t>
            </a:r>
          </a:p>
          <a:p>
            <a:r>
              <a:rPr lang="en-US" sz="1800" dirty="0" smtClean="0"/>
              <a:t>Use proper base image (alpine versions should be enough)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33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727" y="5064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5551" y="45997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Commands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38825"/>
              </p:ext>
            </p:extLst>
          </p:nvPr>
        </p:nvGraphicFramePr>
        <p:xfrm>
          <a:off x="665551" y="859413"/>
          <a:ext cx="8707049" cy="46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07"/>
                <a:gridCol w="7026742"/>
              </a:tblGrid>
              <a:tr h="50299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Builds Docker images from a Dockerfile</a:t>
                      </a:r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image from a container's changes</a:t>
                      </a:r>
                    </a:p>
                  </a:txBody>
                  <a:tcPr/>
                </a:tc>
              </a:tr>
              <a:tr h="502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 files/folders from a container's </a:t>
                      </a:r>
                      <a:r>
                        <a:rPr lang="en-US" dirty="0" err="1" smtClean="0"/>
                        <a:t>filesystem</a:t>
                      </a:r>
                      <a:r>
                        <a:rPr lang="en-US" dirty="0" smtClean="0"/>
                        <a:t> to the host path</a:t>
                      </a:r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container</a:t>
                      </a:r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running container</a:t>
                      </a:r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history of an image</a:t>
                      </a:r>
                      <a:endParaRPr lang="en-US" dirty="0"/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images</a:t>
                      </a:r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system-wide information</a:t>
                      </a:r>
                    </a:p>
                  </a:txBody>
                  <a:tcPr/>
                </a:tc>
              </a:tr>
              <a:tr h="502997">
                <a:tc>
                  <a:txBody>
                    <a:bodyPr/>
                    <a:lstStyle/>
                    <a:p>
                      <a:r>
                        <a:rPr lang="en-US" dirty="0" smtClean="0"/>
                        <a:t>inspect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low-level information on a container or image</a:t>
                      </a:r>
                      <a:endParaRPr lang="en-US" dirty="0"/>
                    </a:p>
                  </a:txBody>
                  <a:tcPr/>
                </a:tc>
              </a:tr>
              <a:tr h="381514"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a running container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727" y="5064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5551" y="45997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Commands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05601"/>
              </p:ext>
            </p:extLst>
          </p:nvPr>
        </p:nvGraphicFramePr>
        <p:xfrm>
          <a:off x="717692" y="848516"/>
          <a:ext cx="8807307" cy="472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80"/>
                <a:gridCol w="7311727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Load an image from a tar archive</a:t>
                      </a:r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or log in to a Docker registry server</a:t>
                      </a:r>
                      <a:endParaRPr lang="en-US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 out from a Docker registry server</a:t>
                      </a:r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Fetch the logs of a container</a:t>
                      </a:r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Pause all processes within a container</a:t>
                      </a:r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r>
                        <a:rPr lang="en-US" dirty="0" smtClean="0"/>
                        <a:t> a paused container</a:t>
                      </a:r>
                      <a:endParaRPr lang="en-US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 the public-facing port that is NAT-</a:t>
                      </a:r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 to PRIVATE_PORT</a:t>
                      </a:r>
                      <a:endParaRPr lang="en-US" dirty="0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containers</a:t>
                      </a:r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Pull an image or a repository from a Docker registry server</a:t>
                      </a:r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an image or a repository to a Docker registry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1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727" y="5064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5551" y="45997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Commands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97583"/>
              </p:ext>
            </p:extLst>
          </p:nvPr>
        </p:nvGraphicFramePr>
        <p:xfrm>
          <a:off x="706344" y="951817"/>
          <a:ext cx="7675656" cy="22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413"/>
                <a:gridCol w="6372243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Tag an image into a repository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Lookup the running processes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the Docker version information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wait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until a container stops, then print its exit code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3622" y="1151862"/>
            <a:ext cx="5941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Pain areas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Docker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Why Docker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Docker vs VM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/>
              <a:t>Dockerfile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/>
              <a:t>DockerImage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Containers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Docker Engine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Docker Workflow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Docker Volume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600" dirty="0"/>
              <a:t>Use cases for Docker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Best Practices for writing </a:t>
            </a:r>
            <a:r>
              <a:rPr lang="en-US" sz="1600" dirty="0" err="1"/>
              <a:t>Dockerfile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Areas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Dev, Test, Prod environments are different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Downtime Issues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Higher Cost – at machine/VM level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Higher storage requirements for Golden Images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Manual process of creating Environments - for Dev, Test teams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Snapshot the Environments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Manual release process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N" sz="1800" dirty="0"/>
              <a:t>Docker automates creation of lightweight - </a:t>
            </a:r>
            <a:r>
              <a:rPr lang="en-IN" sz="1800" i="1" dirty="0" smtClean="0"/>
              <a:t>Application </a:t>
            </a:r>
            <a:r>
              <a:rPr lang="en-IN" sz="1800" i="1" dirty="0"/>
              <a:t>container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Docker is an open-source project that automates the </a:t>
            </a:r>
            <a:r>
              <a:rPr lang="en-US" sz="1800" dirty="0" smtClean="0"/>
              <a:t>deployment </a:t>
            </a:r>
            <a:r>
              <a:rPr lang="en-US" sz="1800" dirty="0"/>
              <a:t>of applications inside software containers</a:t>
            </a:r>
            <a:endParaRPr lang="en-IN" sz="18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N" sz="1800" dirty="0"/>
              <a:t>Container will virtually run anywhere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N" sz="1800" dirty="0"/>
              <a:t>Same container can run on any laptop, desktop, VM</a:t>
            </a:r>
            <a:r>
              <a:rPr lang="en-IN" sz="1800" dirty="0" smtClean="0"/>
              <a:t>, </a:t>
            </a:r>
            <a:r>
              <a:rPr lang="en-IN" sz="1800" dirty="0"/>
              <a:t>Cloud &amp; more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N" sz="1800" dirty="0"/>
              <a:t>Unlike VM, it does not include a separate Operating system.</a:t>
            </a: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1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82359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Docker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6721246"/>
              </p:ext>
            </p:extLst>
          </p:nvPr>
        </p:nvGraphicFramePr>
        <p:xfrm>
          <a:off x="699860" y="1149048"/>
          <a:ext cx="8534400" cy="4042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98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Container vs VM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2369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32192" y="1153320"/>
            <a:ext cx="7269734" cy="3505200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 smtClean="0"/>
              <a:t>What?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US" sz="1800" dirty="0" smtClean="0"/>
              <a:t>A text document that contains all the commands to assemble an image.</a:t>
            </a:r>
            <a:endParaRPr lang="en-IN" sz="1800" dirty="0" smtClean="0"/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Why?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US" sz="1800" dirty="0" smtClean="0"/>
              <a:t>The advantage of a </a:t>
            </a:r>
            <a:r>
              <a:rPr lang="en-US" sz="1800" dirty="0" err="1" smtClean="0"/>
              <a:t>Dockerfile</a:t>
            </a:r>
            <a:r>
              <a:rPr lang="en-US" sz="1800" dirty="0" smtClean="0"/>
              <a:t>  over just storing the binary image (or a snapshot/template in other virtualization systems) is that the automatic builds will ensure you have the latest version available. 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4849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1" y="699431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971" y="68013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dirty="0" smtClean="0"/>
              <a:t>php:5.6-apache // </a:t>
            </a:r>
            <a:r>
              <a:rPr lang="en-US" sz="1400" dirty="0" smtClean="0"/>
              <a:t>base image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MAINTAINER</a:t>
            </a:r>
            <a:r>
              <a:rPr lang="en-US" sz="1400" dirty="0" smtClean="0"/>
              <a:t> &lt;name of author&gt;</a:t>
            </a:r>
          </a:p>
          <a:p>
            <a:endParaRPr lang="en-US" sz="1400" dirty="0"/>
          </a:p>
          <a:p>
            <a:r>
              <a:rPr lang="en-US" sz="1400" b="1" dirty="0" smtClean="0"/>
              <a:t>RUN</a:t>
            </a:r>
            <a:r>
              <a:rPr lang="en-US" sz="1400" dirty="0" smtClean="0"/>
              <a:t>  apt-get update   //</a:t>
            </a:r>
            <a:r>
              <a:rPr lang="en-US" sz="1400" dirty="0"/>
              <a:t>what runs within the container at build time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ENV</a:t>
            </a:r>
            <a:r>
              <a:rPr lang="en-US" sz="1400" dirty="0" smtClean="0"/>
              <a:t> </a:t>
            </a:r>
            <a:r>
              <a:rPr lang="en-US" sz="1400" dirty="0"/>
              <a:t>JAVA_HOME /</a:t>
            </a:r>
            <a:r>
              <a:rPr lang="en-US" sz="1400" dirty="0" err="1" smtClean="0"/>
              <a:t>usr</a:t>
            </a:r>
            <a:r>
              <a:rPr lang="en-US" sz="1400" dirty="0" smtClean="0"/>
              <a:t>/jdk1.8.0_25  //sets environment variable</a:t>
            </a:r>
          </a:p>
          <a:p>
            <a:endParaRPr lang="en-US" sz="1400" dirty="0"/>
          </a:p>
          <a:p>
            <a:r>
              <a:rPr lang="en-US" sz="1400" b="1" dirty="0" smtClean="0"/>
              <a:t>COPY</a:t>
            </a:r>
            <a:r>
              <a:rPr lang="en-US" sz="1400" dirty="0" smtClean="0"/>
              <a:t> </a:t>
            </a:r>
            <a:r>
              <a:rPr lang="en-US" sz="1400" dirty="0"/>
              <a:t>jre1.8.0_25 /</a:t>
            </a:r>
            <a:r>
              <a:rPr lang="en-US" sz="1400" dirty="0" err="1"/>
              <a:t>usr</a:t>
            </a:r>
            <a:r>
              <a:rPr lang="en-US" sz="1400" dirty="0"/>
              <a:t>/ </a:t>
            </a:r>
            <a:r>
              <a:rPr lang="en-US" sz="1400" dirty="0" smtClean="0"/>
              <a:t> </a:t>
            </a:r>
            <a:r>
              <a:rPr lang="en-US" sz="1400" dirty="0"/>
              <a:t>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httpd</a:t>
            </a:r>
            <a:r>
              <a:rPr lang="en-US" sz="1400" dirty="0" smtClean="0"/>
              <a:t>   //</a:t>
            </a:r>
            <a:r>
              <a:rPr lang="en-US" sz="1400" dirty="0"/>
              <a:t>copy a file </a:t>
            </a:r>
            <a:r>
              <a:rPr lang="en-US" sz="1400" dirty="0" smtClean="0"/>
              <a:t>to </a:t>
            </a:r>
            <a:r>
              <a:rPr lang="en-US" sz="1400" dirty="0"/>
              <a:t>the container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WORKDIR</a:t>
            </a:r>
            <a:r>
              <a:rPr lang="en-US" sz="1400" dirty="0"/>
              <a:t> </a:t>
            </a:r>
            <a:r>
              <a:rPr lang="en-US" sz="1400" dirty="0" smtClean="0"/>
              <a:t>~/    //</a:t>
            </a:r>
            <a:r>
              <a:rPr lang="en-US" sz="1400" dirty="0"/>
              <a:t>set where the command defined with CMD is to be executed.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ADD</a:t>
            </a:r>
            <a:r>
              <a:rPr lang="en-US" sz="1400" dirty="0" smtClean="0"/>
              <a:t>  /</a:t>
            </a:r>
            <a:r>
              <a:rPr lang="en-US" sz="1400" dirty="0" err="1" smtClean="0"/>
              <a:t>my_app_folder</a:t>
            </a:r>
            <a:r>
              <a:rPr lang="en-US" sz="1400" dirty="0" smtClean="0"/>
              <a:t>  </a:t>
            </a:r>
            <a:r>
              <a:rPr lang="en-US" sz="1400" dirty="0"/>
              <a:t>/</a:t>
            </a:r>
            <a:r>
              <a:rPr lang="en-US" sz="1400" dirty="0" err="1" smtClean="0"/>
              <a:t>my_app_folder</a:t>
            </a:r>
            <a:r>
              <a:rPr lang="en-US" sz="1400" dirty="0" smtClean="0"/>
              <a:t>  // </a:t>
            </a:r>
            <a:r>
              <a:rPr lang="en-US" sz="1400" dirty="0"/>
              <a:t>copies the files from the source on </a:t>
            </a:r>
            <a:r>
              <a:rPr lang="en-US" sz="1400" dirty="0" smtClean="0"/>
              <a:t>the host </a:t>
            </a:r>
            <a:r>
              <a:rPr lang="en-US" sz="1400" dirty="0"/>
              <a:t>into the container's </a:t>
            </a:r>
            <a:r>
              <a:rPr lang="en-US" sz="1400" dirty="0" smtClean="0"/>
              <a:t>	filesystem </a:t>
            </a:r>
            <a:r>
              <a:rPr lang="en-US" sz="1400" dirty="0"/>
              <a:t>at the set </a:t>
            </a:r>
            <a:r>
              <a:rPr lang="en-US" sz="1400" dirty="0" smtClean="0"/>
              <a:t>destination.</a:t>
            </a:r>
          </a:p>
          <a:p>
            <a:endParaRPr lang="en-US" sz="1400" dirty="0"/>
          </a:p>
          <a:p>
            <a:r>
              <a:rPr lang="en-US" sz="1400" b="1" dirty="0" smtClean="0"/>
              <a:t>ENTRYPOINT</a:t>
            </a:r>
            <a:r>
              <a:rPr lang="en-US" sz="1400" dirty="0" smtClean="0"/>
              <a:t> </a:t>
            </a:r>
            <a:r>
              <a:rPr lang="en-US" sz="1400" dirty="0"/>
              <a:t>[ "</a:t>
            </a:r>
            <a:r>
              <a:rPr lang="en-US" sz="1400" dirty="0" smtClean="0"/>
              <a:t>java“]  //sets </a:t>
            </a:r>
            <a:r>
              <a:rPr lang="en-US" sz="1400" dirty="0"/>
              <a:t>the concrete default application that is used every time </a:t>
            </a:r>
            <a:r>
              <a:rPr lang="en-US" sz="1400" dirty="0" smtClean="0"/>
              <a:t>a container </a:t>
            </a:r>
            <a:r>
              <a:rPr lang="en-US" sz="1400" dirty="0"/>
              <a:t>is created 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/>
              <a:t>CMD</a:t>
            </a:r>
            <a:r>
              <a:rPr lang="en-US" sz="1400" dirty="0"/>
              <a:t> "echo" "Hello </a:t>
            </a:r>
            <a:r>
              <a:rPr lang="en-US" sz="1400" dirty="0" err="1"/>
              <a:t>docker</a:t>
            </a:r>
            <a:r>
              <a:rPr lang="en-US" sz="1400" dirty="0" smtClean="0"/>
              <a:t>!“  // an initial default </a:t>
            </a:r>
            <a:r>
              <a:rPr lang="en-US" sz="1400" dirty="0"/>
              <a:t>command that gets </a:t>
            </a:r>
            <a:r>
              <a:rPr lang="en-US" sz="1400" dirty="0" smtClean="0"/>
              <a:t>executed </a:t>
            </a:r>
            <a:r>
              <a:rPr lang="en-US" sz="1400" dirty="0"/>
              <a:t>with the </a:t>
            </a:r>
            <a:r>
              <a:rPr lang="en-US" sz="1400" dirty="0" smtClean="0"/>
              <a:t>creation </a:t>
            </a:r>
            <a:r>
              <a:rPr lang="en-US" sz="1400" dirty="0"/>
              <a:t>of </a:t>
            </a:r>
            <a:r>
              <a:rPr lang="en-US" sz="1400" dirty="0" smtClean="0"/>
              <a:t>containers.</a:t>
            </a:r>
          </a:p>
          <a:p>
            <a:endParaRPr lang="en-US" sz="1400" dirty="0"/>
          </a:p>
          <a:p>
            <a:r>
              <a:rPr lang="en-US" sz="1400" b="1" dirty="0" smtClean="0"/>
              <a:t>EXPOSE</a:t>
            </a:r>
            <a:r>
              <a:rPr lang="en-US" sz="1400" dirty="0" smtClean="0"/>
              <a:t> 8080  //associate </a:t>
            </a:r>
            <a:r>
              <a:rPr lang="en-US" sz="1400" dirty="0"/>
              <a:t>a specified port to enable networking between the running process </a:t>
            </a:r>
            <a:r>
              <a:rPr lang="en-US" sz="1400" dirty="0" smtClean="0"/>
              <a:t>	inside </a:t>
            </a:r>
            <a:r>
              <a:rPr lang="en-US" sz="1400" dirty="0"/>
              <a:t>the container and the outside world (i.e. the host).</a:t>
            </a:r>
          </a:p>
        </p:txBody>
      </p:sp>
    </p:spTree>
    <p:extLst>
      <p:ext uri="{BB962C8B-B14F-4D97-AF65-F5344CB8AC3E}">
        <p14:creationId xmlns:p14="http://schemas.microsoft.com/office/powerpoint/2010/main" val="31374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77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Docker Image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038" y="1053228"/>
            <a:ext cx="7835762" cy="4964747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Used to execute code in a Docker container.</a:t>
            </a:r>
          </a:p>
          <a:p>
            <a:r>
              <a:rPr lang="en-US" sz="1800" dirty="0" smtClean="0"/>
              <a:t>Built from the instructions from </a:t>
            </a:r>
            <a:r>
              <a:rPr lang="en-US" sz="1800" dirty="0" err="1" smtClean="0"/>
              <a:t>Dockerfile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Docker users store images in private or public repositories – Docker Hub</a:t>
            </a:r>
          </a:p>
          <a:p>
            <a:r>
              <a:rPr lang="en-US" sz="1800" dirty="0" smtClean="0"/>
              <a:t>Container layer - Hosts all changes made to the running container.</a:t>
            </a:r>
          </a:p>
          <a:p>
            <a:pPr marL="0" indent="0">
              <a:buNone/>
            </a:pPr>
            <a:r>
              <a:rPr lang="en-US" sz="1800" dirty="0" smtClean="0"/>
              <a:t>	                 Allows customization of the container.</a:t>
            </a:r>
            <a:endParaRPr lang="en-IN" sz="1800" dirty="0" smtClean="0"/>
          </a:p>
          <a:p>
            <a:pPr marL="0" indent="0"/>
            <a:endParaRPr lang="en-IN" dirty="0" smtClean="0"/>
          </a:p>
          <a:p>
            <a:pPr marL="0" indent="0"/>
            <a:endParaRPr lang="en-IN" dirty="0" smtClean="0"/>
          </a:p>
          <a:p>
            <a:pPr marL="0" indent="0"/>
            <a:endParaRPr lang="en-IN" dirty="0" smtClean="0"/>
          </a:p>
          <a:p>
            <a:pPr marL="0" indent="0"/>
            <a:endParaRPr lang="en-IN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77319"/>
            <a:ext cx="4150170" cy="25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0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782</Words>
  <Application>Microsoft Office PowerPoint</Application>
  <PresentationFormat>Custom</PresentationFormat>
  <Paragraphs>200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Aakankshi</cp:lastModifiedBy>
  <cp:revision>172</cp:revision>
  <dcterms:created xsi:type="dcterms:W3CDTF">2018-01-05T05:23:08Z</dcterms:created>
  <dcterms:modified xsi:type="dcterms:W3CDTF">2019-08-23T04:20:46Z</dcterms:modified>
</cp:coreProperties>
</file>