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5" r:id="rId9"/>
    <p:sldId id="266" r:id="rId10"/>
    <p:sldId id="267" r:id="rId11"/>
    <p:sldId id="268" r:id="rId12"/>
    <p:sldId id="269" r:id="rId13"/>
    <p:sldId id="270" r:id="rId14"/>
    <p:sldId id="271" r:id="rId15"/>
    <p:sldId id="272" r:id="rId16"/>
    <p:sldId id="273" r:id="rId17"/>
    <p:sldId id="286" r:id="rId18"/>
    <p:sldId id="274" r:id="rId19"/>
    <p:sldId id="275" r:id="rId20"/>
    <p:sldId id="276" r:id="rId21"/>
    <p:sldId id="277" r:id="rId22"/>
    <p:sldId id="278" r:id="rId23"/>
    <p:sldId id="279" r:id="rId24"/>
    <p:sldId id="287" r:id="rId25"/>
    <p:sldId id="288" r:id="rId26"/>
    <p:sldId id="280" r:id="rId27"/>
    <p:sldId id="281"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5488" y="2166364"/>
            <a:ext cx="11247120" cy="1739347"/>
          </a:xfrm>
        </p:spPr>
        <p:txBody>
          <a:bodyPr tIns="45720" bIns="45720" anchor="ctr">
            <a:normAutofit/>
          </a:bodyPr>
          <a:lstStyle>
            <a:lvl1pPr algn="ctr">
              <a:lnSpc>
                <a:spcPct val="80000"/>
              </a:lnSpc>
              <a:defRPr sz="6000" spc="1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347472" y="3913632"/>
            <a:ext cx="11506200" cy="457200"/>
          </a:xfrm>
        </p:spPr>
        <p:txBody>
          <a:bodyPr>
            <a:normAutofit/>
          </a:bodyPr>
          <a:lstStyle>
            <a:lvl1pPr marL="0" indent="0" algn="ctr">
              <a:spcBef>
                <a:spcPts val="0"/>
              </a:spcBef>
              <a:spcAft>
                <a:spcPts val="0"/>
              </a:spcAft>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4/21/2025</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67128"/>
            <a:ext cx="11247120" cy="173736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347472" y="3913212"/>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4/21/2025</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4/21/2025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4/21/2025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4/21/2025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4/21/2025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php.net/manual/en/" TargetMode="External"/><Relationship Id="rId2" Type="http://schemas.openxmlformats.org/officeDocument/2006/relationships/hyperlink" Target="https://www.w3schools.com/" TargetMode="External"/><Relationship Id="rId1" Type="http://schemas.openxmlformats.org/officeDocument/2006/relationships/slideLayout" Target="../slideLayouts/slideLayout2.xml"/><Relationship Id="rId5" Type="http://schemas.openxmlformats.org/officeDocument/2006/relationships/hyperlink" Target="https://stackoverflow.com/" TargetMode="External"/><Relationship Id="rId4" Type="http://schemas.openxmlformats.org/officeDocument/2006/relationships/hyperlink" Target="https://dev.mysql.com/doc/"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PHPMailer/PHPMailer"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 Id="rId4" Type="http://schemas.openxmlformats.org/officeDocument/2006/relationships/hyperlink" Target="https://getbootstrap.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B681-11AF-B7BB-AD8D-5EB08200E50E}"/>
              </a:ext>
            </a:extLst>
          </p:cNvPr>
          <p:cNvSpPr>
            <a:spLocks noGrp="1"/>
          </p:cNvSpPr>
          <p:nvPr>
            <p:ph type="ctrTitle"/>
          </p:nvPr>
        </p:nvSpPr>
        <p:spPr/>
        <p:txBody>
          <a:bodyPr>
            <a:normAutofit/>
          </a:bodyPr>
          <a:lstStyle/>
          <a:p>
            <a:r>
              <a:rPr lang="en-US" sz="4400" dirty="0">
                <a:latin typeface="Bahnschrift SemiBold" panose="020B0502040204020203" pitchFamily="34" charset="0"/>
              </a:rPr>
              <a:t>VEHICLE SERVICE MANAGEMENT SYSTEM</a:t>
            </a:r>
            <a:endParaRPr lang="en-IN" sz="4400" dirty="0">
              <a:latin typeface="Bahnschrift SemiBold" panose="020B0502040204020203" pitchFamily="34" charset="0"/>
            </a:endParaRPr>
          </a:p>
        </p:txBody>
      </p:sp>
      <p:sp>
        <p:nvSpPr>
          <p:cNvPr id="3" name="Subtitle 2">
            <a:extLst>
              <a:ext uri="{FF2B5EF4-FFF2-40B4-BE49-F238E27FC236}">
                <a16:creationId xmlns:a16="http://schemas.microsoft.com/office/drawing/2014/main" id="{B1F7F015-2BAD-B0BE-C6BD-90752ABE0938}"/>
              </a:ext>
            </a:extLst>
          </p:cNvPr>
          <p:cNvSpPr>
            <a:spLocks noGrp="1"/>
          </p:cNvSpPr>
          <p:nvPr>
            <p:ph type="subTitle" idx="1"/>
          </p:nvPr>
        </p:nvSpPr>
        <p:spPr>
          <a:xfrm flipH="1">
            <a:off x="245806" y="3905711"/>
            <a:ext cx="11669804" cy="420483"/>
          </a:xfrm>
        </p:spPr>
        <p:txBody>
          <a:bodyPr>
            <a:normAutofit/>
          </a:bodyPr>
          <a:lstStyle/>
          <a:p>
            <a:endParaRPr lang="en-IN" dirty="0"/>
          </a:p>
        </p:txBody>
      </p:sp>
    </p:spTree>
    <p:extLst>
      <p:ext uri="{BB962C8B-B14F-4D97-AF65-F5344CB8AC3E}">
        <p14:creationId xmlns:p14="http://schemas.microsoft.com/office/powerpoint/2010/main" val="3153664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77A3B-79B0-8A17-3F60-502946AB39FD}"/>
              </a:ext>
            </a:extLst>
          </p:cNvPr>
          <p:cNvSpPr>
            <a:spLocks noGrp="1"/>
          </p:cNvSpPr>
          <p:nvPr>
            <p:ph type="title"/>
          </p:nvPr>
        </p:nvSpPr>
        <p:spPr/>
        <p:txBody>
          <a:bodyPr/>
          <a:lstStyle/>
          <a:p>
            <a:r>
              <a:rPr lang="en-US" dirty="0">
                <a:latin typeface="Bahnschrift SemiBold" panose="020B0502040204020203" pitchFamily="34" charset="0"/>
              </a:rPr>
              <a:t>System  Analysis  Functional</a:t>
            </a:r>
            <a:br>
              <a:rPr lang="en-US" dirty="0">
                <a:latin typeface="Bahnschrift SemiBold" panose="020B0502040204020203" pitchFamily="34" charset="0"/>
              </a:rPr>
            </a:br>
            <a:r>
              <a:rPr lang="en-US" dirty="0">
                <a:latin typeface="Bahnschrift SemiBold" panose="020B0502040204020203" pitchFamily="34" charset="0"/>
              </a:rPr>
              <a:t> requirements.</a:t>
            </a:r>
            <a:endParaRPr lang="en-IN" dirty="0"/>
          </a:p>
        </p:txBody>
      </p:sp>
      <p:sp>
        <p:nvSpPr>
          <p:cNvPr id="3" name="Content Placeholder 2">
            <a:extLst>
              <a:ext uri="{FF2B5EF4-FFF2-40B4-BE49-F238E27FC236}">
                <a16:creationId xmlns:a16="http://schemas.microsoft.com/office/drawing/2014/main" id="{3E57DA02-0FF1-F6E2-26E9-5BB817E3F330}"/>
              </a:ext>
            </a:extLst>
          </p:cNvPr>
          <p:cNvSpPr>
            <a:spLocks noGrp="1"/>
          </p:cNvSpPr>
          <p:nvPr>
            <p:ph idx="1"/>
          </p:nvPr>
        </p:nvSpPr>
        <p:spPr/>
        <p:txBody>
          <a:bodyPr>
            <a:normAutofit fontScale="92500" lnSpcReduction="10000"/>
          </a:bodyPr>
          <a:lstStyle/>
          <a:p>
            <a:pPr>
              <a:buNone/>
            </a:pPr>
            <a:r>
              <a:rPr lang="en-US" sz="1800" b="1" dirty="0">
                <a:solidFill>
                  <a:schemeClr val="bg1"/>
                </a:solidFill>
                <a:latin typeface="Bahnschrift SemiBold" panose="020B0502040204020203" pitchFamily="34" charset="0"/>
              </a:rPr>
              <a:t>3. Service Booking &amp; Appointment Scheduling</a:t>
            </a:r>
          </a:p>
          <a:p>
            <a:pPr>
              <a:buFont typeface="Arial" panose="020B0604020202020204" pitchFamily="34" charset="0"/>
              <a:buChar char="•"/>
            </a:pPr>
            <a:r>
              <a:rPr lang="en-US" sz="1600" dirty="0">
                <a:latin typeface="Bahnschrift SemiBold" panose="020B0502040204020203" pitchFamily="34" charset="0"/>
              </a:rPr>
              <a:t>Users can </a:t>
            </a:r>
            <a:r>
              <a:rPr lang="en-US" sz="1600" b="1" dirty="0">
                <a:latin typeface="Bahnschrift SemiBold" panose="020B0502040204020203" pitchFamily="34" charset="0"/>
              </a:rPr>
              <a:t>book service appointments</a:t>
            </a:r>
            <a:r>
              <a:rPr lang="en-US" sz="1600" dirty="0">
                <a:latin typeface="Bahnschrift SemiBold" panose="020B0502040204020203" pitchFamily="34" charset="0"/>
              </a:rPr>
              <a:t> by selecting:</a:t>
            </a:r>
          </a:p>
          <a:p>
            <a:pPr marL="742950" lvl="1" indent="-285750">
              <a:buFont typeface="Arial" panose="020B0604020202020204" pitchFamily="34" charset="0"/>
              <a:buChar char="•"/>
            </a:pPr>
            <a:r>
              <a:rPr lang="en-US" sz="1600" dirty="0">
                <a:latin typeface="Bahnschrift SemiBold" panose="020B0502040204020203" pitchFamily="34" charset="0"/>
              </a:rPr>
              <a:t>Car brand/model</a:t>
            </a:r>
          </a:p>
          <a:p>
            <a:pPr marL="742950" lvl="1" indent="-285750">
              <a:buFont typeface="Arial" panose="020B0604020202020204" pitchFamily="34" charset="0"/>
              <a:buChar char="•"/>
            </a:pPr>
            <a:r>
              <a:rPr lang="en-US" sz="1700" dirty="0">
                <a:latin typeface="Bahnschrift SemiBold" panose="020B0502040204020203" pitchFamily="34" charset="0"/>
              </a:rPr>
              <a:t>Vehicle number</a:t>
            </a:r>
          </a:p>
          <a:p>
            <a:pPr marL="742950" lvl="1" indent="-285750">
              <a:buFont typeface="Arial" panose="020B0604020202020204" pitchFamily="34" charset="0"/>
              <a:buChar char="•"/>
            </a:pPr>
            <a:r>
              <a:rPr lang="en-US" sz="1700" dirty="0">
                <a:latin typeface="Bahnschrift SemiBold" panose="020B0502040204020203" pitchFamily="34" charset="0"/>
              </a:rPr>
              <a:t>Type of service</a:t>
            </a:r>
          </a:p>
          <a:p>
            <a:pPr marL="742950" lvl="1" indent="-285750">
              <a:buFont typeface="Arial" panose="020B0604020202020204" pitchFamily="34" charset="0"/>
              <a:buChar char="•"/>
            </a:pPr>
            <a:r>
              <a:rPr lang="en-US" sz="1700" dirty="0">
                <a:latin typeface="Bahnschrift SemiBold" panose="020B0502040204020203" pitchFamily="34" charset="0"/>
              </a:rPr>
              <a:t>Date and time</a:t>
            </a:r>
          </a:p>
          <a:p>
            <a:pPr>
              <a:buFont typeface="Arial" panose="020B0604020202020204" pitchFamily="34" charset="0"/>
              <a:buChar char="•"/>
            </a:pPr>
            <a:r>
              <a:rPr lang="en-US" sz="1700" dirty="0">
                <a:latin typeface="Bahnschrift SemiBold" panose="020B0502040204020203" pitchFamily="34" charset="0"/>
              </a:rPr>
              <a:t>The system must check availability and </a:t>
            </a:r>
            <a:r>
              <a:rPr lang="en-US" sz="1700" b="1" dirty="0">
                <a:latin typeface="Bahnschrift SemiBold" panose="020B0502040204020203" pitchFamily="34" charset="0"/>
              </a:rPr>
              <a:t>prevent double bookings</a:t>
            </a:r>
            <a:r>
              <a:rPr lang="en-US" sz="1700" dirty="0">
                <a:latin typeface="Bahnschrift SemiBold" panose="020B0502040204020203" pitchFamily="34" charset="0"/>
              </a:rPr>
              <a:t>.</a:t>
            </a:r>
          </a:p>
          <a:p>
            <a:pPr>
              <a:buFont typeface="Arial" panose="020B0604020202020204" pitchFamily="34" charset="0"/>
              <a:buChar char="•"/>
            </a:pPr>
            <a:r>
              <a:rPr lang="en-US" sz="1700" dirty="0">
                <a:latin typeface="Bahnschrift SemiBold" panose="020B0502040204020203" pitchFamily="34" charset="0"/>
              </a:rPr>
              <a:t>Users can view </a:t>
            </a:r>
            <a:r>
              <a:rPr lang="en-US" sz="1700" b="1" dirty="0">
                <a:latin typeface="Bahnschrift SemiBold" panose="020B0502040204020203" pitchFamily="34" charset="0"/>
              </a:rPr>
              <a:t>current and past appointments</a:t>
            </a:r>
            <a:r>
              <a:rPr lang="en-US" sz="1700" dirty="0">
                <a:latin typeface="Bahnschrift SemiBold" panose="020B0502040204020203" pitchFamily="34" charset="0"/>
              </a:rPr>
              <a:t>.</a:t>
            </a:r>
          </a:p>
          <a:p>
            <a:pPr>
              <a:buNone/>
            </a:pPr>
            <a:r>
              <a:rPr lang="en-US" sz="1800" b="1" dirty="0">
                <a:solidFill>
                  <a:schemeClr val="bg1"/>
                </a:solidFill>
                <a:latin typeface="Bahnschrift SemiBold" panose="020B0502040204020203" pitchFamily="34" charset="0"/>
              </a:rPr>
              <a:t>4. Service Catalog &amp; Pricing</a:t>
            </a:r>
          </a:p>
          <a:p>
            <a:pPr>
              <a:buFont typeface="Arial" panose="020B0604020202020204" pitchFamily="34" charset="0"/>
              <a:buChar char="•"/>
            </a:pPr>
            <a:r>
              <a:rPr lang="en-US" sz="1800" dirty="0">
                <a:latin typeface="Bahnschrift SemiBold" panose="020B0502040204020203" pitchFamily="34" charset="0"/>
              </a:rPr>
              <a:t>Admin can manage a list of </a:t>
            </a:r>
            <a:r>
              <a:rPr lang="en-US" sz="1800" b="1" dirty="0">
                <a:latin typeface="Bahnschrift SemiBold" panose="020B0502040204020203" pitchFamily="34" charset="0"/>
              </a:rPr>
              <a:t>services and their prices</a:t>
            </a:r>
            <a:r>
              <a:rPr lang="en-US" sz="1800" dirty="0">
                <a:latin typeface="Bahnschrift SemiBold" panose="020B0502040204020203" pitchFamily="34" charset="0"/>
              </a:rPr>
              <a:t>.</a:t>
            </a:r>
          </a:p>
          <a:p>
            <a:pPr>
              <a:buFont typeface="Arial" panose="020B0604020202020204" pitchFamily="34" charset="0"/>
              <a:buChar char="•"/>
            </a:pPr>
            <a:r>
              <a:rPr lang="en-US" sz="1800" dirty="0">
                <a:latin typeface="Bahnschrift SemiBold" panose="020B0502040204020203" pitchFamily="34" charset="0"/>
              </a:rPr>
              <a:t>Customers should be able to </a:t>
            </a:r>
            <a:r>
              <a:rPr lang="en-US" sz="1800" b="1" dirty="0">
                <a:latin typeface="Bahnschrift SemiBold" panose="020B0502040204020203" pitchFamily="34" charset="0"/>
              </a:rPr>
              <a:t>view available services</a:t>
            </a:r>
            <a:r>
              <a:rPr lang="en-US" sz="1800" dirty="0">
                <a:latin typeface="Bahnschrift SemiBold" panose="020B0502040204020203" pitchFamily="34" charset="0"/>
              </a:rPr>
              <a:t> with descriptions and costs before booking.</a:t>
            </a:r>
          </a:p>
          <a:p>
            <a:pPr>
              <a:buFont typeface="Arial" panose="020B0604020202020204" pitchFamily="34" charset="0"/>
              <a:buChar char="•"/>
            </a:pPr>
            <a:r>
              <a:rPr lang="en-US" sz="1800" dirty="0">
                <a:latin typeface="Bahnschrift SemiBold" panose="020B0502040204020203" pitchFamily="34" charset="0"/>
              </a:rPr>
              <a:t>System dynamically calculates </a:t>
            </a:r>
            <a:r>
              <a:rPr lang="en-US" sz="1800" b="1" dirty="0">
                <a:latin typeface="Bahnschrift SemiBold" panose="020B0502040204020203" pitchFamily="34" charset="0"/>
              </a:rPr>
              <a:t>service cost</a:t>
            </a:r>
            <a:r>
              <a:rPr lang="en-US" sz="1800" dirty="0">
                <a:latin typeface="Bahnschrift SemiBold" panose="020B0502040204020203" pitchFamily="34" charset="0"/>
              </a:rPr>
              <a:t> during booking.</a:t>
            </a:r>
          </a:p>
          <a:p>
            <a:endParaRPr lang="en-IN" sz="1600" dirty="0">
              <a:latin typeface="Bahnschrift SemiBold" panose="020B0502040204020203" pitchFamily="34" charset="0"/>
            </a:endParaRPr>
          </a:p>
        </p:txBody>
      </p:sp>
    </p:spTree>
    <p:extLst>
      <p:ext uri="{BB962C8B-B14F-4D97-AF65-F5344CB8AC3E}">
        <p14:creationId xmlns:p14="http://schemas.microsoft.com/office/powerpoint/2010/main" val="2878167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B237E-FCA6-75E5-407B-1CCBA71521D6}"/>
              </a:ext>
            </a:extLst>
          </p:cNvPr>
          <p:cNvSpPr>
            <a:spLocks noGrp="1"/>
          </p:cNvSpPr>
          <p:nvPr>
            <p:ph type="title"/>
          </p:nvPr>
        </p:nvSpPr>
        <p:spPr/>
        <p:txBody>
          <a:bodyPr/>
          <a:lstStyle/>
          <a:p>
            <a:r>
              <a:rPr lang="en-US" dirty="0">
                <a:latin typeface="Bahnschrift SemiBold" panose="020B0502040204020203" pitchFamily="34" charset="0"/>
              </a:rPr>
              <a:t>System  Analysis  Functional</a:t>
            </a:r>
            <a:br>
              <a:rPr lang="en-US" dirty="0">
                <a:latin typeface="Bahnschrift SemiBold" panose="020B0502040204020203" pitchFamily="34" charset="0"/>
              </a:rPr>
            </a:br>
            <a:r>
              <a:rPr lang="en-US" dirty="0">
                <a:latin typeface="Bahnschrift SemiBold" panose="020B0502040204020203" pitchFamily="34" charset="0"/>
              </a:rPr>
              <a:t> requirements.</a:t>
            </a:r>
            <a:endParaRPr lang="en-IN" dirty="0"/>
          </a:p>
        </p:txBody>
      </p:sp>
      <p:sp>
        <p:nvSpPr>
          <p:cNvPr id="3" name="Content Placeholder 2">
            <a:extLst>
              <a:ext uri="{FF2B5EF4-FFF2-40B4-BE49-F238E27FC236}">
                <a16:creationId xmlns:a16="http://schemas.microsoft.com/office/drawing/2014/main" id="{F2ADEC33-23C0-E2FD-911E-1A98C122BD09}"/>
              </a:ext>
            </a:extLst>
          </p:cNvPr>
          <p:cNvSpPr>
            <a:spLocks noGrp="1"/>
          </p:cNvSpPr>
          <p:nvPr>
            <p:ph idx="1"/>
          </p:nvPr>
        </p:nvSpPr>
        <p:spPr/>
        <p:txBody>
          <a:bodyPr>
            <a:normAutofit fontScale="92500" lnSpcReduction="20000"/>
          </a:bodyPr>
          <a:lstStyle/>
          <a:p>
            <a:pPr marL="0" indent="0">
              <a:buNone/>
            </a:pPr>
            <a:r>
              <a:rPr lang="en-IN" sz="2000" dirty="0">
                <a:solidFill>
                  <a:schemeClr val="bg1"/>
                </a:solidFill>
                <a:latin typeface="Bahnschrift SemiBold" panose="020B0502040204020203" pitchFamily="34" charset="0"/>
              </a:rPr>
              <a:t>5.Work Order Management</a:t>
            </a:r>
          </a:p>
          <a:p>
            <a:r>
              <a:rPr lang="en-US" sz="1800" dirty="0">
                <a:latin typeface="Bahnschrift SemiBold" panose="020B0502040204020203" pitchFamily="34" charset="0"/>
              </a:rPr>
              <a:t>Track </a:t>
            </a:r>
            <a:r>
              <a:rPr lang="en-US" sz="1800" b="1" dirty="0">
                <a:latin typeface="Bahnschrift SemiBold" panose="020B0502040204020203" pitchFamily="34" charset="0"/>
              </a:rPr>
              <a:t>work status updates</a:t>
            </a:r>
            <a:r>
              <a:rPr lang="en-US" sz="1800" dirty="0">
                <a:latin typeface="Bahnschrift SemiBold" panose="020B0502040204020203" pitchFamily="34" charset="0"/>
              </a:rPr>
              <a:t>: Pending, In Progress, Completed</a:t>
            </a:r>
            <a:r>
              <a:rPr lang="en-US" sz="1600" dirty="0"/>
              <a:t>.</a:t>
            </a:r>
          </a:p>
          <a:p>
            <a:pPr>
              <a:buNone/>
            </a:pPr>
            <a:r>
              <a:rPr lang="en-US" sz="1800" b="1" dirty="0">
                <a:solidFill>
                  <a:schemeClr val="bg1"/>
                </a:solidFill>
                <a:latin typeface="Bahnschrift SemiBold" panose="020B0502040204020203" pitchFamily="34" charset="0"/>
              </a:rPr>
              <a:t>6. Payment Gateway Integration</a:t>
            </a:r>
          </a:p>
          <a:p>
            <a:pPr>
              <a:buFont typeface="Arial" panose="020B0604020202020204" pitchFamily="34" charset="0"/>
              <a:buChar char="•"/>
            </a:pPr>
            <a:r>
              <a:rPr lang="en-US" sz="1700" dirty="0">
                <a:latin typeface="Bahnschrift SemiBold" panose="020B0502040204020203" pitchFamily="34" charset="0"/>
              </a:rPr>
              <a:t>Users can </a:t>
            </a:r>
            <a:r>
              <a:rPr lang="en-US" sz="1700" b="1" dirty="0">
                <a:latin typeface="Bahnschrift SemiBold" panose="020B0502040204020203" pitchFamily="34" charset="0"/>
              </a:rPr>
              <a:t>pay online</a:t>
            </a:r>
            <a:r>
              <a:rPr lang="en-US" sz="1700" dirty="0">
                <a:latin typeface="Bahnschrift SemiBold" panose="020B0502040204020203" pitchFamily="34" charset="0"/>
              </a:rPr>
              <a:t> via UPI, Credit/Debit Card, or Net Banking.</a:t>
            </a:r>
          </a:p>
          <a:p>
            <a:pPr>
              <a:buFont typeface="Arial" panose="020B0604020202020204" pitchFamily="34" charset="0"/>
              <a:buChar char="•"/>
            </a:pPr>
            <a:r>
              <a:rPr lang="en-US" sz="1700" dirty="0">
                <a:latin typeface="Bahnschrift SemiBold" panose="020B0502040204020203" pitchFamily="34" charset="0"/>
              </a:rPr>
              <a:t>Payment status (Success/Failed) should be recorded in the database.</a:t>
            </a:r>
          </a:p>
          <a:p>
            <a:pPr>
              <a:buFont typeface="Arial" panose="020B0604020202020204" pitchFamily="34" charset="0"/>
              <a:buChar char="•"/>
            </a:pPr>
            <a:r>
              <a:rPr lang="en-US" sz="1700" dirty="0">
                <a:latin typeface="Bahnschrift SemiBold" panose="020B0502040204020203" pitchFamily="34" charset="0"/>
              </a:rPr>
              <a:t>Users can view their </a:t>
            </a:r>
            <a:r>
              <a:rPr lang="en-US" sz="1700" b="1" dirty="0">
                <a:latin typeface="Bahnschrift SemiBold" panose="020B0502040204020203" pitchFamily="34" charset="0"/>
              </a:rPr>
              <a:t>payment history</a:t>
            </a:r>
            <a:r>
              <a:rPr lang="en-US" sz="1700" dirty="0">
                <a:latin typeface="Bahnschrift SemiBold" panose="020B0502040204020203" pitchFamily="34" charset="0"/>
              </a:rPr>
              <a:t>.</a:t>
            </a:r>
          </a:p>
          <a:p>
            <a:pPr algn="just">
              <a:buNone/>
            </a:pPr>
            <a:r>
              <a:rPr lang="en-US" b="1" dirty="0">
                <a:solidFill>
                  <a:schemeClr val="bg1"/>
                </a:solidFill>
                <a:latin typeface="Bahnschrift SemiBold" panose="020B0502040204020203" pitchFamily="34" charset="0"/>
              </a:rPr>
              <a:t>7. Service History &amp; Reports</a:t>
            </a:r>
          </a:p>
          <a:p>
            <a:pPr>
              <a:buFont typeface="Arial" panose="020B0604020202020204" pitchFamily="34" charset="0"/>
              <a:buChar char="•"/>
            </a:pPr>
            <a:r>
              <a:rPr lang="en-US" sz="1900" dirty="0">
                <a:latin typeface="Bahnschrift SemiBold" panose="020B0502040204020203" pitchFamily="34" charset="0"/>
              </a:rPr>
              <a:t>Users can view </a:t>
            </a:r>
            <a:r>
              <a:rPr lang="en-US" sz="1900" b="1" dirty="0">
                <a:latin typeface="Bahnschrift SemiBold" panose="020B0502040204020203" pitchFamily="34" charset="0"/>
              </a:rPr>
              <a:t>past service records</a:t>
            </a:r>
            <a:r>
              <a:rPr lang="en-US" sz="1900" dirty="0">
                <a:latin typeface="Bahnschrift SemiBold" panose="020B0502040204020203" pitchFamily="34" charset="0"/>
              </a:rPr>
              <a:t> for their vehicles.</a:t>
            </a:r>
          </a:p>
          <a:p>
            <a:pPr>
              <a:buFont typeface="Arial" panose="020B0604020202020204" pitchFamily="34" charset="0"/>
              <a:buChar char="•"/>
            </a:pPr>
            <a:r>
              <a:rPr lang="en-US" sz="1900" dirty="0">
                <a:latin typeface="Bahnschrift SemiBold" panose="020B0502040204020203" pitchFamily="34" charset="0"/>
              </a:rPr>
              <a:t>Admin can generate </a:t>
            </a:r>
            <a:r>
              <a:rPr lang="en-US" sz="1900" b="1" dirty="0">
                <a:latin typeface="Bahnschrift SemiBold" panose="020B0502040204020203" pitchFamily="34" charset="0"/>
              </a:rPr>
              <a:t>reports</a:t>
            </a:r>
            <a:r>
              <a:rPr lang="en-US" sz="1900" dirty="0">
                <a:latin typeface="Bahnschrift SemiBold" panose="020B0502040204020203" pitchFamily="34" charset="0"/>
              </a:rPr>
              <a:t> for:</a:t>
            </a:r>
          </a:p>
          <a:p>
            <a:pPr marL="742950" lvl="1" indent="-285750">
              <a:buFont typeface="Arial" panose="020B0604020202020204" pitchFamily="34" charset="0"/>
              <a:buChar char="•"/>
            </a:pPr>
            <a:r>
              <a:rPr lang="en-US" sz="1900" dirty="0">
                <a:latin typeface="Bahnschrift SemiBold" panose="020B0502040204020203" pitchFamily="34" charset="0"/>
              </a:rPr>
              <a:t>Daily/Monthly bookings</a:t>
            </a:r>
          </a:p>
          <a:p>
            <a:pPr marL="742950" lvl="1" indent="-285750">
              <a:buFont typeface="Arial" panose="020B0604020202020204" pitchFamily="34" charset="0"/>
              <a:buChar char="•"/>
            </a:pPr>
            <a:r>
              <a:rPr lang="en-US" sz="1900" dirty="0">
                <a:latin typeface="Bahnschrift SemiBold" panose="020B0502040204020203" pitchFamily="34" charset="0"/>
              </a:rPr>
              <a:t>Revenue</a:t>
            </a:r>
          </a:p>
          <a:p>
            <a:pPr marL="742950" lvl="1" indent="-285750">
              <a:buFont typeface="Arial" panose="020B0604020202020204" pitchFamily="34" charset="0"/>
              <a:buChar char="•"/>
            </a:pPr>
            <a:r>
              <a:rPr lang="en-US" sz="1900" dirty="0">
                <a:latin typeface="Bahnschrift SemiBold" panose="020B0502040204020203" pitchFamily="34" charset="0"/>
              </a:rPr>
              <a:t>Top services used</a:t>
            </a:r>
          </a:p>
          <a:p>
            <a:endParaRPr lang="en-IN" sz="2000" dirty="0">
              <a:latin typeface="Bahnschrift SemiBold" panose="020B0502040204020203" pitchFamily="34" charset="0"/>
            </a:endParaRPr>
          </a:p>
        </p:txBody>
      </p:sp>
    </p:spTree>
    <p:extLst>
      <p:ext uri="{BB962C8B-B14F-4D97-AF65-F5344CB8AC3E}">
        <p14:creationId xmlns:p14="http://schemas.microsoft.com/office/powerpoint/2010/main" val="955975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64069-CB62-A5F5-B333-26478BA0C67B}"/>
              </a:ext>
            </a:extLst>
          </p:cNvPr>
          <p:cNvSpPr>
            <a:spLocks noGrp="1"/>
          </p:cNvSpPr>
          <p:nvPr>
            <p:ph type="title"/>
          </p:nvPr>
        </p:nvSpPr>
        <p:spPr/>
        <p:txBody>
          <a:bodyPr/>
          <a:lstStyle/>
          <a:p>
            <a:r>
              <a:rPr lang="en-US" dirty="0">
                <a:latin typeface="Bahnschrift SemiBold" panose="020B0502040204020203" pitchFamily="34" charset="0"/>
              </a:rPr>
              <a:t>System  Analysis  Functional</a:t>
            </a:r>
            <a:br>
              <a:rPr lang="en-US" dirty="0">
                <a:latin typeface="Bahnschrift SemiBold" panose="020B0502040204020203" pitchFamily="34" charset="0"/>
              </a:rPr>
            </a:br>
            <a:r>
              <a:rPr lang="en-US" dirty="0">
                <a:latin typeface="Bahnschrift SemiBold" panose="020B0502040204020203" pitchFamily="34" charset="0"/>
              </a:rPr>
              <a:t> requirements.</a:t>
            </a:r>
            <a:endParaRPr lang="en-IN" dirty="0"/>
          </a:p>
        </p:txBody>
      </p:sp>
      <p:sp>
        <p:nvSpPr>
          <p:cNvPr id="3" name="Content Placeholder 2">
            <a:extLst>
              <a:ext uri="{FF2B5EF4-FFF2-40B4-BE49-F238E27FC236}">
                <a16:creationId xmlns:a16="http://schemas.microsoft.com/office/drawing/2014/main" id="{E0C968DD-6DB3-5AB9-FE88-5C24E628D936}"/>
              </a:ext>
            </a:extLst>
          </p:cNvPr>
          <p:cNvSpPr>
            <a:spLocks noGrp="1"/>
          </p:cNvSpPr>
          <p:nvPr>
            <p:ph idx="1"/>
          </p:nvPr>
        </p:nvSpPr>
        <p:spPr/>
        <p:txBody>
          <a:bodyPr>
            <a:normAutofit/>
          </a:bodyPr>
          <a:lstStyle/>
          <a:p>
            <a:pPr>
              <a:buNone/>
            </a:pPr>
            <a:r>
              <a:rPr lang="en-US" sz="2000" b="1" dirty="0">
                <a:solidFill>
                  <a:schemeClr val="bg1"/>
                </a:solidFill>
                <a:latin typeface="Bahnschrift SemiBold" panose="020B0502040204020203" pitchFamily="34" charset="0"/>
              </a:rPr>
              <a:t>9. Feedback &amp; Ratings</a:t>
            </a:r>
          </a:p>
          <a:p>
            <a:pPr>
              <a:buFont typeface="Arial" panose="020B0604020202020204" pitchFamily="34" charset="0"/>
              <a:buChar char="•"/>
            </a:pPr>
            <a:r>
              <a:rPr lang="en-US" sz="2000" dirty="0">
                <a:latin typeface="Bahnschrift SemiBold" panose="020B0502040204020203" pitchFamily="34" charset="0"/>
              </a:rPr>
              <a:t>After service, users can submit </a:t>
            </a:r>
            <a:r>
              <a:rPr lang="en-US" sz="2000" b="1" dirty="0">
                <a:latin typeface="Bahnschrift SemiBold" panose="020B0502040204020203" pitchFamily="34" charset="0"/>
              </a:rPr>
              <a:t>ratings and reviews</a:t>
            </a:r>
            <a:r>
              <a:rPr lang="en-US" sz="2000" dirty="0">
                <a:latin typeface="Bahnschrift SemiBold" panose="020B0502040204020203" pitchFamily="34" charset="0"/>
              </a:rPr>
              <a:t>.</a:t>
            </a:r>
          </a:p>
          <a:p>
            <a:pPr>
              <a:buFont typeface="Arial" panose="020B0604020202020204" pitchFamily="34" charset="0"/>
              <a:buChar char="•"/>
            </a:pPr>
            <a:r>
              <a:rPr lang="en-US" sz="2000" dirty="0">
                <a:latin typeface="Bahnschrift SemiBold" panose="020B0502040204020203" pitchFamily="34" charset="0"/>
              </a:rPr>
              <a:t>Admin can view feedback for quality control.</a:t>
            </a:r>
          </a:p>
          <a:p>
            <a:pPr>
              <a:buNone/>
            </a:pPr>
            <a:r>
              <a:rPr lang="en-US" sz="2000" b="1" dirty="0">
                <a:solidFill>
                  <a:schemeClr val="bg1"/>
                </a:solidFill>
                <a:latin typeface="Bahnschrift SemiBold" panose="020B0502040204020203" pitchFamily="34" charset="0"/>
              </a:rPr>
              <a:t>10. Notifications &amp; Alerts</a:t>
            </a:r>
          </a:p>
          <a:p>
            <a:pPr>
              <a:buFont typeface="Arial" panose="020B0604020202020204" pitchFamily="34" charset="0"/>
              <a:buChar char="•"/>
            </a:pPr>
            <a:r>
              <a:rPr lang="en-US" sz="2000" dirty="0">
                <a:latin typeface="Bahnschrift SemiBold" panose="020B0502040204020203" pitchFamily="34" charset="0"/>
              </a:rPr>
              <a:t>System sends </a:t>
            </a:r>
            <a:r>
              <a:rPr lang="en-US" sz="2000" b="1" dirty="0">
                <a:latin typeface="Bahnschrift SemiBold" panose="020B0502040204020203" pitchFamily="34" charset="0"/>
              </a:rPr>
              <a:t>email/SMS notifications</a:t>
            </a:r>
            <a:r>
              <a:rPr lang="en-US" sz="2000" dirty="0">
                <a:latin typeface="Bahnschrift SemiBold" panose="020B0502040204020203" pitchFamily="34" charset="0"/>
              </a:rPr>
              <a:t> for:</a:t>
            </a:r>
          </a:p>
          <a:p>
            <a:pPr marL="742950" lvl="1" indent="-285750">
              <a:buFont typeface="Arial" panose="020B0604020202020204" pitchFamily="34" charset="0"/>
              <a:buChar char="•"/>
            </a:pPr>
            <a:r>
              <a:rPr lang="en-US" dirty="0">
                <a:latin typeface="Bahnschrift SemiBold" panose="020B0502040204020203" pitchFamily="34" charset="0"/>
              </a:rPr>
              <a:t>Booking confirmation</a:t>
            </a:r>
          </a:p>
          <a:p>
            <a:pPr marL="742950" lvl="1" indent="-285750">
              <a:buFont typeface="Arial" panose="020B0604020202020204" pitchFamily="34" charset="0"/>
              <a:buChar char="•"/>
            </a:pPr>
            <a:r>
              <a:rPr lang="en-US" dirty="0">
                <a:latin typeface="Bahnschrift SemiBold" panose="020B0502040204020203" pitchFamily="34" charset="0"/>
              </a:rPr>
              <a:t>Payment confirmation</a:t>
            </a:r>
          </a:p>
          <a:p>
            <a:pPr marL="742950" lvl="1" indent="-285750">
              <a:buFont typeface="Arial" panose="020B0604020202020204" pitchFamily="34" charset="0"/>
              <a:buChar char="•"/>
            </a:pPr>
            <a:r>
              <a:rPr lang="en-US" dirty="0">
                <a:latin typeface="Bahnschrift SemiBold" panose="020B0502040204020203" pitchFamily="34" charset="0"/>
              </a:rPr>
              <a:t>Service completion</a:t>
            </a:r>
          </a:p>
          <a:p>
            <a:pPr>
              <a:buFont typeface="Arial" panose="020B0604020202020204" pitchFamily="34" charset="0"/>
              <a:buChar char="•"/>
            </a:pPr>
            <a:r>
              <a:rPr lang="en-US" sz="2000" dirty="0">
                <a:latin typeface="Bahnschrift SemiBold" panose="020B0502040204020203" pitchFamily="34" charset="0"/>
              </a:rPr>
              <a:t>Upcoming appointment </a:t>
            </a:r>
            <a:r>
              <a:rPr lang="en-US" sz="2000" b="1" dirty="0">
                <a:latin typeface="Bahnschrift SemiBold" panose="020B0502040204020203" pitchFamily="34" charset="0"/>
              </a:rPr>
              <a:t>reminders</a:t>
            </a:r>
            <a:r>
              <a:rPr lang="en-US" sz="2000" dirty="0">
                <a:latin typeface="Bahnschrift SemiBold" panose="020B0502040204020203" pitchFamily="34" charset="0"/>
              </a:rPr>
              <a:t> should be sent in advance.</a:t>
            </a:r>
          </a:p>
          <a:p>
            <a:endParaRPr lang="en-IN" sz="2000" dirty="0">
              <a:latin typeface="Bahnschrift SemiBold" panose="020B0502040204020203" pitchFamily="34" charset="0"/>
            </a:endParaRPr>
          </a:p>
        </p:txBody>
      </p:sp>
    </p:spTree>
    <p:extLst>
      <p:ext uri="{BB962C8B-B14F-4D97-AF65-F5344CB8AC3E}">
        <p14:creationId xmlns:p14="http://schemas.microsoft.com/office/powerpoint/2010/main" val="2524752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C15DB-0F21-B6D3-3727-6A1D605FE2C5}"/>
              </a:ext>
            </a:extLst>
          </p:cNvPr>
          <p:cNvSpPr>
            <a:spLocks noGrp="1"/>
          </p:cNvSpPr>
          <p:nvPr>
            <p:ph type="title"/>
          </p:nvPr>
        </p:nvSpPr>
        <p:spPr/>
        <p:txBody>
          <a:bodyPr/>
          <a:lstStyle/>
          <a:p>
            <a:r>
              <a:rPr lang="en-US" dirty="0">
                <a:latin typeface="Bahnschrift SemiBold" panose="020B0502040204020203" pitchFamily="34" charset="0"/>
              </a:rPr>
              <a:t>System  Analysis  Functional</a:t>
            </a:r>
            <a:br>
              <a:rPr lang="en-US" dirty="0">
                <a:latin typeface="Bahnschrift SemiBold" panose="020B0502040204020203" pitchFamily="34" charset="0"/>
              </a:rPr>
            </a:br>
            <a:r>
              <a:rPr lang="en-US" dirty="0">
                <a:latin typeface="Bahnschrift SemiBold" panose="020B0502040204020203" pitchFamily="34" charset="0"/>
              </a:rPr>
              <a:t> requirements.</a:t>
            </a:r>
            <a:endParaRPr lang="en-IN" dirty="0"/>
          </a:p>
        </p:txBody>
      </p:sp>
      <p:sp>
        <p:nvSpPr>
          <p:cNvPr id="3" name="Content Placeholder 2">
            <a:extLst>
              <a:ext uri="{FF2B5EF4-FFF2-40B4-BE49-F238E27FC236}">
                <a16:creationId xmlns:a16="http://schemas.microsoft.com/office/drawing/2014/main" id="{A94ED0F4-57CD-8E96-8083-5EE92A3BE411}"/>
              </a:ext>
            </a:extLst>
          </p:cNvPr>
          <p:cNvSpPr>
            <a:spLocks noGrp="1"/>
          </p:cNvSpPr>
          <p:nvPr>
            <p:ph idx="1"/>
          </p:nvPr>
        </p:nvSpPr>
        <p:spPr/>
        <p:txBody>
          <a:bodyPr>
            <a:normAutofit lnSpcReduction="10000"/>
          </a:bodyPr>
          <a:lstStyle/>
          <a:p>
            <a:pPr>
              <a:buNone/>
            </a:pPr>
            <a:r>
              <a:rPr lang="en-US" sz="2000" b="1" dirty="0">
                <a:solidFill>
                  <a:schemeClr val="bg1"/>
                </a:solidFill>
                <a:latin typeface="Bahnschrift SemiBold" panose="020B0502040204020203" pitchFamily="34" charset="0"/>
              </a:rPr>
              <a:t>11. Contact Us &amp; Support</a:t>
            </a:r>
          </a:p>
          <a:p>
            <a:pPr>
              <a:buFont typeface="Arial" panose="020B0604020202020204" pitchFamily="34" charset="0"/>
              <a:buChar char="•"/>
            </a:pPr>
            <a:r>
              <a:rPr lang="en-US" sz="1900" dirty="0">
                <a:latin typeface="Bahnschrift SemiBold" panose="020B0502040204020203" pitchFamily="34" charset="0"/>
              </a:rPr>
              <a:t>A </a:t>
            </a:r>
            <a:r>
              <a:rPr lang="en-US" sz="1900" b="1" dirty="0">
                <a:latin typeface="Bahnschrift SemiBold" panose="020B0502040204020203" pitchFamily="34" charset="0"/>
              </a:rPr>
              <a:t>contact form</a:t>
            </a:r>
            <a:r>
              <a:rPr lang="en-US" sz="1900" dirty="0">
                <a:latin typeface="Bahnschrift SemiBold" panose="020B0502040204020203" pitchFamily="34" charset="0"/>
              </a:rPr>
              <a:t> must be available to submit inquiries.</a:t>
            </a:r>
          </a:p>
          <a:p>
            <a:pPr>
              <a:buFont typeface="Arial" panose="020B0604020202020204" pitchFamily="34" charset="0"/>
              <a:buChar char="•"/>
            </a:pPr>
            <a:r>
              <a:rPr lang="en-US" sz="1900" dirty="0">
                <a:latin typeface="Bahnschrift SemiBold" panose="020B0502040204020203" pitchFamily="34" charset="0"/>
              </a:rPr>
              <a:t>Admin receives the message via </a:t>
            </a:r>
            <a:r>
              <a:rPr lang="en-US" sz="1900" b="1" dirty="0">
                <a:latin typeface="Bahnschrift SemiBold" panose="020B0502040204020203" pitchFamily="34" charset="0"/>
              </a:rPr>
              <a:t>email</a:t>
            </a:r>
            <a:r>
              <a:rPr lang="en-US" sz="1900" dirty="0">
                <a:latin typeface="Bahnschrift SemiBold" panose="020B0502040204020203" pitchFamily="34" charset="0"/>
              </a:rPr>
              <a:t> and/or can view in dashboard.</a:t>
            </a:r>
          </a:p>
          <a:p>
            <a:pPr>
              <a:buFont typeface="Arial" panose="020B0604020202020204" pitchFamily="34" charset="0"/>
              <a:buChar char="•"/>
            </a:pPr>
            <a:r>
              <a:rPr lang="en-US" sz="1900" dirty="0">
                <a:latin typeface="Bahnschrift SemiBold" panose="020B0502040204020203" pitchFamily="34" charset="0"/>
              </a:rPr>
              <a:t>Include </a:t>
            </a:r>
            <a:r>
              <a:rPr lang="en-US" sz="1900" b="1" dirty="0">
                <a:latin typeface="Bahnschrift SemiBold" panose="020B0502040204020203" pitchFamily="34" charset="0"/>
              </a:rPr>
              <a:t>live chat support</a:t>
            </a:r>
            <a:r>
              <a:rPr lang="en-US" sz="1900" dirty="0">
                <a:latin typeface="Bahnschrift SemiBold" panose="020B0502040204020203" pitchFamily="34" charset="0"/>
              </a:rPr>
              <a:t> for instant help (optional).</a:t>
            </a:r>
          </a:p>
          <a:p>
            <a:pPr>
              <a:buNone/>
            </a:pPr>
            <a:r>
              <a:rPr lang="en-US" sz="2000" b="1" dirty="0">
                <a:solidFill>
                  <a:schemeClr val="bg1"/>
                </a:solidFill>
                <a:latin typeface="Bahnschrift SemiBold" panose="020B0502040204020203" pitchFamily="34" charset="0"/>
              </a:rPr>
              <a:t>12. Admin Panel</a:t>
            </a:r>
          </a:p>
          <a:p>
            <a:pPr>
              <a:buFont typeface="Arial" panose="020B0604020202020204" pitchFamily="34" charset="0"/>
              <a:buChar char="•"/>
            </a:pPr>
            <a:r>
              <a:rPr lang="en-US" sz="1900" dirty="0">
                <a:latin typeface="Bahnschrift SemiBold" panose="020B0502040204020203" pitchFamily="34" charset="0"/>
              </a:rPr>
              <a:t>Admin should be able to:</a:t>
            </a:r>
          </a:p>
          <a:p>
            <a:pPr marL="742950" lvl="1" indent="-285750">
              <a:buFont typeface="Arial" panose="020B0604020202020204" pitchFamily="34" charset="0"/>
              <a:buChar char="•"/>
            </a:pPr>
            <a:r>
              <a:rPr lang="en-US" sz="1900" dirty="0">
                <a:latin typeface="Bahnschrift SemiBold" panose="020B0502040204020203" pitchFamily="34" charset="0"/>
              </a:rPr>
              <a:t>Manage users (approve/block)</a:t>
            </a:r>
          </a:p>
          <a:p>
            <a:pPr marL="742950" lvl="1" indent="-285750">
              <a:buFont typeface="Arial" panose="020B0604020202020204" pitchFamily="34" charset="0"/>
              <a:buChar char="•"/>
            </a:pPr>
            <a:r>
              <a:rPr lang="en-US" sz="1900" dirty="0">
                <a:latin typeface="Bahnschrift SemiBold" panose="020B0502040204020203" pitchFamily="34" charset="0"/>
              </a:rPr>
              <a:t>Add/edit services</a:t>
            </a:r>
          </a:p>
          <a:p>
            <a:pPr marL="742950" lvl="1" indent="-285750">
              <a:buFont typeface="Arial" panose="020B0604020202020204" pitchFamily="34" charset="0"/>
              <a:buChar char="•"/>
            </a:pPr>
            <a:r>
              <a:rPr lang="en-US" sz="1900" dirty="0">
                <a:latin typeface="Bahnschrift SemiBold" panose="020B0502040204020203" pitchFamily="34" charset="0"/>
              </a:rPr>
              <a:t>View bookings, payments, and reports</a:t>
            </a:r>
          </a:p>
          <a:p>
            <a:pPr marL="742950" lvl="1" indent="-285750">
              <a:buFont typeface="Arial" panose="020B0604020202020204" pitchFamily="34" charset="0"/>
              <a:buChar char="•"/>
            </a:pPr>
            <a:r>
              <a:rPr lang="en-US" sz="1900" dirty="0">
                <a:latin typeface="Bahnschrift SemiBold" panose="020B0502040204020203" pitchFamily="34" charset="0"/>
              </a:rPr>
              <a:t>Assign service jobs to mechanics</a:t>
            </a:r>
          </a:p>
          <a:p>
            <a:pPr marL="742950" lvl="1" indent="-285750">
              <a:buFont typeface="Arial" panose="020B0604020202020204" pitchFamily="34" charset="0"/>
              <a:buChar char="•"/>
            </a:pPr>
            <a:r>
              <a:rPr lang="en-US" sz="1900" dirty="0">
                <a:latin typeface="Bahnschrift SemiBold" panose="020B0502040204020203" pitchFamily="34" charset="0"/>
              </a:rPr>
              <a:t>Configure system settings</a:t>
            </a:r>
          </a:p>
          <a:p>
            <a:endParaRPr lang="en-IN" dirty="0"/>
          </a:p>
        </p:txBody>
      </p:sp>
    </p:spTree>
    <p:extLst>
      <p:ext uri="{BB962C8B-B14F-4D97-AF65-F5344CB8AC3E}">
        <p14:creationId xmlns:p14="http://schemas.microsoft.com/office/powerpoint/2010/main" val="633681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7610A-5C3E-78BD-9F22-734F03A6F50F}"/>
              </a:ext>
            </a:extLst>
          </p:cNvPr>
          <p:cNvSpPr>
            <a:spLocks noGrp="1"/>
          </p:cNvSpPr>
          <p:nvPr>
            <p:ph type="title"/>
          </p:nvPr>
        </p:nvSpPr>
        <p:spPr/>
        <p:txBody>
          <a:bodyPr/>
          <a:lstStyle/>
          <a:p>
            <a:r>
              <a:rPr lang="en-IN" dirty="0">
                <a:latin typeface="Bahnschrift SemiBold" panose="020B0502040204020203" pitchFamily="34" charset="0"/>
              </a:rPr>
              <a:t>🏗️</a:t>
            </a:r>
            <a:r>
              <a:rPr lang="en-IN" b="1" dirty="0">
                <a:latin typeface="Bahnschrift SemiBold" panose="020B0502040204020203" pitchFamily="34" charset="0"/>
              </a:rPr>
              <a:t> System Design</a:t>
            </a:r>
            <a:endParaRPr lang="en-IN" dirty="0">
              <a:latin typeface="Bahnschrift SemiBold" panose="020B0502040204020203" pitchFamily="34" charset="0"/>
            </a:endParaRPr>
          </a:p>
        </p:txBody>
      </p:sp>
      <p:pic>
        <p:nvPicPr>
          <p:cNvPr id="5" name="Content Placeholder 4">
            <a:extLst>
              <a:ext uri="{FF2B5EF4-FFF2-40B4-BE49-F238E27FC236}">
                <a16:creationId xmlns:a16="http://schemas.microsoft.com/office/drawing/2014/main" id="{17C13B94-20CF-2BC9-28BB-717CEE4D7772}"/>
              </a:ext>
            </a:extLst>
          </p:cNvPr>
          <p:cNvPicPr>
            <a:picLocks noGrp="1" noChangeAspect="1"/>
          </p:cNvPicPr>
          <p:nvPr>
            <p:ph idx="1"/>
          </p:nvPr>
        </p:nvPicPr>
        <p:blipFill>
          <a:blip r:embed="rId2"/>
          <a:stretch>
            <a:fillRect/>
          </a:stretch>
        </p:blipFill>
        <p:spPr>
          <a:xfrm>
            <a:off x="263627" y="2487561"/>
            <a:ext cx="4743450" cy="4211996"/>
          </a:xfrm>
        </p:spPr>
      </p:pic>
      <p:pic>
        <p:nvPicPr>
          <p:cNvPr id="7" name="Picture 6">
            <a:extLst>
              <a:ext uri="{FF2B5EF4-FFF2-40B4-BE49-F238E27FC236}">
                <a16:creationId xmlns:a16="http://schemas.microsoft.com/office/drawing/2014/main" id="{E541CF59-00D5-6511-8C76-C9B936C7D99C}"/>
              </a:ext>
            </a:extLst>
          </p:cNvPr>
          <p:cNvPicPr>
            <a:picLocks noChangeAspect="1"/>
          </p:cNvPicPr>
          <p:nvPr/>
        </p:nvPicPr>
        <p:blipFill>
          <a:blip r:embed="rId3"/>
          <a:stretch>
            <a:fillRect/>
          </a:stretch>
        </p:blipFill>
        <p:spPr>
          <a:xfrm>
            <a:off x="6394039" y="2487561"/>
            <a:ext cx="4743450" cy="4211996"/>
          </a:xfrm>
          <a:prstGeom prst="rect">
            <a:avLst/>
          </a:prstGeom>
        </p:spPr>
      </p:pic>
      <p:sp>
        <p:nvSpPr>
          <p:cNvPr id="9" name="TextBox 8">
            <a:extLst>
              <a:ext uri="{FF2B5EF4-FFF2-40B4-BE49-F238E27FC236}">
                <a16:creationId xmlns:a16="http://schemas.microsoft.com/office/drawing/2014/main" id="{34A28B29-6DC4-F608-24F2-313B5D332BA6}"/>
              </a:ext>
            </a:extLst>
          </p:cNvPr>
          <p:cNvSpPr txBox="1"/>
          <p:nvPr/>
        </p:nvSpPr>
        <p:spPr>
          <a:xfrm>
            <a:off x="1120877" y="1940193"/>
            <a:ext cx="2792361" cy="400110"/>
          </a:xfrm>
          <a:prstGeom prst="rect">
            <a:avLst/>
          </a:prstGeom>
          <a:noFill/>
        </p:spPr>
        <p:txBody>
          <a:bodyPr wrap="square" rtlCol="0">
            <a:spAutoFit/>
          </a:bodyPr>
          <a:lstStyle/>
          <a:p>
            <a:r>
              <a:rPr lang="en-US" sz="2000" dirty="0">
                <a:solidFill>
                  <a:schemeClr val="bg1"/>
                </a:solidFill>
                <a:latin typeface="Bahnschrift SemiBold" panose="020B0502040204020203" pitchFamily="34" charset="0"/>
              </a:rPr>
              <a:t>DATA FLOW DIAGRAM</a:t>
            </a:r>
            <a:endParaRPr lang="en-IN" sz="2000" dirty="0">
              <a:solidFill>
                <a:schemeClr val="bg1"/>
              </a:solidFill>
              <a:latin typeface="Bahnschrift SemiBold" panose="020B0502040204020203" pitchFamily="34" charset="0"/>
            </a:endParaRPr>
          </a:p>
        </p:txBody>
      </p:sp>
      <p:sp>
        <p:nvSpPr>
          <p:cNvPr id="10" name="TextBox 9">
            <a:extLst>
              <a:ext uri="{FF2B5EF4-FFF2-40B4-BE49-F238E27FC236}">
                <a16:creationId xmlns:a16="http://schemas.microsoft.com/office/drawing/2014/main" id="{47731B46-234B-8C5A-E255-F24F5FB9C704}"/>
              </a:ext>
            </a:extLst>
          </p:cNvPr>
          <p:cNvSpPr txBox="1"/>
          <p:nvPr/>
        </p:nvSpPr>
        <p:spPr>
          <a:xfrm>
            <a:off x="7344696" y="1940193"/>
            <a:ext cx="3333135" cy="400110"/>
          </a:xfrm>
          <a:prstGeom prst="rect">
            <a:avLst/>
          </a:prstGeom>
          <a:noFill/>
        </p:spPr>
        <p:txBody>
          <a:bodyPr wrap="square" rtlCol="0">
            <a:spAutoFit/>
          </a:bodyPr>
          <a:lstStyle/>
          <a:p>
            <a:r>
              <a:rPr lang="en-US" sz="2000" dirty="0">
                <a:solidFill>
                  <a:schemeClr val="bg1"/>
                </a:solidFill>
                <a:latin typeface="Bahnschrift SemiBold" panose="020B0502040204020203" pitchFamily="34" charset="0"/>
              </a:rPr>
              <a:t>PROCEDURAL DIAGRAM</a:t>
            </a:r>
            <a:endParaRPr lang="en-IN" sz="2000"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379859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FB55-D1D5-C77F-768A-7F5BC2B2BF36}"/>
              </a:ext>
            </a:extLst>
          </p:cNvPr>
          <p:cNvSpPr>
            <a:spLocks noGrp="1"/>
          </p:cNvSpPr>
          <p:nvPr>
            <p:ph type="title"/>
          </p:nvPr>
        </p:nvSpPr>
        <p:spPr/>
        <p:txBody>
          <a:bodyPr/>
          <a:lstStyle/>
          <a:p>
            <a:r>
              <a:rPr lang="en-IN" dirty="0">
                <a:latin typeface="Bahnschrift SemiBold" panose="020B0502040204020203" pitchFamily="34" charset="0"/>
              </a:rPr>
              <a:t>🏗️</a:t>
            </a:r>
            <a:r>
              <a:rPr lang="en-IN" b="1" dirty="0">
                <a:latin typeface="Bahnschrift SemiBold" panose="020B0502040204020203" pitchFamily="34" charset="0"/>
              </a:rPr>
              <a:t> System Design</a:t>
            </a:r>
            <a:endParaRPr lang="en-IN" dirty="0"/>
          </a:p>
        </p:txBody>
      </p:sp>
      <p:pic>
        <p:nvPicPr>
          <p:cNvPr id="5" name="Content Placeholder 4">
            <a:extLst>
              <a:ext uri="{FF2B5EF4-FFF2-40B4-BE49-F238E27FC236}">
                <a16:creationId xmlns:a16="http://schemas.microsoft.com/office/drawing/2014/main" id="{EC505311-D064-9466-B187-65B06957E6CE}"/>
              </a:ext>
            </a:extLst>
          </p:cNvPr>
          <p:cNvPicPr>
            <a:picLocks noGrp="1" noChangeAspect="1"/>
          </p:cNvPicPr>
          <p:nvPr>
            <p:ph idx="1"/>
          </p:nvPr>
        </p:nvPicPr>
        <p:blipFill>
          <a:blip r:embed="rId2"/>
          <a:stretch>
            <a:fillRect/>
          </a:stretch>
        </p:blipFill>
        <p:spPr>
          <a:xfrm>
            <a:off x="2084439" y="2487561"/>
            <a:ext cx="7167156" cy="4188542"/>
          </a:xfrm>
        </p:spPr>
      </p:pic>
      <p:sp>
        <p:nvSpPr>
          <p:cNvPr id="6" name="TextBox 5">
            <a:extLst>
              <a:ext uri="{FF2B5EF4-FFF2-40B4-BE49-F238E27FC236}">
                <a16:creationId xmlns:a16="http://schemas.microsoft.com/office/drawing/2014/main" id="{161C2BB9-0DCE-8D19-EDE4-A31F44082D75}"/>
              </a:ext>
            </a:extLst>
          </p:cNvPr>
          <p:cNvSpPr txBox="1"/>
          <p:nvPr/>
        </p:nvSpPr>
        <p:spPr>
          <a:xfrm>
            <a:off x="3864078" y="1955582"/>
            <a:ext cx="3746090" cy="369332"/>
          </a:xfrm>
          <a:prstGeom prst="rect">
            <a:avLst/>
          </a:prstGeom>
          <a:noFill/>
        </p:spPr>
        <p:txBody>
          <a:bodyPr wrap="square" rtlCol="0">
            <a:spAutoFit/>
          </a:bodyPr>
          <a:lstStyle/>
          <a:p>
            <a:r>
              <a:rPr lang="en-US" dirty="0">
                <a:solidFill>
                  <a:schemeClr val="bg1"/>
                </a:solidFill>
                <a:latin typeface="Bahnschrift SemiBold" panose="020B0502040204020203" pitchFamily="34" charset="0"/>
              </a:rPr>
              <a:t>DATA STRUCTURE DIAGRAM</a:t>
            </a:r>
            <a:endParaRPr lang="en-IN" dirty="0">
              <a:solidFill>
                <a:schemeClr val="bg1"/>
              </a:solidFill>
              <a:latin typeface="Bahnschrift SemiBold" panose="020B0502040204020203" pitchFamily="34" charset="0"/>
            </a:endParaRPr>
          </a:p>
        </p:txBody>
      </p:sp>
    </p:spTree>
    <p:extLst>
      <p:ext uri="{BB962C8B-B14F-4D97-AF65-F5344CB8AC3E}">
        <p14:creationId xmlns:p14="http://schemas.microsoft.com/office/powerpoint/2010/main" val="1665334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AB4E6-7C3B-5D6C-4622-438E52AB21C9}"/>
              </a:ext>
            </a:extLst>
          </p:cNvPr>
          <p:cNvSpPr>
            <a:spLocks noGrp="1"/>
          </p:cNvSpPr>
          <p:nvPr>
            <p:ph type="title"/>
          </p:nvPr>
        </p:nvSpPr>
        <p:spPr>
          <a:xfrm>
            <a:off x="1202919" y="284176"/>
            <a:ext cx="9784080" cy="738379"/>
          </a:xfrm>
        </p:spPr>
        <p:txBody>
          <a:bodyPr/>
          <a:lstStyle/>
          <a:p>
            <a:r>
              <a:rPr lang="en-US" dirty="0">
                <a:latin typeface="Bahnschrift SemiBold" panose="020B0502040204020203" pitchFamily="34" charset="0"/>
              </a:rPr>
              <a:t>implementation</a:t>
            </a:r>
            <a:endParaRPr lang="en-IN" dirty="0">
              <a:latin typeface="Bahnschrift SemiBold" panose="020B0502040204020203" pitchFamily="34" charset="0"/>
            </a:endParaRPr>
          </a:p>
        </p:txBody>
      </p:sp>
      <p:pic>
        <p:nvPicPr>
          <p:cNvPr id="18" name="Content Placeholder 17">
            <a:extLst>
              <a:ext uri="{FF2B5EF4-FFF2-40B4-BE49-F238E27FC236}">
                <a16:creationId xmlns:a16="http://schemas.microsoft.com/office/drawing/2014/main" id="{F52E7781-E59F-378F-D265-80A22FEE7B8E}"/>
              </a:ext>
            </a:extLst>
          </p:cNvPr>
          <p:cNvPicPr>
            <a:picLocks noGrp="1" noChangeAspect="1"/>
          </p:cNvPicPr>
          <p:nvPr>
            <p:ph idx="1"/>
          </p:nvPr>
        </p:nvPicPr>
        <p:blipFill>
          <a:blip r:embed="rId2"/>
          <a:stretch>
            <a:fillRect/>
          </a:stretch>
        </p:blipFill>
        <p:spPr>
          <a:xfrm>
            <a:off x="0" y="1829760"/>
            <a:ext cx="12192000" cy="5028240"/>
          </a:xfrm>
        </p:spPr>
      </p:pic>
      <p:sp>
        <p:nvSpPr>
          <p:cNvPr id="4" name="TextBox 3">
            <a:extLst>
              <a:ext uri="{FF2B5EF4-FFF2-40B4-BE49-F238E27FC236}">
                <a16:creationId xmlns:a16="http://schemas.microsoft.com/office/drawing/2014/main" id="{D7D85F2E-54F5-FD04-0E46-A914D4E3CD6E}"/>
              </a:ext>
            </a:extLst>
          </p:cNvPr>
          <p:cNvSpPr txBox="1"/>
          <p:nvPr/>
        </p:nvSpPr>
        <p:spPr>
          <a:xfrm>
            <a:off x="1202919" y="1022555"/>
            <a:ext cx="4916129" cy="400110"/>
          </a:xfrm>
          <a:prstGeom prst="rect">
            <a:avLst/>
          </a:prstGeom>
          <a:noFill/>
        </p:spPr>
        <p:txBody>
          <a:bodyPr wrap="square" rtlCol="0">
            <a:spAutoFit/>
          </a:bodyPr>
          <a:lstStyle/>
          <a:p>
            <a:r>
              <a:rPr lang="en-US" sz="2000" b="1" dirty="0">
                <a:solidFill>
                  <a:schemeClr val="accent1">
                    <a:lumMod val="50000"/>
                  </a:schemeClr>
                </a:solidFill>
                <a:latin typeface="Bahnschrift SemiBold" panose="020B0502040204020203" pitchFamily="34" charset="0"/>
              </a:rPr>
              <a:t>Screenshot of the system:-</a:t>
            </a:r>
            <a:endParaRPr lang="en-IN" sz="2000" b="1" dirty="0">
              <a:solidFill>
                <a:schemeClr val="accent1">
                  <a:lumMod val="50000"/>
                </a:schemeClr>
              </a:solidFill>
              <a:latin typeface="Bahnschrift SemiBold" panose="020B0502040204020203" pitchFamily="34" charset="0"/>
            </a:endParaRPr>
          </a:p>
        </p:txBody>
      </p:sp>
    </p:spTree>
    <p:extLst>
      <p:ext uri="{BB962C8B-B14F-4D97-AF65-F5344CB8AC3E}">
        <p14:creationId xmlns:p14="http://schemas.microsoft.com/office/powerpoint/2010/main" val="4145855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C956B68-F110-08C0-4759-74AFB6668A60}"/>
              </a:ext>
            </a:extLst>
          </p:cNvPr>
          <p:cNvPicPr>
            <a:picLocks noChangeAspect="1"/>
          </p:cNvPicPr>
          <p:nvPr/>
        </p:nvPicPr>
        <p:blipFill>
          <a:blip r:embed="rId2"/>
          <a:stretch>
            <a:fillRect/>
          </a:stretch>
        </p:blipFill>
        <p:spPr>
          <a:xfrm>
            <a:off x="0" y="1278194"/>
            <a:ext cx="12192000" cy="5579806"/>
          </a:xfrm>
          <a:prstGeom prst="rect">
            <a:avLst/>
          </a:prstGeom>
        </p:spPr>
      </p:pic>
      <p:sp>
        <p:nvSpPr>
          <p:cNvPr id="8" name="TextBox 7">
            <a:extLst>
              <a:ext uri="{FF2B5EF4-FFF2-40B4-BE49-F238E27FC236}">
                <a16:creationId xmlns:a16="http://schemas.microsoft.com/office/drawing/2014/main" id="{068BE118-4D89-BE95-E323-4CED02F00D89}"/>
              </a:ext>
            </a:extLst>
          </p:cNvPr>
          <p:cNvSpPr txBox="1"/>
          <p:nvPr/>
        </p:nvSpPr>
        <p:spPr>
          <a:xfrm>
            <a:off x="3696929" y="275303"/>
            <a:ext cx="5407742" cy="523220"/>
          </a:xfrm>
          <a:prstGeom prst="rect">
            <a:avLst/>
          </a:prstGeom>
          <a:noFill/>
        </p:spPr>
        <p:txBody>
          <a:bodyPr wrap="square" rtlCol="0">
            <a:spAutoFit/>
          </a:bodyPr>
          <a:lstStyle/>
          <a:p>
            <a:r>
              <a:rPr lang="en-IN" sz="2800" b="1" dirty="0">
                <a:latin typeface="Bahnschrift SemiBold" panose="020B0502040204020203" pitchFamily="34" charset="0"/>
              </a:rPr>
              <a:t>Home Page</a:t>
            </a:r>
            <a:r>
              <a:rPr lang="en-IN" dirty="0"/>
              <a:t> : </a:t>
            </a:r>
            <a:r>
              <a:rPr lang="en-IN" dirty="0">
                <a:latin typeface="Bahnschrift SemiBold" panose="020B0502040204020203" pitchFamily="34" charset="0"/>
              </a:rPr>
              <a:t>Happy Customers</a:t>
            </a:r>
          </a:p>
        </p:txBody>
      </p:sp>
    </p:spTree>
    <p:extLst>
      <p:ext uri="{BB962C8B-B14F-4D97-AF65-F5344CB8AC3E}">
        <p14:creationId xmlns:p14="http://schemas.microsoft.com/office/powerpoint/2010/main" val="3484392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58E3-47AD-A5F9-14F8-D4229FD70471}"/>
              </a:ext>
            </a:extLst>
          </p:cNvPr>
          <p:cNvSpPr>
            <a:spLocks noGrp="1"/>
          </p:cNvSpPr>
          <p:nvPr>
            <p:ph type="title"/>
          </p:nvPr>
        </p:nvSpPr>
        <p:spPr/>
        <p:txBody>
          <a:bodyPr/>
          <a:lstStyle/>
          <a:p>
            <a:r>
              <a:rPr lang="en-IN" dirty="0" err="1"/>
              <a:t>RequesterLogin.php</a:t>
            </a:r>
            <a:endParaRPr lang="en-IN" dirty="0"/>
          </a:p>
        </p:txBody>
      </p:sp>
      <p:pic>
        <p:nvPicPr>
          <p:cNvPr id="5" name="Content Placeholder 4">
            <a:extLst>
              <a:ext uri="{FF2B5EF4-FFF2-40B4-BE49-F238E27FC236}">
                <a16:creationId xmlns:a16="http://schemas.microsoft.com/office/drawing/2014/main" id="{7A0D3357-28EA-C79C-11C4-1BD8C0A0BD3D}"/>
              </a:ext>
            </a:extLst>
          </p:cNvPr>
          <p:cNvPicPr>
            <a:picLocks noGrp="1" noChangeAspect="1"/>
          </p:cNvPicPr>
          <p:nvPr>
            <p:ph idx="1"/>
          </p:nvPr>
        </p:nvPicPr>
        <p:blipFill>
          <a:blip r:embed="rId2"/>
          <a:stretch>
            <a:fillRect/>
          </a:stretch>
        </p:blipFill>
        <p:spPr>
          <a:xfrm>
            <a:off x="206478" y="2487121"/>
            <a:ext cx="11729884" cy="4238144"/>
          </a:xfrm>
        </p:spPr>
      </p:pic>
    </p:spTree>
    <p:extLst>
      <p:ext uri="{BB962C8B-B14F-4D97-AF65-F5344CB8AC3E}">
        <p14:creationId xmlns:p14="http://schemas.microsoft.com/office/powerpoint/2010/main" val="2761392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A9323-C21D-313C-2886-25B31D28A905}"/>
              </a:ext>
            </a:extLst>
          </p:cNvPr>
          <p:cNvSpPr>
            <a:spLocks noGrp="1"/>
          </p:cNvSpPr>
          <p:nvPr>
            <p:ph type="title"/>
          </p:nvPr>
        </p:nvSpPr>
        <p:spPr/>
        <p:txBody>
          <a:bodyPr/>
          <a:lstStyle/>
          <a:p>
            <a:r>
              <a:rPr lang="en-IN" dirty="0" err="1"/>
              <a:t>Userregistration.php</a:t>
            </a:r>
            <a:endParaRPr lang="en-IN" dirty="0"/>
          </a:p>
        </p:txBody>
      </p:sp>
      <p:pic>
        <p:nvPicPr>
          <p:cNvPr id="9" name="Content Placeholder 8">
            <a:extLst>
              <a:ext uri="{FF2B5EF4-FFF2-40B4-BE49-F238E27FC236}">
                <a16:creationId xmlns:a16="http://schemas.microsoft.com/office/drawing/2014/main" id="{AFAC27E4-D247-53A7-8650-D78946A0226C}"/>
              </a:ext>
            </a:extLst>
          </p:cNvPr>
          <p:cNvPicPr>
            <a:picLocks noGrp="1" noChangeAspect="1"/>
          </p:cNvPicPr>
          <p:nvPr>
            <p:ph idx="1"/>
          </p:nvPr>
        </p:nvPicPr>
        <p:blipFill>
          <a:blip r:embed="rId2"/>
          <a:stretch>
            <a:fillRect/>
          </a:stretch>
        </p:blipFill>
        <p:spPr>
          <a:xfrm>
            <a:off x="442453" y="2219100"/>
            <a:ext cx="11287432" cy="4354724"/>
          </a:xfrm>
        </p:spPr>
      </p:pic>
    </p:spTree>
    <p:extLst>
      <p:ext uri="{BB962C8B-B14F-4D97-AF65-F5344CB8AC3E}">
        <p14:creationId xmlns:p14="http://schemas.microsoft.com/office/powerpoint/2010/main" val="1460918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45182-CE47-9F8D-D2E1-DA89506589AA}"/>
              </a:ext>
            </a:extLst>
          </p:cNvPr>
          <p:cNvSpPr>
            <a:spLocks noGrp="1"/>
          </p:cNvSpPr>
          <p:nvPr>
            <p:ph type="title"/>
          </p:nvPr>
        </p:nvSpPr>
        <p:spPr/>
        <p:txBody>
          <a:bodyPr/>
          <a:lstStyle/>
          <a:p>
            <a:r>
              <a:rPr lang="en-US" dirty="0">
                <a:latin typeface="Bahnschrift SemiBold" panose="020B0502040204020203" pitchFamily="34" charset="0"/>
              </a:rPr>
              <a:t>INTRODUCTION</a:t>
            </a:r>
            <a:endParaRPr lang="en-IN"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B7AFD7C7-44BD-E550-267B-49FC561DB4A2}"/>
              </a:ext>
            </a:extLst>
          </p:cNvPr>
          <p:cNvSpPr>
            <a:spLocks noGrp="1"/>
          </p:cNvSpPr>
          <p:nvPr>
            <p:ph idx="1"/>
          </p:nvPr>
        </p:nvSpPr>
        <p:spPr/>
        <p:txBody>
          <a:bodyPr/>
          <a:lstStyle/>
          <a:p>
            <a:r>
              <a:rPr lang="en-US" sz="2400" dirty="0">
                <a:solidFill>
                  <a:schemeClr val="bg1"/>
                </a:solidFill>
                <a:latin typeface="Bahnschrift SemiBold" panose="020B0502040204020203" pitchFamily="34" charset="0"/>
              </a:rPr>
              <a:t>PROJECT :-  VEHICLE SERVICE  MANAGEMENT  SYSTEM</a:t>
            </a:r>
            <a:r>
              <a:rPr lang="en-US" sz="2400" i="1" dirty="0">
                <a:solidFill>
                  <a:schemeClr val="bg1"/>
                </a:solidFill>
                <a:latin typeface="Bahnschrift SemiBold" panose="020B0502040204020203" pitchFamily="34" charset="0"/>
              </a:rPr>
              <a:t>.</a:t>
            </a:r>
          </a:p>
          <a:p>
            <a:r>
              <a:rPr lang="en-US" sz="2400" dirty="0">
                <a:solidFill>
                  <a:schemeClr val="bg1"/>
                </a:solidFill>
                <a:latin typeface="Bahnschrift SemiBold" panose="020B0502040204020203" pitchFamily="34" charset="0"/>
              </a:rPr>
              <a:t>NAME :-  Abhishek Mishra  &amp; Nitesh Yadav.</a:t>
            </a:r>
          </a:p>
          <a:p>
            <a:r>
              <a:rPr lang="en-US" sz="2400" dirty="0">
                <a:solidFill>
                  <a:schemeClr val="bg1"/>
                </a:solidFill>
                <a:latin typeface="Bahnschrift SemiBold" panose="020B0502040204020203" pitchFamily="34" charset="0"/>
              </a:rPr>
              <a:t> SEAT NO :- 3022054 &amp; 3022492 </a:t>
            </a:r>
            <a:r>
              <a:rPr lang="en-US" sz="2400" i="1" dirty="0">
                <a:solidFill>
                  <a:schemeClr val="bg1"/>
                </a:solidFill>
                <a:latin typeface="Bahnschrift SemiBold" panose="020B0502040204020203" pitchFamily="34" charset="0"/>
              </a:rPr>
              <a:t>.</a:t>
            </a:r>
          </a:p>
          <a:p>
            <a:r>
              <a:rPr lang="en-US" sz="2400" dirty="0">
                <a:solidFill>
                  <a:schemeClr val="bg1"/>
                </a:solidFill>
                <a:latin typeface="Bahnschrift SemiBold" panose="020B0502040204020203" pitchFamily="34" charset="0"/>
              </a:rPr>
              <a:t>COLLEGE NAME :-  CHANDRABHAN SHARMA COLLEGE OF ARTS , SCIENCE AND COMMERCE .</a:t>
            </a:r>
          </a:p>
          <a:p>
            <a:r>
              <a:rPr lang="en-US" sz="2400" dirty="0">
                <a:solidFill>
                  <a:schemeClr val="bg1"/>
                </a:solidFill>
                <a:latin typeface="Bahnschrift SemiBold" panose="020B0502040204020203" pitchFamily="34" charset="0"/>
              </a:rPr>
              <a:t>UNIVERSITY  NAME :-MUMBAI UNIVERSITY .</a:t>
            </a:r>
          </a:p>
          <a:p>
            <a:r>
              <a:rPr lang="en-US" sz="2400" dirty="0">
                <a:solidFill>
                  <a:schemeClr val="bg1"/>
                </a:solidFill>
                <a:latin typeface="Bahnschrift SemiBold" panose="020B0502040204020203" pitchFamily="34" charset="0"/>
              </a:rPr>
              <a:t>GUIDE NAME :-  Rajesh </a:t>
            </a:r>
            <a:r>
              <a:rPr lang="en-US" sz="2400" dirty="0" err="1">
                <a:solidFill>
                  <a:schemeClr val="bg1"/>
                </a:solidFill>
                <a:latin typeface="Bahnschrift SemiBold" panose="020B0502040204020203" pitchFamily="34" charset="0"/>
              </a:rPr>
              <a:t>Maisalge</a:t>
            </a:r>
            <a:r>
              <a:rPr lang="en-US" sz="2400" dirty="0">
                <a:solidFill>
                  <a:schemeClr val="bg1"/>
                </a:solidFill>
                <a:latin typeface="Bahnschrift SemiBold" panose="020B0502040204020203" pitchFamily="34" charset="0"/>
              </a:rPr>
              <a:t>.</a:t>
            </a:r>
          </a:p>
          <a:p>
            <a:r>
              <a:rPr lang="en-US" sz="2400" dirty="0">
                <a:solidFill>
                  <a:schemeClr val="bg1"/>
                </a:solidFill>
                <a:latin typeface="Bahnschrift SemiBold" panose="020B0502040204020203" pitchFamily="34" charset="0"/>
              </a:rPr>
              <a:t>DATE :-  21/04/2025.</a:t>
            </a:r>
          </a:p>
          <a:p>
            <a:endParaRPr lang="en-IN" dirty="0"/>
          </a:p>
        </p:txBody>
      </p:sp>
    </p:spTree>
    <p:extLst>
      <p:ext uri="{BB962C8B-B14F-4D97-AF65-F5344CB8AC3E}">
        <p14:creationId xmlns:p14="http://schemas.microsoft.com/office/powerpoint/2010/main" val="1706456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14C58-8AAD-2655-8768-00D7CF343AEA}"/>
              </a:ext>
            </a:extLst>
          </p:cNvPr>
          <p:cNvSpPr>
            <a:spLocks noGrp="1"/>
          </p:cNvSpPr>
          <p:nvPr>
            <p:ph type="title"/>
          </p:nvPr>
        </p:nvSpPr>
        <p:spPr/>
        <p:txBody>
          <a:bodyPr/>
          <a:lstStyle/>
          <a:p>
            <a:r>
              <a:rPr lang="en-IN" dirty="0" err="1"/>
              <a:t>Assets.php</a:t>
            </a:r>
            <a:endParaRPr lang="en-IN" dirty="0"/>
          </a:p>
        </p:txBody>
      </p:sp>
      <p:pic>
        <p:nvPicPr>
          <p:cNvPr id="5" name="Content Placeholder 4">
            <a:extLst>
              <a:ext uri="{FF2B5EF4-FFF2-40B4-BE49-F238E27FC236}">
                <a16:creationId xmlns:a16="http://schemas.microsoft.com/office/drawing/2014/main" id="{33501877-3E80-8549-5B46-305DB05E8294}"/>
              </a:ext>
            </a:extLst>
          </p:cNvPr>
          <p:cNvPicPr>
            <a:picLocks noGrp="1" noChangeAspect="1"/>
          </p:cNvPicPr>
          <p:nvPr>
            <p:ph idx="1"/>
          </p:nvPr>
        </p:nvPicPr>
        <p:blipFill>
          <a:blip r:embed="rId2"/>
          <a:stretch>
            <a:fillRect/>
          </a:stretch>
        </p:blipFill>
        <p:spPr>
          <a:xfrm>
            <a:off x="393290" y="2347285"/>
            <a:ext cx="11257935" cy="4206875"/>
          </a:xfrm>
        </p:spPr>
      </p:pic>
    </p:spTree>
    <p:extLst>
      <p:ext uri="{BB962C8B-B14F-4D97-AF65-F5344CB8AC3E}">
        <p14:creationId xmlns:p14="http://schemas.microsoft.com/office/powerpoint/2010/main" val="3648270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702ED-CA20-A987-ADB8-4CDE9DEEFCB8}"/>
              </a:ext>
            </a:extLst>
          </p:cNvPr>
          <p:cNvSpPr>
            <a:spLocks noGrp="1"/>
          </p:cNvSpPr>
          <p:nvPr>
            <p:ph type="title"/>
          </p:nvPr>
        </p:nvSpPr>
        <p:spPr/>
        <p:txBody>
          <a:bodyPr/>
          <a:lstStyle/>
          <a:p>
            <a:r>
              <a:rPr lang="en-IN" dirty="0" err="1"/>
              <a:t>Submitrequest.php</a:t>
            </a:r>
            <a:endParaRPr lang="en-IN" dirty="0"/>
          </a:p>
        </p:txBody>
      </p:sp>
      <p:pic>
        <p:nvPicPr>
          <p:cNvPr id="9" name="Content Placeholder 8">
            <a:extLst>
              <a:ext uri="{FF2B5EF4-FFF2-40B4-BE49-F238E27FC236}">
                <a16:creationId xmlns:a16="http://schemas.microsoft.com/office/drawing/2014/main" id="{C0FE29BA-5808-FDF1-4E8F-F9542AA18C69}"/>
              </a:ext>
            </a:extLst>
          </p:cNvPr>
          <p:cNvPicPr>
            <a:picLocks noGrp="1" noChangeAspect="1"/>
          </p:cNvPicPr>
          <p:nvPr>
            <p:ph idx="1"/>
          </p:nvPr>
        </p:nvPicPr>
        <p:blipFill>
          <a:blip r:embed="rId2"/>
          <a:stretch>
            <a:fillRect/>
          </a:stretch>
        </p:blipFill>
        <p:spPr>
          <a:xfrm>
            <a:off x="658762" y="2041248"/>
            <a:ext cx="10648335" cy="4780888"/>
          </a:xfrm>
        </p:spPr>
      </p:pic>
    </p:spTree>
    <p:extLst>
      <p:ext uri="{BB962C8B-B14F-4D97-AF65-F5344CB8AC3E}">
        <p14:creationId xmlns:p14="http://schemas.microsoft.com/office/powerpoint/2010/main" val="4018479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3918E-0B8C-6517-EBB5-86E273B00192}"/>
              </a:ext>
            </a:extLst>
          </p:cNvPr>
          <p:cNvSpPr>
            <a:spLocks noGrp="1"/>
          </p:cNvSpPr>
          <p:nvPr>
            <p:ph type="title"/>
          </p:nvPr>
        </p:nvSpPr>
        <p:spPr/>
        <p:txBody>
          <a:bodyPr/>
          <a:lstStyle/>
          <a:p>
            <a:r>
              <a:rPr lang="en-IN" dirty="0">
                <a:latin typeface="Bahnschrift SemiBold" panose="020B0502040204020203" pitchFamily="34" charset="0"/>
              </a:rPr>
              <a:t>⚠️ </a:t>
            </a:r>
            <a:r>
              <a:rPr lang="en-IN" b="1" dirty="0">
                <a:latin typeface="Bahnschrift SemiBold" panose="020B0502040204020203" pitchFamily="34" charset="0"/>
              </a:rPr>
              <a:t>Challenges Faced</a:t>
            </a:r>
            <a:endParaRPr lang="en-IN"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D9C76806-9565-86A0-5C04-9CBFF70188FA}"/>
              </a:ext>
            </a:extLst>
          </p:cNvPr>
          <p:cNvSpPr>
            <a:spLocks noGrp="1"/>
          </p:cNvSpPr>
          <p:nvPr>
            <p:ph idx="1"/>
          </p:nvPr>
        </p:nvSpPr>
        <p:spPr>
          <a:xfrm>
            <a:off x="1202919" y="2011680"/>
            <a:ext cx="9784080" cy="8056552"/>
          </a:xfrm>
        </p:spPr>
        <p:txBody>
          <a:bodyPr>
            <a:noAutofit/>
          </a:bodyPr>
          <a:lstStyle/>
          <a:p>
            <a:pPr>
              <a:buNone/>
            </a:pPr>
            <a:r>
              <a:rPr lang="en-US" sz="2000" b="1" dirty="0">
                <a:solidFill>
                  <a:schemeClr val="bg1"/>
                </a:solidFill>
                <a:latin typeface="Bahnschrift SemiBold" panose="020B0502040204020203" pitchFamily="34" charset="0"/>
              </a:rPr>
              <a:t>1. Database Design Complexity</a:t>
            </a:r>
          </a:p>
          <a:p>
            <a:r>
              <a:rPr lang="en-US" sz="2000" dirty="0">
                <a:latin typeface="Bahnschrift SemiBold" panose="020B0502040204020203" pitchFamily="34" charset="0"/>
              </a:rPr>
              <a:t>Designing a normalized and scalable MySQL database was challenging due to multiple entities like Users, Vehicles, Services, Bookings, Payments, and Feedback. Ensuring relational integrity and avoiding data redundancy took significant planning.</a:t>
            </a:r>
          </a:p>
          <a:p>
            <a:pPr>
              <a:buNone/>
            </a:pPr>
            <a:r>
              <a:rPr lang="en-US" sz="2000" b="1" dirty="0">
                <a:solidFill>
                  <a:schemeClr val="bg1"/>
                </a:solidFill>
                <a:latin typeface="Bahnschrift SemiBold" panose="020B0502040204020203" pitchFamily="34" charset="0"/>
              </a:rPr>
              <a:t>2. User Authentication &amp; Role-Based Access</a:t>
            </a:r>
          </a:p>
          <a:p>
            <a:r>
              <a:rPr lang="en-US" sz="2000" dirty="0">
                <a:latin typeface="Bahnschrift SemiBold" panose="020B0502040204020203" pitchFamily="34" charset="0"/>
              </a:rPr>
              <a:t>Implementing secure login and access control for different roles (Admin, Customer, Mechanic) required careful session handling and permission management to prevent unauthorized access to admin or sensitive modules.</a:t>
            </a:r>
          </a:p>
          <a:p>
            <a:pPr>
              <a:buNone/>
            </a:pPr>
            <a:r>
              <a:rPr lang="en-US" sz="2000" b="1" dirty="0">
                <a:solidFill>
                  <a:schemeClr val="bg1"/>
                </a:solidFill>
                <a:latin typeface="Bahnschrift SemiBold" panose="020B0502040204020203" pitchFamily="34" charset="0"/>
              </a:rPr>
              <a:t>3. Service Booking and Scheduling</a:t>
            </a:r>
          </a:p>
          <a:p>
            <a:r>
              <a:rPr lang="en-US" sz="2000" dirty="0">
                <a:latin typeface="Bahnschrift SemiBold" panose="020B0502040204020203" pitchFamily="34" charset="0"/>
              </a:rPr>
              <a:t>Creating a booking system that handles service type, date &amp; time selection, and mechanic availability without overlap was tricky. Ensuring a smooth booking experience with real-time updates was a major challenge.</a:t>
            </a:r>
          </a:p>
          <a:p>
            <a:endParaRPr lang="en-US" sz="2000" dirty="0">
              <a:latin typeface="Bahnschrift SemiBold" panose="020B0502040204020203" pitchFamily="34" charset="0"/>
            </a:endParaRPr>
          </a:p>
          <a:p>
            <a:endParaRPr lang="en-IN" sz="2000" dirty="0">
              <a:latin typeface="Bahnschrift SemiBold" panose="020B0502040204020203" pitchFamily="34" charset="0"/>
            </a:endParaRPr>
          </a:p>
        </p:txBody>
      </p:sp>
    </p:spTree>
    <p:extLst>
      <p:ext uri="{BB962C8B-B14F-4D97-AF65-F5344CB8AC3E}">
        <p14:creationId xmlns:p14="http://schemas.microsoft.com/office/powerpoint/2010/main" val="915857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8CB6F-60E8-0999-E6DD-F53B82FD5658}"/>
              </a:ext>
            </a:extLst>
          </p:cNvPr>
          <p:cNvSpPr>
            <a:spLocks noGrp="1"/>
          </p:cNvSpPr>
          <p:nvPr>
            <p:ph type="title"/>
          </p:nvPr>
        </p:nvSpPr>
        <p:spPr/>
        <p:txBody>
          <a:bodyPr/>
          <a:lstStyle/>
          <a:p>
            <a:r>
              <a:rPr lang="en-IN" dirty="0">
                <a:latin typeface="Bahnschrift SemiBold" panose="020B0502040204020203" pitchFamily="34" charset="0"/>
              </a:rPr>
              <a:t>⚠️ </a:t>
            </a:r>
            <a:r>
              <a:rPr lang="en-IN" b="1" dirty="0">
                <a:latin typeface="Bahnschrift SemiBold" panose="020B0502040204020203" pitchFamily="34" charset="0"/>
              </a:rPr>
              <a:t>Challenges Faced</a:t>
            </a:r>
            <a:endParaRPr lang="en-IN"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7A382445-13A0-D705-F244-346DFBE11BE1}"/>
              </a:ext>
            </a:extLst>
          </p:cNvPr>
          <p:cNvSpPr>
            <a:spLocks noGrp="1"/>
          </p:cNvSpPr>
          <p:nvPr>
            <p:ph idx="1"/>
          </p:nvPr>
        </p:nvSpPr>
        <p:spPr/>
        <p:txBody>
          <a:bodyPr/>
          <a:lstStyle/>
          <a:p>
            <a:pPr>
              <a:buNone/>
            </a:pPr>
            <a:r>
              <a:rPr lang="en-US" sz="2000" b="1" dirty="0">
                <a:solidFill>
                  <a:schemeClr val="bg1"/>
                </a:solidFill>
                <a:latin typeface="Bahnschrift SemiBold" panose="020B0502040204020203" pitchFamily="34" charset="0"/>
              </a:rPr>
              <a:t>4. Payment Gateway Integration</a:t>
            </a:r>
          </a:p>
          <a:p>
            <a:r>
              <a:rPr lang="en-US" sz="1800" dirty="0">
                <a:latin typeface="Bahnschrift SemiBold" panose="020B0502040204020203" pitchFamily="34" charset="0"/>
              </a:rPr>
              <a:t>Integrating a secure online payment gateway and handling success/failure responses, payment confirmations, and transaction history added complexity, especially with backend and frontend coordination.</a:t>
            </a:r>
          </a:p>
          <a:p>
            <a:pPr>
              <a:buNone/>
            </a:pPr>
            <a:r>
              <a:rPr lang="en-IN" sz="2000" b="1" dirty="0">
                <a:solidFill>
                  <a:schemeClr val="bg1"/>
                </a:solidFill>
                <a:latin typeface="Bahnschrift SemiBold" panose="020B0502040204020203" pitchFamily="34" charset="0"/>
              </a:rPr>
              <a:t>5. Frontend Form Validation &amp; User Experience</a:t>
            </a:r>
          </a:p>
          <a:p>
            <a:r>
              <a:rPr lang="en-IN" sz="1800" dirty="0">
                <a:latin typeface="Bahnschrift SemiBold" panose="020B0502040204020203" pitchFamily="34" charset="0"/>
              </a:rPr>
              <a:t>Designing a responsive, user-friendly interface with proper HTML/CSS layout and JavaScript-based form validation was time-consuming. Ensuring usability across devices and preventing incorrect input required attention to detail.</a:t>
            </a:r>
          </a:p>
          <a:p>
            <a:endParaRPr lang="en-IN" dirty="0"/>
          </a:p>
        </p:txBody>
      </p:sp>
    </p:spTree>
    <p:extLst>
      <p:ext uri="{BB962C8B-B14F-4D97-AF65-F5344CB8AC3E}">
        <p14:creationId xmlns:p14="http://schemas.microsoft.com/office/powerpoint/2010/main" val="3029900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D46C-69DD-FFB8-3FF0-C67E7ADFA380}"/>
              </a:ext>
            </a:extLst>
          </p:cNvPr>
          <p:cNvSpPr>
            <a:spLocks noGrp="1"/>
          </p:cNvSpPr>
          <p:nvPr>
            <p:ph type="title"/>
          </p:nvPr>
        </p:nvSpPr>
        <p:spPr/>
        <p:txBody>
          <a:bodyPr>
            <a:normAutofit/>
          </a:bodyPr>
          <a:lstStyle/>
          <a:p>
            <a:r>
              <a:rPr lang="en-IN" b="1" kern="1200" cap="all" baseline="0" dirty="0">
                <a:solidFill>
                  <a:srgbClr val="1F2C8F"/>
                </a:solidFill>
                <a:effectLst/>
                <a:latin typeface="Bahnschrift SemiBold" panose="020B0502040204020203" pitchFamily="34" charset="0"/>
              </a:rPr>
              <a:t>🧪</a:t>
            </a:r>
            <a:r>
              <a:rPr lang="en-IN" b="1" kern="1200" cap="all" baseline="0" dirty="0">
                <a:solidFill>
                  <a:srgbClr val="BC2629"/>
                </a:solidFill>
                <a:effectLst/>
                <a:latin typeface="Bahnschrift SemiBold" panose="020B0502040204020203" pitchFamily="34" charset="0"/>
              </a:rPr>
              <a:t>Testing</a:t>
            </a:r>
            <a:endParaRPr lang="en-IN"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132DC4BB-7020-C7F6-CD63-EB60AB672AAB}"/>
              </a:ext>
            </a:extLst>
          </p:cNvPr>
          <p:cNvSpPr>
            <a:spLocks noGrp="1"/>
          </p:cNvSpPr>
          <p:nvPr>
            <p:ph sz="half" idx="1"/>
          </p:nvPr>
        </p:nvSpPr>
        <p:spPr>
          <a:xfrm>
            <a:off x="841551" y="2025445"/>
            <a:ext cx="4754880" cy="4832555"/>
          </a:xfrm>
        </p:spPr>
        <p:txBody>
          <a:bodyPr>
            <a:noAutofit/>
          </a:bodyPr>
          <a:lstStyle/>
          <a:p>
            <a:pPr>
              <a:buNone/>
            </a:pPr>
            <a:r>
              <a:rPr lang="en-US" sz="1800" b="1" dirty="0">
                <a:latin typeface="Bahnschrift SemiBold" panose="020B0502040204020203" pitchFamily="34" charset="0"/>
              </a:rPr>
              <a:t>✅ Types of Testing Performed</a:t>
            </a:r>
          </a:p>
          <a:p>
            <a:pPr>
              <a:buFont typeface="+mj-lt"/>
              <a:buAutoNum type="arabicPeriod"/>
            </a:pPr>
            <a:r>
              <a:rPr lang="en-US" sz="1800" b="1" dirty="0">
                <a:solidFill>
                  <a:schemeClr val="bg1"/>
                </a:solidFill>
                <a:latin typeface="Bahnschrift SemiBold" panose="020B0502040204020203" pitchFamily="34" charset="0"/>
              </a:rPr>
              <a:t>Unit Testing</a:t>
            </a:r>
            <a:endParaRPr lang="en-US" sz="1800" dirty="0">
              <a:solidFill>
                <a:schemeClr val="bg1"/>
              </a:solidFill>
              <a:latin typeface="Bahnschrift SemiBold" panose="020B0502040204020203" pitchFamily="34" charset="0"/>
            </a:endParaRPr>
          </a:p>
          <a:p>
            <a:pPr marL="742950" lvl="1" indent="-285750">
              <a:buFont typeface="+mj-lt"/>
              <a:buAutoNum type="arabicPeriod"/>
            </a:pPr>
            <a:r>
              <a:rPr lang="en-US" sz="1800" dirty="0">
                <a:latin typeface="Bahnschrift SemiBold" panose="020B0502040204020203" pitchFamily="34" charset="0"/>
              </a:rPr>
              <a:t>Each function/module (e.g., user registration, service booking, payment processing) was tested individually.</a:t>
            </a:r>
          </a:p>
          <a:p>
            <a:pPr marL="742950" lvl="1" indent="-285750">
              <a:buFont typeface="+mj-lt"/>
              <a:buAutoNum type="arabicPeriod"/>
            </a:pPr>
            <a:r>
              <a:rPr lang="en-US" sz="1800" dirty="0">
                <a:latin typeface="Bahnschrift SemiBold" panose="020B0502040204020203" pitchFamily="34" charset="0"/>
              </a:rPr>
              <a:t>Tools: Manual PHP testing using dummy data.</a:t>
            </a:r>
          </a:p>
          <a:p>
            <a:pPr>
              <a:buFont typeface="+mj-lt"/>
              <a:buAutoNum type="arabicPeriod"/>
            </a:pPr>
            <a:r>
              <a:rPr lang="en-US" sz="1800" b="1" dirty="0">
                <a:solidFill>
                  <a:schemeClr val="bg1"/>
                </a:solidFill>
                <a:latin typeface="Bahnschrift SemiBold" panose="020B0502040204020203" pitchFamily="34" charset="0"/>
              </a:rPr>
              <a:t>Integration Testing</a:t>
            </a:r>
            <a:endParaRPr lang="en-US" sz="1800" dirty="0">
              <a:solidFill>
                <a:schemeClr val="bg1"/>
              </a:solidFill>
              <a:latin typeface="Bahnschrift SemiBold" panose="020B0502040204020203" pitchFamily="34" charset="0"/>
            </a:endParaRPr>
          </a:p>
          <a:p>
            <a:pPr marL="742950" lvl="1" indent="-285750">
              <a:buFont typeface="+mj-lt"/>
              <a:buAutoNum type="arabicPeriod"/>
            </a:pPr>
            <a:r>
              <a:rPr lang="en-US" sz="1800" dirty="0">
                <a:latin typeface="Bahnschrift SemiBold" panose="020B0502040204020203" pitchFamily="34" charset="0"/>
              </a:rPr>
              <a:t>Ensured modules work together (e.g., booking + payment + invoice).</a:t>
            </a:r>
          </a:p>
          <a:p>
            <a:pPr marL="742950" lvl="1" indent="-285750">
              <a:buFont typeface="+mj-lt"/>
              <a:buAutoNum type="arabicPeriod"/>
            </a:pPr>
            <a:r>
              <a:rPr lang="en-US" sz="1800" dirty="0">
                <a:latin typeface="Bahnschrift SemiBold" panose="020B0502040204020203" pitchFamily="34" charset="0"/>
              </a:rPr>
              <a:t>Verified data consistency across MySQL tables.</a:t>
            </a:r>
          </a:p>
          <a:p>
            <a:endParaRPr lang="en-IN" sz="1800" dirty="0">
              <a:latin typeface="Bahnschrift SemiBold" panose="020B0502040204020203" pitchFamily="34" charset="0"/>
            </a:endParaRPr>
          </a:p>
        </p:txBody>
      </p:sp>
      <p:sp>
        <p:nvSpPr>
          <p:cNvPr id="4" name="Content Placeholder 3">
            <a:extLst>
              <a:ext uri="{FF2B5EF4-FFF2-40B4-BE49-F238E27FC236}">
                <a16:creationId xmlns:a16="http://schemas.microsoft.com/office/drawing/2014/main" id="{5C8355C4-BC40-1188-88ED-915DAABD1669}"/>
              </a:ext>
            </a:extLst>
          </p:cNvPr>
          <p:cNvSpPr>
            <a:spLocks noGrp="1"/>
          </p:cNvSpPr>
          <p:nvPr>
            <p:ph sz="half" idx="2"/>
          </p:nvPr>
        </p:nvSpPr>
        <p:spPr>
          <a:xfrm>
            <a:off x="6289238" y="2168996"/>
            <a:ext cx="4754880" cy="4206240"/>
          </a:xfrm>
        </p:spPr>
        <p:txBody>
          <a:bodyPr>
            <a:normAutofit/>
          </a:bodyPr>
          <a:lstStyle/>
          <a:p>
            <a:endParaRPr lang="en-IN" dirty="0"/>
          </a:p>
          <a:p>
            <a:pPr marL="0" indent="0">
              <a:buNone/>
            </a:pPr>
            <a:r>
              <a:rPr lang="en-US" sz="1800" b="1" dirty="0">
                <a:latin typeface="Bahnschrift SemiBold" panose="020B0502040204020203" pitchFamily="34" charset="0"/>
              </a:rPr>
              <a:t>3</a:t>
            </a:r>
            <a:r>
              <a:rPr lang="en-US" sz="1800" b="1" dirty="0">
                <a:solidFill>
                  <a:schemeClr val="bg1"/>
                </a:solidFill>
                <a:latin typeface="Bahnschrift SemiBold" panose="020B0502040204020203" pitchFamily="34" charset="0"/>
              </a:rPr>
              <a:t>. System Testing</a:t>
            </a:r>
            <a:endParaRPr lang="en-US" sz="1800" dirty="0">
              <a:solidFill>
                <a:schemeClr val="bg1"/>
              </a:solidFill>
              <a:latin typeface="Bahnschrift SemiBold" panose="020B0502040204020203" pitchFamily="34" charset="0"/>
            </a:endParaRPr>
          </a:p>
          <a:p>
            <a:pPr marL="742950" lvl="1" indent="-285750">
              <a:buFont typeface="+mj-lt"/>
              <a:buAutoNum type="arabicPeriod"/>
            </a:pPr>
            <a:r>
              <a:rPr lang="en-US" sz="1800" dirty="0">
                <a:latin typeface="Bahnschrift SemiBold" panose="020B0502040204020203" pitchFamily="34" charset="0"/>
              </a:rPr>
              <a:t>End-to-end testing of the complete VSMS.</a:t>
            </a:r>
          </a:p>
          <a:p>
            <a:pPr marL="742950" lvl="1" indent="-285750">
              <a:buFont typeface="+mj-lt"/>
              <a:buAutoNum type="arabicPeriod"/>
            </a:pPr>
            <a:r>
              <a:rPr lang="en-US" sz="1800" dirty="0">
                <a:latin typeface="Bahnschrift SemiBold" panose="020B0502040204020203" pitchFamily="34" charset="0"/>
              </a:rPr>
              <a:t>Validated all features like login, service management, notifications, and payment.</a:t>
            </a:r>
          </a:p>
          <a:p>
            <a:pPr marL="0" indent="0">
              <a:buNone/>
            </a:pPr>
            <a:r>
              <a:rPr lang="en-US" sz="1800" b="1" dirty="0">
                <a:latin typeface="Bahnschrift SemiBold" panose="020B0502040204020203" pitchFamily="34" charset="0"/>
              </a:rPr>
              <a:t>4. </a:t>
            </a:r>
            <a:r>
              <a:rPr lang="en-US" sz="1800" b="1" dirty="0">
                <a:solidFill>
                  <a:schemeClr val="bg1"/>
                </a:solidFill>
                <a:latin typeface="Bahnschrift SemiBold" panose="020B0502040204020203" pitchFamily="34" charset="0"/>
              </a:rPr>
              <a:t>User Acceptance Testing (UAT)</a:t>
            </a:r>
            <a:endParaRPr lang="en-US" sz="1800" dirty="0">
              <a:solidFill>
                <a:schemeClr val="bg1"/>
              </a:solidFill>
              <a:latin typeface="Bahnschrift SemiBold" panose="020B0502040204020203" pitchFamily="34" charset="0"/>
            </a:endParaRPr>
          </a:p>
          <a:p>
            <a:pPr marL="742950" lvl="1" indent="-285750">
              <a:buFont typeface="+mj-lt"/>
              <a:buAutoNum type="arabicPeriod"/>
            </a:pPr>
            <a:r>
              <a:rPr lang="en-US" sz="1800" dirty="0">
                <a:latin typeface="Bahnschrift SemiBold" panose="020B0502040204020203" pitchFamily="34" charset="0"/>
              </a:rPr>
              <a:t>Final testing by mock users to ensure system usability and performance.</a:t>
            </a:r>
          </a:p>
          <a:p>
            <a:endParaRPr lang="en-IN" dirty="0"/>
          </a:p>
        </p:txBody>
      </p:sp>
    </p:spTree>
    <p:extLst>
      <p:ext uri="{BB962C8B-B14F-4D97-AF65-F5344CB8AC3E}">
        <p14:creationId xmlns:p14="http://schemas.microsoft.com/office/powerpoint/2010/main" val="2946472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4C335-2E36-38FC-D102-1073A9D87365}"/>
              </a:ext>
            </a:extLst>
          </p:cNvPr>
          <p:cNvSpPr>
            <a:spLocks noGrp="1"/>
          </p:cNvSpPr>
          <p:nvPr>
            <p:ph type="title"/>
          </p:nvPr>
        </p:nvSpPr>
        <p:spPr>
          <a:xfrm>
            <a:off x="1394649" y="0"/>
            <a:ext cx="9784080" cy="1508760"/>
          </a:xfrm>
        </p:spPr>
        <p:txBody>
          <a:bodyPr>
            <a:normAutofit/>
          </a:bodyPr>
          <a:lstStyle/>
          <a:p>
            <a:r>
              <a:rPr lang="en-IN" b="1" kern="1200" cap="all" baseline="0" dirty="0">
                <a:solidFill>
                  <a:srgbClr val="1F2C8F"/>
                </a:solidFill>
                <a:effectLst/>
                <a:latin typeface="+mj-ea"/>
                <a:ea typeface="+mj-ea"/>
                <a:cs typeface="+mj-cs"/>
              </a:rPr>
              <a:t>🧪</a:t>
            </a:r>
            <a:r>
              <a:rPr lang="en-IN" b="1" kern="1200" cap="all" baseline="0" dirty="0">
                <a:solidFill>
                  <a:srgbClr val="BC2629"/>
                </a:solidFill>
                <a:effectLst/>
                <a:latin typeface="Bahnschrift SemiBold" panose="020B0502040204020203" pitchFamily="34" charset="0"/>
                <a:ea typeface="+mj-ea"/>
                <a:cs typeface="+mj-cs"/>
              </a:rPr>
              <a:t>Testing</a:t>
            </a:r>
            <a:endParaRPr lang="en-IN" dirty="0"/>
          </a:p>
        </p:txBody>
      </p:sp>
      <p:sp>
        <p:nvSpPr>
          <p:cNvPr id="3" name="TextBox 2">
            <a:extLst>
              <a:ext uri="{FF2B5EF4-FFF2-40B4-BE49-F238E27FC236}">
                <a16:creationId xmlns:a16="http://schemas.microsoft.com/office/drawing/2014/main" id="{97714742-0CAB-840C-39F8-DF94E0C53F7D}"/>
              </a:ext>
            </a:extLst>
          </p:cNvPr>
          <p:cNvSpPr txBox="1"/>
          <p:nvPr/>
        </p:nvSpPr>
        <p:spPr>
          <a:xfrm>
            <a:off x="1483139" y="1751101"/>
            <a:ext cx="7301984" cy="369332"/>
          </a:xfrm>
          <a:prstGeom prst="rect">
            <a:avLst/>
          </a:prstGeom>
          <a:noFill/>
        </p:spPr>
        <p:txBody>
          <a:bodyPr wrap="square" rtlCol="0">
            <a:spAutoFit/>
          </a:bodyPr>
          <a:lstStyle/>
          <a:p>
            <a:endParaRPr lang="en-IN" dirty="0"/>
          </a:p>
        </p:txBody>
      </p:sp>
      <p:graphicFrame>
        <p:nvGraphicFramePr>
          <p:cNvPr id="4" name="Table 3">
            <a:extLst>
              <a:ext uri="{FF2B5EF4-FFF2-40B4-BE49-F238E27FC236}">
                <a16:creationId xmlns:a16="http://schemas.microsoft.com/office/drawing/2014/main" id="{3562DA51-62DC-937B-B82C-F87A877A42E5}"/>
              </a:ext>
            </a:extLst>
          </p:cNvPr>
          <p:cNvGraphicFramePr>
            <a:graphicFrameLocks noGrp="1"/>
          </p:cNvGraphicFramePr>
          <p:nvPr>
            <p:extLst>
              <p:ext uri="{D42A27DB-BD31-4B8C-83A1-F6EECF244321}">
                <p14:modId xmlns:p14="http://schemas.microsoft.com/office/powerpoint/2010/main" val="3868035167"/>
              </p:ext>
            </p:extLst>
          </p:nvPr>
        </p:nvGraphicFramePr>
        <p:xfrm>
          <a:off x="2207343" y="1751101"/>
          <a:ext cx="7777314" cy="5180646"/>
        </p:xfrm>
        <a:graphic>
          <a:graphicData uri="http://schemas.openxmlformats.org/drawingml/2006/table">
            <a:tbl>
              <a:tblPr/>
              <a:tblGrid>
                <a:gridCol w="1296219">
                  <a:extLst>
                    <a:ext uri="{9D8B030D-6E8A-4147-A177-3AD203B41FA5}">
                      <a16:colId xmlns:a16="http://schemas.microsoft.com/office/drawing/2014/main" val="1136638130"/>
                    </a:ext>
                  </a:extLst>
                </a:gridCol>
                <a:gridCol w="1296219">
                  <a:extLst>
                    <a:ext uri="{9D8B030D-6E8A-4147-A177-3AD203B41FA5}">
                      <a16:colId xmlns:a16="http://schemas.microsoft.com/office/drawing/2014/main" val="1646643804"/>
                    </a:ext>
                  </a:extLst>
                </a:gridCol>
                <a:gridCol w="1296219">
                  <a:extLst>
                    <a:ext uri="{9D8B030D-6E8A-4147-A177-3AD203B41FA5}">
                      <a16:colId xmlns:a16="http://schemas.microsoft.com/office/drawing/2014/main" val="2966490734"/>
                    </a:ext>
                  </a:extLst>
                </a:gridCol>
                <a:gridCol w="1296219">
                  <a:extLst>
                    <a:ext uri="{9D8B030D-6E8A-4147-A177-3AD203B41FA5}">
                      <a16:colId xmlns:a16="http://schemas.microsoft.com/office/drawing/2014/main" val="2460688682"/>
                    </a:ext>
                  </a:extLst>
                </a:gridCol>
                <a:gridCol w="1296219">
                  <a:extLst>
                    <a:ext uri="{9D8B030D-6E8A-4147-A177-3AD203B41FA5}">
                      <a16:colId xmlns:a16="http://schemas.microsoft.com/office/drawing/2014/main" val="3392343716"/>
                    </a:ext>
                  </a:extLst>
                </a:gridCol>
                <a:gridCol w="1296219">
                  <a:extLst>
                    <a:ext uri="{9D8B030D-6E8A-4147-A177-3AD203B41FA5}">
                      <a16:colId xmlns:a16="http://schemas.microsoft.com/office/drawing/2014/main" val="363539590"/>
                    </a:ext>
                  </a:extLst>
                </a:gridCol>
              </a:tblGrid>
              <a:tr h="300491">
                <a:tc>
                  <a:txBody>
                    <a:bodyPr/>
                    <a:lstStyle/>
                    <a:p>
                      <a:r>
                        <a:rPr lang="en-IN" sz="1200" b="1">
                          <a:solidFill>
                            <a:schemeClr val="bg1"/>
                          </a:solidFill>
                          <a:latin typeface="Bahnschrift SemiBold" panose="020B0502040204020203" pitchFamily="34" charset="0"/>
                        </a:rPr>
                        <a:t>Test Case ID</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Description</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Input</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Expected Output</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Actual Output</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Status</a:t>
                      </a:r>
                    </a:p>
                  </a:txBody>
                  <a:tcPr marL="42927" marR="42927" marT="21464" marB="21464" anchor="ctr">
                    <a:lnL>
                      <a:noFill/>
                    </a:lnL>
                    <a:lnR>
                      <a:noFill/>
                    </a:lnR>
                    <a:lnT>
                      <a:noFill/>
                    </a:lnT>
                    <a:lnB>
                      <a:noFill/>
                    </a:lnB>
                    <a:noFill/>
                  </a:tcPr>
                </a:tc>
                <a:extLst>
                  <a:ext uri="{0D108BD9-81ED-4DB2-BD59-A6C34878D82A}">
                    <a16:rowId xmlns:a16="http://schemas.microsoft.com/office/drawing/2014/main" val="4259249973"/>
                  </a:ext>
                </a:extLst>
              </a:tr>
              <a:tr h="429273">
                <a:tc>
                  <a:txBody>
                    <a:bodyPr/>
                    <a:lstStyle/>
                    <a:p>
                      <a:r>
                        <a:rPr lang="en-IN" sz="1200" b="1" dirty="0">
                          <a:solidFill>
                            <a:schemeClr val="bg1"/>
                          </a:solidFill>
                          <a:latin typeface="Bahnschrift SemiBold" panose="020B0502040204020203" pitchFamily="34" charset="0"/>
                        </a:rPr>
                        <a:t>TC001</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User Registration</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Valid name, email, password</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User account created</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Success message &amp; user in DB</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 Pass</a:t>
                      </a:r>
                    </a:p>
                  </a:txBody>
                  <a:tcPr marL="42927" marR="42927" marT="21464" marB="21464" anchor="ctr">
                    <a:lnL>
                      <a:noFill/>
                    </a:lnL>
                    <a:lnR>
                      <a:noFill/>
                    </a:lnR>
                    <a:lnT>
                      <a:noFill/>
                    </a:lnT>
                    <a:lnB>
                      <a:noFill/>
                    </a:lnB>
                    <a:noFill/>
                  </a:tcPr>
                </a:tc>
                <a:extLst>
                  <a:ext uri="{0D108BD9-81ED-4DB2-BD59-A6C34878D82A}">
                    <a16:rowId xmlns:a16="http://schemas.microsoft.com/office/drawing/2014/main" val="1998527585"/>
                  </a:ext>
                </a:extLst>
              </a:tr>
              <a:tr h="300491">
                <a:tc>
                  <a:txBody>
                    <a:bodyPr/>
                    <a:lstStyle/>
                    <a:p>
                      <a:r>
                        <a:rPr lang="en-IN" sz="1200" b="1" dirty="0">
                          <a:solidFill>
                            <a:schemeClr val="bg1"/>
                          </a:solidFill>
                          <a:latin typeface="Bahnschrift SemiBold" panose="020B0502040204020203" pitchFamily="34" charset="0"/>
                        </a:rPr>
                        <a:t>TC002</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Login Validation</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Correct email &amp; password</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Dashboard loads</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Dashboard opens</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 Pass</a:t>
                      </a:r>
                    </a:p>
                  </a:txBody>
                  <a:tcPr marL="42927" marR="42927" marT="21464" marB="21464" anchor="ctr">
                    <a:lnL>
                      <a:noFill/>
                    </a:lnL>
                    <a:lnR>
                      <a:noFill/>
                    </a:lnR>
                    <a:lnT>
                      <a:noFill/>
                    </a:lnT>
                    <a:lnB>
                      <a:noFill/>
                    </a:lnB>
                    <a:noFill/>
                  </a:tcPr>
                </a:tc>
                <a:extLst>
                  <a:ext uri="{0D108BD9-81ED-4DB2-BD59-A6C34878D82A}">
                    <a16:rowId xmlns:a16="http://schemas.microsoft.com/office/drawing/2014/main" val="322650713"/>
                  </a:ext>
                </a:extLst>
              </a:tr>
              <a:tr h="300491">
                <a:tc>
                  <a:txBody>
                    <a:bodyPr/>
                    <a:lstStyle/>
                    <a:p>
                      <a:r>
                        <a:rPr lang="en-IN" sz="1200" b="1">
                          <a:solidFill>
                            <a:schemeClr val="bg1"/>
                          </a:solidFill>
                          <a:latin typeface="Bahnschrift SemiBold" panose="020B0502040204020203" pitchFamily="34" charset="0"/>
                        </a:rPr>
                        <a:t>TC003</a:t>
                      </a:r>
                    </a:p>
                  </a:txBody>
                  <a:tcPr marL="42927" marR="42927" marT="21464" marB="21464" anchor="ctr">
                    <a:lnL>
                      <a:noFill/>
                    </a:lnL>
                    <a:lnR>
                      <a:noFill/>
                    </a:lnR>
                    <a:lnT>
                      <a:noFill/>
                    </a:lnT>
                    <a:lnB>
                      <a:noFill/>
                    </a:lnB>
                    <a:noFill/>
                  </a:tcPr>
                </a:tc>
                <a:tc>
                  <a:txBody>
                    <a:bodyPr/>
                    <a:lstStyle/>
                    <a:p>
                      <a:r>
                        <a:rPr lang="en-IN" sz="1200" b="1" dirty="0">
                          <a:solidFill>
                            <a:schemeClr val="bg1"/>
                          </a:solidFill>
                          <a:latin typeface="Bahnschrift SemiBold" panose="020B0502040204020203" pitchFamily="34" charset="0"/>
                        </a:rPr>
                        <a:t>Invalid Login</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Wrong password</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Error message</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Error: Invalid credentials</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 Pass</a:t>
                      </a:r>
                    </a:p>
                  </a:txBody>
                  <a:tcPr marL="42927" marR="42927" marT="21464" marB="21464" anchor="ctr">
                    <a:lnL>
                      <a:noFill/>
                    </a:lnL>
                    <a:lnR>
                      <a:noFill/>
                    </a:lnR>
                    <a:lnT>
                      <a:noFill/>
                    </a:lnT>
                    <a:lnB>
                      <a:noFill/>
                    </a:lnB>
                    <a:noFill/>
                  </a:tcPr>
                </a:tc>
                <a:extLst>
                  <a:ext uri="{0D108BD9-81ED-4DB2-BD59-A6C34878D82A}">
                    <a16:rowId xmlns:a16="http://schemas.microsoft.com/office/drawing/2014/main" val="3320301241"/>
                  </a:ext>
                </a:extLst>
              </a:tr>
              <a:tr h="429273">
                <a:tc>
                  <a:txBody>
                    <a:bodyPr/>
                    <a:lstStyle/>
                    <a:p>
                      <a:r>
                        <a:rPr lang="en-IN" sz="1200" b="1">
                          <a:solidFill>
                            <a:schemeClr val="bg1"/>
                          </a:solidFill>
                          <a:latin typeface="Bahnschrift SemiBold" panose="020B0502040204020203" pitchFamily="34" charset="0"/>
                        </a:rPr>
                        <a:t>TC004</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Add Vehicle</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Car brand/model &amp; user ID</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Vehicle saved in DB</a:t>
                      </a:r>
                    </a:p>
                  </a:txBody>
                  <a:tcPr marL="42927" marR="42927" marT="21464" marB="21464" anchor="ctr">
                    <a:lnL>
                      <a:noFill/>
                    </a:lnL>
                    <a:lnR>
                      <a:noFill/>
                    </a:lnR>
                    <a:lnT>
                      <a:noFill/>
                    </a:lnT>
                    <a:lnB>
                      <a:noFill/>
                    </a:lnB>
                    <a:noFill/>
                  </a:tcPr>
                </a:tc>
                <a:tc>
                  <a:txBody>
                    <a:bodyPr/>
                    <a:lstStyle/>
                    <a:p>
                      <a:r>
                        <a:rPr lang="en-IN" sz="1200" b="1" dirty="0">
                          <a:solidFill>
                            <a:schemeClr val="bg1"/>
                          </a:solidFill>
                          <a:latin typeface="Bahnschrift SemiBold" panose="020B0502040204020203" pitchFamily="34" charset="0"/>
                        </a:rPr>
                        <a:t>Vehicle shown in profile</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 Pass</a:t>
                      </a:r>
                    </a:p>
                  </a:txBody>
                  <a:tcPr marL="42927" marR="42927" marT="21464" marB="21464" anchor="ctr">
                    <a:lnL>
                      <a:noFill/>
                    </a:lnL>
                    <a:lnR>
                      <a:noFill/>
                    </a:lnR>
                    <a:lnT>
                      <a:noFill/>
                    </a:lnT>
                    <a:lnB>
                      <a:noFill/>
                    </a:lnB>
                    <a:noFill/>
                  </a:tcPr>
                </a:tc>
                <a:extLst>
                  <a:ext uri="{0D108BD9-81ED-4DB2-BD59-A6C34878D82A}">
                    <a16:rowId xmlns:a16="http://schemas.microsoft.com/office/drawing/2014/main" val="3555409920"/>
                  </a:ext>
                </a:extLst>
              </a:tr>
              <a:tr h="429273">
                <a:tc>
                  <a:txBody>
                    <a:bodyPr/>
                    <a:lstStyle/>
                    <a:p>
                      <a:r>
                        <a:rPr lang="en-IN" sz="1200" b="1">
                          <a:solidFill>
                            <a:schemeClr val="bg1"/>
                          </a:solidFill>
                          <a:latin typeface="Bahnschrift SemiBold" panose="020B0502040204020203" pitchFamily="34" charset="0"/>
                        </a:rPr>
                        <a:t>TC005</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Service Booking</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Select service, date, vehicle</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Booking saved &amp; confirmation</a:t>
                      </a:r>
                    </a:p>
                  </a:txBody>
                  <a:tcPr marL="42927" marR="42927" marT="21464" marB="21464" anchor="ctr">
                    <a:lnL>
                      <a:noFill/>
                    </a:lnL>
                    <a:lnR>
                      <a:noFill/>
                    </a:lnR>
                    <a:lnT>
                      <a:noFill/>
                    </a:lnT>
                    <a:lnB>
                      <a:noFill/>
                    </a:lnB>
                    <a:noFill/>
                  </a:tcPr>
                </a:tc>
                <a:tc>
                  <a:txBody>
                    <a:bodyPr/>
                    <a:lstStyle/>
                    <a:p>
                      <a:r>
                        <a:rPr lang="en-US" sz="1200" b="1">
                          <a:solidFill>
                            <a:schemeClr val="bg1"/>
                          </a:solidFill>
                          <a:latin typeface="Bahnschrift SemiBold" panose="020B0502040204020203" pitchFamily="34" charset="0"/>
                        </a:rPr>
                        <a:t>Booking shown in user dashboard</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 Pass</a:t>
                      </a:r>
                    </a:p>
                  </a:txBody>
                  <a:tcPr marL="42927" marR="42927" marT="21464" marB="21464" anchor="ctr">
                    <a:lnL>
                      <a:noFill/>
                    </a:lnL>
                    <a:lnR>
                      <a:noFill/>
                    </a:lnR>
                    <a:lnT>
                      <a:noFill/>
                    </a:lnT>
                    <a:lnB>
                      <a:noFill/>
                    </a:lnB>
                    <a:noFill/>
                  </a:tcPr>
                </a:tc>
                <a:extLst>
                  <a:ext uri="{0D108BD9-81ED-4DB2-BD59-A6C34878D82A}">
                    <a16:rowId xmlns:a16="http://schemas.microsoft.com/office/drawing/2014/main" val="2740294720"/>
                  </a:ext>
                </a:extLst>
              </a:tr>
              <a:tr h="429273">
                <a:tc>
                  <a:txBody>
                    <a:bodyPr/>
                    <a:lstStyle/>
                    <a:p>
                      <a:r>
                        <a:rPr lang="en-IN" sz="1200" b="1">
                          <a:solidFill>
                            <a:schemeClr val="bg1"/>
                          </a:solidFill>
                          <a:latin typeface="Bahnschrift SemiBold" panose="020B0502040204020203" pitchFamily="34" charset="0"/>
                        </a:rPr>
                        <a:t>TC006</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Payment Gateway</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Valid card details</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Payment success</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Confirmation message + Invoice</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 Pass</a:t>
                      </a:r>
                    </a:p>
                  </a:txBody>
                  <a:tcPr marL="42927" marR="42927" marT="21464" marB="21464" anchor="ctr">
                    <a:lnL>
                      <a:noFill/>
                    </a:lnL>
                    <a:lnR>
                      <a:noFill/>
                    </a:lnR>
                    <a:lnT>
                      <a:noFill/>
                    </a:lnT>
                    <a:lnB>
                      <a:noFill/>
                    </a:lnB>
                    <a:noFill/>
                  </a:tcPr>
                </a:tc>
                <a:extLst>
                  <a:ext uri="{0D108BD9-81ED-4DB2-BD59-A6C34878D82A}">
                    <a16:rowId xmlns:a16="http://schemas.microsoft.com/office/drawing/2014/main" val="446572"/>
                  </a:ext>
                </a:extLst>
              </a:tr>
              <a:tr h="300491">
                <a:tc>
                  <a:txBody>
                    <a:bodyPr/>
                    <a:lstStyle/>
                    <a:p>
                      <a:r>
                        <a:rPr lang="en-IN" sz="1200" b="1">
                          <a:solidFill>
                            <a:schemeClr val="bg1"/>
                          </a:solidFill>
                          <a:latin typeface="Bahnschrift SemiBold" panose="020B0502040204020203" pitchFamily="34" charset="0"/>
                        </a:rPr>
                        <a:t>TC007</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Payment Failure</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Invalid card details</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Payment declined</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Error message shown</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 Pass</a:t>
                      </a:r>
                    </a:p>
                  </a:txBody>
                  <a:tcPr marL="42927" marR="42927" marT="21464" marB="21464" anchor="ctr">
                    <a:lnL>
                      <a:noFill/>
                    </a:lnL>
                    <a:lnR>
                      <a:noFill/>
                    </a:lnR>
                    <a:lnT>
                      <a:noFill/>
                    </a:lnT>
                    <a:lnB>
                      <a:noFill/>
                    </a:lnB>
                    <a:noFill/>
                  </a:tcPr>
                </a:tc>
                <a:extLst>
                  <a:ext uri="{0D108BD9-81ED-4DB2-BD59-A6C34878D82A}">
                    <a16:rowId xmlns:a16="http://schemas.microsoft.com/office/drawing/2014/main" val="3326614343"/>
                  </a:ext>
                </a:extLst>
              </a:tr>
              <a:tr h="429273">
                <a:tc>
                  <a:txBody>
                    <a:bodyPr/>
                    <a:lstStyle/>
                    <a:p>
                      <a:r>
                        <a:rPr lang="en-IN" sz="1200" b="1">
                          <a:solidFill>
                            <a:schemeClr val="bg1"/>
                          </a:solidFill>
                          <a:latin typeface="Bahnschrift SemiBold" panose="020B0502040204020203" pitchFamily="34" charset="0"/>
                        </a:rPr>
                        <a:t>TC008</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Admin Panel Access</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Admin login</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Admin dashboard access</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Admin features visible</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 Pass</a:t>
                      </a:r>
                    </a:p>
                  </a:txBody>
                  <a:tcPr marL="42927" marR="42927" marT="21464" marB="21464" anchor="ctr">
                    <a:lnL>
                      <a:noFill/>
                    </a:lnL>
                    <a:lnR>
                      <a:noFill/>
                    </a:lnR>
                    <a:lnT>
                      <a:noFill/>
                    </a:lnT>
                    <a:lnB>
                      <a:noFill/>
                    </a:lnB>
                    <a:noFill/>
                  </a:tcPr>
                </a:tc>
                <a:extLst>
                  <a:ext uri="{0D108BD9-81ED-4DB2-BD59-A6C34878D82A}">
                    <a16:rowId xmlns:a16="http://schemas.microsoft.com/office/drawing/2014/main" val="1285089329"/>
                  </a:ext>
                </a:extLst>
              </a:tr>
              <a:tr h="558055">
                <a:tc>
                  <a:txBody>
                    <a:bodyPr/>
                    <a:lstStyle/>
                    <a:p>
                      <a:r>
                        <a:rPr lang="en-IN" sz="1200" b="1">
                          <a:solidFill>
                            <a:schemeClr val="bg1"/>
                          </a:solidFill>
                          <a:latin typeface="Bahnschrift SemiBold" panose="020B0502040204020203" pitchFamily="34" charset="0"/>
                        </a:rPr>
                        <a:t>TC009</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Feedback Submission</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Rating + comment</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Stored in DB</a:t>
                      </a:r>
                    </a:p>
                  </a:txBody>
                  <a:tcPr marL="42927" marR="42927" marT="21464" marB="21464" anchor="ctr">
                    <a:lnL>
                      <a:noFill/>
                    </a:lnL>
                    <a:lnR>
                      <a:noFill/>
                    </a:lnR>
                    <a:lnT>
                      <a:noFill/>
                    </a:lnT>
                    <a:lnB>
                      <a:noFill/>
                    </a:lnB>
                    <a:noFill/>
                  </a:tcPr>
                </a:tc>
                <a:tc>
                  <a:txBody>
                    <a:bodyPr/>
                    <a:lstStyle/>
                    <a:p>
                      <a:r>
                        <a:rPr lang="en-US" sz="1200" b="1">
                          <a:solidFill>
                            <a:schemeClr val="bg1"/>
                          </a:solidFill>
                          <a:latin typeface="Bahnschrift SemiBold" panose="020B0502040204020203" pitchFamily="34" charset="0"/>
                        </a:rPr>
                        <a:t>Thank you message + visible in admin view</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 Pass</a:t>
                      </a:r>
                    </a:p>
                  </a:txBody>
                  <a:tcPr marL="42927" marR="42927" marT="21464" marB="21464" anchor="ctr">
                    <a:lnL>
                      <a:noFill/>
                    </a:lnL>
                    <a:lnR>
                      <a:noFill/>
                    </a:lnR>
                    <a:lnT>
                      <a:noFill/>
                    </a:lnT>
                    <a:lnB>
                      <a:noFill/>
                    </a:lnB>
                    <a:noFill/>
                  </a:tcPr>
                </a:tc>
                <a:extLst>
                  <a:ext uri="{0D108BD9-81ED-4DB2-BD59-A6C34878D82A}">
                    <a16:rowId xmlns:a16="http://schemas.microsoft.com/office/drawing/2014/main" val="2954203618"/>
                  </a:ext>
                </a:extLst>
              </a:tr>
              <a:tr h="300491">
                <a:tc>
                  <a:txBody>
                    <a:bodyPr/>
                    <a:lstStyle/>
                    <a:p>
                      <a:r>
                        <a:rPr lang="en-IN" sz="1200" b="1">
                          <a:solidFill>
                            <a:schemeClr val="bg1"/>
                          </a:solidFill>
                          <a:latin typeface="Bahnschrift SemiBold" panose="020B0502040204020203" pitchFamily="34" charset="0"/>
                        </a:rPr>
                        <a:t>TC010</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Email Notification</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After booking</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Confirmation email sent</a:t>
                      </a:r>
                    </a:p>
                  </a:txBody>
                  <a:tcPr marL="42927" marR="42927" marT="21464" marB="21464" anchor="ctr">
                    <a:lnL>
                      <a:noFill/>
                    </a:lnL>
                    <a:lnR>
                      <a:noFill/>
                    </a:lnR>
                    <a:lnT>
                      <a:noFill/>
                    </a:lnT>
                    <a:lnB>
                      <a:noFill/>
                    </a:lnB>
                    <a:noFill/>
                  </a:tcPr>
                </a:tc>
                <a:tc>
                  <a:txBody>
                    <a:bodyPr/>
                    <a:lstStyle/>
                    <a:p>
                      <a:r>
                        <a:rPr lang="en-IN" sz="1200" b="1">
                          <a:solidFill>
                            <a:schemeClr val="bg1"/>
                          </a:solidFill>
                          <a:latin typeface="Bahnschrift SemiBold" panose="020B0502040204020203" pitchFamily="34" charset="0"/>
                        </a:rPr>
                        <a:t>Email received</a:t>
                      </a:r>
                    </a:p>
                  </a:txBody>
                  <a:tcPr marL="42927" marR="42927" marT="21464" marB="21464" anchor="ctr">
                    <a:lnL>
                      <a:noFill/>
                    </a:lnL>
                    <a:lnR>
                      <a:noFill/>
                    </a:lnR>
                    <a:lnT>
                      <a:noFill/>
                    </a:lnT>
                    <a:lnB>
                      <a:noFill/>
                    </a:lnB>
                    <a:noFill/>
                  </a:tcPr>
                </a:tc>
                <a:tc>
                  <a:txBody>
                    <a:bodyPr/>
                    <a:lstStyle/>
                    <a:p>
                      <a:r>
                        <a:rPr lang="en-IN" sz="1200" b="1" dirty="0">
                          <a:solidFill>
                            <a:schemeClr val="bg1"/>
                          </a:solidFill>
                          <a:latin typeface="Bahnschrift SemiBold" panose="020B0502040204020203" pitchFamily="34" charset="0"/>
                        </a:rPr>
                        <a:t>✅ Pass</a:t>
                      </a:r>
                    </a:p>
                  </a:txBody>
                  <a:tcPr marL="42927" marR="42927" marT="21464" marB="21464" anchor="ctr">
                    <a:lnL>
                      <a:noFill/>
                    </a:lnL>
                    <a:lnR>
                      <a:noFill/>
                    </a:lnR>
                    <a:lnT>
                      <a:noFill/>
                    </a:lnT>
                    <a:lnB>
                      <a:noFill/>
                    </a:lnB>
                    <a:noFill/>
                  </a:tcPr>
                </a:tc>
                <a:extLst>
                  <a:ext uri="{0D108BD9-81ED-4DB2-BD59-A6C34878D82A}">
                    <a16:rowId xmlns:a16="http://schemas.microsoft.com/office/drawing/2014/main" val="2109721042"/>
                  </a:ext>
                </a:extLst>
              </a:tr>
            </a:tbl>
          </a:graphicData>
        </a:graphic>
      </p:graphicFrame>
    </p:spTree>
    <p:extLst>
      <p:ext uri="{BB962C8B-B14F-4D97-AF65-F5344CB8AC3E}">
        <p14:creationId xmlns:p14="http://schemas.microsoft.com/office/powerpoint/2010/main" val="20750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D336C-F840-9462-6B98-45A2D9E28786}"/>
              </a:ext>
            </a:extLst>
          </p:cNvPr>
          <p:cNvSpPr>
            <a:spLocks noGrp="1"/>
          </p:cNvSpPr>
          <p:nvPr>
            <p:ph type="title"/>
          </p:nvPr>
        </p:nvSpPr>
        <p:spPr/>
        <p:txBody>
          <a:bodyPr/>
          <a:lstStyle/>
          <a:p>
            <a:r>
              <a:rPr lang="en-US" dirty="0"/>
              <a:t>✅ </a:t>
            </a:r>
            <a:r>
              <a:rPr lang="en-US" b="1" dirty="0">
                <a:latin typeface="Bahnschrift SemiBold" panose="020B0502040204020203" pitchFamily="34" charset="0"/>
              </a:rPr>
              <a:t>conclusion</a:t>
            </a:r>
            <a:endParaRPr lang="en-IN" b="1" dirty="0">
              <a:latin typeface="Bahnschrift SemiBold" panose="020B0502040204020203" pitchFamily="34" charset="0"/>
            </a:endParaRPr>
          </a:p>
        </p:txBody>
      </p:sp>
      <p:sp>
        <p:nvSpPr>
          <p:cNvPr id="4" name="Rectangle 1">
            <a:extLst>
              <a:ext uri="{FF2B5EF4-FFF2-40B4-BE49-F238E27FC236}">
                <a16:creationId xmlns:a16="http://schemas.microsoft.com/office/drawing/2014/main" id="{F8E8B7D8-BAD8-5E23-EE1D-727F4087AC94}"/>
              </a:ext>
            </a:extLst>
          </p:cNvPr>
          <p:cNvSpPr>
            <a:spLocks noGrp="1" noChangeArrowheads="1"/>
          </p:cNvSpPr>
          <p:nvPr>
            <p:ph idx="1"/>
          </p:nvPr>
        </p:nvSpPr>
        <p:spPr bwMode="auto">
          <a:xfrm>
            <a:off x="560439" y="2678782"/>
            <a:ext cx="1148407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Bahnschrift SemiBold" panose="020B0502040204020203" pitchFamily="34" charset="0"/>
              </a:rPr>
              <a:t>The Vehicle Service Management System successfully streamlines vehicle service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Bahnschrift SemiBold" panose="020B0502040204020203" pitchFamily="34" charset="0"/>
              </a:rPr>
              <a:t> by digitizing service booking, vehicle management, invoicing, and customer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Bahnschrift SemiBold" panose="020B0502040204020203" pitchFamily="34" charset="0"/>
              </a:rPr>
              <a:t>It provides a user-friendly interface for both customers and admins, ensuring seamless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Bahnschrift SemiBold" panose="020B0502040204020203" pitchFamily="34" charset="0"/>
              </a:rPr>
              <a:t>service workflows and real-time status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Bahnschrift SemiBold" panose="020B0502040204020203" pitchFamily="34" charset="0"/>
              </a:rPr>
              <a:t>Built using </a:t>
            </a:r>
            <a:r>
              <a:rPr kumimoji="0" lang="en-US" altLang="en-US" sz="2000" b="1" i="0" u="none" strike="noStrike" cap="none" normalizeH="0" baseline="0" dirty="0">
                <a:ln>
                  <a:noFill/>
                </a:ln>
                <a:solidFill>
                  <a:schemeClr val="bg1"/>
                </a:solidFill>
                <a:effectLst/>
                <a:latin typeface="Bahnschrift SemiBold" panose="020B0502040204020203" pitchFamily="34" charset="0"/>
              </a:rPr>
              <a:t>HTML, CSS, JavaScript, PHP, and MySQL</a:t>
            </a:r>
            <a:r>
              <a:rPr kumimoji="0" lang="en-US" altLang="en-US" sz="2000" b="0" i="0" u="none" strike="noStrike" cap="none" normalizeH="0" baseline="0" dirty="0">
                <a:ln>
                  <a:noFill/>
                </a:ln>
                <a:solidFill>
                  <a:schemeClr val="bg1"/>
                </a:solidFill>
                <a:effectLst/>
                <a:latin typeface="Bahnschrift SemiBold" panose="020B0502040204020203" pitchFamily="34" charset="0"/>
              </a:rPr>
              <a:t>, the system efficiently meets the essential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Bahnschrift SemiBold" panose="020B0502040204020203" pitchFamily="34" charset="0"/>
              </a:rPr>
              <a:t>needs of small to mid-sized automobile service centers.</a:t>
            </a:r>
          </a:p>
        </p:txBody>
      </p:sp>
    </p:spTree>
    <p:extLst>
      <p:ext uri="{BB962C8B-B14F-4D97-AF65-F5344CB8AC3E}">
        <p14:creationId xmlns:p14="http://schemas.microsoft.com/office/powerpoint/2010/main" val="26047303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1A3E3-78E5-898B-4D24-A2C5EF7F147A}"/>
              </a:ext>
            </a:extLst>
          </p:cNvPr>
          <p:cNvSpPr>
            <a:spLocks noGrp="1"/>
          </p:cNvSpPr>
          <p:nvPr>
            <p:ph type="title"/>
          </p:nvPr>
        </p:nvSpPr>
        <p:spPr>
          <a:xfrm>
            <a:off x="1202919" y="156357"/>
            <a:ext cx="9784080" cy="1508760"/>
          </a:xfrm>
        </p:spPr>
        <p:txBody>
          <a:bodyPr>
            <a:normAutofit fontScale="90000"/>
          </a:bodyPr>
          <a:lstStyle/>
          <a:p>
            <a:br>
              <a:rPr lang="en-IN" dirty="0">
                <a:latin typeface="Bahnschrift SemiBold" panose="020B0502040204020203" pitchFamily="34" charset="0"/>
              </a:rPr>
            </a:br>
            <a:r>
              <a:rPr lang="en-IN" dirty="0">
                <a:latin typeface="Bahnschrift SemiBold" panose="020B0502040204020203" pitchFamily="34" charset="0"/>
              </a:rPr>
              <a:t>🚀 </a:t>
            </a:r>
            <a:r>
              <a:rPr lang="en-IN" sz="4000" b="1" dirty="0">
                <a:solidFill>
                  <a:schemeClr val="accent1">
                    <a:lumMod val="50000"/>
                  </a:schemeClr>
                </a:solidFill>
                <a:latin typeface="Bahnschrift SemiBold" panose="020B0502040204020203" pitchFamily="34" charset="0"/>
              </a:rPr>
              <a:t>Future Scope / Enhancements</a:t>
            </a:r>
            <a:br>
              <a:rPr lang="en-IN" sz="4000" b="1" dirty="0">
                <a:solidFill>
                  <a:schemeClr val="accent1">
                    <a:lumMod val="50000"/>
                  </a:schemeClr>
                </a:solidFill>
                <a:latin typeface="Bahnschrift SemiBold" panose="020B0502040204020203" pitchFamily="34" charset="0"/>
              </a:rPr>
            </a:br>
            <a:endParaRPr lang="en-IN"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9962BD3A-37BD-04F3-39F7-F574E62BA10F}"/>
              </a:ext>
            </a:extLst>
          </p:cNvPr>
          <p:cNvSpPr>
            <a:spLocks noGrp="1"/>
          </p:cNvSpPr>
          <p:nvPr>
            <p:ph idx="1"/>
          </p:nvPr>
        </p:nvSpPr>
        <p:spPr>
          <a:xfrm>
            <a:off x="1202919" y="1855323"/>
            <a:ext cx="9784080" cy="4846320"/>
          </a:xfrm>
        </p:spPr>
        <p:txBody>
          <a:bodyPr>
            <a:noAutofit/>
          </a:bodyPr>
          <a:lstStyle/>
          <a:p>
            <a:pPr>
              <a:buNone/>
            </a:pPr>
            <a:r>
              <a:rPr lang="en-US" sz="1400" b="1" dirty="0">
                <a:effectLst/>
                <a:latin typeface="Bahnschrift SemiBold" panose="020B0502040204020203" pitchFamily="34" charset="0"/>
                <a:ea typeface="Times New Roman" panose="02020603050405020304" pitchFamily="18" charset="0"/>
              </a:rPr>
              <a:t> </a:t>
            </a:r>
            <a:endParaRPr lang="en-IN" sz="1400" dirty="0">
              <a:effectLst/>
              <a:latin typeface="Bahnschrift SemiBold" panose="020B0502040204020203" pitchFamily="34" charset="0"/>
              <a:ea typeface="Times New Roman" panose="02020603050405020304" pitchFamily="18" charset="0"/>
            </a:endParaRPr>
          </a:p>
          <a:p>
            <a:pPr>
              <a:buNone/>
            </a:pPr>
            <a:r>
              <a:rPr lang="en-IN" sz="1800" b="1" dirty="0">
                <a:solidFill>
                  <a:schemeClr val="bg1"/>
                </a:solidFill>
                <a:effectLst/>
                <a:latin typeface="Bahnschrift SemiBold" panose="020B0502040204020203" pitchFamily="34" charset="0"/>
                <a:ea typeface="Times New Roman" panose="02020603050405020304" pitchFamily="18" charset="0"/>
              </a:rPr>
              <a:t>The Vehicle Service Management System (VSMS) has immense potential for future enhancement and scalability. As technology advances and user expectations evolve, several features and improvements can be incorporated into the system to make it more efficient, user-friendly, and adaptable to industry standards. The future scope of the project includes:</a:t>
            </a:r>
          </a:p>
          <a:p>
            <a:pPr marL="342900" lvl="0" indent="-342900">
              <a:buFont typeface="+mj-lt"/>
              <a:buAutoNum type="arabicPeriod"/>
              <a:tabLst>
                <a:tab pos="457200" algn="l"/>
              </a:tabLst>
            </a:pPr>
            <a:r>
              <a:rPr lang="en-IN" sz="1400" b="1" dirty="0">
                <a:solidFill>
                  <a:schemeClr val="bg1"/>
                </a:solidFill>
                <a:effectLst/>
                <a:latin typeface="Bahnschrift SemiBold" panose="020B0502040204020203" pitchFamily="34" charset="0"/>
                <a:ea typeface="Times New Roman" panose="02020603050405020304" pitchFamily="18" charset="0"/>
              </a:rPr>
              <a:t>Mobile Application Integration</a:t>
            </a:r>
            <a:br>
              <a:rPr lang="en-IN" sz="1400" dirty="0">
                <a:effectLst/>
                <a:latin typeface="Bahnschrift SemiBold" panose="020B0502040204020203" pitchFamily="34" charset="0"/>
                <a:ea typeface="Times New Roman" panose="02020603050405020304" pitchFamily="18" charset="0"/>
              </a:rPr>
            </a:br>
            <a:r>
              <a:rPr lang="en-IN" sz="1400" dirty="0">
                <a:effectLst/>
                <a:latin typeface="Bahnschrift SemiBold" panose="020B0502040204020203" pitchFamily="34" charset="0"/>
                <a:ea typeface="Times New Roman" panose="02020603050405020304" pitchFamily="18" charset="0"/>
              </a:rPr>
              <a:t>Development of Android and iOS applications to enable customers and service providers to manage bookings, track services, and communicate on the go.</a:t>
            </a:r>
          </a:p>
          <a:p>
            <a:pPr marL="342900" lvl="0" indent="-342900">
              <a:buFont typeface="+mj-lt"/>
              <a:buAutoNum type="arabicPeriod"/>
              <a:tabLst>
                <a:tab pos="457200" algn="l"/>
              </a:tabLst>
            </a:pPr>
            <a:r>
              <a:rPr lang="en-IN" sz="1400" b="1" dirty="0">
                <a:solidFill>
                  <a:schemeClr val="bg1"/>
                </a:solidFill>
                <a:effectLst/>
                <a:latin typeface="Bahnschrift SemiBold" panose="020B0502040204020203" pitchFamily="34" charset="0"/>
                <a:ea typeface="Times New Roman" panose="02020603050405020304" pitchFamily="18" charset="0"/>
              </a:rPr>
              <a:t>AI-Based Chatbot Support</a:t>
            </a:r>
            <a:br>
              <a:rPr lang="en-IN" sz="1400" dirty="0">
                <a:effectLst/>
                <a:latin typeface="Bahnschrift SemiBold" panose="020B0502040204020203" pitchFamily="34" charset="0"/>
                <a:ea typeface="Times New Roman" panose="02020603050405020304" pitchFamily="18" charset="0"/>
              </a:rPr>
            </a:br>
            <a:r>
              <a:rPr lang="en-IN" sz="1400" dirty="0">
                <a:effectLst/>
                <a:latin typeface="Bahnschrift SemiBold" panose="020B0502040204020203" pitchFamily="34" charset="0"/>
                <a:ea typeface="Times New Roman" panose="02020603050405020304" pitchFamily="18" charset="0"/>
              </a:rPr>
              <a:t>Implementation of an AI chatbot to provide instant automated customer support, address common queries, and guide users through the service process.</a:t>
            </a:r>
          </a:p>
          <a:p>
            <a:pPr marL="342900" lvl="0" indent="-342900">
              <a:buFont typeface="+mj-lt"/>
              <a:buAutoNum type="arabicPeriod"/>
              <a:tabLst>
                <a:tab pos="457200" algn="l"/>
              </a:tabLst>
            </a:pPr>
            <a:r>
              <a:rPr lang="en-IN" sz="1400" b="1" dirty="0">
                <a:solidFill>
                  <a:schemeClr val="bg1"/>
                </a:solidFill>
                <a:effectLst/>
                <a:latin typeface="Bahnschrift SemiBold" panose="020B0502040204020203" pitchFamily="34" charset="0"/>
                <a:ea typeface="Times New Roman" panose="02020603050405020304" pitchFamily="18" charset="0"/>
              </a:rPr>
              <a:t>GPS &amp; Google Maps Integration</a:t>
            </a:r>
            <a:br>
              <a:rPr lang="en-IN" sz="1400" dirty="0">
                <a:effectLst/>
                <a:latin typeface="Bahnschrift SemiBold" panose="020B0502040204020203" pitchFamily="34" charset="0"/>
                <a:ea typeface="Times New Roman" panose="02020603050405020304" pitchFamily="18" charset="0"/>
              </a:rPr>
            </a:br>
            <a:r>
              <a:rPr lang="en-IN" sz="1400" dirty="0">
                <a:effectLst/>
                <a:latin typeface="Bahnschrift SemiBold" panose="020B0502040204020203" pitchFamily="34" charset="0"/>
                <a:ea typeface="Times New Roman" panose="02020603050405020304" pitchFamily="18" charset="0"/>
              </a:rPr>
              <a:t>Real-time tracking of vehicle pickup and delivery, navigation assistance for service personnel, and locating nearby service </a:t>
            </a:r>
            <a:r>
              <a:rPr lang="en-IN" sz="1400" dirty="0" err="1">
                <a:effectLst/>
                <a:latin typeface="Bahnschrift SemiBold" panose="020B0502040204020203" pitchFamily="34" charset="0"/>
                <a:ea typeface="Times New Roman" panose="02020603050405020304" pitchFamily="18" charset="0"/>
              </a:rPr>
              <a:t>centers</a:t>
            </a:r>
            <a:r>
              <a:rPr lang="en-IN" sz="1400" dirty="0">
                <a:effectLst/>
                <a:latin typeface="Bahnschrift SemiBold" panose="020B0502040204020203" pitchFamily="34" charset="0"/>
                <a:ea typeface="Times New Roman" panose="02020603050405020304" pitchFamily="18" charset="0"/>
              </a:rPr>
              <a:t> using Google Maps.</a:t>
            </a:r>
          </a:p>
          <a:p>
            <a:pPr marL="342900" lvl="0" indent="-342900">
              <a:buFont typeface="+mj-lt"/>
              <a:buAutoNum type="arabicPeriod"/>
              <a:tabLst>
                <a:tab pos="457200" algn="l"/>
              </a:tabLst>
            </a:pPr>
            <a:r>
              <a:rPr lang="en-IN" sz="1400" b="1" dirty="0">
                <a:solidFill>
                  <a:schemeClr val="bg1"/>
                </a:solidFill>
                <a:effectLst/>
                <a:latin typeface="Bahnschrift SemiBold" panose="020B0502040204020203" pitchFamily="34" charset="0"/>
                <a:ea typeface="Times New Roman" panose="02020603050405020304" pitchFamily="18" charset="0"/>
              </a:rPr>
              <a:t>Multi-Language Support</a:t>
            </a:r>
            <a:br>
              <a:rPr lang="en-IN" sz="1400" dirty="0">
                <a:effectLst/>
                <a:latin typeface="Bahnschrift SemiBold" panose="020B0502040204020203" pitchFamily="34" charset="0"/>
                <a:ea typeface="Times New Roman" panose="02020603050405020304" pitchFamily="18" charset="0"/>
              </a:rPr>
            </a:br>
            <a:r>
              <a:rPr lang="en-IN" sz="1400" dirty="0">
                <a:effectLst/>
                <a:latin typeface="Bahnschrift SemiBold" panose="020B0502040204020203" pitchFamily="34" charset="0"/>
                <a:ea typeface="Times New Roman" panose="02020603050405020304" pitchFamily="18" charset="0"/>
              </a:rPr>
              <a:t>Providing multi-language interface options for wider accessibility and user convenience across regions.</a:t>
            </a:r>
          </a:p>
          <a:p>
            <a:pPr marL="342900" lvl="0" indent="-342900">
              <a:buFont typeface="+mj-lt"/>
              <a:buAutoNum type="arabicPeriod"/>
              <a:tabLst>
                <a:tab pos="457200" algn="l"/>
              </a:tabLst>
            </a:pPr>
            <a:r>
              <a:rPr lang="en-IN" sz="1400" b="1" dirty="0">
                <a:solidFill>
                  <a:schemeClr val="bg1"/>
                </a:solidFill>
                <a:effectLst/>
                <a:latin typeface="Bahnschrift SemiBold" panose="020B0502040204020203" pitchFamily="34" charset="0"/>
                <a:ea typeface="Times New Roman" panose="02020603050405020304" pitchFamily="18" charset="0"/>
              </a:rPr>
              <a:t>Voice Command Features</a:t>
            </a:r>
            <a:br>
              <a:rPr lang="en-IN" sz="1400" dirty="0">
                <a:effectLst/>
                <a:latin typeface="Bahnschrift SemiBold" panose="020B0502040204020203" pitchFamily="34" charset="0"/>
                <a:ea typeface="Times New Roman" panose="02020603050405020304" pitchFamily="18" charset="0"/>
              </a:rPr>
            </a:br>
            <a:r>
              <a:rPr lang="en-IN" sz="1400" dirty="0">
                <a:effectLst/>
                <a:latin typeface="Bahnschrift SemiBold" panose="020B0502040204020203" pitchFamily="34" charset="0"/>
                <a:ea typeface="Times New Roman" panose="02020603050405020304" pitchFamily="18" charset="0"/>
              </a:rPr>
              <a:t>Enabling voice-based commands for booking services, checking service status, or navigating through the platform.</a:t>
            </a:r>
          </a:p>
          <a:p>
            <a:pPr>
              <a:buNone/>
            </a:pPr>
            <a:br>
              <a:rPr lang="en-IN" sz="1400" dirty="0">
                <a:effectLst/>
                <a:latin typeface="Bahnschrift SemiBold" panose="020B0502040204020203" pitchFamily="34" charset="0"/>
                <a:ea typeface="Times New Roman" panose="02020603050405020304" pitchFamily="18" charset="0"/>
              </a:rPr>
            </a:br>
            <a:endParaRPr lang="en-IN" sz="1400" dirty="0">
              <a:latin typeface="Bahnschrift SemiBold" panose="020B0502040204020203" pitchFamily="34" charset="0"/>
            </a:endParaRPr>
          </a:p>
          <a:p>
            <a:endParaRPr lang="en-IN" sz="1400" dirty="0">
              <a:latin typeface="Bahnschrift SemiBold" panose="020B0502040204020203" pitchFamily="34" charset="0"/>
            </a:endParaRPr>
          </a:p>
        </p:txBody>
      </p:sp>
    </p:spTree>
    <p:extLst>
      <p:ext uri="{BB962C8B-B14F-4D97-AF65-F5344CB8AC3E}">
        <p14:creationId xmlns:p14="http://schemas.microsoft.com/office/powerpoint/2010/main" val="4044522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42A08-6BA5-B4A4-E79A-454A73C2E6FA}"/>
              </a:ext>
            </a:extLst>
          </p:cNvPr>
          <p:cNvSpPr>
            <a:spLocks noGrp="1"/>
          </p:cNvSpPr>
          <p:nvPr>
            <p:ph type="title"/>
          </p:nvPr>
        </p:nvSpPr>
        <p:spPr>
          <a:xfrm>
            <a:off x="1203960" y="195686"/>
            <a:ext cx="9784080" cy="1508760"/>
          </a:xfrm>
        </p:spPr>
        <p:txBody>
          <a:bodyPr/>
          <a:lstStyle/>
          <a:p>
            <a:r>
              <a:rPr lang="en-IN" dirty="0"/>
              <a:t>References : List of references</a:t>
            </a:r>
          </a:p>
        </p:txBody>
      </p:sp>
      <p:sp>
        <p:nvSpPr>
          <p:cNvPr id="3" name="Content Placeholder 2">
            <a:extLst>
              <a:ext uri="{FF2B5EF4-FFF2-40B4-BE49-F238E27FC236}">
                <a16:creationId xmlns:a16="http://schemas.microsoft.com/office/drawing/2014/main" id="{214801C6-7E75-E79E-7E4F-9FDC0F98904D}"/>
              </a:ext>
            </a:extLst>
          </p:cNvPr>
          <p:cNvSpPr>
            <a:spLocks noGrp="1"/>
          </p:cNvSpPr>
          <p:nvPr>
            <p:ph idx="1"/>
          </p:nvPr>
        </p:nvSpPr>
        <p:spPr>
          <a:xfrm>
            <a:off x="1025939" y="2100170"/>
            <a:ext cx="9784080" cy="4206240"/>
          </a:xfrm>
        </p:spPr>
        <p:txBody>
          <a:bodyPr>
            <a:normAutofit fontScale="85000" lnSpcReduction="20000"/>
          </a:bodyPr>
          <a:lstStyle/>
          <a:p>
            <a:pPr marL="0" indent="0">
              <a:buNone/>
            </a:pPr>
            <a:endParaRPr lang="en-IN" b="1" dirty="0">
              <a:solidFill>
                <a:schemeClr val="bg1"/>
              </a:solidFill>
              <a:latin typeface="Bahnschrift SemiBold" panose="020B0502040204020203" pitchFamily="34" charset="0"/>
              <a:cs typeface="Times New Roman" panose="02020603050405020304" pitchFamily="18" charset="0"/>
            </a:endParaRPr>
          </a:p>
          <a:p>
            <a:pPr marL="0" indent="0">
              <a:buNone/>
            </a:pPr>
            <a:r>
              <a:rPr lang="en-IN" b="1" dirty="0">
                <a:solidFill>
                  <a:schemeClr val="bg1"/>
                </a:solidFill>
                <a:latin typeface="Bahnschrift SemiBold" panose="020B0502040204020203" pitchFamily="34" charset="0"/>
                <a:cs typeface="Times New Roman" panose="02020603050405020304" pitchFamily="18" charset="0"/>
              </a:rPr>
              <a:t>W3Schools</a:t>
            </a:r>
            <a:br>
              <a:rPr lang="en-IN" dirty="0">
                <a:latin typeface="Bahnschrift SemiBold" panose="020B0502040204020203" pitchFamily="34" charset="0"/>
                <a:cs typeface="Times New Roman" panose="02020603050405020304" pitchFamily="18" charset="0"/>
              </a:rPr>
            </a:br>
            <a:r>
              <a:rPr lang="en-IN" sz="1900" dirty="0">
                <a:solidFill>
                  <a:srgbClr val="7030A0"/>
                </a:solidFill>
                <a:latin typeface="Bahnschrift SemiBold" panose="020B0502040204020203"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https://www.w3schools.com/</a:t>
            </a:r>
            <a:br>
              <a:rPr lang="en-IN" sz="1900" dirty="0">
                <a:latin typeface="Bahnschrift SemiBold" panose="020B0502040204020203" pitchFamily="34" charset="0"/>
                <a:cs typeface="Times New Roman" panose="02020603050405020304" pitchFamily="18" charset="0"/>
              </a:rPr>
            </a:br>
            <a:r>
              <a:rPr lang="en-IN" sz="1900" dirty="0">
                <a:latin typeface="Bahnschrift SemiBold" panose="020B0502040204020203" pitchFamily="34" charset="0"/>
                <a:cs typeface="Times New Roman" panose="02020603050405020304" pitchFamily="18" charset="0"/>
              </a:rPr>
              <a:t>(For HTML, CSS, JavaScript, PHP, and MySQL basics and examples)</a:t>
            </a:r>
          </a:p>
          <a:p>
            <a:pPr marL="0" indent="0">
              <a:buNone/>
            </a:pPr>
            <a:r>
              <a:rPr lang="en-IN" b="1" dirty="0">
                <a:solidFill>
                  <a:schemeClr val="bg1"/>
                </a:solidFill>
                <a:latin typeface="Bahnschrift SemiBold" panose="020B0502040204020203" pitchFamily="34" charset="0"/>
                <a:cs typeface="Times New Roman" panose="02020603050405020304" pitchFamily="18" charset="0"/>
              </a:rPr>
              <a:t>PHP Official Documentation</a:t>
            </a:r>
            <a:br>
              <a:rPr lang="en-IN" dirty="0">
                <a:latin typeface="Bahnschrift SemiBold" panose="020B0502040204020203" pitchFamily="34" charset="0"/>
                <a:cs typeface="Times New Roman" panose="02020603050405020304" pitchFamily="18" charset="0"/>
              </a:rPr>
            </a:br>
            <a:r>
              <a:rPr lang="en-IN" sz="2100" dirty="0">
                <a:solidFill>
                  <a:srgbClr val="7030A0"/>
                </a:solidFill>
                <a:latin typeface="Bahnschrift SemiBold" panose="020B0502040204020203"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https://www.php.net/manual/en/</a:t>
            </a:r>
            <a:br>
              <a:rPr lang="en-IN" sz="2100" dirty="0">
                <a:latin typeface="Bahnschrift SemiBold" panose="020B0502040204020203" pitchFamily="34" charset="0"/>
                <a:cs typeface="Times New Roman" panose="02020603050405020304" pitchFamily="18" charset="0"/>
              </a:rPr>
            </a:br>
            <a:r>
              <a:rPr lang="en-IN" sz="2100" dirty="0">
                <a:latin typeface="Bahnschrift SemiBold" panose="020B0502040204020203" pitchFamily="34" charset="0"/>
                <a:cs typeface="Times New Roman" panose="02020603050405020304" pitchFamily="18" charset="0"/>
              </a:rPr>
              <a:t>(For understanding PHP functions and server-side scripting)</a:t>
            </a:r>
          </a:p>
          <a:p>
            <a:pPr marL="0" indent="0">
              <a:buNone/>
            </a:pPr>
            <a:r>
              <a:rPr lang="en-IN" b="1" dirty="0">
                <a:solidFill>
                  <a:schemeClr val="bg1"/>
                </a:solidFill>
                <a:latin typeface="Bahnschrift SemiBold" panose="020B0502040204020203" pitchFamily="34" charset="0"/>
                <a:cs typeface="Times New Roman" panose="02020603050405020304" pitchFamily="18" charset="0"/>
              </a:rPr>
              <a:t>MySQL Documentation</a:t>
            </a:r>
            <a:br>
              <a:rPr lang="en-IN" dirty="0">
                <a:latin typeface="Bahnschrift SemiBold" panose="020B0502040204020203" pitchFamily="34" charset="0"/>
                <a:cs typeface="Times New Roman" panose="02020603050405020304" pitchFamily="18" charset="0"/>
              </a:rPr>
            </a:br>
            <a:r>
              <a:rPr lang="en-IN" sz="1900" dirty="0">
                <a:solidFill>
                  <a:srgbClr val="7030A0"/>
                </a:solidFill>
                <a:latin typeface="Bahnschrift SemiBold" panose="020B0502040204020203"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https://dev.mysql.com/doc/</a:t>
            </a:r>
            <a:br>
              <a:rPr lang="en-IN" sz="1900" dirty="0">
                <a:latin typeface="Bahnschrift SemiBold" panose="020B0502040204020203" pitchFamily="34" charset="0"/>
                <a:cs typeface="Times New Roman" panose="02020603050405020304" pitchFamily="18" charset="0"/>
              </a:rPr>
            </a:br>
            <a:r>
              <a:rPr lang="en-IN" sz="1900" dirty="0">
                <a:latin typeface="Bahnschrift SemiBold" panose="020B0502040204020203" pitchFamily="34" charset="0"/>
                <a:cs typeface="Times New Roman" panose="02020603050405020304" pitchFamily="18" charset="0"/>
              </a:rPr>
              <a:t>(For learning database creation, queries, and management)</a:t>
            </a:r>
          </a:p>
          <a:p>
            <a:pPr marL="0" indent="0">
              <a:buNone/>
            </a:pPr>
            <a:r>
              <a:rPr lang="en-IN" b="1" dirty="0" err="1">
                <a:solidFill>
                  <a:schemeClr val="bg1"/>
                </a:solidFill>
                <a:latin typeface="Bahnschrift SemiBold" panose="020B0502040204020203" pitchFamily="34" charset="0"/>
                <a:cs typeface="Times New Roman" panose="02020603050405020304" pitchFamily="18" charset="0"/>
              </a:rPr>
              <a:t>RazorPay</a:t>
            </a:r>
            <a:r>
              <a:rPr lang="en-IN" b="1" dirty="0">
                <a:solidFill>
                  <a:schemeClr val="bg1"/>
                </a:solidFill>
                <a:latin typeface="Bahnschrift SemiBold" panose="020B0502040204020203" pitchFamily="34" charset="0"/>
                <a:cs typeface="Times New Roman" panose="02020603050405020304" pitchFamily="18" charset="0"/>
              </a:rPr>
              <a:t> Developer Documentation</a:t>
            </a:r>
            <a:br>
              <a:rPr lang="en-IN" dirty="0">
                <a:latin typeface="Bahnschrift SemiBold" panose="020B0502040204020203" pitchFamily="34" charset="0"/>
                <a:cs typeface="Times New Roman" panose="02020603050405020304" pitchFamily="18" charset="0"/>
              </a:rPr>
            </a:br>
            <a:r>
              <a:rPr lang="en-IN" sz="1900" dirty="0">
                <a:solidFill>
                  <a:srgbClr val="7030A0"/>
                </a:solidFill>
                <a:latin typeface="Bahnschrift SemiBold" panose="020B0502040204020203" pitchFamily="34" charset="0"/>
                <a:cs typeface="Times New Roman" panose="02020603050405020304" pitchFamily="18" charset="0"/>
              </a:rPr>
              <a:t>https://razorpay.com/docs/</a:t>
            </a:r>
            <a:br>
              <a:rPr lang="en-IN" sz="1900" dirty="0">
                <a:latin typeface="Bahnschrift SemiBold" panose="020B0502040204020203" pitchFamily="34" charset="0"/>
                <a:cs typeface="Times New Roman" panose="02020603050405020304" pitchFamily="18" charset="0"/>
              </a:rPr>
            </a:br>
            <a:r>
              <a:rPr lang="en-IN" sz="1900" dirty="0">
                <a:latin typeface="Bahnschrift SemiBold" panose="020B0502040204020203" pitchFamily="34" charset="0"/>
                <a:cs typeface="Times New Roman" panose="02020603050405020304" pitchFamily="18" charset="0"/>
              </a:rPr>
              <a:t>(For integrating payment gateway into the project)</a:t>
            </a:r>
          </a:p>
          <a:p>
            <a:pPr marL="0" indent="0">
              <a:buNone/>
            </a:pPr>
            <a:r>
              <a:rPr lang="en-IN" b="1" dirty="0">
                <a:solidFill>
                  <a:schemeClr val="bg1"/>
                </a:solidFill>
                <a:latin typeface="Bahnschrift SemiBold" panose="020B0502040204020203" pitchFamily="34" charset="0"/>
                <a:cs typeface="Times New Roman" panose="02020603050405020304" pitchFamily="18" charset="0"/>
              </a:rPr>
              <a:t>Stack Overflow</a:t>
            </a:r>
            <a:br>
              <a:rPr lang="en-IN" dirty="0">
                <a:latin typeface="Bahnschrift SemiBold" panose="020B0502040204020203" pitchFamily="34" charset="0"/>
                <a:cs typeface="Times New Roman" panose="02020603050405020304" pitchFamily="18" charset="0"/>
              </a:rPr>
            </a:br>
            <a:r>
              <a:rPr lang="en-IN" sz="1900" dirty="0">
                <a:solidFill>
                  <a:srgbClr val="7030A0"/>
                </a:solidFill>
                <a:latin typeface="Bahnschrift SemiBold" panose="020B0502040204020203"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https://stackoverflow.com/</a:t>
            </a:r>
            <a:br>
              <a:rPr lang="en-IN" sz="1900" dirty="0">
                <a:latin typeface="Bahnschrift SemiBold" panose="020B0502040204020203" pitchFamily="34" charset="0"/>
                <a:cs typeface="Times New Roman" panose="02020603050405020304" pitchFamily="18" charset="0"/>
              </a:rPr>
            </a:br>
            <a:r>
              <a:rPr lang="en-IN" sz="1900" dirty="0">
                <a:latin typeface="Bahnschrift SemiBold" panose="020B0502040204020203" pitchFamily="34" charset="0"/>
                <a:cs typeface="Times New Roman" panose="02020603050405020304" pitchFamily="18" charset="0"/>
              </a:rPr>
              <a:t>(For solving real-time coding errors and troubleshooting issues)</a:t>
            </a:r>
          </a:p>
          <a:p>
            <a:endParaRPr lang="en-IN" dirty="0">
              <a:latin typeface="Bahnschrift SemiBold" panose="020B0502040204020203" pitchFamily="34" charset="0"/>
              <a:cs typeface="Times New Roman" panose="02020603050405020304" pitchFamily="18" charset="0"/>
            </a:endParaRPr>
          </a:p>
          <a:p>
            <a:endParaRPr lang="en-IN" dirty="0">
              <a:latin typeface="Bahnschrift SemiBold" panose="020B0502040204020203" pitchFamily="34" charset="0"/>
            </a:endParaRPr>
          </a:p>
        </p:txBody>
      </p:sp>
    </p:spTree>
    <p:extLst>
      <p:ext uri="{BB962C8B-B14F-4D97-AF65-F5344CB8AC3E}">
        <p14:creationId xmlns:p14="http://schemas.microsoft.com/office/powerpoint/2010/main" val="3770056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80F13-E7A3-4F9F-A42C-32D3169E6861}"/>
              </a:ext>
            </a:extLst>
          </p:cNvPr>
          <p:cNvSpPr>
            <a:spLocks noGrp="1"/>
          </p:cNvSpPr>
          <p:nvPr>
            <p:ph type="title"/>
          </p:nvPr>
        </p:nvSpPr>
        <p:spPr/>
        <p:txBody>
          <a:bodyPr>
            <a:normAutofit/>
          </a:bodyPr>
          <a:lstStyle/>
          <a:p>
            <a:r>
              <a:rPr lang="en-IN" kern="1200" baseline="0" dirty="0">
                <a:effectLst/>
                <a:latin typeface="Bahnschrift SemiBold" panose="020B0502040204020203" pitchFamily="34" charset="0"/>
              </a:rPr>
              <a:t>References : List of references</a:t>
            </a:r>
            <a:endParaRPr lang="en-IN"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7AEA7181-B131-7358-2FB2-75EF5823D926}"/>
              </a:ext>
            </a:extLst>
          </p:cNvPr>
          <p:cNvSpPr>
            <a:spLocks noGrp="1"/>
          </p:cNvSpPr>
          <p:nvPr>
            <p:ph idx="1"/>
          </p:nvPr>
        </p:nvSpPr>
        <p:spPr/>
        <p:txBody>
          <a:bodyPr>
            <a:normAutofit/>
          </a:bodyPr>
          <a:lstStyle/>
          <a:p>
            <a:endParaRPr lang="en-US" sz="2000" dirty="0">
              <a:latin typeface="Bahnschrift SemiBold" panose="020B0502040204020203" pitchFamily="34" charset="0"/>
            </a:endParaRPr>
          </a:p>
          <a:p>
            <a:pPr marL="0" indent="0">
              <a:buNone/>
            </a:pPr>
            <a:r>
              <a:rPr lang="en-IN" sz="2000" b="1" dirty="0" err="1">
                <a:solidFill>
                  <a:schemeClr val="bg1"/>
                </a:solidFill>
                <a:latin typeface="Bahnschrift SemiBold" panose="020B0502040204020203" pitchFamily="34" charset="0"/>
                <a:cs typeface="Times New Roman" panose="02020603050405020304" pitchFamily="18" charset="0"/>
              </a:rPr>
              <a:t>GeeksforGeeks</a:t>
            </a:r>
            <a:br>
              <a:rPr lang="en-IN" sz="2000" dirty="0">
                <a:latin typeface="Bahnschrift SemiBold" panose="020B0502040204020203" pitchFamily="34" charset="0"/>
                <a:cs typeface="Times New Roman" panose="02020603050405020304" pitchFamily="18" charset="0"/>
              </a:rPr>
            </a:br>
            <a:r>
              <a:rPr lang="en-IN" sz="2000" dirty="0">
                <a:solidFill>
                  <a:srgbClr val="7030A0"/>
                </a:solidFill>
                <a:latin typeface="Bahnschrift SemiBold" panose="020B0502040204020203"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https://www.geeksforgeeks.org/</a:t>
            </a:r>
            <a:br>
              <a:rPr lang="en-IN" sz="2000" dirty="0">
                <a:latin typeface="Bahnschrift SemiBold" panose="020B0502040204020203" pitchFamily="34" charset="0"/>
                <a:cs typeface="Times New Roman" panose="02020603050405020304" pitchFamily="18" charset="0"/>
              </a:rPr>
            </a:br>
            <a:r>
              <a:rPr lang="en-IN" sz="2000" dirty="0">
                <a:latin typeface="Bahnschrift SemiBold" panose="020B0502040204020203" pitchFamily="34" charset="0"/>
                <a:cs typeface="Times New Roman" panose="02020603050405020304" pitchFamily="18" charset="0"/>
              </a:rPr>
              <a:t>(For understanding AJAX implementation and various programming concepts)</a:t>
            </a:r>
          </a:p>
          <a:p>
            <a:pPr marL="0" indent="0">
              <a:buNone/>
            </a:pPr>
            <a:r>
              <a:rPr lang="en-IN" sz="2000" b="1" dirty="0" err="1">
                <a:solidFill>
                  <a:schemeClr val="bg1"/>
                </a:solidFill>
                <a:latin typeface="Bahnschrift SemiBold" panose="020B0502040204020203" pitchFamily="34" charset="0"/>
                <a:cs typeface="Times New Roman" panose="02020603050405020304" pitchFamily="18" charset="0"/>
              </a:rPr>
              <a:t>PHPMailer</a:t>
            </a:r>
            <a:r>
              <a:rPr lang="en-IN" sz="2000" b="1" dirty="0">
                <a:solidFill>
                  <a:schemeClr val="bg1"/>
                </a:solidFill>
                <a:latin typeface="Bahnschrift SemiBold" panose="020B0502040204020203" pitchFamily="34" charset="0"/>
                <a:cs typeface="Times New Roman" panose="02020603050405020304" pitchFamily="18" charset="0"/>
              </a:rPr>
              <a:t> Documentation</a:t>
            </a:r>
            <a:br>
              <a:rPr lang="en-IN" sz="2000" dirty="0">
                <a:latin typeface="Bahnschrift SemiBold" panose="020B0502040204020203" pitchFamily="34" charset="0"/>
                <a:cs typeface="Times New Roman" panose="02020603050405020304" pitchFamily="18" charset="0"/>
              </a:rPr>
            </a:br>
            <a:r>
              <a:rPr lang="en-IN" sz="2000" dirty="0">
                <a:solidFill>
                  <a:srgbClr val="7030A0"/>
                </a:solidFill>
                <a:latin typeface="Bahnschrift SemiBold" panose="020B0502040204020203"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https://github.com/PHPMailer/PHPMailer</a:t>
            </a:r>
            <a:br>
              <a:rPr lang="en-IN" sz="2000" dirty="0">
                <a:latin typeface="Bahnschrift SemiBold" panose="020B0502040204020203" pitchFamily="34" charset="0"/>
                <a:cs typeface="Times New Roman" panose="02020603050405020304" pitchFamily="18" charset="0"/>
              </a:rPr>
            </a:br>
            <a:r>
              <a:rPr lang="en-IN" sz="2000" dirty="0">
                <a:latin typeface="Bahnschrift SemiBold" panose="020B0502040204020203" pitchFamily="34" charset="0"/>
                <a:cs typeface="Times New Roman" panose="02020603050405020304" pitchFamily="18" charset="0"/>
              </a:rPr>
              <a:t>(For setting up email notifications in PHP using Google SMTP)</a:t>
            </a:r>
          </a:p>
          <a:p>
            <a:pPr marL="0" indent="0">
              <a:buNone/>
            </a:pPr>
            <a:r>
              <a:rPr lang="en-IN" sz="2000" b="1" dirty="0">
                <a:solidFill>
                  <a:schemeClr val="bg1"/>
                </a:solidFill>
                <a:latin typeface="Bahnschrift SemiBold" panose="020B0502040204020203" pitchFamily="34" charset="0"/>
                <a:cs typeface="Times New Roman" panose="02020603050405020304" pitchFamily="18" charset="0"/>
              </a:rPr>
              <a:t>Bootstrap Official Site</a:t>
            </a:r>
            <a:br>
              <a:rPr lang="en-IN" sz="2000" dirty="0">
                <a:latin typeface="Bahnschrift SemiBold" panose="020B0502040204020203" pitchFamily="34" charset="0"/>
                <a:cs typeface="Times New Roman" panose="02020603050405020304" pitchFamily="18" charset="0"/>
              </a:rPr>
            </a:br>
            <a:r>
              <a:rPr lang="en-IN" sz="2000" dirty="0">
                <a:solidFill>
                  <a:srgbClr val="7030A0"/>
                </a:solidFill>
                <a:latin typeface="Bahnschrift SemiBold" panose="020B0502040204020203"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https://getbootstrap.com/</a:t>
            </a:r>
            <a:br>
              <a:rPr lang="en-IN" sz="2000" dirty="0">
                <a:latin typeface="Bahnschrift SemiBold" panose="020B0502040204020203" pitchFamily="34" charset="0"/>
                <a:cs typeface="Times New Roman" panose="02020603050405020304" pitchFamily="18" charset="0"/>
              </a:rPr>
            </a:br>
            <a:r>
              <a:rPr lang="en-IN" sz="2000" dirty="0">
                <a:latin typeface="Bahnschrift SemiBold" panose="020B0502040204020203" pitchFamily="34" charset="0"/>
                <a:cs typeface="Times New Roman" panose="02020603050405020304" pitchFamily="18" charset="0"/>
              </a:rPr>
              <a:t>(For designing responsive layouts and mobile-first designs)</a:t>
            </a:r>
          </a:p>
          <a:p>
            <a:pPr marL="0" indent="0">
              <a:buNone/>
            </a:pPr>
            <a:r>
              <a:rPr lang="en-IN" sz="2000" b="1" dirty="0">
                <a:solidFill>
                  <a:schemeClr val="bg1"/>
                </a:solidFill>
                <a:latin typeface="Bahnschrift SemiBold" panose="020B0502040204020203" pitchFamily="34" charset="0"/>
                <a:cs typeface="Times New Roman" panose="02020603050405020304" pitchFamily="18" charset="0"/>
              </a:rPr>
              <a:t>YouTube Tutorials</a:t>
            </a:r>
            <a:br>
              <a:rPr lang="en-IN" sz="2000" dirty="0">
                <a:latin typeface="Bahnschrift SemiBold" panose="020B0502040204020203" pitchFamily="34" charset="0"/>
                <a:cs typeface="Times New Roman" panose="02020603050405020304" pitchFamily="18" charset="0"/>
              </a:rPr>
            </a:br>
            <a:r>
              <a:rPr lang="en-IN" sz="2000" dirty="0">
                <a:latin typeface="Bahnschrift SemiBold" panose="020B0502040204020203" pitchFamily="34" charset="0"/>
                <a:cs typeface="Times New Roman" panose="02020603050405020304" pitchFamily="18" charset="0"/>
              </a:rPr>
              <a:t>(Various tutorials for PHP Projects, and Admin Panel Designs)</a:t>
            </a:r>
          </a:p>
          <a:p>
            <a:endParaRPr lang="en-IN" sz="2000" dirty="0">
              <a:latin typeface="Bahnschrift SemiBold" panose="020B0502040204020203" pitchFamily="34" charset="0"/>
            </a:endParaRPr>
          </a:p>
        </p:txBody>
      </p:sp>
    </p:spTree>
    <p:extLst>
      <p:ext uri="{BB962C8B-B14F-4D97-AF65-F5344CB8AC3E}">
        <p14:creationId xmlns:p14="http://schemas.microsoft.com/office/powerpoint/2010/main" val="4187810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66EAE-2DC3-2452-6FC5-EE9BB4B80B7D}"/>
              </a:ext>
            </a:extLst>
          </p:cNvPr>
          <p:cNvSpPr>
            <a:spLocks noGrp="1"/>
          </p:cNvSpPr>
          <p:nvPr>
            <p:ph type="title"/>
          </p:nvPr>
        </p:nvSpPr>
        <p:spPr/>
        <p:txBody>
          <a:bodyPr>
            <a:noAutofit/>
          </a:bodyPr>
          <a:lstStyle/>
          <a:p>
            <a:r>
              <a:rPr lang="en-US" dirty="0">
                <a:solidFill>
                  <a:schemeClr val="accent1">
                    <a:lumMod val="25000"/>
                  </a:schemeClr>
                </a:solidFill>
                <a:latin typeface="Bahnschrift SemiBold" panose="020B0502040204020203" pitchFamily="34" charset="0"/>
              </a:rPr>
              <a:t>INTRODUCTION </a:t>
            </a:r>
            <a:br>
              <a:rPr lang="en-US" dirty="0">
                <a:solidFill>
                  <a:schemeClr val="accent1">
                    <a:lumMod val="25000"/>
                  </a:schemeClr>
                </a:solidFill>
                <a:latin typeface="Bahnschrift SemiBold" panose="020B0502040204020203" pitchFamily="34" charset="0"/>
              </a:rPr>
            </a:br>
            <a:r>
              <a:rPr lang="en-US" dirty="0">
                <a:solidFill>
                  <a:schemeClr val="accent1">
                    <a:lumMod val="25000"/>
                  </a:schemeClr>
                </a:solidFill>
                <a:latin typeface="Bahnschrift SemiBold" panose="020B0502040204020203" pitchFamily="34" charset="0"/>
              </a:rPr>
              <a:t>TO VEHICLE SERVICE MANAGEMENT </a:t>
            </a:r>
            <a:br>
              <a:rPr lang="en-US" dirty="0">
                <a:solidFill>
                  <a:schemeClr val="accent1">
                    <a:lumMod val="25000"/>
                  </a:schemeClr>
                </a:solidFill>
                <a:latin typeface="Bahnschrift SemiBold" panose="020B0502040204020203" pitchFamily="34" charset="0"/>
              </a:rPr>
            </a:br>
            <a:r>
              <a:rPr lang="en-US" dirty="0">
                <a:solidFill>
                  <a:schemeClr val="accent1">
                    <a:lumMod val="25000"/>
                  </a:schemeClr>
                </a:solidFill>
                <a:latin typeface="Bahnschrift SemiBold" panose="020B0502040204020203" pitchFamily="34" charset="0"/>
              </a:rPr>
              <a:t>SYSTEM  (VSMS).</a:t>
            </a:r>
            <a:endParaRPr lang="en-IN"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96F40803-36BB-74D9-0B7D-B72D6FC45B25}"/>
              </a:ext>
            </a:extLst>
          </p:cNvPr>
          <p:cNvSpPr>
            <a:spLocks noGrp="1"/>
          </p:cNvSpPr>
          <p:nvPr>
            <p:ph idx="1"/>
          </p:nvPr>
        </p:nvSpPr>
        <p:spPr>
          <a:xfrm>
            <a:off x="255640" y="1897626"/>
            <a:ext cx="11641392" cy="4758813"/>
          </a:xfrm>
        </p:spPr>
        <p:txBody>
          <a:bodyPr/>
          <a:lstStyle/>
          <a:p>
            <a:pPr marL="0" indent="0">
              <a:buNone/>
            </a:pPr>
            <a:r>
              <a:rPr lang="en-US" sz="1800" b="1" dirty="0">
                <a:latin typeface="Bahnschrift SemiBold" panose="020B0502040204020203" pitchFamily="34" charset="0"/>
              </a:rPr>
              <a:t>🔹 </a:t>
            </a:r>
            <a:r>
              <a:rPr lang="en-US" sz="1800" b="1" dirty="0">
                <a:solidFill>
                  <a:schemeClr val="bg1"/>
                </a:solidFill>
                <a:latin typeface="Bahnschrift SemiBold" panose="020B0502040204020203" pitchFamily="34" charset="0"/>
              </a:rPr>
              <a:t>BACKGROUND </a:t>
            </a:r>
            <a:r>
              <a:rPr lang="en-US" sz="1800" b="1" dirty="0">
                <a:latin typeface="Bahnschrift SemiBold" panose="020B0502040204020203" pitchFamily="34" charset="0"/>
              </a:rPr>
              <a:t>:</a:t>
            </a:r>
            <a:br>
              <a:rPr lang="en-US" sz="1800" dirty="0">
                <a:latin typeface="Bahnschrift SemiBold" panose="020B0502040204020203" pitchFamily="34" charset="0"/>
              </a:rPr>
            </a:br>
            <a:r>
              <a:rPr lang="en-US" sz="1800" dirty="0">
                <a:latin typeface="Bahnschrift SemiBold" panose="020B0502040204020203" pitchFamily="34" charset="0"/>
              </a:rPr>
              <a:t>The Vehicle Service Management System (VSMS) is developed to simplify and automate the management of vehicle service operations. It helps service centers efficiently handle customer bookings, service tracking, billing, and feedback management to improve overall service quality and customer experience.</a:t>
            </a:r>
          </a:p>
          <a:p>
            <a:endParaRPr lang="en-US" sz="1800" dirty="0">
              <a:latin typeface="Bahnschrift SemiBold" panose="020B0502040204020203" pitchFamily="34" charset="0"/>
            </a:endParaRPr>
          </a:p>
          <a:p>
            <a:pPr marL="0" indent="0">
              <a:buNone/>
            </a:pPr>
            <a:r>
              <a:rPr lang="en-US" sz="1800" b="1" dirty="0">
                <a:latin typeface="Bahnschrift SemiBold" panose="020B0502040204020203" pitchFamily="34" charset="0"/>
              </a:rPr>
              <a:t>🔹 </a:t>
            </a:r>
            <a:r>
              <a:rPr lang="en-US" sz="1800" b="1" dirty="0">
                <a:solidFill>
                  <a:schemeClr val="bg1"/>
                </a:solidFill>
                <a:latin typeface="Bahnschrift SemiBold" panose="020B0502040204020203" pitchFamily="34" charset="0"/>
              </a:rPr>
              <a:t>IMPORTANCE OF IT </a:t>
            </a:r>
            <a:r>
              <a:rPr lang="en-US" sz="1800" b="1" dirty="0">
                <a:latin typeface="Bahnschrift SemiBold" panose="020B0502040204020203" pitchFamily="34" charset="0"/>
              </a:rPr>
              <a:t>:</a:t>
            </a:r>
            <a:br>
              <a:rPr lang="en-US" sz="1800" dirty="0">
                <a:latin typeface="Bahnschrift SemiBold" panose="020B0502040204020203" pitchFamily="34" charset="0"/>
              </a:rPr>
            </a:br>
            <a:r>
              <a:rPr lang="en-US" sz="1800" dirty="0">
                <a:latin typeface="Bahnschrift SemiBold" panose="020B0502040204020203" pitchFamily="34" charset="0"/>
              </a:rPr>
              <a:t>VSMS leverages modern web technologies to digitize service booking, job card management, billing, customer communication, and service history tracking. This automation enhances operational efficiency, reduces human error, and improves transparency for both customers and staff.</a:t>
            </a:r>
          </a:p>
          <a:p>
            <a:endParaRPr lang="en-US" sz="1800" dirty="0">
              <a:latin typeface="Bahnschrift SemiBold" panose="020B0502040204020203" pitchFamily="34" charset="0"/>
            </a:endParaRPr>
          </a:p>
          <a:p>
            <a:pPr marL="0" indent="0">
              <a:buNone/>
            </a:pPr>
            <a:r>
              <a:rPr lang="en-US" sz="1800" b="1" dirty="0">
                <a:latin typeface="Bahnschrift SemiBold" panose="020B0502040204020203" pitchFamily="34" charset="0"/>
              </a:rPr>
              <a:t>🔹 </a:t>
            </a:r>
            <a:r>
              <a:rPr lang="en-US" sz="1800" b="1" dirty="0">
                <a:solidFill>
                  <a:schemeClr val="bg1"/>
                </a:solidFill>
                <a:latin typeface="Bahnschrift SemiBold" panose="020B0502040204020203" pitchFamily="34" charset="0"/>
              </a:rPr>
              <a:t>PROBLEM STATEMENT </a:t>
            </a:r>
            <a:r>
              <a:rPr lang="en-US" sz="1800" b="1" dirty="0">
                <a:latin typeface="Bahnschrift SemiBold" panose="020B0502040204020203" pitchFamily="34" charset="0"/>
              </a:rPr>
              <a:t>:</a:t>
            </a:r>
            <a:br>
              <a:rPr lang="en-US" sz="1800" dirty="0">
                <a:latin typeface="Bahnschrift SemiBold" panose="020B0502040204020203" pitchFamily="34" charset="0"/>
              </a:rPr>
            </a:br>
            <a:r>
              <a:rPr lang="en-US" sz="1800" dirty="0">
                <a:latin typeface="Bahnschrift SemiBold" panose="020B0502040204020203" pitchFamily="34" charset="0"/>
              </a:rPr>
              <a:t>Traditional vehicle service management methods suffer from issues like manual record keeping, service delays, lack of real-time updates, and ineffective communication with customers. VSMS addresses these challenges by introducing a centralized, automated platform for managing all aspects of vehicle servicing.</a:t>
            </a:r>
          </a:p>
          <a:p>
            <a:endParaRPr lang="en-US" dirty="0"/>
          </a:p>
          <a:p>
            <a:endParaRPr lang="en-US" dirty="0"/>
          </a:p>
          <a:p>
            <a:endParaRPr lang="en-IN" dirty="0"/>
          </a:p>
        </p:txBody>
      </p:sp>
    </p:spTree>
    <p:extLst>
      <p:ext uri="{BB962C8B-B14F-4D97-AF65-F5344CB8AC3E}">
        <p14:creationId xmlns:p14="http://schemas.microsoft.com/office/powerpoint/2010/main" val="884527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3BC762-2F04-F61E-0D97-1B68061BF6D9}"/>
              </a:ext>
            </a:extLst>
          </p:cNvPr>
          <p:cNvSpPr txBox="1"/>
          <p:nvPr/>
        </p:nvSpPr>
        <p:spPr>
          <a:xfrm>
            <a:off x="3834582" y="3059668"/>
            <a:ext cx="3942734" cy="769441"/>
          </a:xfrm>
          <a:prstGeom prst="rect">
            <a:avLst/>
          </a:prstGeom>
          <a:noFill/>
        </p:spPr>
        <p:txBody>
          <a:bodyPr wrap="square" rtlCol="0">
            <a:spAutoFit/>
          </a:bodyPr>
          <a:lstStyle/>
          <a:p>
            <a:pPr algn="ctr"/>
            <a:r>
              <a:rPr lang="en-IN" sz="4400" dirty="0">
                <a:latin typeface="Bahnschrift SemiBold" panose="020B0502040204020203" pitchFamily="34" charset="0"/>
                <a:cs typeface="Times New Roman" panose="02020603050405020304" pitchFamily="18" charset="0"/>
              </a:rPr>
              <a:t>Thank you</a:t>
            </a:r>
          </a:p>
        </p:txBody>
      </p:sp>
    </p:spTree>
    <p:extLst>
      <p:ext uri="{BB962C8B-B14F-4D97-AF65-F5344CB8AC3E}">
        <p14:creationId xmlns:p14="http://schemas.microsoft.com/office/powerpoint/2010/main" val="929607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120F3-120B-666C-772C-57CA75E48F6F}"/>
              </a:ext>
            </a:extLst>
          </p:cNvPr>
          <p:cNvSpPr>
            <a:spLocks noGrp="1"/>
          </p:cNvSpPr>
          <p:nvPr>
            <p:ph type="title"/>
          </p:nvPr>
        </p:nvSpPr>
        <p:spPr/>
        <p:txBody>
          <a:bodyPr/>
          <a:lstStyle/>
          <a:p>
            <a:r>
              <a:rPr lang="en-US" b="0" dirty="0">
                <a:latin typeface="Bahnschrift SemiBold" panose="020B0502040204020203" pitchFamily="34" charset="0"/>
              </a:rPr>
              <a:t>OBJECTIVES :-</a:t>
            </a:r>
            <a:endParaRPr lang="en-IN"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FFD36A7D-EA37-3440-C3EB-4FA94F9756A5}"/>
              </a:ext>
            </a:extLst>
          </p:cNvPr>
          <p:cNvSpPr>
            <a:spLocks noGrp="1"/>
          </p:cNvSpPr>
          <p:nvPr>
            <p:ph idx="1"/>
          </p:nvPr>
        </p:nvSpPr>
        <p:spPr>
          <a:xfrm>
            <a:off x="1202919" y="2011680"/>
            <a:ext cx="9784080" cy="4221972"/>
          </a:xfrm>
        </p:spPr>
        <p:txBody>
          <a:bodyPr>
            <a:normAutofit/>
          </a:bodyPr>
          <a:lstStyle/>
          <a:p>
            <a:pPr>
              <a:buNone/>
            </a:pPr>
            <a:endParaRPr lang="en-US" sz="1800" b="1" dirty="0"/>
          </a:p>
          <a:p>
            <a:pPr>
              <a:buNone/>
            </a:pPr>
            <a:r>
              <a:rPr lang="en-US" sz="2000" b="1" dirty="0">
                <a:latin typeface="Bahnschrift SemiBold" panose="020B0502040204020203" pitchFamily="34" charset="0"/>
              </a:rPr>
              <a:t>🔹 Main Goals of the Project :</a:t>
            </a:r>
            <a:endParaRPr lang="en-US" sz="2000" dirty="0">
              <a:latin typeface="Bahnschrift SemiBold" panose="020B0502040204020203" pitchFamily="34" charset="0"/>
            </a:endParaRPr>
          </a:p>
          <a:p>
            <a:pPr>
              <a:buFont typeface="Arial" panose="020B0604020202020204" pitchFamily="34" charset="0"/>
              <a:buChar char="•"/>
            </a:pPr>
            <a:r>
              <a:rPr lang="en-US" sz="2000" dirty="0">
                <a:latin typeface="Bahnschrift SemiBold" panose="020B0502040204020203" pitchFamily="34" charset="0"/>
              </a:rPr>
              <a:t>To digitize vehicle service operations through a centralized web-based platform.</a:t>
            </a:r>
          </a:p>
          <a:p>
            <a:pPr>
              <a:buFont typeface="Arial" panose="020B0604020202020204" pitchFamily="34" charset="0"/>
              <a:buChar char="•"/>
            </a:pPr>
            <a:r>
              <a:rPr lang="en-US" sz="2000" dirty="0">
                <a:latin typeface="Bahnschrift SemiBold" panose="020B0502040204020203" pitchFamily="34" charset="0"/>
              </a:rPr>
              <a:t>To streamline service booking, reducing manual workload and scheduling conflicts.</a:t>
            </a:r>
          </a:p>
          <a:p>
            <a:pPr>
              <a:buFont typeface="Arial" panose="020B0604020202020204" pitchFamily="34" charset="0"/>
              <a:buChar char="•"/>
            </a:pPr>
            <a:r>
              <a:rPr lang="en-US" sz="2000" dirty="0">
                <a:latin typeface="Bahnschrift SemiBold" panose="020B0502040204020203" pitchFamily="34" charset="0"/>
              </a:rPr>
              <a:t>To maintain real-time tracking of service status, spare parts, and inventory.</a:t>
            </a:r>
          </a:p>
          <a:p>
            <a:pPr>
              <a:buFont typeface="Arial" panose="020B0604020202020204" pitchFamily="34" charset="0"/>
              <a:buChar char="•"/>
            </a:pPr>
            <a:r>
              <a:rPr lang="en-US" sz="2000" dirty="0">
                <a:latin typeface="Bahnschrift SemiBold" panose="020B0502040204020203" pitchFamily="34" charset="0"/>
              </a:rPr>
              <a:t>To enable admins to manage services, technicians, pricing, and customer records efficiently.</a:t>
            </a:r>
          </a:p>
          <a:p>
            <a:pPr>
              <a:buFont typeface="Arial" panose="020B0604020202020204" pitchFamily="34" charset="0"/>
              <a:buChar char="•"/>
            </a:pPr>
            <a:r>
              <a:rPr lang="en-US" sz="2000" dirty="0">
                <a:latin typeface="Bahnschrift SemiBold" panose="020B0502040204020203" pitchFamily="34" charset="0"/>
              </a:rPr>
              <a:t>To improve customer experience with a responsive and intuitive interface.</a:t>
            </a:r>
          </a:p>
          <a:p>
            <a:pPr>
              <a:buFont typeface="Arial" panose="020B0604020202020204" pitchFamily="34" charset="0"/>
              <a:buChar char="•"/>
            </a:pPr>
            <a:r>
              <a:rPr lang="en-US" sz="2000" dirty="0">
                <a:latin typeface="Bahnschrift SemiBold" panose="020B0502040204020203" pitchFamily="34" charset="0"/>
              </a:rPr>
              <a:t>To generate automated reports for service history, customer analytics, and operational performance.</a:t>
            </a:r>
          </a:p>
          <a:p>
            <a:endParaRPr lang="en-IN" dirty="0"/>
          </a:p>
        </p:txBody>
      </p:sp>
    </p:spTree>
    <p:extLst>
      <p:ext uri="{BB962C8B-B14F-4D97-AF65-F5344CB8AC3E}">
        <p14:creationId xmlns:p14="http://schemas.microsoft.com/office/powerpoint/2010/main" val="258661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902F9-1EC6-A27D-D224-6E5BEAB45D51}"/>
              </a:ext>
            </a:extLst>
          </p:cNvPr>
          <p:cNvSpPr>
            <a:spLocks noGrp="1"/>
          </p:cNvSpPr>
          <p:nvPr>
            <p:ph type="title"/>
          </p:nvPr>
        </p:nvSpPr>
        <p:spPr/>
        <p:txBody>
          <a:bodyPr/>
          <a:lstStyle/>
          <a:p>
            <a:r>
              <a:rPr lang="en-US" b="0" dirty="0">
                <a:latin typeface="Bahnschrift SemiBold" panose="020B0502040204020203" pitchFamily="34" charset="0"/>
              </a:rPr>
              <a:t>OBJECTIVES :-</a:t>
            </a:r>
            <a:endParaRPr lang="en-IN" dirty="0"/>
          </a:p>
        </p:txBody>
      </p:sp>
      <p:sp>
        <p:nvSpPr>
          <p:cNvPr id="3" name="Content Placeholder 2">
            <a:extLst>
              <a:ext uri="{FF2B5EF4-FFF2-40B4-BE49-F238E27FC236}">
                <a16:creationId xmlns:a16="http://schemas.microsoft.com/office/drawing/2014/main" id="{4AD80ECF-AA3E-E3D8-3161-27C0F2C56250}"/>
              </a:ext>
            </a:extLst>
          </p:cNvPr>
          <p:cNvSpPr>
            <a:spLocks noGrp="1"/>
          </p:cNvSpPr>
          <p:nvPr>
            <p:ph idx="1"/>
          </p:nvPr>
        </p:nvSpPr>
        <p:spPr/>
        <p:txBody>
          <a:bodyPr>
            <a:normAutofit/>
          </a:bodyPr>
          <a:lstStyle/>
          <a:p>
            <a:endParaRPr lang="en-US" sz="2000" dirty="0"/>
          </a:p>
          <a:p>
            <a:pPr>
              <a:buNone/>
            </a:pPr>
            <a:r>
              <a:rPr lang="en-US" sz="2000" b="1" dirty="0">
                <a:latin typeface="Bahnschrift SemiBold" panose="020B0502040204020203" pitchFamily="34" charset="0"/>
              </a:rPr>
              <a:t>🔹 What We Aim to Achieve:</a:t>
            </a:r>
            <a:endParaRPr lang="en-US" sz="2000" dirty="0">
              <a:latin typeface="Bahnschrift SemiBold" panose="020B0502040204020203" pitchFamily="34" charset="0"/>
            </a:endParaRPr>
          </a:p>
          <a:p>
            <a:pPr>
              <a:buFont typeface="Arial" panose="020B0604020202020204" pitchFamily="34" charset="0"/>
              <a:buChar char="•"/>
            </a:pPr>
            <a:r>
              <a:rPr lang="en-US" sz="2000" dirty="0">
                <a:latin typeface="Bahnschrift SemiBold" panose="020B0502040204020203" pitchFamily="34" charset="0"/>
              </a:rPr>
              <a:t>Develop a user-friendly portal for customers to book and track vehicle services.</a:t>
            </a:r>
          </a:p>
          <a:p>
            <a:pPr>
              <a:buFont typeface="Arial" panose="020B0604020202020204" pitchFamily="34" charset="0"/>
              <a:buChar char="•"/>
            </a:pPr>
            <a:r>
              <a:rPr lang="en-US" sz="2000" dirty="0">
                <a:latin typeface="Bahnschrift SemiBold" panose="020B0502040204020203" pitchFamily="34" charset="0"/>
              </a:rPr>
              <a:t>Implement an admin dashboard for managing appointments, technicians, and inventory in real-time.</a:t>
            </a:r>
          </a:p>
          <a:p>
            <a:pPr>
              <a:buFont typeface="Arial" panose="020B0604020202020204" pitchFamily="34" charset="0"/>
              <a:buChar char="•"/>
            </a:pPr>
            <a:r>
              <a:rPr lang="en-US" sz="2000" dirty="0">
                <a:latin typeface="Bahnschrift SemiBold" panose="020B0502040204020203" pitchFamily="34" charset="0"/>
              </a:rPr>
              <a:t>Ensure secure authentication and role-based access for admins, technicians, and customers.</a:t>
            </a:r>
          </a:p>
          <a:p>
            <a:pPr>
              <a:buFont typeface="Arial" panose="020B0604020202020204" pitchFamily="34" charset="0"/>
              <a:buChar char="•"/>
            </a:pPr>
            <a:r>
              <a:rPr lang="en-US" sz="2000" dirty="0">
                <a:latin typeface="Bahnschrift SemiBold" panose="020B0502040204020203" pitchFamily="34" charset="0"/>
              </a:rPr>
              <a:t>Integrate dynamic invoice generation and real-time service tracking features.</a:t>
            </a:r>
          </a:p>
          <a:p>
            <a:pPr>
              <a:buFont typeface="Arial" panose="020B0604020202020204" pitchFamily="34" charset="0"/>
              <a:buChar char="•"/>
            </a:pPr>
            <a:r>
              <a:rPr lang="en-US" sz="2000" dirty="0">
                <a:latin typeface="Bahnschrift SemiBold" panose="020B0502040204020203" pitchFamily="34" charset="0"/>
              </a:rPr>
              <a:t>Provide a scalable solution that supports future upgrades like mobile app integration, live chat support, and AI-based service recommendations.</a:t>
            </a:r>
          </a:p>
          <a:p>
            <a:endParaRPr lang="en-IN" sz="2000" dirty="0"/>
          </a:p>
        </p:txBody>
      </p:sp>
    </p:spTree>
    <p:extLst>
      <p:ext uri="{BB962C8B-B14F-4D97-AF65-F5344CB8AC3E}">
        <p14:creationId xmlns:p14="http://schemas.microsoft.com/office/powerpoint/2010/main" val="2962856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0338-8780-21E4-2909-6D2497F84F41}"/>
              </a:ext>
            </a:extLst>
          </p:cNvPr>
          <p:cNvSpPr>
            <a:spLocks noGrp="1"/>
          </p:cNvSpPr>
          <p:nvPr>
            <p:ph type="title"/>
          </p:nvPr>
        </p:nvSpPr>
        <p:spPr/>
        <p:txBody>
          <a:bodyPr/>
          <a:lstStyle/>
          <a:p>
            <a:r>
              <a:rPr lang="en-IN" b="1" dirty="0">
                <a:solidFill>
                  <a:schemeClr val="accent1">
                    <a:lumMod val="25000"/>
                  </a:schemeClr>
                </a:solidFill>
                <a:latin typeface="Bahnschrift SemiBold" panose="020B0502040204020203" pitchFamily="34" charset="0"/>
              </a:rPr>
              <a:t>Literature Review / Existing Systems</a:t>
            </a:r>
            <a:endParaRPr lang="en-IN"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B2A8C8F0-3B9A-D15D-CCED-6936F5EFFD36}"/>
              </a:ext>
            </a:extLst>
          </p:cNvPr>
          <p:cNvSpPr>
            <a:spLocks noGrp="1"/>
          </p:cNvSpPr>
          <p:nvPr>
            <p:ph idx="1"/>
          </p:nvPr>
        </p:nvSpPr>
        <p:spPr/>
        <p:txBody>
          <a:bodyPr>
            <a:noAutofit/>
          </a:bodyPr>
          <a:lstStyle/>
          <a:p>
            <a:pPr>
              <a:buNone/>
            </a:pPr>
            <a:r>
              <a:rPr lang="en-US" sz="1800" b="1" dirty="0">
                <a:latin typeface="Bahnschrift SemiBold" panose="020B0502040204020203" pitchFamily="34" charset="0"/>
              </a:rPr>
              <a:t>🔹 Existing Systems in Vehicle Service Centers</a:t>
            </a:r>
          </a:p>
          <a:p>
            <a:pPr>
              <a:buNone/>
            </a:pPr>
            <a:r>
              <a:rPr lang="en-US" sz="1800" b="1" dirty="0">
                <a:latin typeface="Bahnschrift SemiBold" panose="020B0502040204020203" pitchFamily="34" charset="0"/>
              </a:rPr>
              <a:t>Manual Systems:</a:t>
            </a:r>
            <a:br>
              <a:rPr lang="en-US" sz="1800" dirty="0">
                <a:latin typeface="Bahnschrift SemiBold" panose="020B0502040204020203" pitchFamily="34" charset="0"/>
              </a:rPr>
            </a:br>
            <a:r>
              <a:rPr lang="en-US" sz="1800" dirty="0">
                <a:latin typeface="Bahnschrift SemiBold" panose="020B0502040204020203" pitchFamily="34" charset="0"/>
              </a:rPr>
              <a:t>Many local garages still rely on paper-based records for booking services, generating invoices, and tracking service history.</a:t>
            </a:r>
          </a:p>
          <a:p>
            <a:pPr>
              <a:buNone/>
            </a:pPr>
            <a:r>
              <a:rPr lang="en-US" sz="1800" b="1" dirty="0">
                <a:latin typeface="Bahnschrift SemiBold" panose="020B0502040204020203" pitchFamily="34" charset="0"/>
              </a:rPr>
              <a:t>Basic Service Software:</a:t>
            </a:r>
            <a:br>
              <a:rPr lang="en-US" sz="1800" dirty="0">
                <a:latin typeface="Bahnschrift SemiBold" panose="020B0502040204020203" pitchFamily="34" charset="0"/>
              </a:rPr>
            </a:br>
            <a:r>
              <a:rPr lang="en-US" sz="1800" dirty="0">
                <a:latin typeface="Bahnschrift SemiBold" panose="020B0502040204020203" pitchFamily="34" charset="0"/>
              </a:rPr>
              <a:t>Some service centers use basic desktop software for billing or service entry, but lack integration with inventory or customer management.</a:t>
            </a:r>
          </a:p>
          <a:p>
            <a:pPr>
              <a:buNone/>
            </a:pPr>
            <a:r>
              <a:rPr lang="en-US" sz="1800" b="1" dirty="0">
                <a:latin typeface="Bahnschrift SemiBold" panose="020B0502040204020203" pitchFamily="34" charset="0"/>
              </a:rPr>
              <a:t>Cloud-Based Workshop Solutions:</a:t>
            </a:r>
            <a:br>
              <a:rPr lang="en-US" sz="1800" dirty="0">
                <a:latin typeface="Bahnschrift SemiBold" panose="020B0502040204020203" pitchFamily="34" charset="0"/>
              </a:rPr>
            </a:br>
            <a:r>
              <a:rPr lang="en-US" sz="1800" dirty="0">
                <a:latin typeface="Bahnschrift SemiBold" panose="020B0502040204020203" pitchFamily="34" charset="0"/>
              </a:rPr>
              <a:t>A few high-end service providers use premium cloud-based CRMs, which are often costly and require technical staff for maintenance.</a:t>
            </a:r>
          </a:p>
          <a:p>
            <a:r>
              <a:rPr lang="en-US" sz="1800" b="1" dirty="0">
                <a:latin typeface="Bahnschrift SemiBold" panose="020B0502040204020203" pitchFamily="34" charset="0"/>
              </a:rPr>
              <a:t>Standalone Inventory Tools:</a:t>
            </a:r>
            <a:br>
              <a:rPr lang="en-US" sz="1800" dirty="0">
                <a:latin typeface="Bahnschrift SemiBold" panose="020B0502040204020203" pitchFamily="34" charset="0"/>
              </a:rPr>
            </a:br>
            <a:r>
              <a:rPr lang="en-US" sz="1800" dirty="0">
                <a:latin typeface="Bahnschrift SemiBold" panose="020B0502040204020203" pitchFamily="34" charset="0"/>
              </a:rPr>
              <a:t>Inventory management tools are available, but they are usually not linked to job cards, billing, or appointment systems.</a:t>
            </a:r>
          </a:p>
          <a:p>
            <a:endParaRPr lang="en-IN" sz="1800" dirty="0">
              <a:latin typeface="Bahnschrift SemiBold" panose="020B0502040204020203" pitchFamily="34" charset="0"/>
            </a:endParaRPr>
          </a:p>
        </p:txBody>
      </p:sp>
    </p:spTree>
    <p:extLst>
      <p:ext uri="{BB962C8B-B14F-4D97-AF65-F5344CB8AC3E}">
        <p14:creationId xmlns:p14="http://schemas.microsoft.com/office/powerpoint/2010/main" val="1207157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B954-E714-8D4F-A364-84B65EE60D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394B98F-1B60-E396-2F8D-EFE009BEF61F}"/>
              </a:ext>
            </a:extLst>
          </p:cNvPr>
          <p:cNvSpPr>
            <a:spLocks noGrp="1"/>
          </p:cNvSpPr>
          <p:nvPr>
            <p:ph idx="1"/>
          </p:nvPr>
        </p:nvSpPr>
        <p:spPr/>
        <p:txBody>
          <a:bodyPr>
            <a:normAutofit/>
          </a:bodyPr>
          <a:lstStyle/>
          <a:p>
            <a:pPr>
              <a:buNone/>
            </a:pPr>
            <a:r>
              <a:rPr lang="en-US" sz="2000" b="1" dirty="0">
                <a:latin typeface="Bahnschrift SemiBold" panose="020B0502040204020203" pitchFamily="34" charset="0"/>
              </a:rPr>
              <a:t>🔹 Limitations of Existing Systems</a:t>
            </a:r>
          </a:p>
          <a:p>
            <a:pPr>
              <a:buFont typeface="Arial" panose="020B0604020202020204" pitchFamily="34" charset="0"/>
              <a:buChar char="•"/>
            </a:pPr>
            <a:r>
              <a:rPr lang="en-US" sz="2000" dirty="0">
                <a:latin typeface="Bahnschrift SemiBold" panose="020B0502040204020203" pitchFamily="34" charset="0"/>
              </a:rPr>
              <a:t>❌ </a:t>
            </a:r>
            <a:r>
              <a:rPr lang="en-US" sz="2000" b="1" dirty="0">
                <a:latin typeface="Bahnschrift SemiBold" panose="020B0502040204020203" pitchFamily="34" charset="0"/>
              </a:rPr>
              <a:t>No Real-Time Sync:</a:t>
            </a:r>
            <a:r>
              <a:rPr lang="en-US" sz="2000" dirty="0">
                <a:latin typeface="Bahnschrift SemiBold" panose="020B0502040204020203" pitchFamily="34" charset="0"/>
              </a:rPr>
              <a:t> Service updates, inventory changes, and billing aren’t automatically reflected across modules.</a:t>
            </a:r>
          </a:p>
          <a:p>
            <a:pPr>
              <a:buFont typeface="Arial" panose="020B0604020202020204" pitchFamily="34" charset="0"/>
              <a:buChar char="•"/>
            </a:pPr>
            <a:r>
              <a:rPr lang="en-US" sz="2000" dirty="0">
                <a:latin typeface="Bahnschrift SemiBold" panose="020B0502040204020203" pitchFamily="34" charset="0"/>
              </a:rPr>
              <a:t>❌ </a:t>
            </a:r>
            <a:r>
              <a:rPr lang="en-US" sz="2000" b="1" dirty="0">
                <a:latin typeface="Bahnschrift SemiBold" panose="020B0502040204020203" pitchFamily="34" charset="0"/>
              </a:rPr>
              <a:t>No Central Dashboard:</a:t>
            </a:r>
            <a:r>
              <a:rPr lang="en-US" sz="2000" dirty="0">
                <a:latin typeface="Bahnschrift SemiBold" panose="020B0502040204020203" pitchFamily="34" charset="0"/>
              </a:rPr>
              <a:t> Managers lack a unified view of daily operations, customer activity, and financial reports.</a:t>
            </a:r>
          </a:p>
          <a:p>
            <a:pPr>
              <a:buFont typeface="Arial" panose="020B0604020202020204" pitchFamily="34" charset="0"/>
              <a:buChar char="•"/>
            </a:pPr>
            <a:r>
              <a:rPr lang="en-US" sz="2000" dirty="0">
                <a:latin typeface="Bahnschrift SemiBold" panose="020B0502040204020203" pitchFamily="34" charset="0"/>
              </a:rPr>
              <a:t>❌ </a:t>
            </a:r>
            <a:r>
              <a:rPr lang="en-US" sz="2000" b="1" dirty="0">
                <a:latin typeface="Bahnschrift SemiBold" panose="020B0502040204020203" pitchFamily="34" charset="0"/>
              </a:rPr>
              <a:t>Lack of Customization:</a:t>
            </a:r>
            <a:r>
              <a:rPr lang="en-US" sz="2000" dirty="0">
                <a:latin typeface="Bahnschrift SemiBold" panose="020B0502040204020203" pitchFamily="34" charset="0"/>
              </a:rPr>
              <a:t> Most available tools aren't tailored for local garages or require high technical skills.</a:t>
            </a:r>
          </a:p>
          <a:p>
            <a:pPr>
              <a:buFont typeface="Arial" panose="020B0604020202020204" pitchFamily="34" charset="0"/>
              <a:buChar char="•"/>
            </a:pPr>
            <a:r>
              <a:rPr lang="en-US" sz="2000" dirty="0">
                <a:latin typeface="Bahnschrift SemiBold" panose="020B0502040204020203" pitchFamily="34" charset="0"/>
              </a:rPr>
              <a:t>❌ </a:t>
            </a:r>
            <a:r>
              <a:rPr lang="en-US" sz="2000" b="1" dirty="0">
                <a:latin typeface="Bahnschrift SemiBold" panose="020B0502040204020203" pitchFamily="34" charset="0"/>
              </a:rPr>
              <a:t>No Remote Access:</a:t>
            </a:r>
            <a:r>
              <a:rPr lang="en-US" sz="2000" dirty="0">
                <a:latin typeface="Bahnschrift SemiBold" panose="020B0502040204020203" pitchFamily="34" charset="0"/>
              </a:rPr>
              <a:t> Many systems don't support web access, so owners can't manage or monitor services remotely.</a:t>
            </a:r>
          </a:p>
          <a:p>
            <a:pPr>
              <a:buFont typeface="Arial" panose="020B0604020202020204" pitchFamily="34" charset="0"/>
              <a:buChar char="•"/>
            </a:pPr>
            <a:r>
              <a:rPr lang="en-US" sz="2000" dirty="0">
                <a:latin typeface="Bahnschrift SemiBold" panose="020B0502040204020203" pitchFamily="34" charset="0"/>
              </a:rPr>
              <a:t>❌ </a:t>
            </a:r>
            <a:r>
              <a:rPr lang="en-US" sz="2000" b="1" dirty="0">
                <a:latin typeface="Bahnschrift SemiBold" panose="020B0502040204020203" pitchFamily="34" charset="0"/>
              </a:rPr>
              <a:t>Weak Reporting &amp; Analytics:</a:t>
            </a:r>
            <a:r>
              <a:rPr lang="en-US" sz="2000" dirty="0">
                <a:latin typeface="Bahnschrift SemiBold" panose="020B0502040204020203" pitchFamily="34" charset="0"/>
              </a:rPr>
              <a:t> Decision-making suffers due to the absence of detailed service, financial, or customer reports.</a:t>
            </a:r>
          </a:p>
          <a:p>
            <a:endParaRPr lang="en-IN" sz="2000" dirty="0">
              <a:latin typeface="Bahnschrift SemiBold" panose="020B0502040204020203" pitchFamily="34" charset="0"/>
            </a:endParaRPr>
          </a:p>
        </p:txBody>
      </p:sp>
    </p:spTree>
    <p:extLst>
      <p:ext uri="{BB962C8B-B14F-4D97-AF65-F5344CB8AC3E}">
        <p14:creationId xmlns:p14="http://schemas.microsoft.com/office/powerpoint/2010/main" val="3845737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1244-0434-B8E7-67D2-F63DF95C5B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40E034C-C2DF-282F-C918-C2360D730EA5}"/>
              </a:ext>
            </a:extLst>
          </p:cNvPr>
          <p:cNvSpPr>
            <a:spLocks noGrp="1"/>
          </p:cNvSpPr>
          <p:nvPr>
            <p:ph idx="1"/>
          </p:nvPr>
        </p:nvSpPr>
        <p:spPr>
          <a:xfrm>
            <a:off x="1202919" y="2011680"/>
            <a:ext cx="9784080" cy="4846320"/>
          </a:xfrm>
        </p:spPr>
        <p:txBody>
          <a:bodyPr>
            <a:noAutofit/>
          </a:bodyPr>
          <a:lstStyle/>
          <a:p>
            <a:pPr>
              <a:buNone/>
            </a:pPr>
            <a:r>
              <a:rPr lang="en-US" sz="1800" b="1" dirty="0">
                <a:latin typeface="Bahnschrift SemiBold" panose="020B0502040204020203" pitchFamily="34" charset="0"/>
              </a:rPr>
              <a:t>🔹 What Makes Our VSMS Project Unique</a:t>
            </a:r>
          </a:p>
          <a:p>
            <a:pPr>
              <a:buFont typeface="Arial" panose="020B0604020202020204" pitchFamily="34" charset="0"/>
              <a:buChar char="•"/>
            </a:pPr>
            <a:r>
              <a:rPr lang="en-US" sz="1800" dirty="0">
                <a:latin typeface="Bahnschrift SemiBold" panose="020B0502040204020203" pitchFamily="34" charset="0"/>
              </a:rPr>
              <a:t>✅ </a:t>
            </a:r>
            <a:r>
              <a:rPr lang="en-US" sz="1800" b="1" dirty="0">
                <a:latin typeface="Bahnschrift SemiBold" panose="020B0502040204020203" pitchFamily="34" charset="0"/>
              </a:rPr>
              <a:t>Fully Web-Based System:</a:t>
            </a:r>
            <a:r>
              <a:rPr lang="en-US" sz="1800" dirty="0">
                <a:latin typeface="Bahnschrift SemiBold" panose="020B0502040204020203" pitchFamily="34" charset="0"/>
              </a:rPr>
              <a:t> Accessible anytime, from any device with a browser.</a:t>
            </a:r>
          </a:p>
          <a:p>
            <a:pPr>
              <a:buFont typeface="Arial" panose="020B0604020202020204" pitchFamily="34" charset="0"/>
              <a:buChar char="•"/>
            </a:pPr>
            <a:r>
              <a:rPr lang="en-US" sz="1800" dirty="0">
                <a:latin typeface="Bahnschrift SemiBold" panose="020B0502040204020203" pitchFamily="34" charset="0"/>
              </a:rPr>
              <a:t>✅ </a:t>
            </a:r>
            <a:r>
              <a:rPr lang="en-US" sz="1800" b="1" dirty="0">
                <a:latin typeface="Bahnschrift SemiBold" panose="020B0502040204020203" pitchFamily="34" charset="0"/>
              </a:rPr>
              <a:t>All-in-One Solution:</a:t>
            </a:r>
            <a:r>
              <a:rPr lang="en-US" sz="1800" dirty="0">
                <a:latin typeface="Bahnschrift SemiBold" panose="020B0502040204020203" pitchFamily="34" charset="0"/>
              </a:rPr>
              <a:t> Seamlessly integrates service bookings, billing, inventory, customer management, and payments.</a:t>
            </a:r>
          </a:p>
          <a:p>
            <a:pPr>
              <a:buFont typeface="Arial" panose="020B0604020202020204" pitchFamily="34" charset="0"/>
              <a:buChar char="•"/>
            </a:pPr>
            <a:r>
              <a:rPr lang="en-US" sz="1800" dirty="0">
                <a:latin typeface="Bahnschrift SemiBold" panose="020B0502040204020203" pitchFamily="34" charset="0"/>
              </a:rPr>
              <a:t>✅ </a:t>
            </a:r>
            <a:r>
              <a:rPr lang="en-US" sz="1800" b="1" dirty="0">
                <a:latin typeface="Bahnschrift SemiBold" panose="020B0502040204020203" pitchFamily="34" charset="0"/>
              </a:rPr>
              <a:t>Role-Based Access:</a:t>
            </a:r>
            <a:r>
              <a:rPr lang="en-US" sz="1800" dirty="0">
                <a:latin typeface="Bahnschrift SemiBold" panose="020B0502040204020203" pitchFamily="34" charset="0"/>
              </a:rPr>
              <a:t> Separate dashboards for Admins, Technicians, and Customers to streamline workflow and privacy.</a:t>
            </a:r>
          </a:p>
          <a:p>
            <a:pPr>
              <a:buFont typeface="Arial" panose="020B0604020202020204" pitchFamily="34" charset="0"/>
              <a:buChar char="•"/>
            </a:pPr>
            <a:r>
              <a:rPr lang="en-US" sz="1800" dirty="0">
                <a:latin typeface="Bahnschrift SemiBold" panose="020B0502040204020203" pitchFamily="34" charset="0"/>
              </a:rPr>
              <a:t>✅ </a:t>
            </a:r>
            <a:r>
              <a:rPr lang="en-US" sz="1800" b="1" dirty="0">
                <a:latin typeface="Bahnschrift SemiBold" panose="020B0502040204020203" pitchFamily="34" charset="0"/>
              </a:rPr>
              <a:t>Tech Stack:</a:t>
            </a:r>
            <a:r>
              <a:rPr lang="en-US" sz="1800" dirty="0">
                <a:latin typeface="Bahnschrift SemiBold" panose="020B0502040204020203" pitchFamily="34" charset="0"/>
              </a:rPr>
              <a:t> Built using </a:t>
            </a:r>
            <a:r>
              <a:rPr lang="en-US" sz="1800" b="1" dirty="0">
                <a:latin typeface="Bahnschrift SemiBold" panose="020B0502040204020203" pitchFamily="34" charset="0"/>
              </a:rPr>
              <a:t>HTML, CSS, JavaScript, PHP, and MySQL</a:t>
            </a:r>
            <a:r>
              <a:rPr lang="en-US" sz="1800" dirty="0">
                <a:latin typeface="Bahnschrift SemiBold" panose="020B0502040204020203" pitchFamily="34" charset="0"/>
              </a:rPr>
              <a:t> – open-source and easy to maintain.</a:t>
            </a:r>
          </a:p>
          <a:p>
            <a:pPr>
              <a:buFont typeface="Arial" panose="020B0604020202020204" pitchFamily="34" charset="0"/>
              <a:buChar char="•"/>
            </a:pPr>
            <a:r>
              <a:rPr lang="en-US" sz="1800" dirty="0">
                <a:latin typeface="Bahnschrift SemiBold" panose="020B0502040204020203" pitchFamily="34" charset="0"/>
              </a:rPr>
              <a:t>✅ </a:t>
            </a:r>
            <a:r>
              <a:rPr lang="en-US" sz="1800" b="1" dirty="0">
                <a:latin typeface="Bahnschrift SemiBold" panose="020B0502040204020203" pitchFamily="34" charset="0"/>
              </a:rPr>
              <a:t>Real-Time Updates:</a:t>
            </a:r>
            <a:r>
              <a:rPr lang="en-US" sz="1800" dirty="0">
                <a:latin typeface="Bahnschrift SemiBold" panose="020B0502040204020203" pitchFamily="34" charset="0"/>
              </a:rPr>
              <a:t> Instant data sync across all modules (e.g., booking updates inventory and generates invoices).</a:t>
            </a:r>
          </a:p>
          <a:p>
            <a:pPr>
              <a:buFont typeface="Arial" panose="020B0604020202020204" pitchFamily="34" charset="0"/>
              <a:buChar char="•"/>
            </a:pPr>
            <a:r>
              <a:rPr lang="en-US" sz="1800" dirty="0">
                <a:latin typeface="Bahnschrift SemiBold" panose="020B0502040204020203" pitchFamily="34" charset="0"/>
              </a:rPr>
              <a:t>✅ </a:t>
            </a:r>
            <a:r>
              <a:rPr lang="en-US" sz="1800" b="1" dirty="0">
                <a:latin typeface="Bahnschrift SemiBold" panose="020B0502040204020203" pitchFamily="34" charset="0"/>
              </a:rPr>
              <a:t>Remote Access &amp; Notifications:</a:t>
            </a:r>
            <a:r>
              <a:rPr lang="en-US" sz="1800" dirty="0">
                <a:latin typeface="Bahnschrift SemiBold" panose="020B0502040204020203" pitchFamily="34" charset="0"/>
              </a:rPr>
              <a:t> Email/SMS alerts, live dashboards, and support for future mobile integration.</a:t>
            </a:r>
          </a:p>
          <a:p>
            <a:pPr>
              <a:buFont typeface="Arial" panose="020B0604020202020204" pitchFamily="34" charset="0"/>
              <a:buChar char="•"/>
            </a:pPr>
            <a:r>
              <a:rPr lang="en-US" sz="1800" dirty="0">
                <a:latin typeface="Bahnschrift SemiBold" panose="020B0502040204020203" pitchFamily="34" charset="0"/>
              </a:rPr>
              <a:t>✅ </a:t>
            </a:r>
            <a:r>
              <a:rPr lang="en-US" sz="1800" b="1" dirty="0">
                <a:latin typeface="Bahnschrift SemiBold" panose="020B0502040204020203" pitchFamily="34" charset="0"/>
              </a:rPr>
              <a:t>Customizable &amp; Scalable:</a:t>
            </a:r>
            <a:r>
              <a:rPr lang="en-US" sz="1800" dirty="0">
                <a:latin typeface="Bahnschrift SemiBold" panose="020B0502040204020203" pitchFamily="34" charset="0"/>
              </a:rPr>
              <a:t> Easily modifiable for small garages or large service chains with multiple locations.</a:t>
            </a:r>
          </a:p>
          <a:p>
            <a:endParaRPr lang="en-IN" sz="1800" dirty="0">
              <a:latin typeface="Bahnschrift SemiBold" panose="020B0502040204020203" pitchFamily="34" charset="0"/>
            </a:endParaRPr>
          </a:p>
        </p:txBody>
      </p:sp>
    </p:spTree>
    <p:extLst>
      <p:ext uri="{BB962C8B-B14F-4D97-AF65-F5344CB8AC3E}">
        <p14:creationId xmlns:p14="http://schemas.microsoft.com/office/powerpoint/2010/main" val="224034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5894-2B3D-4705-9A64-2BCDD8D82429}"/>
              </a:ext>
            </a:extLst>
          </p:cNvPr>
          <p:cNvSpPr>
            <a:spLocks noGrp="1"/>
          </p:cNvSpPr>
          <p:nvPr>
            <p:ph type="title"/>
          </p:nvPr>
        </p:nvSpPr>
        <p:spPr/>
        <p:txBody>
          <a:bodyPr/>
          <a:lstStyle/>
          <a:p>
            <a:r>
              <a:rPr lang="en-US" dirty="0">
                <a:latin typeface="Bahnschrift SemiBold" panose="020B0502040204020203" pitchFamily="34" charset="0"/>
              </a:rPr>
              <a:t>System  Analysis  Functional</a:t>
            </a:r>
            <a:br>
              <a:rPr lang="en-US" dirty="0">
                <a:latin typeface="Bahnschrift SemiBold" panose="020B0502040204020203" pitchFamily="34" charset="0"/>
              </a:rPr>
            </a:br>
            <a:r>
              <a:rPr lang="en-US" dirty="0">
                <a:latin typeface="Bahnschrift SemiBold" panose="020B0502040204020203" pitchFamily="34" charset="0"/>
              </a:rPr>
              <a:t> requirements.</a:t>
            </a:r>
            <a:endParaRPr lang="en-IN" dirty="0">
              <a:latin typeface="Bahnschrift SemiBold" panose="020B0502040204020203" pitchFamily="34" charset="0"/>
            </a:endParaRPr>
          </a:p>
        </p:txBody>
      </p:sp>
      <p:sp>
        <p:nvSpPr>
          <p:cNvPr id="3" name="Content Placeholder 2">
            <a:extLst>
              <a:ext uri="{FF2B5EF4-FFF2-40B4-BE49-F238E27FC236}">
                <a16:creationId xmlns:a16="http://schemas.microsoft.com/office/drawing/2014/main" id="{00DE2103-0E77-BE0A-C0F7-D275133D203E}"/>
              </a:ext>
            </a:extLst>
          </p:cNvPr>
          <p:cNvSpPr>
            <a:spLocks noGrp="1"/>
          </p:cNvSpPr>
          <p:nvPr>
            <p:ph idx="1"/>
          </p:nvPr>
        </p:nvSpPr>
        <p:spPr/>
        <p:txBody>
          <a:bodyPr/>
          <a:lstStyle/>
          <a:p>
            <a:pPr>
              <a:buNone/>
            </a:pPr>
            <a:endParaRPr lang="en-US" sz="1600" b="1" dirty="0">
              <a:solidFill>
                <a:schemeClr val="bg1"/>
              </a:solidFill>
              <a:latin typeface="Bahnschrift SemiBold" panose="020B0502040204020203" pitchFamily="34" charset="0"/>
            </a:endParaRPr>
          </a:p>
          <a:p>
            <a:pPr>
              <a:buNone/>
            </a:pPr>
            <a:r>
              <a:rPr lang="en-US" sz="1600" b="1" dirty="0">
                <a:solidFill>
                  <a:schemeClr val="bg1"/>
                </a:solidFill>
                <a:latin typeface="Bahnschrift SemiBold" panose="020B0502040204020203" pitchFamily="34" charset="0"/>
              </a:rPr>
              <a:t>1. </a:t>
            </a:r>
            <a:r>
              <a:rPr lang="en-US" sz="1800" b="1" dirty="0">
                <a:solidFill>
                  <a:schemeClr val="bg1"/>
                </a:solidFill>
                <a:latin typeface="Bahnschrift SemiBold" panose="020B0502040204020203" pitchFamily="34" charset="0"/>
              </a:rPr>
              <a:t>User Management</a:t>
            </a:r>
          </a:p>
          <a:p>
            <a:pPr>
              <a:buFont typeface="Arial" panose="020B0604020202020204" pitchFamily="34" charset="0"/>
              <a:buChar char="•"/>
            </a:pPr>
            <a:r>
              <a:rPr lang="en-US" sz="1600" dirty="0">
                <a:latin typeface="Bahnschrift SemiBold" panose="020B0502040204020203" pitchFamily="34" charset="0"/>
              </a:rPr>
              <a:t>Users must be able to </a:t>
            </a:r>
            <a:r>
              <a:rPr lang="en-US" sz="1600" b="1" dirty="0">
                <a:latin typeface="Bahnschrift SemiBold" panose="020B0502040204020203" pitchFamily="34" charset="0"/>
              </a:rPr>
              <a:t>register</a:t>
            </a:r>
            <a:r>
              <a:rPr lang="en-US" sz="1600" dirty="0">
                <a:latin typeface="Bahnschrift SemiBold" panose="020B0502040204020203" pitchFamily="34" charset="0"/>
              </a:rPr>
              <a:t> and </a:t>
            </a:r>
            <a:r>
              <a:rPr lang="en-US" sz="1600" b="1" dirty="0">
                <a:latin typeface="Bahnschrift SemiBold" panose="020B0502040204020203" pitchFamily="34" charset="0"/>
              </a:rPr>
              <a:t>log in</a:t>
            </a:r>
            <a:r>
              <a:rPr lang="en-US" sz="1600" dirty="0">
                <a:latin typeface="Bahnschrift SemiBold" panose="020B0502040204020203" pitchFamily="34" charset="0"/>
              </a:rPr>
              <a:t> with their credentials.</a:t>
            </a:r>
          </a:p>
          <a:p>
            <a:pPr>
              <a:buFont typeface="Arial" panose="020B0604020202020204" pitchFamily="34" charset="0"/>
              <a:buChar char="•"/>
            </a:pPr>
            <a:r>
              <a:rPr lang="en-US" sz="1600" dirty="0">
                <a:latin typeface="Bahnschrift SemiBold" panose="020B0502040204020203" pitchFamily="34" charset="0"/>
              </a:rPr>
              <a:t>System should support </a:t>
            </a:r>
            <a:r>
              <a:rPr lang="en-US" sz="1600" b="1" dirty="0">
                <a:latin typeface="Bahnschrift SemiBold" panose="020B0502040204020203" pitchFamily="34" charset="0"/>
              </a:rPr>
              <a:t>role-based access</a:t>
            </a:r>
            <a:r>
              <a:rPr lang="en-US" sz="1600" dirty="0">
                <a:latin typeface="Bahnschrift SemiBold" panose="020B0502040204020203" pitchFamily="34" charset="0"/>
              </a:rPr>
              <a:t> (Admin, Customer, Mechanic).</a:t>
            </a:r>
          </a:p>
          <a:p>
            <a:pPr>
              <a:buFont typeface="Arial" panose="020B0604020202020204" pitchFamily="34" charset="0"/>
              <a:buChar char="•"/>
            </a:pPr>
            <a:r>
              <a:rPr lang="en-US" sz="1600" dirty="0">
                <a:latin typeface="Bahnschrift SemiBold" panose="020B0502040204020203" pitchFamily="34" charset="0"/>
              </a:rPr>
              <a:t>Users should be able to </a:t>
            </a:r>
            <a:r>
              <a:rPr lang="en-US" sz="1600" b="1" dirty="0">
                <a:latin typeface="Bahnschrift SemiBold" panose="020B0502040204020203" pitchFamily="34" charset="0"/>
              </a:rPr>
              <a:t>update their profile information</a:t>
            </a:r>
            <a:r>
              <a:rPr lang="en-US" sz="1600" dirty="0">
                <a:latin typeface="Bahnschrift SemiBold" panose="020B0502040204020203" pitchFamily="34" charset="0"/>
              </a:rPr>
              <a:t>.</a:t>
            </a:r>
          </a:p>
          <a:p>
            <a:pPr>
              <a:buFont typeface="Arial" panose="020B0604020202020204" pitchFamily="34" charset="0"/>
              <a:buChar char="•"/>
            </a:pPr>
            <a:r>
              <a:rPr lang="en-US" sz="1600" dirty="0">
                <a:latin typeface="Bahnschrift SemiBold" panose="020B0502040204020203" pitchFamily="34" charset="0"/>
              </a:rPr>
              <a:t>Forgot password/reset password functionality must be available.</a:t>
            </a:r>
          </a:p>
          <a:p>
            <a:pPr>
              <a:buNone/>
            </a:pPr>
            <a:r>
              <a:rPr lang="en-US" sz="1800" b="1" dirty="0">
                <a:solidFill>
                  <a:schemeClr val="bg1"/>
                </a:solidFill>
              </a:rPr>
              <a:t>2. Vehicle Management</a:t>
            </a:r>
          </a:p>
          <a:p>
            <a:pPr>
              <a:buFont typeface="Arial" panose="020B0604020202020204" pitchFamily="34" charset="0"/>
              <a:buChar char="•"/>
            </a:pPr>
            <a:r>
              <a:rPr lang="en-US" sz="1600" b="1" dirty="0"/>
              <a:t>Users can add, edit, and delete their vehicle information.</a:t>
            </a:r>
          </a:p>
          <a:p>
            <a:pPr>
              <a:buFont typeface="Arial" panose="020B0604020202020204" pitchFamily="34" charset="0"/>
              <a:buChar char="•"/>
            </a:pPr>
            <a:r>
              <a:rPr lang="en-US" sz="1600" b="1" dirty="0"/>
              <a:t>Each vehicle should be linked to a specific user account.</a:t>
            </a:r>
          </a:p>
          <a:p>
            <a:pPr>
              <a:buFont typeface="Arial" panose="020B0604020202020204" pitchFamily="34" charset="0"/>
              <a:buChar char="•"/>
            </a:pPr>
            <a:r>
              <a:rPr lang="en-US" sz="1600" b="1" dirty="0"/>
              <a:t>Admin or staff can view all registered vehicles</a:t>
            </a:r>
            <a:r>
              <a:rPr lang="en-US" dirty="0"/>
              <a:t>.</a:t>
            </a:r>
          </a:p>
          <a:p>
            <a:endParaRPr lang="en-IN" dirty="0"/>
          </a:p>
        </p:txBody>
      </p:sp>
    </p:spTree>
    <p:extLst>
      <p:ext uri="{BB962C8B-B14F-4D97-AF65-F5344CB8AC3E}">
        <p14:creationId xmlns:p14="http://schemas.microsoft.com/office/powerpoint/2010/main" val="29814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F56617"/>
      </a:dk2>
      <a:lt2>
        <a:srgbClr val="DDDDDD"/>
      </a:lt2>
      <a:accent1>
        <a:srgbClr val="FFC000"/>
      </a:accent1>
      <a:accent2>
        <a:srgbClr val="BD582C"/>
      </a:accent2>
      <a:accent3>
        <a:srgbClr val="865640"/>
      </a:accent3>
      <a:accent4>
        <a:srgbClr val="9B8357"/>
      </a:accent4>
      <a:accent5>
        <a:srgbClr val="C2BC80"/>
      </a:accent5>
      <a:accent6>
        <a:srgbClr val="94A080"/>
      </a:accent6>
      <a:hlink>
        <a:srgbClr val="FF9933"/>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7CF026C-957E-4F4E-893C-D02C23AB6317}"/>
    </a:ext>
  </a:extLst>
</a:theme>
</file>

<file path=docProps/app.xml><?xml version="1.0" encoding="utf-8"?>
<Properties xmlns="http://schemas.openxmlformats.org/officeDocument/2006/extended-properties" xmlns:vt="http://schemas.openxmlformats.org/officeDocument/2006/docPropsVTypes">
  <Template/>
  <TotalTime>352</TotalTime>
  <Words>2175</Words>
  <Application>Microsoft Office PowerPoint</Application>
  <PresentationFormat>Widescreen</PresentationFormat>
  <Paragraphs>247</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Bahnschrift SemiBold</vt:lpstr>
      <vt:lpstr>Corbel</vt:lpstr>
      <vt:lpstr>Wingdings</vt:lpstr>
      <vt:lpstr>Banded</vt:lpstr>
      <vt:lpstr>VEHICLE SERVICE MANAGEMENT SYSTEM</vt:lpstr>
      <vt:lpstr>INTRODUCTION</vt:lpstr>
      <vt:lpstr>INTRODUCTION  TO VEHICLE SERVICE MANAGEMENT  SYSTEM  (VSMS).</vt:lpstr>
      <vt:lpstr>OBJECTIVES :-</vt:lpstr>
      <vt:lpstr>OBJECTIVES :-</vt:lpstr>
      <vt:lpstr>Literature Review / Existing Systems</vt:lpstr>
      <vt:lpstr>PowerPoint Presentation</vt:lpstr>
      <vt:lpstr>PowerPoint Presentation</vt:lpstr>
      <vt:lpstr>System  Analysis  Functional  requirements.</vt:lpstr>
      <vt:lpstr>System  Analysis  Functional  requirements.</vt:lpstr>
      <vt:lpstr>System  Analysis  Functional  requirements.</vt:lpstr>
      <vt:lpstr>System  Analysis  Functional  requirements.</vt:lpstr>
      <vt:lpstr>System  Analysis  Functional  requirements.</vt:lpstr>
      <vt:lpstr>🏗️ System Design</vt:lpstr>
      <vt:lpstr>🏗️ System Design</vt:lpstr>
      <vt:lpstr>implementation</vt:lpstr>
      <vt:lpstr>PowerPoint Presentation</vt:lpstr>
      <vt:lpstr>RequesterLogin.php</vt:lpstr>
      <vt:lpstr>Userregistration.php</vt:lpstr>
      <vt:lpstr>Assets.php</vt:lpstr>
      <vt:lpstr>Submitrequest.php</vt:lpstr>
      <vt:lpstr>⚠️ Challenges Faced</vt:lpstr>
      <vt:lpstr>⚠️ Challenges Faced</vt:lpstr>
      <vt:lpstr>🧪Testing</vt:lpstr>
      <vt:lpstr>🧪Testing</vt:lpstr>
      <vt:lpstr>✅ conclusion</vt:lpstr>
      <vt:lpstr> 🚀 Future Scope / Enhancements </vt:lpstr>
      <vt:lpstr>References : List of references</vt:lpstr>
      <vt:lpstr>References : List of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Mishra</dc:creator>
  <cp:lastModifiedBy>Abhishek Mishra</cp:lastModifiedBy>
  <cp:revision>8</cp:revision>
  <dcterms:created xsi:type="dcterms:W3CDTF">2025-04-20T19:12:33Z</dcterms:created>
  <dcterms:modified xsi:type="dcterms:W3CDTF">2025-04-21T08:44:36Z</dcterms:modified>
</cp:coreProperties>
</file>