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98" r:id="rId3"/>
    <p:sldId id="271" r:id="rId4"/>
    <p:sldId id="272" r:id="rId5"/>
    <p:sldId id="273" r:id="rId6"/>
    <p:sldId id="274" r:id="rId7"/>
    <p:sldId id="276" r:id="rId8"/>
    <p:sldId id="277" r:id="rId9"/>
    <p:sldId id="299" r:id="rId10"/>
    <p:sldId id="300" r:id="rId11"/>
    <p:sldId id="270" r:id="rId12"/>
    <p:sldId id="279" r:id="rId13"/>
    <p:sldId id="280" r:id="rId14"/>
    <p:sldId id="278" r:id="rId15"/>
    <p:sldId id="283" r:id="rId16"/>
    <p:sldId id="281" r:id="rId17"/>
    <p:sldId id="282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301" r:id="rId28"/>
    <p:sldId id="302" r:id="rId29"/>
    <p:sldId id="304" r:id="rId30"/>
    <p:sldId id="305" r:id="rId31"/>
    <p:sldId id="303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598" autoAdjust="0"/>
  </p:normalViewPr>
  <p:slideViewPr>
    <p:cSldViewPr>
      <p:cViewPr varScale="1">
        <p:scale>
          <a:sx n="81" d="100"/>
          <a:sy n="81" d="100"/>
        </p:scale>
        <p:origin x="1099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9A80E-D578-448B-BCEC-17C6030E22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A88479-EB47-4625-B598-52B85F9719D4}">
      <dgm:prSet phldrT="[Text]" custT="1"/>
      <dgm:spPr/>
      <dgm:t>
        <a:bodyPr/>
        <a:lstStyle/>
        <a:p>
          <a:r>
            <a:rPr lang="en-US" sz="1400" dirty="0"/>
            <a:t>Object Types</a:t>
          </a:r>
          <a:endParaRPr lang="en-IN" sz="1400" dirty="0"/>
        </a:p>
      </dgm:t>
    </dgm:pt>
    <dgm:pt modelId="{4A97F6D1-AA87-4449-8721-1273D9522D7C}" type="parTrans" cxnId="{A8DBAD07-3BB7-477C-8675-B6A901E64EB2}">
      <dgm:prSet/>
      <dgm:spPr/>
      <dgm:t>
        <a:bodyPr/>
        <a:lstStyle/>
        <a:p>
          <a:endParaRPr lang="en-IN"/>
        </a:p>
      </dgm:t>
    </dgm:pt>
    <dgm:pt modelId="{19B6ADAF-DCCF-42D6-975A-D43F4A3F9CB4}" type="sibTrans" cxnId="{A8DBAD07-3BB7-477C-8675-B6A901E64EB2}">
      <dgm:prSet/>
      <dgm:spPr/>
      <dgm:t>
        <a:bodyPr/>
        <a:lstStyle/>
        <a:p>
          <a:endParaRPr lang="en-IN"/>
        </a:p>
      </dgm:t>
    </dgm:pt>
    <dgm:pt modelId="{DA071AB2-A773-4B37-ABB0-670CBEE93C3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/>
            <a:t>Mutable</a:t>
          </a:r>
          <a:endParaRPr lang="en-IN" sz="1400" dirty="0"/>
        </a:p>
      </dgm:t>
    </dgm:pt>
    <dgm:pt modelId="{2BDB18E7-ABD4-4FF1-BD51-DC0233ADD174}" type="parTrans" cxnId="{450F5E5A-DE2A-45B4-9ED0-2CB20350AE41}">
      <dgm:prSet/>
      <dgm:spPr/>
      <dgm:t>
        <a:bodyPr/>
        <a:lstStyle/>
        <a:p>
          <a:endParaRPr lang="en-IN"/>
        </a:p>
      </dgm:t>
    </dgm:pt>
    <dgm:pt modelId="{B9AF8EB4-209E-41A3-B30D-21F0ED15B976}" type="sibTrans" cxnId="{450F5E5A-DE2A-45B4-9ED0-2CB20350AE41}">
      <dgm:prSet/>
      <dgm:spPr/>
      <dgm:t>
        <a:bodyPr/>
        <a:lstStyle/>
        <a:p>
          <a:endParaRPr lang="en-IN"/>
        </a:p>
      </dgm:t>
    </dgm:pt>
    <dgm:pt modelId="{08FB45BB-1DB6-4AE6-93D5-64ED2C4CA9F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/>
            <a:t>Immutable</a:t>
          </a:r>
          <a:endParaRPr lang="en-IN" sz="1400" dirty="0"/>
        </a:p>
      </dgm:t>
    </dgm:pt>
    <dgm:pt modelId="{0CA15A03-0826-449C-AB8B-A7CCD2D5F013}" type="parTrans" cxnId="{5F61EAEB-C7F2-4DF8-8E01-46A03256C99F}">
      <dgm:prSet/>
      <dgm:spPr/>
      <dgm:t>
        <a:bodyPr/>
        <a:lstStyle/>
        <a:p>
          <a:endParaRPr lang="en-IN"/>
        </a:p>
      </dgm:t>
    </dgm:pt>
    <dgm:pt modelId="{4C3B57A9-04BB-443D-A1A5-A0516B2EB4BE}" type="sibTrans" cxnId="{5F61EAEB-C7F2-4DF8-8E01-46A03256C99F}">
      <dgm:prSet/>
      <dgm:spPr/>
      <dgm:t>
        <a:bodyPr/>
        <a:lstStyle/>
        <a:p>
          <a:endParaRPr lang="en-IN"/>
        </a:p>
      </dgm:t>
    </dgm:pt>
    <dgm:pt modelId="{87A1CE46-85A8-42EF-BA79-FCFF32BB7396}" type="pres">
      <dgm:prSet presAssocID="{A3A9A80E-D578-448B-BCEC-17C6030E22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BE0E91-2392-4653-AD4C-60C673361792}" type="pres">
      <dgm:prSet presAssocID="{57A88479-EB47-4625-B598-52B85F9719D4}" presName="root1" presStyleCnt="0"/>
      <dgm:spPr/>
    </dgm:pt>
    <dgm:pt modelId="{353E96FD-CFB4-40F6-9E12-2299FC300E4B}" type="pres">
      <dgm:prSet presAssocID="{57A88479-EB47-4625-B598-52B85F9719D4}" presName="LevelOneTextNode" presStyleLbl="node0" presStyleIdx="0" presStyleCnt="1">
        <dgm:presLayoutVars>
          <dgm:chPref val="3"/>
        </dgm:presLayoutVars>
      </dgm:prSet>
      <dgm:spPr/>
    </dgm:pt>
    <dgm:pt modelId="{C54CE44D-158A-4F3B-8D49-D0C6A7CF3B70}" type="pres">
      <dgm:prSet presAssocID="{57A88479-EB47-4625-B598-52B85F9719D4}" presName="level2hierChild" presStyleCnt="0"/>
      <dgm:spPr/>
    </dgm:pt>
    <dgm:pt modelId="{C95684F1-0233-4C81-B7EC-CC4D3BAAC7C6}" type="pres">
      <dgm:prSet presAssocID="{2BDB18E7-ABD4-4FF1-BD51-DC0233ADD174}" presName="conn2-1" presStyleLbl="parChTrans1D2" presStyleIdx="0" presStyleCnt="2"/>
      <dgm:spPr/>
    </dgm:pt>
    <dgm:pt modelId="{4A02E124-2C57-4EE3-8428-DB57306286DF}" type="pres">
      <dgm:prSet presAssocID="{2BDB18E7-ABD4-4FF1-BD51-DC0233ADD174}" presName="connTx" presStyleLbl="parChTrans1D2" presStyleIdx="0" presStyleCnt="2"/>
      <dgm:spPr/>
    </dgm:pt>
    <dgm:pt modelId="{61CEE2EF-44D0-400C-B704-A2DAE0B084B4}" type="pres">
      <dgm:prSet presAssocID="{DA071AB2-A773-4B37-ABB0-670CBEE93C37}" presName="root2" presStyleCnt="0"/>
      <dgm:spPr/>
    </dgm:pt>
    <dgm:pt modelId="{BEA5EFFF-C51C-4F34-840E-734CC11BD01E}" type="pres">
      <dgm:prSet presAssocID="{DA071AB2-A773-4B37-ABB0-670CBEE93C37}" presName="LevelTwoTextNode" presStyleLbl="node2" presStyleIdx="0" presStyleCnt="2">
        <dgm:presLayoutVars>
          <dgm:chPref val="3"/>
        </dgm:presLayoutVars>
      </dgm:prSet>
      <dgm:spPr/>
    </dgm:pt>
    <dgm:pt modelId="{A3FDC86E-E8DC-4CA4-8943-7C5991E74CAD}" type="pres">
      <dgm:prSet presAssocID="{DA071AB2-A773-4B37-ABB0-670CBEE93C37}" presName="level3hierChild" presStyleCnt="0"/>
      <dgm:spPr/>
    </dgm:pt>
    <dgm:pt modelId="{79949026-683E-4A7A-A548-3C476E4AFE77}" type="pres">
      <dgm:prSet presAssocID="{0CA15A03-0826-449C-AB8B-A7CCD2D5F013}" presName="conn2-1" presStyleLbl="parChTrans1D2" presStyleIdx="1" presStyleCnt="2"/>
      <dgm:spPr/>
    </dgm:pt>
    <dgm:pt modelId="{E334E556-2C01-4EED-8C0B-E3C0A9C1AB83}" type="pres">
      <dgm:prSet presAssocID="{0CA15A03-0826-449C-AB8B-A7CCD2D5F013}" presName="connTx" presStyleLbl="parChTrans1D2" presStyleIdx="1" presStyleCnt="2"/>
      <dgm:spPr/>
    </dgm:pt>
    <dgm:pt modelId="{1A539450-CA3B-4C94-9CA4-18B0DE0E272D}" type="pres">
      <dgm:prSet presAssocID="{08FB45BB-1DB6-4AE6-93D5-64ED2C4CA9F5}" presName="root2" presStyleCnt="0"/>
      <dgm:spPr/>
    </dgm:pt>
    <dgm:pt modelId="{C85DFBD6-C862-41DB-8F6B-9944A984E27D}" type="pres">
      <dgm:prSet presAssocID="{08FB45BB-1DB6-4AE6-93D5-64ED2C4CA9F5}" presName="LevelTwoTextNode" presStyleLbl="node2" presStyleIdx="1" presStyleCnt="2">
        <dgm:presLayoutVars>
          <dgm:chPref val="3"/>
        </dgm:presLayoutVars>
      </dgm:prSet>
      <dgm:spPr/>
    </dgm:pt>
    <dgm:pt modelId="{BDEEAFA8-9261-47F5-A7EA-F045A18E1C29}" type="pres">
      <dgm:prSet presAssocID="{08FB45BB-1DB6-4AE6-93D5-64ED2C4CA9F5}" presName="level3hierChild" presStyleCnt="0"/>
      <dgm:spPr/>
    </dgm:pt>
  </dgm:ptLst>
  <dgm:cxnLst>
    <dgm:cxn modelId="{A8DBAD07-3BB7-477C-8675-B6A901E64EB2}" srcId="{A3A9A80E-D578-448B-BCEC-17C6030E22D7}" destId="{57A88479-EB47-4625-B598-52B85F9719D4}" srcOrd="0" destOrd="0" parTransId="{4A97F6D1-AA87-4449-8721-1273D9522D7C}" sibTransId="{19B6ADAF-DCCF-42D6-975A-D43F4A3F9CB4}"/>
    <dgm:cxn modelId="{6A14D419-2D7C-47A7-A569-F0B931A85682}" type="presOf" srcId="{DA071AB2-A773-4B37-ABB0-670CBEE93C37}" destId="{BEA5EFFF-C51C-4F34-840E-734CC11BD01E}" srcOrd="0" destOrd="0" presId="urn:microsoft.com/office/officeart/2005/8/layout/hierarchy2"/>
    <dgm:cxn modelId="{A9F28253-DDBA-43DD-B319-B83FF216CC0F}" type="presOf" srcId="{0CA15A03-0826-449C-AB8B-A7CCD2D5F013}" destId="{79949026-683E-4A7A-A548-3C476E4AFE77}" srcOrd="0" destOrd="0" presId="urn:microsoft.com/office/officeart/2005/8/layout/hierarchy2"/>
    <dgm:cxn modelId="{F083EC58-90A5-483A-8A7C-FEC6148EA534}" type="presOf" srcId="{0CA15A03-0826-449C-AB8B-A7CCD2D5F013}" destId="{E334E556-2C01-4EED-8C0B-E3C0A9C1AB83}" srcOrd="1" destOrd="0" presId="urn:microsoft.com/office/officeart/2005/8/layout/hierarchy2"/>
    <dgm:cxn modelId="{450F5E5A-DE2A-45B4-9ED0-2CB20350AE41}" srcId="{57A88479-EB47-4625-B598-52B85F9719D4}" destId="{DA071AB2-A773-4B37-ABB0-670CBEE93C37}" srcOrd="0" destOrd="0" parTransId="{2BDB18E7-ABD4-4FF1-BD51-DC0233ADD174}" sibTransId="{B9AF8EB4-209E-41A3-B30D-21F0ED15B976}"/>
    <dgm:cxn modelId="{55274189-3022-4096-B3BB-DDDB73620566}" type="presOf" srcId="{2BDB18E7-ABD4-4FF1-BD51-DC0233ADD174}" destId="{4A02E124-2C57-4EE3-8428-DB57306286DF}" srcOrd="1" destOrd="0" presId="urn:microsoft.com/office/officeart/2005/8/layout/hierarchy2"/>
    <dgm:cxn modelId="{08878892-E2AC-415D-8BA8-1CA868A02F26}" type="presOf" srcId="{2BDB18E7-ABD4-4FF1-BD51-DC0233ADD174}" destId="{C95684F1-0233-4C81-B7EC-CC4D3BAAC7C6}" srcOrd="0" destOrd="0" presId="urn:microsoft.com/office/officeart/2005/8/layout/hierarchy2"/>
    <dgm:cxn modelId="{5D5410B4-E974-403C-8BDC-6494957B4832}" type="presOf" srcId="{08FB45BB-1DB6-4AE6-93D5-64ED2C4CA9F5}" destId="{C85DFBD6-C862-41DB-8F6B-9944A984E27D}" srcOrd="0" destOrd="0" presId="urn:microsoft.com/office/officeart/2005/8/layout/hierarchy2"/>
    <dgm:cxn modelId="{EA4BAAC5-B1AD-434D-BEDD-8365B416081F}" type="presOf" srcId="{57A88479-EB47-4625-B598-52B85F9719D4}" destId="{353E96FD-CFB4-40F6-9E12-2299FC300E4B}" srcOrd="0" destOrd="0" presId="urn:microsoft.com/office/officeart/2005/8/layout/hierarchy2"/>
    <dgm:cxn modelId="{5F61EAEB-C7F2-4DF8-8E01-46A03256C99F}" srcId="{57A88479-EB47-4625-B598-52B85F9719D4}" destId="{08FB45BB-1DB6-4AE6-93D5-64ED2C4CA9F5}" srcOrd="1" destOrd="0" parTransId="{0CA15A03-0826-449C-AB8B-A7CCD2D5F013}" sibTransId="{4C3B57A9-04BB-443D-A1A5-A0516B2EB4BE}"/>
    <dgm:cxn modelId="{991359F1-2282-4E45-BF20-8BF8E733AF56}" type="presOf" srcId="{A3A9A80E-D578-448B-BCEC-17C6030E22D7}" destId="{87A1CE46-85A8-42EF-BA79-FCFF32BB7396}" srcOrd="0" destOrd="0" presId="urn:microsoft.com/office/officeart/2005/8/layout/hierarchy2"/>
    <dgm:cxn modelId="{C4346887-8375-4B50-B6A4-B5CE46C84255}" type="presParOf" srcId="{87A1CE46-85A8-42EF-BA79-FCFF32BB7396}" destId="{7DBE0E91-2392-4653-AD4C-60C673361792}" srcOrd="0" destOrd="0" presId="urn:microsoft.com/office/officeart/2005/8/layout/hierarchy2"/>
    <dgm:cxn modelId="{125EBACA-CE76-422D-915B-CFD440CA9EF7}" type="presParOf" srcId="{7DBE0E91-2392-4653-AD4C-60C673361792}" destId="{353E96FD-CFB4-40F6-9E12-2299FC300E4B}" srcOrd="0" destOrd="0" presId="urn:microsoft.com/office/officeart/2005/8/layout/hierarchy2"/>
    <dgm:cxn modelId="{E02C35C3-7E62-4BE6-A095-87C0F63A600E}" type="presParOf" srcId="{7DBE0E91-2392-4653-AD4C-60C673361792}" destId="{C54CE44D-158A-4F3B-8D49-D0C6A7CF3B70}" srcOrd="1" destOrd="0" presId="urn:microsoft.com/office/officeart/2005/8/layout/hierarchy2"/>
    <dgm:cxn modelId="{8FD3C162-9EB1-4DAA-8B21-34155CE27CB7}" type="presParOf" srcId="{C54CE44D-158A-4F3B-8D49-D0C6A7CF3B70}" destId="{C95684F1-0233-4C81-B7EC-CC4D3BAAC7C6}" srcOrd="0" destOrd="0" presId="urn:microsoft.com/office/officeart/2005/8/layout/hierarchy2"/>
    <dgm:cxn modelId="{BCAA728D-5774-41A8-AB6C-63EECDAD0276}" type="presParOf" srcId="{C95684F1-0233-4C81-B7EC-CC4D3BAAC7C6}" destId="{4A02E124-2C57-4EE3-8428-DB57306286DF}" srcOrd="0" destOrd="0" presId="urn:microsoft.com/office/officeart/2005/8/layout/hierarchy2"/>
    <dgm:cxn modelId="{19ECC164-4898-4DDE-903B-FAB9CE43CE76}" type="presParOf" srcId="{C54CE44D-158A-4F3B-8D49-D0C6A7CF3B70}" destId="{61CEE2EF-44D0-400C-B704-A2DAE0B084B4}" srcOrd="1" destOrd="0" presId="urn:microsoft.com/office/officeart/2005/8/layout/hierarchy2"/>
    <dgm:cxn modelId="{1CF192B1-37A7-45AF-BAD0-0A68BD1AE140}" type="presParOf" srcId="{61CEE2EF-44D0-400C-B704-A2DAE0B084B4}" destId="{BEA5EFFF-C51C-4F34-840E-734CC11BD01E}" srcOrd="0" destOrd="0" presId="urn:microsoft.com/office/officeart/2005/8/layout/hierarchy2"/>
    <dgm:cxn modelId="{AE09D6AA-7DA0-4B49-B473-8A09B8DEE404}" type="presParOf" srcId="{61CEE2EF-44D0-400C-B704-A2DAE0B084B4}" destId="{A3FDC86E-E8DC-4CA4-8943-7C5991E74CAD}" srcOrd="1" destOrd="0" presId="urn:microsoft.com/office/officeart/2005/8/layout/hierarchy2"/>
    <dgm:cxn modelId="{D3CC9B43-9F38-4E5B-A794-CC86108CFC73}" type="presParOf" srcId="{C54CE44D-158A-4F3B-8D49-D0C6A7CF3B70}" destId="{79949026-683E-4A7A-A548-3C476E4AFE77}" srcOrd="2" destOrd="0" presId="urn:microsoft.com/office/officeart/2005/8/layout/hierarchy2"/>
    <dgm:cxn modelId="{D5EB6C7D-E93F-4402-ACF2-3E5DA692F012}" type="presParOf" srcId="{79949026-683E-4A7A-A548-3C476E4AFE77}" destId="{E334E556-2C01-4EED-8C0B-E3C0A9C1AB83}" srcOrd="0" destOrd="0" presId="urn:microsoft.com/office/officeart/2005/8/layout/hierarchy2"/>
    <dgm:cxn modelId="{08AFEF5D-FC51-4582-8580-A91ED7F1EAA7}" type="presParOf" srcId="{C54CE44D-158A-4F3B-8D49-D0C6A7CF3B70}" destId="{1A539450-CA3B-4C94-9CA4-18B0DE0E272D}" srcOrd="3" destOrd="0" presId="urn:microsoft.com/office/officeart/2005/8/layout/hierarchy2"/>
    <dgm:cxn modelId="{C1526E50-E372-4C21-9D68-10FB10120A52}" type="presParOf" srcId="{1A539450-CA3B-4C94-9CA4-18B0DE0E272D}" destId="{C85DFBD6-C862-41DB-8F6B-9944A984E27D}" srcOrd="0" destOrd="0" presId="urn:microsoft.com/office/officeart/2005/8/layout/hierarchy2"/>
    <dgm:cxn modelId="{DACA675B-A324-4046-8B56-B9796112070C}" type="presParOf" srcId="{1A539450-CA3B-4C94-9CA4-18B0DE0E272D}" destId="{BDEEAFA8-9261-47F5-A7EA-F045A18E1C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96FD-CFB4-40F6-9E12-2299FC300E4B}">
      <dsp:nvSpPr>
        <dsp:cNvPr id="0" name=""/>
        <dsp:cNvSpPr/>
      </dsp:nvSpPr>
      <dsp:spPr>
        <a:xfrm>
          <a:off x="1990184" y="253712"/>
          <a:ext cx="881512" cy="440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Types</a:t>
          </a:r>
          <a:endParaRPr lang="en-IN" sz="1400" kern="1200" dirty="0"/>
        </a:p>
      </dsp:txBody>
      <dsp:txXfrm>
        <a:off x="2003093" y="266621"/>
        <a:ext cx="855694" cy="414938"/>
      </dsp:txXfrm>
    </dsp:sp>
    <dsp:sp modelId="{C95684F1-0233-4C81-B7EC-CC4D3BAAC7C6}">
      <dsp:nvSpPr>
        <dsp:cNvPr id="0" name=""/>
        <dsp:cNvSpPr/>
      </dsp:nvSpPr>
      <dsp:spPr>
        <a:xfrm rot="19457599">
          <a:off x="2830882" y="305537"/>
          <a:ext cx="434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34234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37144" y="336517"/>
        <a:ext cx="21711" cy="21711"/>
      </dsp:txXfrm>
    </dsp:sp>
    <dsp:sp modelId="{BEA5EFFF-C51C-4F34-840E-734CC11BD01E}">
      <dsp:nvSpPr>
        <dsp:cNvPr id="0" name=""/>
        <dsp:cNvSpPr/>
      </dsp:nvSpPr>
      <dsp:spPr>
        <a:xfrm>
          <a:off x="3224302" y="277"/>
          <a:ext cx="881512" cy="440756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Mutable</a:t>
          </a:r>
          <a:endParaRPr lang="en-IN" sz="1400" kern="1200" dirty="0"/>
        </a:p>
      </dsp:txBody>
      <dsp:txXfrm>
        <a:off x="3237211" y="13186"/>
        <a:ext cx="855694" cy="414938"/>
      </dsp:txXfrm>
    </dsp:sp>
    <dsp:sp modelId="{79949026-683E-4A7A-A548-3C476E4AFE77}">
      <dsp:nvSpPr>
        <dsp:cNvPr id="0" name=""/>
        <dsp:cNvSpPr/>
      </dsp:nvSpPr>
      <dsp:spPr>
        <a:xfrm rot="2142401">
          <a:off x="2830882" y="558972"/>
          <a:ext cx="434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34234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37144" y="589952"/>
        <a:ext cx="21711" cy="21711"/>
      </dsp:txXfrm>
    </dsp:sp>
    <dsp:sp modelId="{C85DFBD6-C862-41DB-8F6B-9944A984E27D}">
      <dsp:nvSpPr>
        <dsp:cNvPr id="0" name=""/>
        <dsp:cNvSpPr/>
      </dsp:nvSpPr>
      <dsp:spPr>
        <a:xfrm>
          <a:off x="3224302" y="507147"/>
          <a:ext cx="881512" cy="440756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Immutable</a:t>
          </a:r>
          <a:endParaRPr lang="en-IN" sz="1400" kern="1200" dirty="0"/>
        </a:p>
      </dsp:txBody>
      <dsp:txXfrm>
        <a:off x="3237211" y="520056"/>
        <a:ext cx="855694" cy="41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33231" y="4713508"/>
            <a:ext cx="632027" cy="60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30340" y="4896611"/>
            <a:ext cx="1895855" cy="145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68895" y="4511040"/>
            <a:ext cx="463296" cy="55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22264" y="5963411"/>
            <a:ext cx="912876" cy="68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133588" y="6003035"/>
            <a:ext cx="853440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07580" y="6291071"/>
            <a:ext cx="801624" cy="566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009132" y="4664964"/>
            <a:ext cx="801623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63740" y="5353811"/>
            <a:ext cx="629411" cy="306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46749" y="6425748"/>
            <a:ext cx="290648" cy="233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683" y="1493596"/>
            <a:ext cx="806663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2717-4E58-4B26-9CBC-9387ACB5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4A12-9165-48F3-A385-31F286F5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7CB6-5624-47F0-AEC6-0DA2953B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F1B37-7A38-4062-B33A-0C78191F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CBD42-745A-4244-A455-16672331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4EEF2-4F8C-4119-8F76-D89FD5B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04FBF-0F47-48F3-9882-EC0FFD09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8423-6449-4167-A768-31E56798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01AF-C636-4B6B-AE0F-7F8469B8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8196D-3AB0-4208-9410-0D830282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AE393-068C-4B04-95D2-81994092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B8C2-F979-420B-A8B8-CEA4FCA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0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3A3B-1531-4DCC-8339-8C23CA33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D6500-9CAA-42C6-9FEF-5886B16C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FCED-B1EF-4BBB-B0EE-362FCED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8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0909-57B9-4CCA-BA5B-4EC98E9F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882B-1BAF-472A-8DE1-DB5C05AF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F56BB-9644-461E-AA8E-9A5CEE09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B0EB-7191-4DFF-B60B-82B967D6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17396-68DE-4D5D-8938-E514B192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FF95-3BBA-434E-BD5B-1487EEC5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2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CF75-CB89-4E17-A35F-E1B84502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921E4-3990-4D94-8DC9-02ACDACEC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3CAF-8DEF-4556-BB93-F7B24F82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6F9E-9BC6-452F-B862-031A4A0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C80F8-2099-47B9-B54B-5E029281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0EF8-B635-4BD6-8AD2-B98DF16F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9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BBC9-DEC5-45B2-99DF-409CA85E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C3F47-566A-41BC-B776-5627BCCC0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6C3B-E05C-4777-92AD-DB620427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A244-13B5-4880-A17A-D0B7209E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CCD6-277F-42B0-8073-B80600E0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5775-18D3-46ED-A8FA-C5B45A680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AD449-23F6-4341-8732-927008BB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A939-C3BE-4F9C-81C3-2E416FDF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6F20-B119-48E8-8F42-09B239CB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CA93-C092-40EF-8E59-595946F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4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757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67400" y="637794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757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757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858000" y="620649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3974-7CD7-4FCA-BDB6-217FE61E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B821-B4A1-4346-808A-246EB7A74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2984-E663-4E5F-98FC-24297C61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A89C-C688-4F64-AE7F-2431914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4E23-8630-4F30-B9E6-11349A4A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2E5-0611-4D08-98FC-6A95E91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859-0BE9-4890-94E0-B888F3AE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342-2BAC-4D78-B458-F5EA580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5348-A8D9-44D2-925E-FF2EF92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B3F6-7DA7-4F67-A65A-E89CF0D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E06B-2D39-4493-A773-1C8D5909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D72E-C65A-4ECF-B529-FB76EEE9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4A56-1F09-4232-98ED-995C02B0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A6DB-83C4-48BB-84AE-46CCD318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9587-AD51-4CF4-B025-B6A8877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5E9A-704A-4D38-B177-BBD5C74F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0522-4045-4D0A-8C26-209EC5EC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B9A99-CEAD-45E2-AFF7-39A88B43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03D5-A152-446E-9B15-86BA077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F64F-749B-4D63-9F72-39D64E27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EDE37-5707-4DD4-B8F1-E337994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64295" y="6175247"/>
            <a:ext cx="568451" cy="601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034" y="271018"/>
            <a:ext cx="8237931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757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150" y="1373886"/>
            <a:ext cx="7743698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A8239-6668-4046-8295-E9C80807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D6A4-11F9-4267-9D5F-CA54B48C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16B7-CBFC-4845-A149-F3FE124C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4F91-582C-4BEE-B951-FF027A3BC10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7844-BA33-4241-8B34-F735BDA7F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73D9-2571-4F1D-BAA8-D1370EF97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0811-EFF7-47F5-B8FA-48A45679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6/07/29/whats-difference-artificial-intelligence-machine-learning-deep-learning-ai/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leer.com/articles/203-machine-learning-algorithm-backbone-of-emerging-technologies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-business.com/article/A-Strategists-Guide-to-Artificial-Intelligence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lis.co.uk/data/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mckinsey.com/business-functions/digital-mckinsey/our-insights/making-data-analytics-work-for-you-instead-of-the-other-way-aroun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www.g2crowd.com/categories/cloud-platform-as-a-service-paas" TargetMode="Externa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hyperlink" Target="https://www.itcentralstation.com/categories/paas-clouds" TargetMode="Externa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jpg"/><Relationship Id="rId14" Type="http://schemas.openxmlformats.org/officeDocument/2006/relationships/hyperlink" Target="http://www.cbronline.com/news/mobility/security/10-of-the-best-paas-providers-454538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55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18" Type="http://schemas.openxmlformats.org/officeDocument/2006/relationships/image" Target="../media/image3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17" Type="http://schemas.openxmlformats.org/officeDocument/2006/relationships/image" Target="../media/image29.jpg"/><Relationship Id="rId2" Type="http://schemas.openxmlformats.org/officeDocument/2006/relationships/image" Target="../media/image14.jpg"/><Relationship Id="rId16" Type="http://schemas.openxmlformats.org/officeDocument/2006/relationships/image" Target="../media/image28.jp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5" Type="http://schemas.openxmlformats.org/officeDocument/2006/relationships/image" Target="../media/image27.jpg"/><Relationship Id="rId10" Type="http://schemas.openxmlformats.org/officeDocument/2006/relationships/image" Target="../media/image22.jpg"/><Relationship Id="rId19" Type="http://schemas.openxmlformats.org/officeDocument/2006/relationships/image" Target="../media/image31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quora.com/What-is-the-difference-between-data-science-data-analysis-data-mining-machine-learning-AI-and-big-data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quora.com/What-is-the-difference-between-data-science-data-analysis-data-mining-machine-learning-AI-and-big-data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814" y="2117838"/>
            <a:ext cx="4224655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1225">
              <a:lnSpc>
                <a:spcPct val="110000"/>
              </a:lnSpc>
              <a:spcBef>
                <a:spcPts val="95"/>
              </a:spcBef>
            </a:pPr>
            <a:r>
              <a:rPr sz="2800" i="1" spc="-45" dirty="0">
                <a:latin typeface="Arial"/>
                <a:cs typeface="Arial"/>
              </a:rPr>
              <a:t>“You </a:t>
            </a:r>
            <a:r>
              <a:rPr sz="2800" i="1" spc="-5" dirty="0">
                <a:latin typeface="Arial"/>
                <a:cs typeface="Arial"/>
              </a:rPr>
              <a:t>cannot manage  what you </a:t>
            </a:r>
            <a:r>
              <a:rPr sz="2800" i="1" dirty="0">
                <a:latin typeface="Arial"/>
                <a:cs typeface="Arial"/>
              </a:rPr>
              <a:t>cannot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measure”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8296" y="1673351"/>
            <a:ext cx="2877311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065" y="3828694"/>
            <a:ext cx="273177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800" b="1" i="1" spc="-5" dirty="0">
                <a:solidFill>
                  <a:srgbClr val="57575A"/>
                </a:solidFill>
                <a:latin typeface="Arial"/>
                <a:cs typeface="Arial"/>
              </a:rPr>
              <a:t>Peter </a:t>
            </a:r>
            <a:r>
              <a:rPr sz="2800" b="1" i="1" spc="-160" dirty="0">
                <a:solidFill>
                  <a:srgbClr val="57575A"/>
                </a:solidFill>
                <a:latin typeface="Arial"/>
                <a:cs typeface="Arial"/>
              </a:rPr>
              <a:t>F.</a:t>
            </a:r>
            <a:r>
              <a:rPr sz="2800" b="1" i="1" spc="-5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57575A"/>
                </a:solidFill>
                <a:latin typeface="Arial"/>
                <a:cs typeface="Arial"/>
              </a:rPr>
              <a:t>Drucker</a:t>
            </a:r>
            <a:endParaRPr sz="2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335"/>
              </a:spcBef>
            </a:pPr>
            <a:r>
              <a:rPr sz="2800" i="1" spc="-5" dirty="0">
                <a:solidFill>
                  <a:srgbClr val="57575A"/>
                </a:solidFill>
                <a:latin typeface="Arial"/>
                <a:cs typeface="Arial"/>
              </a:rPr>
              <a:t>(1908 –</a:t>
            </a:r>
            <a:r>
              <a:rPr sz="2800" i="1" spc="-1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57575A"/>
                </a:solidFill>
                <a:latin typeface="Arial"/>
                <a:cs typeface="Arial"/>
              </a:rPr>
              <a:t>2005)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0914" y="4001516"/>
            <a:ext cx="195833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Generate</a:t>
            </a:r>
            <a:r>
              <a:rPr sz="1800" b="1" spc="-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insights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realize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tangible</a:t>
            </a:r>
            <a:r>
              <a:rPr sz="1800" b="1" spc="-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business 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increased 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revenue,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cost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reductions,</a:t>
            </a:r>
            <a:r>
              <a:rPr sz="1800" b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140" y="4045077"/>
            <a:ext cx="27190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Processing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data</a:t>
            </a:r>
            <a:r>
              <a:rPr sz="1800" b="1" spc="-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through 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Artificial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Intelligence,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Machine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Learning,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Reporting,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Predictive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analytics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more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79" y="4025645"/>
            <a:ext cx="2265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Acquisition,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Compiling,</a:t>
            </a:r>
            <a:r>
              <a:rPr sz="18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cleaning,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structuring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4035" y="2660904"/>
            <a:ext cx="527685" cy="451484"/>
          </a:xfrm>
          <a:custGeom>
            <a:avLst/>
            <a:gdLst/>
            <a:ahLst/>
            <a:cxnLst/>
            <a:rect l="l" t="t" r="r" b="b"/>
            <a:pathLst>
              <a:path w="527685" h="451485">
                <a:moveTo>
                  <a:pt x="259080" y="0"/>
                </a:moveTo>
                <a:lnTo>
                  <a:pt x="226792" y="22296"/>
                </a:lnTo>
                <a:lnTo>
                  <a:pt x="221487" y="49657"/>
                </a:lnTo>
                <a:lnTo>
                  <a:pt x="221487" y="70612"/>
                </a:lnTo>
                <a:lnTo>
                  <a:pt x="28575" y="70612"/>
                </a:lnTo>
                <a:lnTo>
                  <a:pt x="17787" y="72993"/>
                </a:lnTo>
                <a:lnTo>
                  <a:pt x="8667" y="79470"/>
                </a:lnTo>
                <a:lnTo>
                  <a:pt x="2357" y="89042"/>
                </a:lnTo>
                <a:lnTo>
                  <a:pt x="0" y="100711"/>
                </a:lnTo>
                <a:lnTo>
                  <a:pt x="0" y="350393"/>
                </a:lnTo>
                <a:lnTo>
                  <a:pt x="2357" y="361180"/>
                </a:lnTo>
                <a:lnTo>
                  <a:pt x="8667" y="370300"/>
                </a:lnTo>
                <a:lnTo>
                  <a:pt x="17787" y="376610"/>
                </a:lnTo>
                <a:lnTo>
                  <a:pt x="28575" y="378968"/>
                </a:lnTo>
                <a:lnTo>
                  <a:pt x="221487" y="378968"/>
                </a:lnTo>
                <a:lnTo>
                  <a:pt x="221487" y="401447"/>
                </a:lnTo>
                <a:lnTo>
                  <a:pt x="237291" y="442263"/>
                </a:lnTo>
                <a:lnTo>
                  <a:pt x="259080" y="451104"/>
                </a:lnTo>
                <a:lnTo>
                  <a:pt x="267866" y="450030"/>
                </a:lnTo>
                <a:lnTo>
                  <a:pt x="276224" y="446992"/>
                </a:lnTo>
                <a:lnTo>
                  <a:pt x="284297" y="442263"/>
                </a:lnTo>
                <a:lnTo>
                  <a:pt x="303815" y="427100"/>
                </a:lnTo>
                <a:lnTo>
                  <a:pt x="256158" y="427100"/>
                </a:lnTo>
                <a:lnTo>
                  <a:pt x="253111" y="425576"/>
                </a:lnTo>
                <a:lnTo>
                  <a:pt x="251587" y="422529"/>
                </a:lnTo>
                <a:lnTo>
                  <a:pt x="248538" y="419481"/>
                </a:lnTo>
                <a:lnTo>
                  <a:pt x="245618" y="411988"/>
                </a:lnTo>
                <a:lnTo>
                  <a:pt x="245618" y="363855"/>
                </a:lnTo>
                <a:lnTo>
                  <a:pt x="244094" y="360934"/>
                </a:lnTo>
                <a:lnTo>
                  <a:pt x="242569" y="357886"/>
                </a:lnTo>
                <a:lnTo>
                  <a:pt x="241045" y="356362"/>
                </a:lnTo>
                <a:lnTo>
                  <a:pt x="236474" y="354838"/>
                </a:lnTo>
                <a:lnTo>
                  <a:pt x="27177" y="354838"/>
                </a:lnTo>
                <a:lnTo>
                  <a:pt x="24130" y="353313"/>
                </a:lnTo>
                <a:lnTo>
                  <a:pt x="24130" y="97790"/>
                </a:lnTo>
                <a:lnTo>
                  <a:pt x="27177" y="94742"/>
                </a:lnTo>
                <a:lnTo>
                  <a:pt x="241045" y="94742"/>
                </a:lnTo>
                <a:lnTo>
                  <a:pt x="245618" y="90170"/>
                </a:lnTo>
                <a:lnTo>
                  <a:pt x="245618" y="39116"/>
                </a:lnTo>
                <a:lnTo>
                  <a:pt x="248538" y="31623"/>
                </a:lnTo>
                <a:lnTo>
                  <a:pt x="251587" y="28575"/>
                </a:lnTo>
                <a:lnTo>
                  <a:pt x="253111" y="24003"/>
                </a:lnTo>
                <a:lnTo>
                  <a:pt x="304949" y="24003"/>
                </a:lnTo>
                <a:lnTo>
                  <a:pt x="293750" y="14986"/>
                </a:lnTo>
                <a:lnTo>
                  <a:pt x="284940" y="8840"/>
                </a:lnTo>
                <a:lnTo>
                  <a:pt x="276415" y="4111"/>
                </a:lnTo>
                <a:lnTo>
                  <a:pt x="267890" y="1073"/>
                </a:lnTo>
                <a:lnTo>
                  <a:pt x="259080" y="0"/>
                </a:lnTo>
                <a:close/>
              </a:path>
              <a:path w="527685" h="451485">
                <a:moveTo>
                  <a:pt x="384175" y="87249"/>
                </a:moveTo>
                <a:lnTo>
                  <a:pt x="376681" y="87249"/>
                </a:lnTo>
                <a:lnTo>
                  <a:pt x="372109" y="93218"/>
                </a:lnTo>
                <a:lnTo>
                  <a:pt x="367664" y="97790"/>
                </a:lnTo>
                <a:lnTo>
                  <a:pt x="369062" y="105283"/>
                </a:lnTo>
                <a:lnTo>
                  <a:pt x="375157" y="109728"/>
                </a:lnTo>
                <a:lnTo>
                  <a:pt x="489584" y="201549"/>
                </a:lnTo>
                <a:lnTo>
                  <a:pt x="496155" y="206978"/>
                </a:lnTo>
                <a:lnTo>
                  <a:pt x="500332" y="212407"/>
                </a:lnTo>
                <a:lnTo>
                  <a:pt x="502533" y="218408"/>
                </a:lnTo>
                <a:lnTo>
                  <a:pt x="503174" y="225551"/>
                </a:lnTo>
                <a:lnTo>
                  <a:pt x="502533" y="232695"/>
                </a:lnTo>
                <a:lnTo>
                  <a:pt x="461271" y="272714"/>
                </a:lnTo>
                <a:lnTo>
                  <a:pt x="412425" y="311693"/>
                </a:lnTo>
                <a:lnTo>
                  <a:pt x="269620" y="424053"/>
                </a:lnTo>
                <a:lnTo>
                  <a:pt x="263651" y="427100"/>
                </a:lnTo>
                <a:lnTo>
                  <a:pt x="303815" y="427100"/>
                </a:lnTo>
                <a:lnTo>
                  <a:pt x="504697" y="269113"/>
                </a:lnTo>
                <a:lnTo>
                  <a:pt x="527303" y="225551"/>
                </a:lnTo>
                <a:lnTo>
                  <a:pt x="525682" y="212619"/>
                </a:lnTo>
                <a:lnTo>
                  <a:pt x="521096" y="200961"/>
                </a:lnTo>
                <a:lnTo>
                  <a:pt x="513963" y="190708"/>
                </a:lnTo>
                <a:lnTo>
                  <a:pt x="504697" y="181991"/>
                </a:lnTo>
                <a:lnTo>
                  <a:pt x="388746" y="90170"/>
                </a:lnTo>
                <a:lnTo>
                  <a:pt x="384175" y="87249"/>
                </a:lnTo>
                <a:close/>
              </a:path>
              <a:path w="527685" h="451485">
                <a:moveTo>
                  <a:pt x="304949" y="24003"/>
                </a:moveTo>
                <a:lnTo>
                  <a:pt x="262127" y="24003"/>
                </a:lnTo>
                <a:lnTo>
                  <a:pt x="269620" y="25526"/>
                </a:lnTo>
                <a:lnTo>
                  <a:pt x="277240" y="33020"/>
                </a:lnTo>
                <a:lnTo>
                  <a:pt x="283485" y="38000"/>
                </a:lnTo>
                <a:lnTo>
                  <a:pt x="337438" y="79756"/>
                </a:lnTo>
                <a:lnTo>
                  <a:pt x="342011" y="84200"/>
                </a:lnTo>
                <a:lnTo>
                  <a:pt x="349503" y="82676"/>
                </a:lnTo>
                <a:lnTo>
                  <a:pt x="354075" y="78232"/>
                </a:lnTo>
                <a:lnTo>
                  <a:pt x="358520" y="72136"/>
                </a:lnTo>
                <a:lnTo>
                  <a:pt x="356996" y="64643"/>
                </a:lnTo>
                <a:lnTo>
                  <a:pt x="352551" y="61595"/>
                </a:lnTo>
                <a:lnTo>
                  <a:pt x="331898" y="45471"/>
                </a:lnTo>
                <a:lnTo>
                  <a:pt x="304949" y="2400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8028" y="2648711"/>
            <a:ext cx="525780" cy="451484"/>
          </a:xfrm>
          <a:custGeom>
            <a:avLst/>
            <a:gdLst/>
            <a:ahLst/>
            <a:cxnLst/>
            <a:rect l="l" t="t" r="r" b="b"/>
            <a:pathLst>
              <a:path w="525779" h="451485">
                <a:moveTo>
                  <a:pt x="258445" y="0"/>
                </a:moveTo>
                <a:lnTo>
                  <a:pt x="226103" y="22296"/>
                </a:lnTo>
                <a:lnTo>
                  <a:pt x="220852" y="49657"/>
                </a:lnTo>
                <a:lnTo>
                  <a:pt x="220852" y="70612"/>
                </a:lnTo>
                <a:lnTo>
                  <a:pt x="28575" y="70612"/>
                </a:lnTo>
                <a:lnTo>
                  <a:pt x="17734" y="72993"/>
                </a:lnTo>
                <a:lnTo>
                  <a:pt x="8620" y="79470"/>
                </a:lnTo>
                <a:lnTo>
                  <a:pt x="2339" y="89042"/>
                </a:lnTo>
                <a:lnTo>
                  <a:pt x="0" y="100711"/>
                </a:lnTo>
                <a:lnTo>
                  <a:pt x="0" y="350392"/>
                </a:lnTo>
                <a:lnTo>
                  <a:pt x="2339" y="361180"/>
                </a:lnTo>
                <a:lnTo>
                  <a:pt x="8620" y="370300"/>
                </a:lnTo>
                <a:lnTo>
                  <a:pt x="17734" y="376610"/>
                </a:lnTo>
                <a:lnTo>
                  <a:pt x="28575" y="378967"/>
                </a:lnTo>
                <a:lnTo>
                  <a:pt x="220852" y="378967"/>
                </a:lnTo>
                <a:lnTo>
                  <a:pt x="220852" y="401447"/>
                </a:lnTo>
                <a:lnTo>
                  <a:pt x="236656" y="442263"/>
                </a:lnTo>
                <a:lnTo>
                  <a:pt x="258445" y="451103"/>
                </a:lnTo>
                <a:lnTo>
                  <a:pt x="267158" y="450030"/>
                </a:lnTo>
                <a:lnTo>
                  <a:pt x="275478" y="446992"/>
                </a:lnTo>
                <a:lnTo>
                  <a:pt x="283537" y="442263"/>
                </a:lnTo>
                <a:lnTo>
                  <a:pt x="303020" y="427100"/>
                </a:lnTo>
                <a:lnTo>
                  <a:pt x="255397" y="427100"/>
                </a:lnTo>
                <a:lnTo>
                  <a:pt x="252349" y="425576"/>
                </a:lnTo>
                <a:lnTo>
                  <a:pt x="250825" y="422528"/>
                </a:lnTo>
                <a:lnTo>
                  <a:pt x="247904" y="419480"/>
                </a:lnTo>
                <a:lnTo>
                  <a:pt x="244856" y="411988"/>
                </a:lnTo>
                <a:lnTo>
                  <a:pt x="244856" y="363854"/>
                </a:lnTo>
                <a:lnTo>
                  <a:pt x="243332" y="360934"/>
                </a:lnTo>
                <a:lnTo>
                  <a:pt x="241808" y="357886"/>
                </a:lnTo>
                <a:lnTo>
                  <a:pt x="240411" y="356362"/>
                </a:lnTo>
                <a:lnTo>
                  <a:pt x="235838" y="354838"/>
                </a:lnTo>
                <a:lnTo>
                  <a:pt x="27050" y="354838"/>
                </a:lnTo>
                <a:lnTo>
                  <a:pt x="24002" y="353313"/>
                </a:lnTo>
                <a:lnTo>
                  <a:pt x="24002" y="97789"/>
                </a:lnTo>
                <a:lnTo>
                  <a:pt x="27050" y="94741"/>
                </a:lnTo>
                <a:lnTo>
                  <a:pt x="240411" y="94741"/>
                </a:lnTo>
                <a:lnTo>
                  <a:pt x="244856" y="90170"/>
                </a:lnTo>
                <a:lnTo>
                  <a:pt x="244856" y="39115"/>
                </a:lnTo>
                <a:lnTo>
                  <a:pt x="247904" y="31623"/>
                </a:lnTo>
                <a:lnTo>
                  <a:pt x="250825" y="28575"/>
                </a:lnTo>
                <a:lnTo>
                  <a:pt x="252349" y="24002"/>
                </a:lnTo>
                <a:lnTo>
                  <a:pt x="304141" y="24002"/>
                </a:lnTo>
                <a:lnTo>
                  <a:pt x="292988" y="14986"/>
                </a:lnTo>
                <a:lnTo>
                  <a:pt x="284180" y="8840"/>
                </a:lnTo>
                <a:lnTo>
                  <a:pt x="275669" y="4111"/>
                </a:lnTo>
                <a:lnTo>
                  <a:pt x="267182" y="1073"/>
                </a:lnTo>
                <a:lnTo>
                  <a:pt x="258445" y="0"/>
                </a:lnTo>
                <a:close/>
              </a:path>
              <a:path w="525779" h="451485">
                <a:moveTo>
                  <a:pt x="383032" y="87249"/>
                </a:moveTo>
                <a:lnTo>
                  <a:pt x="375538" y="87249"/>
                </a:lnTo>
                <a:lnTo>
                  <a:pt x="371094" y="93217"/>
                </a:lnTo>
                <a:lnTo>
                  <a:pt x="366522" y="97789"/>
                </a:lnTo>
                <a:lnTo>
                  <a:pt x="368046" y="105283"/>
                </a:lnTo>
                <a:lnTo>
                  <a:pt x="374014" y="109727"/>
                </a:lnTo>
                <a:lnTo>
                  <a:pt x="488188" y="201549"/>
                </a:lnTo>
                <a:lnTo>
                  <a:pt x="494758" y="206978"/>
                </a:lnTo>
                <a:lnTo>
                  <a:pt x="498935" y="212407"/>
                </a:lnTo>
                <a:lnTo>
                  <a:pt x="501136" y="218408"/>
                </a:lnTo>
                <a:lnTo>
                  <a:pt x="501776" y="225551"/>
                </a:lnTo>
                <a:lnTo>
                  <a:pt x="501136" y="232695"/>
                </a:lnTo>
                <a:lnTo>
                  <a:pt x="459987" y="272714"/>
                </a:lnTo>
                <a:lnTo>
                  <a:pt x="411299" y="311693"/>
                </a:lnTo>
                <a:lnTo>
                  <a:pt x="276351" y="418084"/>
                </a:lnTo>
                <a:lnTo>
                  <a:pt x="268859" y="424052"/>
                </a:lnTo>
                <a:lnTo>
                  <a:pt x="262889" y="427100"/>
                </a:lnTo>
                <a:lnTo>
                  <a:pt x="303020" y="427100"/>
                </a:lnTo>
                <a:lnTo>
                  <a:pt x="503300" y="269113"/>
                </a:lnTo>
                <a:lnTo>
                  <a:pt x="525780" y="225551"/>
                </a:lnTo>
                <a:lnTo>
                  <a:pt x="524160" y="212619"/>
                </a:lnTo>
                <a:lnTo>
                  <a:pt x="519588" y="200961"/>
                </a:lnTo>
                <a:lnTo>
                  <a:pt x="512492" y="190708"/>
                </a:lnTo>
                <a:lnTo>
                  <a:pt x="503300" y="181990"/>
                </a:lnTo>
                <a:lnTo>
                  <a:pt x="387604" y="90170"/>
                </a:lnTo>
                <a:lnTo>
                  <a:pt x="383032" y="87249"/>
                </a:lnTo>
                <a:close/>
              </a:path>
              <a:path w="525779" h="451485">
                <a:moveTo>
                  <a:pt x="304141" y="24002"/>
                </a:moveTo>
                <a:lnTo>
                  <a:pt x="261366" y="24002"/>
                </a:lnTo>
                <a:lnTo>
                  <a:pt x="268859" y="25526"/>
                </a:lnTo>
                <a:lnTo>
                  <a:pt x="276351" y="33020"/>
                </a:lnTo>
                <a:lnTo>
                  <a:pt x="282596" y="38000"/>
                </a:lnTo>
                <a:lnTo>
                  <a:pt x="336550" y="79755"/>
                </a:lnTo>
                <a:lnTo>
                  <a:pt x="340995" y="84200"/>
                </a:lnTo>
                <a:lnTo>
                  <a:pt x="348488" y="82676"/>
                </a:lnTo>
                <a:lnTo>
                  <a:pt x="353060" y="78232"/>
                </a:lnTo>
                <a:lnTo>
                  <a:pt x="357505" y="72136"/>
                </a:lnTo>
                <a:lnTo>
                  <a:pt x="355981" y="64642"/>
                </a:lnTo>
                <a:lnTo>
                  <a:pt x="351536" y="61595"/>
                </a:lnTo>
                <a:lnTo>
                  <a:pt x="330975" y="45471"/>
                </a:lnTo>
                <a:lnTo>
                  <a:pt x="304141" y="2400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035" y="2113768"/>
            <a:ext cx="1009650" cy="1215390"/>
          </a:xfrm>
          <a:custGeom>
            <a:avLst/>
            <a:gdLst/>
            <a:ahLst/>
            <a:cxnLst/>
            <a:rect l="l" t="t" r="r" b="b"/>
            <a:pathLst>
              <a:path w="1009650" h="1215389">
                <a:moveTo>
                  <a:pt x="776617" y="0"/>
                </a:moveTo>
                <a:lnTo>
                  <a:pt x="0" y="0"/>
                </a:lnTo>
                <a:lnTo>
                  <a:pt x="0" y="1215344"/>
                </a:lnTo>
                <a:lnTo>
                  <a:pt x="84094" y="1215344"/>
                </a:lnTo>
                <a:lnTo>
                  <a:pt x="84094" y="83794"/>
                </a:lnTo>
                <a:lnTo>
                  <a:pt x="846648" y="83794"/>
                </a:lnTo>
                <a:lnTo>
                  <a:pt x="776617" y="0"/>
                </a:lnTo>
                <a:close/>
              </a:path>
              <a:path w="1009650" h="1215389">
                <a:moveTo>
                  <a:pt x="846648" y="83794"/>
                </a:moveTo>
                <a:lnTo>
                  <a:pt x="737083" y="83794"/>
                </a:lnTo>
                <a:lnTo>
                  <a:pt x="925031" y="308398"/>
                </a:lnTo>
                <a:lnTo>
                  <a:pt x="925031" y="1005832"/>
                </a:lnTo>
                <a:lnTo>
                  <a:pt x="1009134" y="1005832"/>
                </a:lnTo>
                <a:lnTo>
                  <a:pt x="1009134" y="278215"/>
                </a:lnTo>
                <a:lnTo>
                  <a:pt x="846648" y="83794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0325" y="2491084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68" y="0"/>
                </a:lnTo>
              </a:path>
            </a:pathLst>
          </a:custGeom>
          <a:ln w="83803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0325" y="2742503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68" y="0"/>
                </a:lnTo>
              </a:path>
            </a:pathLst>
          </a:custGeom>
          <a:ln w="83803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0325" y="300166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379" y="0"/>
                </a:lnTo>
              </a:path>
            </a:pathLst>
          </a:custGeom>
          <a:ln w="83803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525" y="2959759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19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0325" y="323210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165" y="0"/>
                </a:lnTo>
              </a:path>
            </a:pathLst>
          </a:custGeom>
          <a:ln w="83803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3520" y="3190207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3066" y="3171991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5330" y="3190207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7848" y="3315907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7848" y="3588275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9676" y="3418154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6974" y="3418154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4862" y="3418154"/>
            <a:ext cx="84455" cy="83820"/>
          </a:xfrm>
          <a:custGeom>
            <a:avLst/>
            <a:gdLst/>
            <a:ahLst/>
            <a:cxnLst/>
            <a:rect l="l" t="t" r="r" b="b"/>
            <a:pathLst>
              <a:path w="84455" h="83820">
                <a:moveTo>
                  <a:pt x="0" y="83803"/>
                </a:moveTo>
                <a:lnTo>
                  <a:pt x="84094" y="83803"/>
                </a:lnTo>
                <a:lnTo>
                  <a:pt x="84094" y="0"/>
                </a:lnTo>
                <a:lnTo>
                  <a:pt x="0" y="0"/>
                </a:lnTo>
                <a:lnTo>
                  <a:pt x="0" y="83803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14516" y="2390290"/>
            <a:ext cx="578485" cy="577850"/>
          </a:xfrm>
          <a:custGeom>
            <a:avLst/>
            <a:gdLst/>
            <a:ahLst/>
            <a:cxnLst/>
            <a:rect l="l" t="t" r="r" b="b"/>
            <a:pathLst>
              <a:path w="578484" h="577850">
                <a:moveTo>
                  <a:pt x="288985" y="0"/>
                </a:moveTo>
                <a:lnTo>
                  <a:pt x="242231" y="3794"/>
                </a:lnTo>
                <a:lnTo>
                  <a:pt x="197835" y="14773"/>
                </a:lnTo>
                <a:lnTo>
                  <a:pt x="156399" y="32335"/>
                </a:lnTo>
                <a:lnTo>
                  <a:pt x="118529" y="55875"/>
                </a:lnTo>
                <a:lnTo>
                  <a:pt x="84828" y="84789"/>
                </a:lnTo>
                <a:lnTo>
                  <a:pt x="55900" y="118475"/>
                </a:lnTo>
                <a:lnTo>
                  <a:pt x="32350" y="156327"/>
                </a:lnTo>
                <a:lnTo>
                  <a:pt x="14780" y="197744"/>
                </a:lnTo>
                <a:lnTo>
                  <a:pt x="3795" y="242120"/>
                </a:lnTo>
                <a:lnTo>
                  <a:pt x="0" y="288853"/>
                </a:lnTo>
                <a:lnTo>
                  <a:pt x="3795" y="335585"/>
                </a:lnTo>
                <a:lnTo>
                  <a:pt x="14780" y="379961"/>
                </a:lnTo>
                <a:lnTo>
                  <a:pt x="32350" y="421378"/>
                </a:lnTo>
                <a:lnTo>
                  <a:pt x="55900" y="459231"/>
                </a:lnTo>
                <a:lnTo>
                  <a:pt x="84828" y="492916"/>
                </a:lnTo>
                <a:lnTo>
                  <a:pt x="118529" y="521831"/>
                </a:lnTo>
                <a:lnTo>
                  <a:pt x="156399" y="545370"/>
                </a:lnTo>
                <a:lnTo>
                  <a:pt x="197835" y="562932"/>
                </a:lnTo>
                <a:lnTo>
                  <a:pt x="242231" y="573912"/>
                </a:lnTo>
                <a:lnTo>
                  <a:pt x="288985" y="577706"/>
                </a:lnTo>
                <a:lnTo>
                  <a:pt x="335739" y="573912"/>
                </a:lnTo>
                <a:lnTo>
                  <a:pt x="380136" y="562932"/>
                </a:lnTo>
                <a:lnTo>
                  <a:pt x="421571" y="545370"/>
                </a:lnTo>
                <a:lnTo>
                  <a:pt x="459441" y="521831"/>
                </a:lnTo>
                <a:lnTo>
                  <a:pt x="493142" y="492916"/>
                </a:lnTo>
                <a:lnTo>
                  <a:pt x="520665" y="460866"/>
                </a:lnTo>
                <a:lnTo>
                  <a:pt x="292232" y="460866"/>
                </a:lnTo>
                <a:lnTo>
                  <a:pt x="245421" y="454646"/>
                </a:lnTo>
                <a:lnTo>
                  <a:pt x="203480" y="437066"/>
                </a:lnTo>
                <a:lnTo>
                  <a:pt x="168033" y="409749"/>
                </a:lnTo>
                <a:lnTo>
                  <a:pt x="140704" y="374319"/>
                </a:lnTo>
                <a:lnTo>
                  <a:pt x="123116" y="332397"/>
                </a:lnTo>
                <a:lnTo>
                  <a:pt x="116893" y="285607"/>
                </a:lnTo>
                <a:lnTo>
                  <a:pt x="121733" y="240170"/>
                </a:lnTo>
                <a:lnTo>
                  <a:pt x="138299" y="199059"/>
                </a:lnTo>
                <a:lnTo>
                  <a:pt x="164786" y="163899"/>
                </a:lnTo>
                <a:lnTo>
                  <a:pt x="199391" y="136312"/>
                </a:lnTo>
                <a:lnTo>
                  <a:pt x="240310" y="117921"/>
                </a:lnTo>
                <a:lnTo>
                  <a:pt x="285738" y="110348"/>
                </a:lnTo>
                <a:lnTo>
                  <a:pt x="515091" y="110348"/>
                </a:lnTo>
                <a:lnTo>
                  <a:pt x="493142" y="84789"/>
                </a:lnTo>
                <a:lnTo>
                  <a:pt x="459441" y="55875"/>
                </a:lnTo>
                <a:lnTo>
                  <a:pt x="421571" y="32335"/>
                </a:lnTo>
                <a:lnTo>
                  <a:pt x="380136" y="14773"/>
                </a:lnTo>
                <a:lnTo>
                  <a:pt x="335739" y="3794"/>
                </a:lnTo>
                <a:lnTo>
                  <a:pt x="288985" y="0"/>
                </a:lnTo>
                <a:close/>
              </a:path>
              <a:path w="578484" h="577850">
                <a:moveTo>
                  <a:pt x="515091" y="110348"/>
                </a:moveTo>
                <a:lnTo>
                  <a:pt x="285738" y="110348"/>
                </a:lnTo>
                <a:lnTo>
                  <a:pt x="285738" y="285607"/>
                </a:lnTo>
                <a:lnTo>
                  <a:pt x="467572" y="285607"/>
                </a:lnTo>
                <a:lnTo>
                  <a:pt x="461348" y="332397"/>
                </a:lnTo>
                <a:lnTo>
                  <a:pt x="443760" y="374319"/>
                </a:lnTo>
                <a:lnTo>
                  <a:pt x="416431" y="409749"/>
                </a:lnTo>
                <a:lnTo>
                  <a:pt x="380984" y="437066"/>
                </a:lnTo>
                <a:lnTo>
                  <a:pt x="339044" y="454646"/>
                </a:lnTo>
                <a:lnTo>
                  <a:pt x="292232" y="460866"/>
                </a:lnTo>
                <a:lnTo>
                  <a:pt x="520665" y="460866"/>
                </a:lnTo>
                <a:lnTo>
                  <a:pt x="545621" y="421378"/>
                </a:lnTo>
                <a:lnTo>
                  <a:pt x="563190" y="379961"/>
                </a:lnTo>
                <a:lnTo>
                  <a:pt x="574175" y="335585"/>
                </a:lnTo>
                <a:lnTo>
                  <a:pt x="577971" y="288853"/>
                </a:lnTo>
                <a:lnTo>
                  <a:pt x="574175" y="242120"/>
                </a:lnTo>
                <a:lnTo>
                  <a:pt x="563190" y="197744"/>
                </a:lnTo>
                <a:lnTo>
                  <a:pt x="545621" y="156327"/>
                </a:lnTo>
                <a:lnTo>
                  <a:pt x="522070" y="118475"/>
                </a:lnTo>
                <a:lnTo>
                  <a:pt x="515091" y="110348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0903" y="2104682"/>
            <a:ext cx="2175510" cy="1558290"/>
          </a:xfrm>
          <a:custGeom>
            <a:avLst/>
            <a:gdLst/>
            <a:ahLst/>
            <a:cxnLst/>
            <a:rect l="l" t="t" r="r" b="b"/>
            <a:pathLst>
              <a:path w="2175509" h="1558289">
                <a:moveTo>
                  <a:pt x="2110569" y="0"/>
                </a:moveTo>
                <a:lnTo>
                  <a:pt x="64940" y="0"/>
                </a:lnTo>
                <a:lnTo>
                  <a:pt x="52814" y="1217"/>
                </a:lnTo>
                <a:lnTo>
                  <a:pt x="10958" y="29767"/>
                </a:lnTo>
                <a:lnTo>
                  <a:pt x="0" y="64910"/>
                </a:lnTo>
                <a:lnTo>
                  <a:pt x="0" y="1492938"/>
                </a:lnTo>
                <a:lnTo>
                  <a:pt x="5124" y="1518141"/>
                </a:lnTo>
                <a:lnTo>
                  <a:pt x="19076" y="1538781"/>
                </a:lnTo>
                <a:lnTo>
                  <a:pt x="39725" y="1552726"/>
                </a:lnTo>
                <a:lnTo>
                  <a:pt x="64940" y="1557848"/>
                </a:lnTo>
                <a:lnTo>
                  <a:pt x="2110569" y="1557848"/>
                </a:lnTo>
                <a:lnTo>
                  <a:pt x="2135784" y="1552726"/>
                </a:lnTo>
                <a:lnTo>
                  <a:pt x="2156433" y="1538781"/>
                </a:lnTo>
                <a:lnTo>
                  <a:pt x="2170385" y="1518141"/>
                </a:lnTo>
                <a:lnTo>
                  <a:pt x="2175510" y="1492938"/>
                </a:lnTo>
                <a:lnTo>
                  <a:pt x="2175510" y="1428027"/>
                </a:lnTo>
                <a:lnTo>
                  <a:pt x="129881" y="1428027"/>
                </a:lnTo>
                <a:lnTo>
                  <a:pt x="129881" y="129821"/>
                </a:lnTo>
                <a:lnTo>
                  <a:pt x="2175510" y="129821"/>
                </a:lnTo>
                <a:lnTo>
                  <a:pt x="2175510" y="64910"/>
                </a:lnTo>
                <a:lnTo>
                  <a:pt x="2170385" y="39707"/>
                </a:lnTo>
                <a:lnTo>
                  <a:pt x="2156433" y="19067"/>
                </a:lnTo>
                <a:lnTo>
                  <a:pt x="2135784" y="5121"/>
                </a:lnTo>
                <a:lnTo>
                  <a:pt x="2110569" y="0"/>
                </a:lnTo>
                <a:close/>
              </a:path>
              <a:path w="2175509" h="1558289">
                <a:moveTo>
                  <a:pt x="2175510" y="129821"/>
                </a:moveTo>
                <a:lnTo>
                  <a:pt x="2045629" y="129821"/>
                </a:lnTo>
                <a:lnTo>
                  <a:pt x="2045629" y="1428027"/>
                </a:lnTo>
                <a:lnTo>
                  <a:pt x="2175510" y="1428027"/>
                </a:lnTo>
                <a:lnTo>
                  <a:pt x="2175510" y="129821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5865" y="2416254"/>
            <a:ext cx="672465" cy="130175"/>
          </a:xfrm>
          <a:custGeom>
            <a:avLst/>
            <a:gdLst/>
            <a:ahLst/>
            <a:cxnLst/>
            <a:rect l="l" t="t" r="r" b="b"/>
            <a:pathLst>
              <a:path w="672465" h="130175">
                <a:moveTo>
                  <a:pt x="0" y="129821"/>
                </a:moveTo>
                <a:lnTo>
                  <a:pt x="672135" y="129821"/>
                </a:lnTo>
                <a:lnTo>
                  <a:pt x="672135" y="0"/>
                </a:lnTo>
                <a:lnTo>
                  <a:pt x="0" y="0"/>
                </a:lnTo>
                <a:lnTo>
                  <a:pt x="0" y="129821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5865" y="2815456"/>
            <a:ext cx="672465" cy="130175"/>
          </a:xfrm>
          <a:custGeom>
            <a:avLst/>
            <a:gdLst/>
            <a:ahLst/>
            <a:cxnLst/>
            <a:rect l="l" t="t" r="r" b="b"/>
            <a:pathLst>
              <a:path w="672465" h="130175">
                <a:moveTo>
                  <a:pt x="0" y="129821"/>
                </a:moveTo>
                <a:lnTo>
                  <a:pt x="672135" y="129821"/>
                </a:lnTo>
                <a:lnTo>
                  <a:pt x="672135" y="0"/>
                </a:lnTo>
                <a:lnTo>
                  <a:pt x="0" y="0"/>
                </a:lnTo>
                <a:lnTo>
                  <a:pt x="0" y="129821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5865" y="3224394"/>
            <a:ext cx="380365" cy="130175"/>
          </a:xfrm>
          <a:custGeom>
            <a:avLst/>
            <a:gdLst/>
            <a:ahLst/>
            <a:cxnLst/>
            <a:rect l="l" t="t" r="r" b="b"/>
            <a:pathLst>
              <a:path w="380365" h="130175">
                <a:moveTo>
                  <a:pt x="0" y="129821"/>
                </a:moveTo>
                <a:lnTo>
                  <a:pt x="379902" y="129821"/>
                </a:lnTo>
                <a:lnTo>
                  <a:pt x="379902" y="0"/>
                </a:lnTo>
                <a:lnTo>
                  <a:pt x="0" y="0"/>
                </a:lnTo>
                <a:lnTo>
                  <a:pt x="0" y="129821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7763" y="3217903"/>
            <a:ext cx="130175" cy="159385"/>
          </a:xfrm>
          <a:custGeom>
            <a:avLst/>
            <a:gdLst/>
            <a:ahLst/>
            <a:cxnLst/>
            <a:rect l="l" t="t" r="r" b="b"/>
            <a:pathLst>
              <a:path w="130175" h="159385">
                <a:moveTo>
                  <a:pt x="0" y="159031"/>
                </a:moveTo>
                <a:lnTo>
                  <a:pt x="129881" y="159031"/>
                </a:lnTo>
                <a:lnTo>
                  <a:pt x="129881" y="0"/>
                </a:lnTo>
                <a:lnTo>
                  <a:pt x="0" y="0"/>
                </a:lnTo>
                <a:lnTo>
                  <a:pt x="0" y="159031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2326" y="3120537"/>
            <a:ext cx="130175" cy="256540"/>
          </a:xfrm>
          <a:custGeom>
            <a:avLst/>
            <a:gdLst/>
            <a:ahLst/>
            <a:cxnLst/>
            <a:rect l="l" t="t" r="r" b="b"/>
            <a:pathLst>
              <a:path w="130175" h="256539">
                <a:moveTo>
                  <a:pt x="0" y="256397"/>
                </a:moveTo>
                <a:lnTo>
                  <a:pt x="129881" y="256397"/>
                </a:lnTo>
                <a:lnTo>
                  <a:pt x="129881" y="0"/>
                </a:lnTo>
                <a:lnTo>
                  <a:pt x="0" y="0"/>
                </a:lnTo>
                <a:lnTo>
                  <a:pt x="0" y="256397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23642" y="3055626"/>
            <a:ext cx="130175" cy="321310"/>
          </a:xfrm>
          <a:custGeom>
            <a:avLst/>
            <a:gdLst/>
            <a:ahLst/>
            <a:cxnLst/>
            <a:rect l="l" t="t" r="r" b="b"/>
            <a:pathLst>
              <a:path w="130175" h="321310">
                <a:moveTo>
                  <a:pt x="0" y="321308"/>
                </a:moveTo>
                <a:lnTo>
                  <a:pt x="129881" y="321308"/>
                </a:lnTo>
                <a:lnTo>
                  <a:pt x="129881" y="0"/>
                </a:lnTo>
                <a:lnTo>
                  <a:pt x="0" y="0"/>
                </a:lnTo>
                <a:lnTo>
                  <a:pt x="0" y="321308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8005" y="3044841"/>
            <a:ext cx="609600" cy="612140"/>
          </a:xfrm>
          <a:custGeom>
            <a:avLst/>
            <a:gdLst/>
            <a:ahLst/>
            <a:cxnLst/>
            <a:rect l="l" t="t" r="r" b="b"/>
            <a:pathLst>
              <a:path w="609600" h="612139">
                <a:moveTo>
                  <a:pt x="306254" y="0"/>
                </a:moveTo>
                <a:lnTo>
                  <a:pt x="256747" y="4021"/>
                </a:lnTo>
                <a:lnTo>
                  <a:pt x="209720" y="15656"/>
                </a:lnTo>
                <a:lnTo>
                  <a:pt x="165818" y="34264"/>
                </a:lnTo>
                <a:lnTo>
                  <a:pt x="125684" y="59201"/>
                </a:lnTo>
                <a:lnTo>
                  <a:pt x="89959" y="89826"/>
                </a:lnTo>
                <a:lnTo>
                  <a:pt x="59289" y="125496"/>
                </a:lnTo>
                <a:lnTo>
                  <a:pt x="34314" y="165570"/>
                </a:lnTo>
                <a:lnTo>
                  <a:pt x="15679" y="209404"/>
                </a:lnTo>
                <a:lnTo>
                  <a:pt x="4027" y="256358"/>
                </a:lnTo>
                <a:lnTo>
                  <a:pt x="0" y="305788"/>
                </a:lnTo>
                <a:lnTo>
                  <a:pt x="4027" y="355221"/>
                </a:lnTo>
                <a:lnTo>
                  <a:pt x="15679" y="402177"/>
                </a:lnTo>
                <a:lnTo>
                  <a:pt x="34314" y="446014"/>
                </a:lnTo>
                <a:lnTo>
                  <a:pt x="59289" y="486089"/>
                </a:lnTo>
                <a:lnTo>
                  <a:pt x="89959" y="521760"/>
                </a:lnTo>
                <a:lnTo>
                  <a:pt x="125684" y="552386"/>
                </a:lnTo>
                <a:lnTo>
                  <a:pt x="165818" y="577324"/>
                </a:lnTo>
                <a:lnTo>
                  <a:pt x="209720" y="595932"/>
                </a:lnTo>
                <a:lnTo>
                  <a:pt x="256747" y="607567"/>
                </a:lnTo>
                <a:lnTo>
                  <a:pt x="306254" y="611589"/>
                </a:lnTo>
                <a:lnTo>
                  <a:pt x="355756" y="607567"/>
                </a:lnTo>
                <a:lnTo>
                  <a:pt x="402778" y="595932"/>
                </a:lnTo>
                <a:lnTo>
                  <a:pt x="446677" y="577324"/>
                </a:lnTo>
                <a:lnTo>
                  <a:pt x="486808" y="552386"/>
                </a:lnTo>
                <a:lnTo>
                  <a:pt x="522531" y="521760"/>
                </a:lnTo>
                <a:lnTo>
                  <a:pt x="532937" y="509657"/>
                </a:lnTo>
                <a:lnTo>
                  <a:pt x="306254" y="509657"/>
                </a:lnTo>
                <a:lnTo>
                  <a:pt x="259591" y="504248"/>
                </a:lnTo>
                <a:lnTo>
                  <a:pt x="216677" y="488854"/>
                </a:lnTo>
                <a:lnTo>
                  <a:pt x="178762" y="464723"/>
                </a:lnTo>
                <a:lnTo>
                  <a:pt x="147097" y="433103"/>
                </a:lnTo>
                <a:lnTo>
                  <a:pt x="122931" y="395242"/>
                </a:lnTo>
                <a:lnTo>
                  <a:pt x="107515" y="352387"/>
                </a:lnTo>
                <a:lnTo>
                  <a:pt x="102099" y="305788"/>
                </a:lnTo>
                <a:lnTo>
                  <a:pt x="107515" y="259192"/>
                </a:lnTo>
                <a:lnTo>
                  <a:pt x="122931" y="216340"/>
                </a:lnTo>
                <a:lnTo>
                  <a:pt x="147097" y="178481"/>
                </a:lnTo>
                <a:lnTo>
                  <a:pt x="178762" y="146862"/>
                </a:lnTo>
                <a:lnTo>
                  <a:pt x="216677" y="122731"/>
                </a:lnTo>
                <a:lnTo>
                  <a:pt x="259591" y="107337"/>
                </a:lnTo>
                <a:lnTo>
                  <a:pt x="306254" y="101929"/>
                </a:lnTo>
                <a:lnTo>
                  <a:pt x="532937" y="101929"/>
                </a:lnTo>
                <a:lnTo>
                  <a:pt x="522531" y="89826"/>
                </a:lnTo>
                <a:lnTo>
                  <a:pt x="486808" y="59201"/>
                </a:lnTo>
                <a:lnTo>
                  <a:pt x="446677" y="34264"/>
                </a:lnTo>
                <a:lnTo>
                  <a:pt x="402778" y="15656"/>
                </a:lnTo>
                <a:lnTo>
                  <a:pt x="355756" y="4021"/>
                </a:lnTo>
                <a:lnTo>
                  <a:pt x="306254" y="0"/>
                </a:lnTo>
                <a:close/>
              </a:path>
              <a:path w="609600" h="612139">
                <a:moveTo>
                  <a:pt x="532937" y="101929"/>
                </a:moveTo>
                <a:lnTo>
                  <a:pt x="306254" y="101929"/>
                </a:lnTo>
                <a:lnTo>
                  <a:pt x="352918" y="107337"/>
                </a:lnTo>
                <a:lnTo>
                  <a:pt x="395832" y="122731"/>
                </a:lnTo>
                <a:lnTo>
                  <a:pt x="433747" y="146862"/>
                </a:lnTo>
                <a:lnTo>
                  <a:pt x="465412" y="178481"/>
                </a:lnTo>
                <a:lnTo>
                  <a:pt x="489578" y="216340"/>
                </a:lnTo>
                <a:lnTo>
                  <a:pt x="504994" y="259192"/>
                </a:lnTo>
                <a:lnTo>
                  <a:pt x="510410" y="305788"/>
                </a:lnTo>
                <a:lnTo>
                  <a:pt x="504994" y="352387"/>
                </a:lnTo>
                <a:lnTo>
                  <a:pt x="489578" y="395242"/>
                </a:lnTo>
                <a:lnTo>
                  <a:pt x="465412" y="433103"/>
                </a:lnTo>
                <a:lnTo>
                  <a:pt x="433747" y="464723"/>
                </a:lnTo>
                <a:lnTo>
                  <a:pt x="395832" y="488854"/>
                </a:lnTo>
                <a:lnTo>
                  <a:pt x="352918" y="504248"/>
                </a:lnTo>
                <a:lnTo>
                  <a:pt x="306254" y="509657"/>
                </a:lnTo>
                <a:lnTo>
                  <a:pt x="532937" y="509657"/>
                </a:lnTo>
                <a:lnTo>
                  <a:pt x="578174" y="446014"/>
                </a:lnTo>
                <a:lnTo>
                  <a:pt x="596809" y="402177"/>
                </a:lnTo>
                <a:lnTo>
                  <a:pt x="608461" y="355221"/>
                </a:lnTo>
                <a:lnTo>
                  <a:pt x="609600" y="341242"/>
                </a:lnTo>
                <a:lnTo>
                  <a:pt x="609600" y="270335"/>
                </a:lnTo>
                <a:lnTo>
                  <a:pt x="608461" y="256358"/>
                </a:lnTo>
                <a:lnTo>
                  <a:pt x="596809" y="209404"/>
                </a:lnTo>
                <a:lnTo>
                  <a:pt x="578174" y="165570"/>
                </a:lnTo>
                <a:lnTo>
                  <a:pt x="553200" y="125496"/>
                </a:lnTo>
                <a:lnTo>
                  <a:pt x="532937" y="101929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1886" y="2163134"/>
            <a:ext cx="612775" cy="612140"/>
          </a:xfrm>
          <a:custGeom>
            <a:avLst/>
            <a:gdLst/>
            <a:ahLst/>
            <a:cxnLst/>
            <a:rect l="l" t="t" r="r" b="b"/>
            <a:pathLst>
              <a:path w="612775" h="612139">
                <a:moveTo>
                  <a:pt x="306233" y="0"/>
                </a:moveTo>
                <a:lnTo>
                  <a:pt x="256731" y="4021"/>
                </a:lnTo>
                <a:lnTo>
                  <a:pt x="209710" y="15656"/>
                </a:lnTo>
                <a:lnTo>
                  <a:pt x="165811" y="34264"/>
                </a:lnTo>
                <a:lnTo>
                  <a:pt x="125679" y="59201"/>
                </a:lnTo>
                <a:lnTo>
                  <a:pt x="89957" y="89826"/>
                </a:lnTo>
                <a:lnTo>
                  <a:pt x="59287" y="125496"/>
                </a:lnTo>
                <a:lnTo>
                  <a:pt x="34314" y="165570"/>
                </a:lnTo>
                <a:lnTo>
                  <a:pt x="15679" y="209404"/>
                </a:lnTo>
                <a:lnTo>
                  <a:pt x="4027" y="256358"/>
                </a:lnTo>
                <a:lnTo>
                  <a:pt x="0" y="305788"/>
                </a:lnTo>
                <a:lnTo>
                  <a:pt x="4027" y="355223"/>
                </a:lnTo>
                <a:lnTo>
                  <a:pt x="15679" y="402181"/>
                </a:lnTo>
                <a:lnTo>
                  <a:pt x="34314" y="446019"/>
                </a:lnTo>
                <a:lnTo>
                  <a:pt x="59287" y="486096"/>
                </a:lnTo>
                <a:lnTo>
                  <a:pt x="89957" y="521768"/>
                </a:lnTo>
                <a:lnTo>
                  <a:pt x="125679" y="552394"/>
                </a:lnTo>
                <a:lnTo>
                  <a:pt x="165811" y="577332"/>
                </a:lnTo>
                <a:lnTo>
                  <a:pt x="209710" y="595940"/>
                </a:lnTo>
                <a:lnTo>
                  <a:pt x="256731" y="607576"/>
                </a:lnTo>
                <a:lnTo>
                  <a:pt x="306233" y="611597"/>
                </a:lnTo>
                <a:lnTo>
                  <a:pt x="355741" y="607576"/>
                </a:lnTo>
                <a:lnTo>
                  <a:pt x="402767" y="595940"/>
                </a:lnTo>
                <a:lnTo>
                  <a:pt x="446669" y="577332"/>
                </a:lnTo>
                <a:lnTo>
                  <a:pt x="486804" y="552394"/>
                </a:lnTo>
                <a:lnTo>
                  <a:pt x="522528" y="521768"/>
                </a:lnTo>
                <a:lnTo>
                  <a:pt x="532932" y="509668"/>
                </a:lnTo>
                <a:lnTo>
                  <a:pt x="306233" y="509668"/>
                </a:lnTo>
                <a:lnTo>
                  <a:pt x="259570" y="504259"/>
                </a:lnTo>
                <a:lnTo>
                  <a:pt x="216656" y="488865"/>
                </a:lnTo>
                <a:lnTo>
                  <a:pt x="178741" y="464733"/>
                </a:lnTo>
                <a:lnTo>
                  <a:pt x="147076" y="433112"/>
                </a:lnTo>
                <a:lnTo>
                  <a:pt x="122910" y="395248"/>
                </a:lnTo>
                <a:lnTo>
                  <a:pt x="107494" y="352391"/>
                </a:lnTo>
                <a:lnTo>
                  <a:pt x="102077" y="305788"/>
                </a:lnTo>
                <a:lnTo>
                  <a:pt x="107494" y="259192"/>
                </a:lnTo>
                <a:lnTo>
                  <a:pt x="122910" y="216340"/>
                </a:lnTo>
                <a:lnTo>
                  <a:pt x="147076" y="178481"/>
                </a:lnTo>
                <a:lnTo>
                  <a:pt x="178741" y="146862"/>
                </a:lnTo>
                <a:lnTo>
                  <a:pt x="216656" y="122731"/>
                </a:lnTo>
                <a:lnTo>
                  <a:pt x="259570" y="107337"/>
                </a:lnTo>
                <a:lnTo>
                  <a:pt x="306233" y="101929"/>
                </a:lnTo>
                <a:lnTo>
                  <a:pt x="532935" y="101929"/>
                </a:lnTo>
                <a:lnTo>
                  <a:pt x="522528" y="89826"/>
                </a:lnTo>
                <a:lnTo>
                  <a:pt x="486804" y="59201"/>
                </a:lnTo>
                <a:lnTo>
                  <a:pt x="446669" y="34264"/>
                </a:lnTo>
                <a:lnTo>
                  <a:pt x="402767" y="15656"/>
                </a:lnTo>
                <a:lnTo>
                  <a:pt x="355741" y="4021"/>
                </a:lnTo>
                <a:lnTo>
                  <a:pt x="306233" y="0"/>
                </a:lnTo>
                <a:close/>
              </a:path>
              <a:path w="612775" h="612139">
                <a:moveTo>
                  <a:pt x="532935" y="101929"/>
                </a:moveTo>
                <a:lnTo>
                  <a:pt x="306233" y="101929"/>
                </a:lnTo>
                <a:lnTo>
                  <a:pt x="352905" y="107337"/>
                </a:lnTo>
                <a:lnTo>
                  <a:pt x="395824" y="122731"/>
                </a:lnTo>
                <a:lnTo>
                  <a:pt x="433743" y="146862"/>
                </a:lnTo>
                <a:lnTo>
                  <a:pt x="465410" y="178481"/>
                </a:lnTo>
                <a:lnTo>
                  <a:pt x="489577" y="216340"/>
                </a:lnTo>
                <a:lnTo>
                  <a:pt x="504994" y="259192"/>
                </a:lnTo>
                <a:lnTo>
                  <a:pt x="510410" y="305788"/>
                </a:lnTo>
                <a:lnTo>
                  <a:pt x="504994" y="352391"/>
                </a:lnTo>
                <a:lnTo>
                  <a:pt x="489577" y="395248"/>
                </a:lnTo>
                <a:lnTo>
                  <a:pt x="465410" y="433112"/>
                </a:lnTo>
                <a:lnTo>
                  <a:pt x="433743" y="464733"/>
                </a:lnTo>
                <a:lnTo>
                  <a:pt x="395824" y="488865"/>
                </a:lnTo>
                <a:lnTo>
                  <a:pt x="352905" y="504259"/>
                </a:lnTo>
                <a:lnTo>
                  <a:pt x="306233" y="509668"/>
                </a:lnTo>
                <a:lnTo>
                  <a:pt x="532932" y="509668"/>
                </a:lnTo>
                <a:lnTo>
                  <a:pt x="578173" y="446019"/>
                </a:lnTo>
                <a:lnTo>
                  <a:pt x="596808" y="402181"/>
                </a:lnTo>
                <a:lnTo>
                  <a:pt x="608461" y="355223"/>
                </a:lnTo>
                <a:lnTo>
                  <a:pt x="612488" y="305788"/>
                </a:lnTo>
                <a:lnTo>
                  <a:pt x="608461" y="256358"/>
                </a:lnTo>
                <a:lnTo>
                  <a:pt x="596808" y="209404"/>
                </a:lnTo>
                <a:lnTo>
                  <a:pt x="578173" y="165570"/>
                </a:lnTo>
                <a:lnTo>
                  <a:pt x="553199" y="125496"/>
                </a:lnTo>
                <a:lnTo>
                  <a:pt x="532935" y="101929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5971" y="3044841"/>
            <a:ext cx="612775" cy="612140"/>
          </a:xfrm>
          <a:custGeom>
            <a:avLst/>
            <a:gdLst/>
            <a:ahLst/>
            <a:cxnLst/>
            <a:rect l="l" t="t" r="r" b="b"/>
            <a:pathLst>
              <a:path w="612775" h="612139">
                <a:moveTo>
                  <a:pt x="306233" y="0"/>
                </a:moveTo>
                <a:lnTo>
                  <a:pt x="256731" y="4021"/>
                </a:lnTo>
                <a:lnTo>
                  <a:pt x="209710" y="15656"/>
                </a:lnTo>
                <a:lnTo>
                  <a:pt x="165811" y="34264"/>
                </a:lnTo>
                <a:lnTo>
                  <a:pt x="125679" y="59201"/>
                </a:lnTo>
                <a:lnTo>
                  <a:pt x="89957" y="89826"/>
                </a:lnTo>
                <a:lnTo>
                  <a:pt x="59287" y="125496"/>
                </a:lnTo>
                <a:lnTo>
                  <a:pt x="34314" y="165570"/>
                </a:lnTo>
                <a:lnTo>
                  <a:pt x="15679" y="209404"/>
                </a:lnTo>
                <a:lnTo>
                  <a:pt x="4027" y="256358"/>
                </a:lnTo>
                <a:lnTo>
                  <a:pt x="0" y="305788"/>
                </a:lnTo>
                <a:lnTo>
                  <a:pt x="4027" y="355221"/>
                </a:lnTo>
                <a:lnTo>
                  <a:pt x="15679" y="402177"/>
                </a:lnTo>
                <a:lnTo>
                  <a:pt x="34314" y="446014"/>
                </a:lnTo>
                <a:lnTo>
                  <a:pt x="59287" y="486089"/>
                </a:lnTo>
                <a:lnTo>
                  <a:pt x="89957" y="521760"/>
                </a:lnTo>
                <a:lnTo>
                  <a:pt x="125679" y="552386"/>
                </a:lnTo>
                <a:lnTo>
                  <a:pt x="165811" y="577324"/>
                </a:lnTo>
                <a:lnTo>
                  <a:pt x="209710" y="595932"/>
                </a:lnTo>
                <a:lnTo>
                  <a:pt x="256731" y="607567"/>
                </a:lnTo>
                <a:lnTo>
                  <a:pt x="306233" y="611589"/>
                </a:lnTo>
                <a:lnTo>
                  <a:pt x="355741" y="607567"/>
                </a:lnTo>
                <a:lnTo>
                  <a:pt x="402767" y="595932"/>
                </a:lnTo>
                <a:lnTo>
                  <a:pt x="446669" y="577324"/>
                </a:lnTo>
                <a:lnTo>
                  <a:pt x="486804" y="552386"/>
                </a:lnTo>
                <a:lnTo>
                  <a:pt x="522528" y="521760"/>
                </a:lnTo>
                <a:lnTo>
                  <a:pt x="532935" y="509657"/>
                </a:lnTo>
                <a:lnTo>
                  <a:pt x="306233" y="509657"/>
                </a:lnTo>
                <a:lnTo>
                  <a:pt x="259570" y="504248"/>
                </a:lnTo>
                <a:lnTo>
                  <a:pt x="216657" y="488854"/>
                </a:lnTo>
                <a:lnTo>
                  <a:pt x="178743" y="464723"/>
                </a:lnTo>
                <a:lnTo>
                  <a:pt x="147078" y="433103"/>
                </a:lnTo>
                <a:lnTo>
                  <a:pt x="122912" y="395242"/>
                </a:lnTo>
                <a:lnTo>
                  <a:pt x="107496" y="352387"/>
                </a:lnTo>
                <a:lnTo>
                  <a:pt x="102080" y="305788"/>
                </a:lnTo>
                <a:lnTo>
                  <a:pt x="107496" y="259192"/>
                </a:lnTo>
                <a:lnTo>
                  <a:pt x="122912" y="216340"/>
                </a:lnTo>
                <a:lnTo>
                  <a:pt x="147078" y="178481"/>
                </a:lnTo>
                <a:lnTo>
                  <a:pt x="178743" y="146862"/>
                </a:lnTo>
                <a:lnTo>
                  <a:pt x="216657" y="122731"/>
                </a:lnTo>
                <a:lnTo>
                  <a:pt x="259570" y="107337"/>
                </a:lnTo>
                <a:lnTo>
                  <a:pt x="306233" y="101929"/>
                </a:lnTo>
                <a:lnTo>
                  <a:pt x="532935" y="101929"/>
                </a:lnTo>
                <a:lnTo>
                  <a:pt x="522528" y="89826"/>
                </a:lnTo>
                <a:lnTo>
                  <a:pt x="486804" y="59201"/>
                </a:lnTo>
                <a:lnTo>
                  <a:pt x="446669" y="34264"/>
                </a:lnTo>
                <a:lnTo>
                  <a:pt x="402767" y="15656"/>
                </a:lnTo>
                <a:lnTo>
                  <a:pt x="355741" y="4021"/>
                </a:lnTo>
                <a:lnTo>
                  <a:pt x="306233" y="0"/>
                </a:lnTo>
                <a:close/>
              </a:path>
              <a:path w="612775" h="612139">
                <a:moveTo>
                  <a:pt x="532935" y="101929"/>
                </a:moveTo>
                <a:lnTo>
                  <a:pt x="306233" y="101929"/>
                </a:lnTo>
                <a:lnTo>
                  <a:pt x="352897" y="107337"/>
                </a:lnTo>
                <a:lnTo>
                  <a:pt x="395811" y="122731"/>
                </a:lnTo>
                <a:lnTo>
                  <a:pt x="433725" y="146862"/>
                </a:lnTo>
                <a:lnTo>
                  <a:pt x="465391" y="178481"/>
                </a:lnTo>
                <a:lnTo>
                  <a:pt x="489556" y="216340"/>
                </a:lnTo>
                <a:lnTo>
                  <a:pt x="504972" y="259192"/>
                </a:lnTo>
                <a:lnTo>
                  <a:pt x="510389" y="305788"/>
                </a:lnTo>
                <a:lnTo>
                  <a:pt x="504972" y="352387"/>
                </a:lnTo>
                <a:lnTo>
                  <a:pt x="489556" y="395242"/>
                </a:lnTo>
                <a:lnTo>
                  <a:pt x="465391" y="433103"/>
                </a:lnTo>
                <a:lnTo>
                  <a:pt x="433725" y="464723"/>
                </a:lnTo>
                <a:lnTo>
                  <a:pt x="395811" y="488854"/>
                </a:lnTo>
                <a:lnTo>
                  <a:pt x="352897" y="504248"/>
                </a:lnTo>
                <a:lnTo>
                  <a:pt x="306233" y="509657"/>
                </a:lnTo>
                <a:lnTo>
                  <a:pt x="532935" y="509657"/>
                </a:lnTo>
                <a:lnTo>
                  <a:pt x="578173" y="446014"/>
                </a:lnTo>
                <a:lnTo>
                  <a:pt x="596808" y="402177"/>
                </a:lnTo>
                <a:lnTo>
                  <a:pt x="608461" y="355221"/>
                </a:lnTo>
                <a:lnTo>
                  <a:pt x="612488" y="305788"/>
                </a:lnTo>
                <a:lnTo>
                  <a:pt x="608461" y="256358"/>
                </a:lnTo>
                <a:lnTo>
                  <a:pt x="596808" y="209404"/>
                </a:lnTo>
                <a:lnTo>
                  <a:pt x="578173" y="165570"/>
                </a:lnTo>
                <a:lnTo>
                  <a:pt x="553199" y="125496"/>
                </a:lnTo>
                <a:lnTo>
                  <a:pt x="532935" y="101929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6188" y="2665261"/>
            <a:ext cx="360680" cy="478790"/>
          </a:xfrm>
          <a:custGeom>
            <a:avLst/>
            <a:gdLst/>
            <a:ahLst/>
            <a:cxnLst/>
            <a:rect l="l" t="t" r="r" b="b"/>
            <a:pathLst>
              <a:path w="360679" h="478789">
                <a:moveTo>
                  <a:pt x="85624" y="0"/>
                </a:moveTo>
                <a:lnTo>
                  <a:pt x="0" y="55483"/>
                </a:lnTo>
                <a:lnTo>
                  <a:pt x="275017" y="478753"/>
                </a:lnTo>
                <a:lnTo>
                  <a:pt x="360663" y="423270"/>
                </a:lnTo>
                <a:lnTo>
                  <a:pt x="85624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8822" y="2670004"/>
            <a:ext cx="346710" cy="463550"/>
          </a:xfrm>
          <a:custGeom>
            <a:avLst/>
            <a:gdLst/>
            <a:ahLst/>
            <a:cxnLst/>
            <a:rect l="l" t="t" r="r" b="b"/>
            <a:pathLst>
              <a:path w="346710" h="463550">
                <a:moveTo>
                  <a:pt x="260233" y="0"/>
                </a:moveTo>
                <a:lnTo>
                  <a:pt x="0" y="408529"/>
                </a:lnTo>
                <a:lnTo>
                  <a:pt x="86138" y="463243"/>
                </a:lnTo>
                <a:lnTo>
                  <a:pt x="346371" y="54692"/>
                </a:lnTo>
                <a:lnTo>
                  <a:pt x="260233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4864" y="3322599"/>
            <a:ext cx="569595" cy="102235"/>
          </a:xfrm>
          <a:custGeom>
            <a:avLst/>
            <a:gdLst/>
            <a:ahLst/>
            <a:cxnLst/>
            <a:rect l="l" t="t" r="r" b="b"/>
            <a:pathLst>
              <a:path w="569595" h="102235">
                <a:moveTo>
                  <a:pt x="0" y="0"/>
                </a:moveTo>
                <a:lnTo>
                  <a:pt x="569077" y="0"/>
                </a:lnTo>
                <a:lnTo>
                  <a:pt x="569077" y="101929"/>
                </a:lnTo>
                <a:lnTo>
                  <a:pt x="0" y="101929"/>
                </a:lnTo>
                <a:lnTo>
                  <a:pt x="0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91453" y="2833334"/>
            <a:ext cx="316865" cy="283210"/>
          </a:xfrm>
          <a:custGeom>
            <a:avLst/>
            <a:gdLst/>
            <a:ahLst/>
            <a:cxnLst/>
            <a:rect l="l" t="t" r="r" b="b"/>
            <a:pathLst>
              <a:path w="316864" h="283210">
                <a:moveTo>
                  <a:pt x="17865" y="129959"/>
                </a:moveTo>
                <a:lnTo>
                  <a:pt x="0" y="229346"/>
                </a:lnTo>
                <a:lnTo>
                  <a:pt x="265411" y="282864"/>
                </a:lnTo>
                <a:lnTo>
                  <a:pt x="288481" y="163095"/>
                </a:lnTo>
                <a:lnTo>
                  <a:pt x="186290" y="163095"/>
                </a:lnTo>
                <a:lnTo>
                  <a:pt x="17865" y="129959"/>
                </a:lnTo>
                <a:close/>
              </a:path>
              <a:path w="316864" h="283210">
                <a:moveTo>
                  <a:pt x="214361" y="0"/>
                </a:moveTo>
                <a:lnTo>
                  <a:pt x="186290" y="163095"/>
                </a:lnTo>
                <a:lnTo>
                  <a:pt x="288481" y="163095"/>
                </a:lnTo>
                <a:lnTo>
                  <a:pt x="316460" y="17839"/>
                </a:lnTo>
                <a:lnTo>
                  <a:pt x="214361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4921" y="2677887"/>
            <a:ext cx="316865" cy="288290"/>
          </a:xfrm>
          <a:custGeom>
            <a:avLst/>
            <a:gdLst/>
            <a:ahLst/>
            <a:cxnLst/>
            <a:rect l="l" t="t" r="r" b="b"/>
            <a:pathLst>
              <a:path w="316864" h="288289">
                <a:moveTo>
                  <a:pt x="286834" y="119768"/>
                </a:moveTo>
                <a:lnTo>
                  <a:pt x="183744" y="119768"/>
                </a:lnTo>
                <a:lnTo>
                  <a:pt x="216907" y="287970"/>
                </a:lnTo>
                <a:lnTo>
                  <a:pt x="316439" y="267567"/>
                </a:lnTo>
                <a:lnTo>
                  <a:pt x="286834" y="119768"/>
                </a:lnTo>
                <a:close/>
              </a:path>
              <a:path w="316864" h="288289">
                <a:moveTo>
                  <a:pt x="262843" y="0"/>
                </a:moveTo>
                <a:lnTo>
                  <a:pt x="0" y="53517"/>
                </a:lnTo>
                <a:lnTo>
                  <a:pt x="20411" y="152904"/>
                </a:lnTo>
                <a:lnTo>
                  <a:pt x="183744" y="119768"/>
                </a:lnTo>
                <a:lnTo>
                  <a:pt x="286834" y="119768"/>
                </a:lnTo>
                <a:lnTo>
                  <a:pt x="262843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2524" y="3190098"/>
            <a:ext cx="273050" cy="379730"/>
          </a:xfrm>
          <a:custGeom>
            <a:avLst/>
            <a:gdLst/>
            <a:ahLst/>
            <a:cxnLst/>
            <a:rect l="l" t="t" r="r" b="b"/>
            <a:pathLst>
              <a:path w="273050" h="379729">
                <a:moveTo>
                  <a:pt x="206701" y="0"/>
                </a:moveTo>
                <a:lnTo>
                  <a:pt x="0" y="178371"/>
                </a:lnTo>
                <a:lnTo>
                  <a:pt x="178630" y="379691"/>
                </a:lnTo>
                <a:lnTo>
                  <a:pt x="255183" y="310887"/>
                </a:lnTo>
                <a:lnTo>
                  <a:pt x="145446" y="188561"/>
                </a:lnTo>
                <a:lnTo>
                  <a:pt x="273049" y="76441"/>
                </a:lnTo>
                <a:lnTo>
                  <a:pt x="206701" y="0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53034" y="375615"/>
            <a:ext cx="6891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Generating value through</a:t>
            </a:r>
            <a:r>
              <a:rPr sz="4000" spc="55" dirty="0"/>
              <a:t> </a:t>
            </a:r>
            <a:r>
              <a:rPr sz="4000" spc="-5" dirty="0"/>
              <a:t>data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891" y="655814"/>
            <a:ext cx="7975820" cy="484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47456" y="6610908"/>
            <a:ext cx="3486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" y="926591"/>
            <a:ext cx="8894064" cy="500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827" y="1429511"/>
            <a:ext cx="7324344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705612"/>
            <a:ext cx="7620000" cy="5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095" y="6511849"/>
            <a:ext cx="74999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7575A"/>
                </a:solidFill>
                <a:latin typeface="Arial"/>
                <a:cs typeface="Arial"/>
              </a:rPr>
              <a:t>Source:</a:t>
            </a:r>
            <a:r>
              <a:rPr sz="1200" spc="-2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https://www.techleer.com/articles/203-machine-learning-algorithm-backbone-of-emerging-technologies/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901" y="1028404"/>
            <a:ext cx="8410118" cy="507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2345435"/>
            <a:ext cx="8497824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28" y="638555"/>
            <a:ext cx="8848344" cy="558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6760" y="6298488"/>
            <a:ext cx="3025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7575A"/>
                </a:solidFill>
                <a:latin typeface="Arial"/>
                <a:cs typeface="Arial"/>
              </a:rPr>
              <a:t>Source: </a:t>
            </a:r>
            <a:r>
              <a:rPr sz="1100" u="sng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A strategist guide to artificial</a:t>
            </a:r>
            <a:r>
              <a:rPr sz="1100" u="sng" spc="-15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1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intelligence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39328" y="6465125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10668"/>
                </a:lnTo>
                <a:lnTo>
                  <a:pt x="41148" y="0"/>
                </a:lnTo>
                <a:lnTo>
                  <a:pt x="0" y="0"/>
                </a:lnTo>
                <a:lnTo>
                  <a:pt x="0" y="10668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098" y="2269947"/>
            <a:ext cx="30060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57575A"/>
                </a:solidFill>
                <a:latin typeface="Arial"/>
                <a:cs typeface="Arial"/>
              </a:rPr>
              <a:t>HOW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208" y="1468820"/>
            <a:ext cx="8100059" cy="4233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2239" y="6609384"/>
            <a:ext cx="847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7575A"/>
                </a:solidFill>
                <a:latin typeface="Arial"/>
                <a:cs typeface="Arial"/>
              </a:rPr>
              <a:t>Source:</a:t>
            </a:r>
            <a:r>
              <a:rPr sz="1100" spc="-8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1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3"/>
              </a:rPr>
              <a:t>Selis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447" y="1214627"/>
            <a:ext cx="6476249" cy="442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060"/>
              </a:spcBef>
            </a:pPr>
            <a:r>
              <a:rPr spc="-5" dirty="0"/>
              <a:t>Make data </a:t>
            </a:r>
            <a:r>
              <a:rPr dirty="0"/>
              <a:t>analytics work for you, </a:t>
            </a:r>
            <a:r>
              <a:rPr spc="-5" dirty="0"/>
              <a:t>not</a:t>
            </a:r>
            <a:r>
              <a:rPr spc="-130" dirty="0"/>
              <a:t> </a:t>
            </a:r>
            <a:r>
              <a:rPr spc="-5" dirty="0"/>
              <a:t>the  other </a:t>
            </a:r>
            <a:r>
              <a:rPr dirty="0"/>
              <a:t>way </a:t>
            </a:r>
            <a:r>
              <a:rPr spc="-5" dirty="0"/>
              <a:t>around</a:t>
            </a:r>
            <a:r>
              <a:rPr spc="-55" dirty="0"/>
              <a:t> </a:t>
            </a:r>
            <a:r>
              <a:rPr dirty="0"/>
              <a:t>(</a:t>
            </a:r>
            <a:r>
              <a:rPr u="heavy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hlinkClick r:id="rId2"/>
              </a:rPr>
              <a:t>McK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482084" y="1223772"/>
            <a:ext cx="4140835" cy="645160"/>
          </a:xfrm>
          <a:custGeom>
            <a:avLst/>
            <a:gdLst/>
            <a:ahLst/>
            <a:cxnLst/>
            <a:rect l="l" t="t" r="r" b="b"/>
            <a:pathLst>
              <a:path w="4140834" h="645160">
                <a:moveTo>
                  <a:pt x="4092066" y="0"/>
                </a:moveTo>
                <a:lnTo>
                  <a:pt x="48640" y="0"/>
                </a:lnTo>
                <a:lnTo>
                  <a:pt x="29682" y="3813"/>
                </a:lnTo>
                <a:lnTo>
                  <a:pt x="14224" y="14224"/>
                </a:lnTo>
                <a:lnTo>
                  <a:pt x="3813" y="29682"/>
                </a:lnTo>
                <a:lnTo>
                  <a:pt x="0" y="48640"/>
                </a:lnTo>
                <a:lnTo>
                  <a:pt x="0" y="596011"/>
                </a:lnTo>
                <a:lnTo>
                  <a:pt x="3813" y="614969"/>
                </a:lnTo>
                <a:lnTo>
                  <a:pt x="14223" y="630427"/>
                </a:lnTo>
                <a:lnTo>
                  <a:pt x="29682" y="640838"/>
                </a:lnTo>
                <a:lnTo>
                  <a:pt x="48640" y="644651"/>
                </a:lnTo>
                <a:lnTo>
                  <a:pt x="4092066" y="644651"/>
                </a:lnTo>
                <a:lnTo>
                  <a:pt x="4111025" y="640838"/>
                </a:lnTo>
                <a:lnTo>
                  <a:pt x="4126484" y="630427"/>
                </a:lnTo>
                <a:lnTo>
                  <a:pt x="4136894" y="614969"/>
                </a:lnTo>
                <a:lnTo>
                  <a:pt x="4140708" y="596011"/>
                </a:lnTo>
                <a:lnTo>
                  <a:pt x="4140708" y="48640"/>
                </a:lnTo>
                <a:lnTo>
                  <a:pt x="4136894" y="29682"/>
                </a:lnTo>
                <a:lnTo>
                  <a:pt x="4126484" y="14224"/>
                </a:lnTo>
                <a:lnTo>
                  <a:pt x="4111025" y="3813"/>
                </a:lnTo>
                <a:lnTo>
                  <a:pt x="4092066" y="0"/>
                </a:lnTo>
                <a:close/>
              </a:path>
            </a:pathLst>
          </a:custGeom>
          <a:solidFill>
            <a:srgbClr val="003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6276" y="1879092"/>
            <a:ext cx="3511550" cy="492759"/>
          </a:xfrm>
          <a:custGeom>
            <a:avLst/>
            <a:gdLst/>
            <a:ahLst/>
            <a:cxnLst/>
            <a:rect l="l" t="t" r="r" b="b"/>
            <a:pathLst>
              <a:path w="3511550" h="492760">
                <a:moveTo>
                  <a:pt x="3474212" y="0"/>
                </a:moveTo>
                <a:lnTo>
                  <a:pt x="37084" y="0"/>
                </a:lnTo>
                <a:lnTo>
                  <a:pt x="22663" y="2919"/>
                </a:lnTo>
                <a:lnTo>
                  <a:pt x="10874" y="10874"/>
                </a:lnTo>
                <a:lnTo>
                  <a:pt x="2919" y="22663"/>
                </a:lnTo>
                <a:lnTo>
                  <a:pt x="0" y="37084"/>
                </a:lnTo>
                <a:lnTo>
                  <a:pt x="0" y="455168"/>
                </a:lnTo>
                <a:lnTo>
                  <a:pt x="2919" y="469588"/>
                </a:lnTo>
                <a:lnTo>
                  <a:pt x="10874" y="481377"/>
                </a:lnTo>
                <a:lnTo>
                  <a:pt x="22663" y="489332"/>
                </a:lnTo>
                <a:lnTo>
                  <a:pt x="37084" y="492252"/>
                </a:lnTo>
                <a:lnTo>
                  <a:pt x="3474212" y="492252"/>
                </a:lnTo>
                <a:lnTo>
                  <a:pt x="3488632" y="489332"/>
                </a:lnTo>
                <a:lnTo>
                  <a:pt x="3500421" y="481377"/>
                </a:lnTo>
                <a:lnTo>
                  <a:pt x="3508376" y="469588"/>
                </a:lnTo>
                <a:lnTo>
                  <a:pt x="3511296" y="455168"/>
                </a:lnTo>
                <a:lnTo>
                  <a:pt x="3511296" y="37084"/>
                </a:lnTo>
                <a:lnTo>
                  <a:pt x="3508376" y="22663"/>
                </a:lnTo>
                <a:lnTo>
                  <a:pt x="3500421" y="10874"/>
                </a:lnTo>
                <a:lnTo>
                  <a:pt x="3488632" y="2919"/>
                </a:lnTo>
                <a:lnTo>
                  <a:pt x="3474212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6276" y="2959607"/>
            <a:ext cx="3511550" cy="494030"/>
          </a:xfrm>
          <a:custGeom>
            <a:avLst/>
            <a:gdLst/>
            <a:ahLst/>
            <a:cxnLst/>
            <a:rect l="l" t="t" r="r" b="b"/>
            <a:pathLst>
              <a:path w="3511550" h="494029">
                <a:moveTo>
                  <a:pt x="3474084" y="0"/>
                </a:moveTo>
                <a:lnTo>
                  <a:pt x="37211" y="0"/>
                </a:lnTo>
                <a:lnTo>
                  <a:pt x="22717" y="2921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1"/>
                </a:lnTo>
                <a:lnTo>
                  <a:pt x="0" y="456564"/>
                </a:lnTo>
                <a:lnTo>
                  <a:pt x="2921" y="471058"/>
                </a:lnTo>
                <a:lnTo>
                  <a:pt x="10890" y="482885"/>
                </a:lnTo>
                <a:lnTo>
                  <a:pt x="22717" y="490854"/>
                </a:lnTo>
                <a:lnTo>
                  <a:pt x="37211" y="493775"/>
                </a:lnTo>
                <a:lnTo>
                  <a:pt x="3474084" y="493775"/>
                </a:lnTo>
                <a:lnTo>
                  <a:pt x="3488578" y="490854"/>
                </a:lnTo>
                <a:lnTo>
                  <a:pt x="3500405" y="482885"/>
                </a:lnTo>
                <a:lnTo>
                  <a:pt x="3508375" y="471058"/>
                </a:lnTo>
                <a:lnTo>
                  <a:pt x="3511296" y="456564"/>
                </a:lnTo>
                <a:lnTo>
                  <a:pt x="3511296" y="37211"/>
                </a:lnTo>
                <a:lnTo>
                  <a:pt x="3508375" y="22717"/>
                </a:lnTo>
                <a:lnTo>
                  <a:pt x="3500405" y="10890"/>
                </a:lnTo>
                <a:lnTo>
                  <a:pt x="3488578" y="2921"/>
                </a:lnTo>
                <a:lnTo>
                  <a:pt x="347408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276" y="3500628"/>
            <a:ext cx="3511550" cy="492759"/>
          </a:xfrm>
          <a:custGeom>
            <a:avLst/>
            <a:gdLst/>
            <a:ahLst/>
            <a:cxnLst/>
            <a:rect l="l" t="t" r="r" b="b"/>
            <a:pathLst>
              <a:path w="3511550" h="492760">
                <a:moveTo>
                  <a:pt x="3474212" y="0"/>
                </a:moveTo>
                <a:lnTo>
                  <a:pt x="37084" y="0"/>
                </a:lnTo>
                <a:lnTo>
                  <a:pt x="22663" y="2919"/>
                </a:lnTo>
                <a:lnTo>
                  <a:pt x="10874" y="10874"/>
                </a:lnTo>
                <a:lnTo>
                  <a:pt x="2919" y="22663"/>
                </a:lnTo>
                <a:lnTo>
                  <a:pt x="0" y="37084"/>
                </a:lnTo>
                <a:lnTo>
                  <a:pt x="0" y="455168"/>
                </a:lnTo>
                <a:lnTo>
                  <a:pt x="2919" y="469588"/>
                </a:lnTo>
                <a:lnTo>
                  <a:pt x="10874" y="481377"/>
                </a:lnTo>
                <a:lnTo>
                  <a:pt x="22663" y="489332"/>
                </a:lnTo>
                <a:lnTo>
                  <a:pt x="37084" y="492252"/>
                </a:lnTo>
                <a:lnTo>
                  <a:pt x="3474212" y="492252"/>
                </a:lnTo>
                <a:lnTo>
                  <a:pt x="3488632" y="489332"/>
                </a:lnTo>
                <a:lnTo>
                  <a:pt x="3500421" y="481377"/>
                </a:lnTo>
                <a:lnTo>
                  <a:pt x="3508376" y="469588"/>
                </a:lnTo>
                <a:lnTo>
                  <a:pt x="3511296" y="455168"/>
                </a:lnTo>
                <a:lnTo>
                  <a:pt x="3511296" y="37084"/>
                </a:lnTo>
                <a:lnTo>
                  <a:pt x="3508376" y="22663"/>
                </a:lnTo>
                <a:lnTo>
                  <a:pt x="3500421" y="10874"/>
                </a:lnTo>
                <a:lnTo>
                  <a:pt x="3488632" y="2919"/>
                </a:lnTo>
                <a:lnTo>
                  <a:pt x="3474212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5850" y="6599326"/>
            <a:ext cx="542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Sourc</a:t>
            </a:r>
            <a:r>
              <a:rPr sz="1200" b="1" u="heavy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927" y="1207007"/>
            <a:ext cx="3770376" cy="5650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6276" y="2418588"/>
            <a:ext cx="3511550" cy="494030"/>
          </a:xfrm>
          <a:custGeom>
            <a:avLst/>
            <a:gdLst/>
            <a:ahLst/>
            <a:cxnLst/>
            <a:rect l="l" t="t" r="r" b="b"/>
            <a:pathLst>
              <a:path w="3511550" h="494030">
                <a:moveTo>
                  <a:pt x="3474084" y="0"/>
                </a:moveTo>
                <a:lnTo>
                  <a:pt x="37211" y="0"/>
                </a:lnTo>
                <a:lnTo>
                  <a:pt x="22717" y="2921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1"/>
                </a:lnTo>
                <a:lnTo>
                  <a:pt x="0" y="456564"/>
                </a:lnTo>
                <a:lnTo>
                  <a:pt x="2921" y="471058"/>
                </a:lnTo>
                <a:lnTo>
                  <a:pt x="10890" y="482885"/>
                </a:lnTo>
                <a:lnTo>
                  <a:pt x="22717" y="490854"/>
                </a:lnTo>
                <a:lnTo>
                  <a:pt x="37211" y="493775"/>
                </a:lnTo>
                <a:lnTo>
                  <a:pt x="3474084" y="493775"/>
                </a:lnTo>
                <a:lnTo>
                  <a:pt x="3488578" y="490854"/>
                </a:lnTo>
                <a:lnTo>
                  <a:pt x="3500405" y="482885"/>
                </a:lnTo>
                <a:lnTo>
                  <a:pt x="3508375" y="471058"/>
                </a:lnTo>
                <a:lnTo>
                  <a:pt x="3511296" y="456564"/>
                </a:lnTo>
                <a:lnTo>
                  <a:pt x="3511296" y="37211"/>
                </a:lnTo>
                <a:lnTo>
                  <a:pt x="3508375" y="22717"/>
                </a:lnTo>
                <a:lnTo>
                  <a:pt x="3500405" y="10890"/>
                </a:lnTo>
                <a:lnTo>
                  <a:pt x="3488578" y="2921"/>
                </a:lnTo>
                <a:lnTo>
                  <a:pt x="347408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4066032"/>
            <a:ext cx="4140835" cy="645160"/>
          </a:xfrm>
          <a:custGeom>
            <a:avLst/>
            <a:gdLst/>
            <a:ahLst/>
            <a:cxnLst/>
            <a:rect l="l" t="t" r="r" b="b"/>
            <a:pathLst>
              <a:path w="4140834" h="645160">
                <a:moveTo>
                  <a:pt x="4092066" y="0"/>
                </a:moveTo>
                <a:lnTo>
                  <a:pt x="48640" y="0"/>
                </a:lnTo>
                <a:lnTo>
                  <a:pt x="29682" y="3813"/>
                </a:lnTo>
                <a:lnTo>
                  <a:pt x="14224" y="14224"/>
                </a:lnTo>
                <a:lnTo>
                  <a:pt x="3813" y="29682"/>
                </a:lnTo>
                <a:lnTo>
                  <a:pt x="0" y="48641"/>
                </a:lnTo>
                <a:lnTo>
                  <a:pt x="0" y="596011"/>
                </a:lnTo>
                <a:lnTo>
                  <a:pt x="3813" y="614969"/>
                </a:lnTo>
                <a:lnTo>
                  <a:pt x="14223" y="630428"/>
                </a:lnTo>
                <a:lnTo>
                  <a:pt x="29682" y="640838"/>
                </a:lnTo>
                <a:lnTo>
                  <a:pt x="48640" y="644652"/>
                </a:lnTo>
                <a:lnTo>
                  <a:pt x="4092066" y="644652"/>
                </a:lnTo>
                <a:lnTo>
                  <a:pt x="4111025" y="640838"/>
                </a:lnTo>
                <a:lnTo>
                  <a:pt x="4126484" y="630428"/>
                </a:lnTo>
                <a:lnTo>
                  <a:pt x="4136894" y="614969"/>
                </a:lnTo>
                <a:lnTo>
                  <a:pt x="4140708" y="596011"/>
                </a:lnTo>
                <a:lnTo>
                  <a:pt x="4140708" y="48641"/>
                </a:lnTo>
                <a:lnTo>
                  <a:pt x="4136894" y="29682"/>
                </a:lnTo>
                <a:lnTo>
                  <a:pt x="4126484" y="14224"/>
                </a:lnTo>
                <a:lnTo>
                  <a:pt x="4111025" y="3813"/>
                </a:lnTo>
                <a:lnTo>
                  <a:pt x="4092066" y="0"/>
                </a:lnTo>
                <a:close/>
              </a:path>
            </a:pathLst>
          </a:custGeom>
          <a:solidFill>
            <a:srgbClr val="003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48125">
              <a:lnSpc>
                <a:spcPct val="100000"/>
              </a:lnSpc>
              <a:spcBef>
                <a:spcPts val="105"/>
              </a:spcBef>
            </a:pPr>
            <a:r>
              <a:rPr dirty="0"/>
              <a:t>Purpose-driven</a:t>
            </a:r>
            <a:r>
              <a:rPr spc="-10" dirty="0"/>
              <a:t> </a:t>
            </a:r>
            <a:r>
              <a:rPr spc="-70" dirty="0"/>
              <a:t>DATA</a:t>
            </a:r>
          </a:p>
          <a:p>
            <a:pPr marL="4819650" marR="5080">
              <a:lnSpc>
                <a:spcPct val="197200"/>
              </a:lnSpc>
              <a:spcBef>
                <a:spcPts val="185"/>
              </a:spcBef>
            </a:pPr>
            <a:r>
              <a:rPr sz="1800" b="0" dirty="0">
                <a:solidFill>
                  <a:srgbClr val="57575A"/>
                </a:solidFill>
                <a:latin typeface="Arial"/>
                <a:cs typeface="Arial"/>
              </a:rPr>
              <a:t>Ask the </a:t>
            </a:r>
            <a:r>
              <a:rPr sz="1800" dirty="0">
                <a:solidFill>
                  <a:srgbClr val="57575A"/>
                </a:solidFill>
              </a:rPr>
              <a:t>right questions  </a:t>
            </a:r>
            <a:r>
              <a:rPr sz="1800" b="0" spc="-5" dirty="0">
                <a:solidFill>
                  <a:srgbClr val="57575A"/>
                </a:solidFill>
                <a:latin typeface="Arial"/>
                <a:cs typeface="Arial"/>
              </a:rPr>
              <a:t>Think </a:t>
            </a:r>
            <a:r>
              <a:rPr sz="1800" spc="-5" dirty="0">
                <a:solidFill>
                  <a:srgbClr val="57575A"/>
                </a:solidFill>
              </a:rPr>
              <a:t>small</a:t>
            </a:r>
            <a:r>
              <a:rPr sz="1800" b="0" spc="-5" dirty="0">
                <a:solidFill>
                  <a:srgbClr val="57575A"/>
                </a:solidFill>
                <a:latin typeface="Arial"/>
                <a:cs typeface="Arial"/>
              </a:rPr>
              <a:t>, </a:t>
            </a:r>
            <a:r>
              <a:rPr sz="1800" b="0" dirty="0">
                <a:solidFill>
                  <a:srgbClr val="57575A"/>
                </a:solidFill>
                <a:latin typeface="Arial"/>
                <a:cs typeface="Arial"/>
              </a:rPr>
              <a:t>… </a:t>
            </a:r>
            <a:r>
              <a:rPr sz="1800" b="0" spc="-5" dirty="0">
                <a:solidFill>
                  <a:srgbClr val="57575A"/>
                </a:solidFill>
                <a:latin typeface="Arial"/>
                <a:cs typeface="Arial"/>
              </a:rPr>
              <a:t>and very </a:t>
            </a:r>
            <a:r>
              <a:rPr sz="1800" dirty="0">
                <a:solidFill>
                  <a:srgbClr val="57575A"/>
                </a:solidFill>
              </a:rPr>
              <a:t>big  </a:t>
            </a:r>
            <a:r>
              <a:rPr sz="1800" b="0" spc="-5" dirty="0">
                <a:solidFill>
                  <a:srgbClr val="57575A"/>
                </a:solidFill>
                <a:latin typeface="Arial"/>
                <a:cs typeface="Arial"/>
              </a:rPr>
              <a:t>Embrace</a:t>
            </a:r>
            <a:r>
              <a:rPr sz="1800" b="0" spc="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A"/>
                </a:solidFill>
              </a:rPr>
              <a:t>taboos</a:t>
            </a:r>
            <a:endParaRPr sz="1800">
              <a:latin typeface="Arial"/>
              <a:cs typeface="Arial"/>
            </a:endParaRPr>
          </a:p>
          <a:p>
            <a:pPr marL="4035425"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4819650">
              <a:lnSpc>
                <a:spcPct val="100000"/>
              </a:lnSpc>
            </a:pPr>
            <a:r>
              <a:rPr sz="1800" b="0" spc="-10" dirty="0">
                <a:solidFill>
                  <a:srgbClr val="57575A"/>
                </a:solidFill>
                <a:latin typeface="Arial"/>
                <a:cs typeface="Arial"/>
              </a:rPr>
              <a:t>Connect </a:t>
            </a:r>
            <a:r>
              <a:rPr sz="1800" b="0" dirty="0">
                <a:solidFill>
                  <a:srgbClr val="57575A"/>
                </a:solidFill>
                <a:latin typeface="Arial"/>
                <a:cs typeface="Arial"/>
              </a:rPr>
              <a:t>the</a:t>
            </a:r>
            <a:r>
              <a:rPr sz="1800" b="0" spc="1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A"/>
                </a:solidFill>
              </a:rPr>
              <a:t>dots</a:t>
            </a:r>
            <a:endParaRPr sz="1800">
              <a:latin typeface="Arial"/>
              <a:cs typeface="Arial"/>
            </a:endParaRPr>
          </a:p>
          <a:p>
            <a:pPr marL="403542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048125">
              <a:lnSpc>
                <a:spcPct val="100000"/>
              </a:lnSpc>
            </a:pPr>
            <a:r>
              <a:rPr dirty="0"/>
              <a:t>From outputs to</a:t>
            </a:r>
            <a:r>
              <a:rPr spc="-150" dirty="0"/>
              <a:t> </a:t>
            </a:r>
            <a:r>
              <a:rPr dirty="0"/>
              <a:t>ACTION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5256276" y="4759452"/>
            <a:ext cx="3511550" cy="492759"/>
          </a:xfrm>
          <a:custGeom>
            <a:avLst/>
            <a:gdLst/>
            <a:ahLst/>
            <a:cxnLst/>
            <a:rect l="l" t="t" r="r" b="b"/>
            <a:pathLst>
              <a:path w="3511550" h="492760">
                <a:moveTo>
                  <a:pt x="3474212" y="0"/>
                </a:moveTo>
                <a:lnTo>
                  <a:pt x="37084" y="0"/>
                </a:lnTo>
                <a:lnTo>
                  <a:pt x="22663" y="2919"/>
                </a:lnTo>
                <a:lnTo>
                  <a:pt x="10874" y="10874"/>
                </a:lnTo>
                <a:lnTo>
                  <a:pt x="2919" y="22663"/>
                </a:lnTo>
                <a:lnTo>
                  <a:pt x="0" y="37084"/>
                </a:lnTo>
                <a:lnTo>
                  <a:pt x="0" y="455168"/>
                </a:lnTo>
                <a:lnTo>
                  <a:pt x="2919" y="469588"/>
                </a:lnTo>
                <a:lnTo>
                  <a:pt x="10874" y="481377"/>
                </a:lnTo>
                <a:lnTo>
                  <a:pt x="22663" y="489332"/>
                </a:lnTo>
                <a:lnTo>
                  <a:pt x="37084" y="492252"/>
                </a:lnTo>
                <a:lnTo>
                  <a:pt x="3474212" y="492252"/>
                </a:lnTo>
                <a:lnTo>
                  <a:pt x="3488632" y="489332"/>
                </a:lnTo>
                <a:lnTo>
                  <a:pt x="3500421" y="481377"/>
                </a:lnTo>
                <a:lnTo>
                  <a:pt x="3508376" y="469588"/>
                </a:lnTo>
                <a:lnTo>
                  <a:pt x="3511296" y="455168"/>
                </a:lnTo>
                <a:lnTo>
                  <a:pt x="3511296" y="37084"/>
                </a:lnTo>
                <a:lnTo>
                  <a:pt x="3508376" y="22663"/>
                </a:lnTo>
                <a:lnTo>
                  <a:pt x="3500421" y="10874"/>
                </a:lnTo>
                <a:lnTo>
                  <a:pt x="3488632" y="2919"/>
                </a:lnTo>
                <a:lnTo>
                  <a:pt x="3474212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6276" y="5839967"/>
            <a:ext cx="3511550" cy="494030"/>
          </a:xfrm>
          <a:custGeom>
            <a:avLst/>
            <a:gdLst/>
            <a:ahLst/>
            <a:cxnLst/>
            <a:rect l="l" t="t" r="r" b="b"/>
            <a:pathLst>
              <a:path w="3511550" h="494029">
                <a:moveTo>
                  <a:pt x="3474084" y="0"/>
                </a:moveTo>
                <a:lnTo>
                  <a:pt x="37211" y="0"/>
                </a:lnTo>
                <a:lnTo>
                  <a:pt x="22717" y="2926"/>
                </a:lnTo>
                <a:lnTo>
                  <a:pt x="10890" y="10907"/>
                </a:lnTo>
                <a:lnTo>
                  <a:pt x="2921" y="22743"/>
                </a:lnTo>
                <a:lnTo>
                  <a:pt x="0" y="37236"/>
                </a:lnTo>
                <a:lnTo>
                  <a:pt x="0" y="456539"/>
                </a:lnTo>
                <a:lnTo>
                  <a:pt x="2921" y="471032"/>
                </a:lnTo>
                <a:lnTo>
                  <a:pt x="10890" y="482868"/>
                </a:lnTo>
                <a:lnTo>
                  <a:pt x="22717" y="490849"/>
                </a:lnTo>
                <a:lnTo>
                  <a:pt x="37211" y="493775"/>
                </a:lnTo>
                <a:lnTo>
                  <a:pt x="3474084" y="493775"/>
                </a:lnTo>
                <a:lnTo>
                  <a:pt x="3488578" y="490849"/>
                </a:lnTo>
                <a:lnTo>
                  <a:pt x="3500405" y="482868"/>
                </a:lnTo>
                <a:lnTo>
                  <a:pt x="3508375" y="471032"/>
                </a:lnTo>
                <a:lnTo>
                  <a:pt x="3511296" y="456539"/>
                </a:lnTo>
                <a:lnTo>
                  <a:pt x="3511296" y="37236"/>
                </a:lnTo>
                <a:lnTo>
                  <a:pt x="3508375" y="22743"/>
                </a:lnTo>
                <a:lnTo>
                  <a:pt x="3500405" y="10907"/>
                </a:lnTo>
                <a:lnTo>
                  <a:pt x="3488578" y="2926"/>
                </a:lnTo>
                <a:lnTo>
                  <a:pt x="347408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2559" y="6380988"/>
            <a:ext cx="3510279" cy="477520"/>
          </a:xfrm>
          <a:custGeom>
            <a:avLst/>
            <a:gdLst/>
            <a:ahLst/>
            <a:cxnLst/>
            <a:rect l="l" t="t" r="r" b="b"/>
            <a:pathLst>
              <a:path w="3510279" h="477520">
                <a:moveTo>
                  <a:pt x="3472688" y="0"/>
                </a:moveTo>
                <a:lnTo>
                  <a:pt x="37084" y="0"/>
                </a:lnTo>
                <a:lnTo>
                  <a:pt x="22663" y="2917"/>
                </a:lnTo>
                <a:lnTo>
                  <a:pt x="10874" y="10874"/>
                </a:lnTo>
                <a:lnTo>
                  <a:pt x="2919" y="22674"/>
                </a:lnTo>
                <a:lnTo>
                  <a:pt x="0" y="37122"/>
                </a:lnTo>
                <a:lnTo>
                  <a:pt x="0" y="455127"/>
                </a:lnTo>
                <a:lnTo>
                  <a:pt x="2919" y="469577"/>
                </a:lnTo>
                <a:lnTo>
                  <a:pt x="7929" y="477009"/>
                </a:lnTo>
                <a:lnTo>
                  <a:pt x="3501842" y="477009"/>
                </a:lnTo>
                <a:lnTo>
                  <a:pt x="3506852" y="469577"/>
                </a:lnTo>
                <a:lnTo>
                  <a:pt x="3509771" y="455127"/>
                </a:lnTo>
                <a:lnTo>
                  <a:pt x="3509771" y="37122"/>
                </a:lnTo>
                <a:lnTo>
                  <a:pt x="3506852" y="22674"/>
                </a:lnTo>
                <a:lnTo>
                  <a:pt x="3498897" y="10874"/>
                </a:lnTo>
                <a:lnTo>
                  <a:pt x="3487108" y="2917"/>
                </a:lnTo>
                <a:lnTo>
                  <a:pt x="3472688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6276" y="5298947"/>
            <a:ext cx="3511550" cy="494030"/>
          </a:xfrm>
          <a:custGeom>
            <a:avLst/>
            <a:gdLst/>
            <a:ahLst/>
            <a:cxnLst/>
            <a:rect l="l" t="t" r="r" b="b"/>
            <a:pathLst>
              <a:path w="3511550" h="494029">
                <a:moveTo>
                  <a:pt x="3474084" y="0"/>
                </a:moveTo>
                <a:lnTo>
                  <a:pt x="37211" y="0"/>
                </a:lnTo>
                <a:lnTo>
                  <a:pt x="22717" y="2920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0"/>
                </a:lnTo>
                <a:lnTo>
                  <a:pt x="0" y="456539"/>
                </a:lnTo>
                <a:lnTo>
                  <a:pt x="2921" y="471032"/>
                </a:lnTo>
                <a:lnTo>
                  <a:pt x="10890" y="482868"/>
                </a:lnTo>
                <a:lnTo>
                  <a:pt x="22717" y="490849"/>
                </a:lnTo>
                <a:lnTo>
                  <a:pt x="37211" y="493775"/>
                </a:lnTo>
                <a:lnTo>
                  <a:pt x="3474084" y="493775"/>
                </a:lnTo>
                <a:lnTo>
                  <a:pt x="3488578" y="490849"/>
                </a:lnTo>
                <a:lnTo>
                  <a:pt x="3500405" y="482868"/>
                </a:lnTo>
                <a:lnTo>
                  <a:pt x="3508375" y="471032"/>
                </a:lnTo>
                <a:lnTo>
                  <a:pt x="3511296" y="456539"/>
                </a:lnTo>
                <a:lnTo>
                  <a:pt x="3511296" y="37210"/>
                </a:lnTo>
                <a:lnTo>
                  <a:pt x="3508375" y="22717"/>
                </a:lnTo>
                <a:lnTo>
                  <a:pt x="3500405" y="10890"/>
                </a:lnTo>
                <a:lnTo>
                  <a:pt x="3488578" y="2920"/>
                </a:lnTo>
                <a:lnTo>
                  <a:pt x="347408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93258" y="4721352"/>
            <a:ext cx="2656205" cy="218884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Run loops, not</a:t>
            </a:r>
            <a:r>
              <a:rPr sz="1800" spc="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  <a:p>
            <a:pPr marL="26670" marR="183515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Make output usable</a:t>
            </a:r>
            <a:r>
              <a:rPr sz="1800" spc="-4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and  beautiful</a:t>
            </a:r>
            <a:endParaRPr sz="18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Build a </a:t>
            </a:r>
            <a:r>
              <a:rPr sz="1800" b="1" dirty="0">
                <a:solidFill>
                  <a:srgbClr val="57575A"/>
                </a:solidFill>
                <a:latin typeface="Arial"/>
                <a:cs typeface="Arial"/>
              </a:rPr>
              <a:t>multiskilled</a:t>
            </a:r>
            <a:r>
              <a:rPr sz="1800" b="1" spc="-6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team</a:t>
            </a:r>
            <a:endParaRPr sz="1800">
              <a:latin typeface="Arial"/>
              <a:cs typeface="Arial"/>
            </a:endParaRPr>
          </a:p>
          <a:p>
            <a:pPr marL="12700" marR="633095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Make adoption</a:t>
            </a:r>
            <a:r>
              <a:rPr sz="1800" spc="-5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deliverable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38" y="218693"/>
            <a:ext cx="70243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95"/>
              </a:spcBef>
            </a:pPr>
            <a:r>
              <a:rPr sz="2800" spc="-5" dirty="0">
                <a:solidFill>
                  <a:srgbClr val="57575A"/>
                </a:solidFill>
                <a:latin typeface="Arial"/>
                <a:cs typeface="Arial"/>
              </a:rPr>
              <a:t>Analytics Best</a:t>
            </a:r>
            <a:r>
              <a:rPr sz="2800" spc="-1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7575A"/>
                </a:solidFill>
                <a:latin typeface="Arial"/>
                <a:cs typeface="Arial"/>
              </a:rPr>
              <a:t>Practices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75000"/>
              </a:lnSpc>
              <a:spcBef>
                <a:spcPts val="420"/>
              </a:spcBef>
            </a:pPr>
            <a:r>
              <a:rPr sz="2800" spc="-5" dirty="0">
                <a:solidFill>
                  <a:srgbClr val="00AFEF"/>
                </a:solidFill>
                <a:latin typeface="Arial"/>
                <a:cs typeface="Arial"/>
              </a:rPr>
              <a:t>Key Success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factors </a:t>
            </a:r>
            <a:r>
              <a:rPr sz="2800" spc="-5" dirty="0">
                <a:solidFill>
                  <a:srgbClr val="00AFEF"/>
                </a:solidFill>
                <a:latin typeface="Arial"/>
                <a:cs typeface="Arial"/>
              </a:rPr>
              <a:t>for Advanced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analytical  capabilities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3737" y="3965447"/>
            <a:ext cx="1818005" cy="1598930"/>
          </a:xfrm>
          <a:custGeom>
            <a:avLst/>
            <a:gdLst/>
            <a:ahLst/>
            <a:cxnLst/>
            <a:rect l="l" t="t" r="r" b="b"/>
            <a:pathLst>
              <a:path w="1818004" h="1598929">
                <a:moveTo>
                  <a:pt x="1333674" y="0"/>
                </a:moveTo>
                <a:lnTo>
                  <a:pt x="506015" y="1650"/>
                </a:lnTo>
                <a:lnTo>
                  <a:pt x="455072" y="18954"/>
                </a:lnTo>
                <a:lnTo>
                  <a:pt x="416226" y="59689"/>
                </a:lnTo>
                <a:lnTo>
                  <a:pt x="14959" y="744084"/>
                </a:lnTo>
                <a:lnTo>
                  <a:pt x="0" y="798464"/>
                </a:lnTo>
                <a:lnTo>
                  <a:pt x="3137" y="817342"/>
                </a:lnTo>
                <a:lnTo>
                  <a:pt x="429307" y="1561464"/>
                </a:lnTo>
                <a:lnTo>
                  <a:pt x="455612" y="1589357"/>
                </a:lnTo>
                <a:lnTo>
                  <a:pt x="491156" y="1598676"/>
                </a:lnTo>
                <a:lnTo>
                  <a:pt x="1321355" y="1598676"/>
                </a:lnTo>
                <a:lnTo>
                  <a:pt x="1368837" y="1580387"/>
                </a:lnTo>
                <a:lnTo>
                  <a:pt x="1395650" y="1549145"/>
                </a:lnTo>
                <a:lnTo>
                  <a:pt x="1809289" y="854963"/>
                </a:lnTo>
                <a:lnTo>
                  <a:pt x="1817798" y="815466"/>
                </a:lnTo>
                <a:lnTo>
                  <a:pt x="1813933" y="792313"/>
                </a:lnTo>
                <a:lnTo>
                  <a:pt x="1788689" y="737856"/>
                </a:lnTo>
                <a:lnTo>
                  <a:pt x="1767511" y="698460"/>
                </a:lnTo>
                <a:lnTo>
                  <a:pt x="1741911" y="651634"/>
                </a:lnTo>
                <a:lnTo>
                  <a:pt x="1712743" y="598852"/>
                </a:lnTo>
                <a:lnTo>
                  <a:pt x="1647126" y="481314"/>
                </a:lnTo>
                <a:lnTo>
                  <a:pt x="1480495" y="186373"/>
                </a:lnTo>
                <a:lnTo>
                  <a:pt x="1395650" y="37210"/>
                </a:lnTo>
                <a:lnTo>
                  <a:pt x="1352341" y="2492"/>
                </a:lnTo>
                <a:lnTo>
                  <a:pt x="1333674" y="0"/>
                </a:lnTo>
                <a:close/>
              </a:path>
            </a:pathLst>
          </a:custGeom>
          <a:solidFill>
            <a:srgbClr val="C3C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2028" y="4473905"/>
            <a:ext cx="973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737" y="2366772"/>
            <a:ext cx="1818005" cy="1598930"/>
          </a:xfrm>
          <a:custGeom>
            <a:avLst/>
            <a:gdLst/>
            <a:ahLst/>
            <a:cxnLst/>
            <a:rect l="l" t="t" r="r" b="b"/>
            <a:pathLst>
              <a:path w="1818004" h="1598929">
                <a:moveTo>
                  <a:pt x="1333674" y="0"/>
                </a:moveTo>
                <a:lnTo>
                  <a:pt x="506015" y="1650"/>
                </a:lnTo>
                <a:lnTo>
                  <a:pt x="455072" y="18954"/>
                </a:lnTo>
                <a:lnTo>
                  <a:pt x="416226" y="59689"/>
                </a:lnTo>
                <a:lnTo>
                  <a:pt x="14959" y="744084"/>
                </a:lnTo>
                <a:lnTo>
                  <a:pt x="0" y="798464"/>
                </a:lnTo>
                <a:lnTo>
                  <a:pt x="3137" y="817342"/>
                </a:lnTo>
                <a:lnTo>
                  <a:pt x="429307" y="1561464"/>
                </a:lnTo>
                <a:lnTo>
                  <a:pt x="455612" y="1589357"/>
                </a:lnTo>
                <a:lnTo>
                  <a:pt x="491156" y="1598676"/>
                </a:lnTo>
                <a:lnTo>
                  <a:pt x="1321355" y="1598676"/>
                </a:lnTo>
                <a:lnTo>
                  <a:pt x="1368837" y="1580388"/>
                </a:lnTo>
                <a:lnTo>
                  <a:pt x="1395650" y="1549145"/>
                </a:lnTo>
                <a:lnTo>
                  <a:pt x="1809289" y="854963"/>
                </a:lnTo>
                <a:lnTo>
                  <a:pt x="1817798" y="815466"/>
                </a:lnTo>
                <a:lnTo>
                  <a:pt x="1813933" y="792313"/>
                </a:lnTo>
                <a:lnTo>
                  <a:pt x="1788689" y="737856"/>
                </a:lnTo>
                <a:lnTo>
                  <a:pt x="1767511" y="698460"/>
                </a:lnTo>
                <a:lnTo>
                  <a:pt x="1741911" y="651634"/>
                </a:lnTo>
                <a:lnTo>
                  <a:pt x="1712743" y="598852"/>
                </a:lnTo>
                <a:lnTo>
                  <a:pt x="1647126" y="481314"/>
                </a:lnTo>
                <a:lnTo>
                  <a:pt x="1480495" y="186373"/>
                </a:lnTo>
                <a:lnTo>
                  <a:pt x="1395650" y="37211"/>
                </a:lnTo>
                <a:lnTo>
                  <a:pt x="1352341" y="2492"/>
                </a:lnTo>
                <a:lnTo>
                  <a:pt x="1333674" y="0"/>
                </a:lnTo>
                <a:close/>
              </a:path>
            </a:pathLst>
          </a:custGeom>
          <a:solidFill>
            <a:srgbClr val="2D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8104" y="2875280"/>
            <a:ext cx="1290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85337" y="3165348"/>
            <a:ext cx="1821180" cy="1598930"/>
          </a:xfrm>
          <a:custGeom>
            <a:avLst/>
            <a:gdLst/>
            <a:ahLst/>
            <a:cxnLst/>
            <a:rect l="l" t="t" r="r" b="b"/>
            <a:pathLst>
              <a:path w="1821179" h="1598929">
                <a:moveTo>
                  <a:pt x="1335960" y="0"/>
                </a:moveTo>
                <a:lnTo>
                  <a:pt x="506904" y="1650"/>
                </a:lnTo>
                <a:lnTo>
                  <a:pt x="455834" y="18954"/>
                </a:lnTo>
                <a:lnTo>
                  <a:pt x="416861" y="59689"/>
                </a:lnTo>
                <a:lnTo>
                  <a:pt x="14968" y="744084"/>
                </a:lnTo>
                <a:lnTo>
                  <a:pt x="0" y="798464"/>
                </a:lnTo>
                <a:lnTo>
                  <a:pt x="3137" y="817342"/>
                </a:lnTo>
                <a:lnTo>
                  <a:pt x="430069" y="1561464"/>
                </a:lnTo>
                <a:lnTo>
                  <a:pt x="456390" y="1589357"/>
                </a:lnTo>
                <a:lnTo>
                  <a:pt x="492045" y="1598676"/>
                </a:lnTo>
                <a:lnTo>
                  <a:pt x="1323641" y="1598676"/>
                </a:lnTo>
                <a:lnTo>
                  <a:pt x="1371171" y="1580388"/>
                </a:lnTo>
                <a:lnTo>
                  <a:pt x="1397936" y="1549145"/>
                </a:lnTo>
                <a:lnTo>
                  <a:pt x="1812337" y="854963"/>
                </a:lnTo>
                <a:lnTo>
                  <a:pt x="1820830" y="815466"/>
                </a:lnTo>
                <a:lnTo>
                  <a:pt x="1816927" y="792313"/>
                </a:lnTo>
                <a:lnTo>
                  <a:pt x="1791603" y="737856"/>
                </a:lnTo>
                <a:lnTo>
                  <a:pt x="1770405" y="698460"/>
                </a:lnTo>
                <a:lnTo>
                  <a:pt x="1744773" y="651634"/>
                </a:lnTo>
                <a:lnTo>
                  <a:pt x="1715565" y="598852"/>
                </a:lnTo>
                <a:lnTo>
                  <a:pt x="1649846" y="481314"/>
                </a:lnTo>
                <a:lnTo>
                  <a:pt x="1482929" y="186373"/>
                </a:lnTo>
                <a:lnTo>
                  <a:pt x="1397936" y="37211"/>
                </a:lnTo>
                <a:lnTo>
                  <a:pt x="1354627" y="2492"/>
                </a:lnTo>
                <a:lnTo>
                  <a:pt x="1335960" y="0"/>
                </a:lnTo>
                <a:close/>
              </a:path>
            </a:pathLst>
          </a:custGeom>
          <a:solidFill>
            <a:srgbClr val="5B6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5445" y="3674745"/>
            <a:ext cx="885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6897" y="3165348"/>
            <a:ext cx="1818005" cy="1598930"/>
          </a:xfrm>
          <a:custGeom>
            <a:avLst/>
            <a:gdLst/>
            <a:ahLst/>
            <a:cxnLst/>
            <a:rect l="l" t="t" r="r" b="b"/>
            <a:pathLst>
              <a:path w="1818004" h="1598929">
                <a:moveTo>
                  <a:pt x="1333674" y="0"/>
                </a:moveTo>
                <a:lnTo>
                  <a:pt x="506015" y="1650"/>
                </a:lnTo>
                <a:lnTo>
                  <a:pt x="455072" y="18954"/>
                </a:lnTo>
                <a:lnTo>
                  <a:pt x="416226" y="59689"/>
                </a:lnTo>
                <a:lnTo>
                  <a:pt x="14959" y="744084"/>
                </a:lnTo>
                <a:lnTo>
                  <a:pt x="0" y="798464"/>
                </a:lnTo>
                <a:lnTo>
                  <a:pt x="3137" y="817342"/>
                </a:lnTo>
                <a:lnTo>
                  <a:pt x="429307" y="1561464"/>
                </a:lnTo>
                <a:lnTo>
                  <a:pt x="455612" y="1589357"/>
                </a:lnTo>
                <a:lnTo>
                  <a:pt x="491156" y="1598676"/>
                </a:lnTo>
                <a:lnTo>
                  <a:pt x="1321355" y="1598676"/>
                </a:lnTo>
                <a:lnTo>
                  <a:pt x="1368837" y="1580388"/>
                </a:lnTo>
                <a:lnTo>
                  <a:pt x="1395650" y="1549145"/>
                </a:lnTo>
                <a:lnTo>
                  <a:pt x="1809289" y="854963"/>
                </a:lnTo>
                <a:lnTo>
                  <a:pt x="1817798" y="815466"/>
                </a:lnTo>
                <a:lnTo>
                  <a:pt x="1813933" y="792313"/>
                </a:lnTo>
                <a:lnTo>
                  <a:pt x="1788689" y="737856"/>
                </a:lnTo>
                <a:lnTo>
                  <a:pt x="1767511" y="698460"/>
                </a:lnTo>
                <a:lnTo>
                  <a:pt x="1741911" y="651634"/>
                </a:lnTo>
                <a:lnTo>
                  <a:pt x="1712743" y="598852"/>
                </a:lnTo>
                <a:lnTo>
                  <a:pt x="1647126" y="481314"/>
                </a:lnTo>
                <a:lnTo>
                  <a:pt x="1480495" y="186373"/>
                </a:lnTo>
                <a:lnTo>
                  <a:pt x="1395650" y="37211"/>
                </a:lnTo>
                <a:lnTo>
                  <a:pt x="1352341" y="2492"/>
                </a:lnTo>
                <a:lnTo>
                  <a:pt x="1333674" y="0"/>
                </a:lnTo>
                <a:close/>
              </a:path>
            </a:pathLst>
          </a:custGeom>
          <a:solidFill>
            <a:srgbClr val="002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6867" y="3674745"/>
            <a:ext cx="1041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3844" y="5560567"/>
            <a:ext cx="84899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929293"/>
                </a:solidFill>
                <a:latin typeface="Arial"/>
                <a:cs typeface="Arial"/>
              </a:rPr>
              <a:t>Source:</a:t>
            </a:r>
            <a:r>
              <a:rPr sz="1050" b="1" spc="-85" dirty="0">
                <a:solidFill>
                  <a:srgbClr val="929293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929293"/>
                </a:solidFill>
                <a:latin typeface="Arial"/>
                <a:cs typeface="Arial"/>
              </a:rPr>
              <a:t>Bain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131775"/>
            <a:ext cx="458152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spc="10" dirty="0"/>
              <a:t>O</a:t>
            </a:r>
            <a:r>
              <a:rPr sz="1900" spc="10" dirty="0"/>
              <a:t>PERATIONAL</a:t>
            </a:r>
            <a:r>
              <a:rPr sz="1900" spc="95" dirty="0"/>
              <a:t> </a:t>
            </a:r>
            <a:r>
              <a:rPr sz="2400" spc="10" dirty="0"/>
              <a:t>A</a:t>
            </a:r>
            <a:r>
              <a:rPr sz="1900" spc="10" dirty="0"/>
              <a:t>NALYTICS</a:t>
            </a:r>
            <a:endParaRPr sz="1900"/>
          </a:p>
          <a:p>
            <a:pPr marL="12700">
              <a:lnSpc>
                <a:spcPts val="4775"/>
              </a:lnSpc>
            </a:pPr>
            <a:r>
              <a:rPr sz="4000" dirty="0">
                <a:solidFill>
                  <a:srgbClr val="2C2C2C"/>
                </a:solidFill>
              </a:rPr>
              <a:t>S</a:t>
            </a:r>
            <a:r>
              <a:rPr dirty="0">
                <a:solidFill>
                  <a:srgbClr val="2C2C2C"/>
                </a:solidFill>
              </a:rPr>
              <a:t>OLUTION</a:t>
            </a:r>
            <a:r>
              <a:rPr spc="120" dirty="0">
                <a:solidFill>
                  <a:srgbClr val="2C2C2C"/>
                </a:solidFill>
              </a:rPr>
              <a:t> </a:t>
            </a:r>
            <a:r>
              <a:rPr sz="4000" dirty="0">
                <a:solidFill>
                  <a:srgbClr val="2C2C2C"/>
                </a:solidFill>
              </a:rPr>
              <a:t>O</a:t>
            </a:r>
            <a:r>
              <a:rPr dirty="0">
                <a:solidFill>
                  <a:srgbClr val="2C2C2C"/>
                </a:solidFill>
              </a:rPr>
              <a:t>VERVIEW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355847" y="2343911"/>
            <a:ext cx="3221990" cy="3914140"/>
          </a:xfrm>
          <a:custGeom>
            <a:avLst/>
            <a:gdLst/>
            <a:ahLst/>
            <a:cxnLst/>
            <a:rect l="l" t="t" r="r" b="b"/>
            <a:pathLst>
              <a:path w="3221990" h="3914140">
                <a:moveTo>
                  <a:pt x="2415413" y="0"/>
                </a:moveTo>
                <a:lnTo>
                  <a:pt x="120014" y="0"/>
                </a:lnTo>
                <a:lnTo>
                  <a:pt x="72759" y="8467"/>
                </a:lnTo>
                <a:lnTo>
                  <a:pt x="34670" y="31734"/>
                </a:lnTo>
                <a:lnTo>
                  <a:pt x="9251" y="66597"/>
                </a:lnTo>
                <a:lnTo>
                  <a:pt x="0" y="109854"/>
                </a:lnTo>
                <a:lnTo>
                  <a:pt x="0" y="1603248"/>
                </a:lnTo>
                <a:lnTo>
                  <a:pt x="3810" y="1613535"/>
                </a:lnTo>
                <a:lnTo>
                  <a:pt x="11302" y="1616964"/>
                </a:lnTo>
                <a:lnTo>
                  <a:pt x="307593" y="1836674"/>
                </a:lnTo>
                <a:lnTo>
                  <a:pt x="344015" y="1871091"/>
                </a:lnTo>
                <a:lnTo>
                  <a:pt x="365696" y="1906174"/>
                </a:lnTo>
                <a:lnTo>
                  <a:pt x="376138" y="1939972"/>
                </a:lnTo>
                <a:lnTo>
                  <a:pt x="378840" y="1970532"/>
                </a:lnTo>
                <a:lnTo>
                  <a:pt x="376138" y="2001091"/>
                </a:lnTo>
                <a:lnTo>
                  <a:pt x="344015" y="2069972"/>
                </a:lnTo>
                <a:lnTo>
                  <a:pt x="307593" y="2104390"/>
                </a:lnTo>
                <a:lnTo>
                  <a:pt x="41098" y="2296100"/>
                </a:lnTo>
                <a:lnTo>
                  <a:pt x="11302" y="2317242"/>
                </a:lnTo>
                <a:lnTo>
                  <a:pt x="6375" y="2322441"/>
                </a:lnTo>
                <a:lnTo>
                  <a:pt x="2841" y="2327973"/>
                </a:lnTo>
                <a:lnTo>
                  <a:pt x="712" y="2334172"/>
                </a:lnTo>
                <a:lnTo>
                  <a:pt x="0" y="2341372"/>
                </a:lnTo>
                <a:lnTo>
                  <a:pt x="0" y="3803777"/>
                </a:lnTo>
                <a:lnTo>
                  <a:pt x="9251" y="3847012"/>
                </a:lnTo>
                <a:lnTo>
                  <a:pt x="34671" y="3881878"/>
                </a:lnTo>
                <a:lnTo>
                  <a:pt x="72759" y="3905157"/>
                </a:lnTo>
                <a:lnTo>
                  <a:pt x="120014" y="3913631"/>
                </a:lnTo>
                <a:lnTo>
                  <a:pt x="2415413" y="3913631"/>
                </a:lnTo>
                <a:lnTo>
                  <a:pt x="2462615" y="3905157"/>
                </a:lnTo>
                <a:lnTo>
                  <a:pt x="2500709" y="3881878"/>
                </a:lnTo>
                <a:lnTo>
                  <a:pt x="2517624" y="3858704"/>
                </a:lnTo>
                <a:lnTo>
                  <a:pt x="120014" y="3858704"/>
                </a:lnTo>
                <a:lnTo>
                  <a:pt x="96396" y="3854467"/>
                </a:lnTo>
                <a:lnTo>
                  <a:pt x="77374" y="3842827"/>
                </a:lnTo>
                <a:lnTo>
                  <a:pt x="64686" y="3825394"/>
                </a:lnTo>
                <a:lnTo>
                  <a:pt x="60071" y="3803777"/>
                </a:lnTo>
                <a:lnTo>
                  <a:pt x="60071" y="2351659"/>
                </a:lnTo>
                <a:lnTo>
                  <a:pt x="119825" y="2309044"/>
                </a:lnTo>
                <a:lnTo>
                  <a:pt x="137897" y="2296069"/>
                </a:lnTo>
                <a:lnTo>
                  <a:pt x="345059" y="2145665"/>
                </a:lnTo>
                <a:lnTo>
                  <a:pt x="391368" y="2101869"/>
                </a:lnTo>
                <a:lnTo>
                  <a:pt x="420068" y="2055526"/>
                </a:lnTo>
                <a:lnTo>
                  <a:pt x="434696" y="2010457"/>
                </a:lnTo>
                <a:lnTo>
                  <a:pt x="438785" y="1970532"/>
                </a:lnTo>
                <a:lnTo>
                  <a:pt x="434695" y="1930650"/>
                </a:lnTo>
                <a:lnTo>
                  <a:pt x="420068" y="1885600"/>
                </a:lnTo>
                <a:lnTo>
                  <a:pt x="391368" y="1839265"/>
                </a:lnTo>
                <a:lnTo>
                  <a:pt x="345059" y="1795526"/>
                </a:lnTo>
                <a:lnTo>
                  <a:pt x="89400" y="1604894"/>
                </a:lnTo>
                <a:lnTo>
                  <a:pt x="60071" y="1582674"/>
                </a:lnTo>
                <a:lnTo>
                  <a:pt x="60071" y="109854"/>
                </a:lnTo>
                <a:lnTo>
                  <a:pt x="64686" y="88263"/>
                </a:lnTo>
                <a:lnTo>
                  <a:pt x="77374" y="70850"/>
                </a:lnTo>
                <a:lnTo>
                  <a:pt x="96396" y="59223"/>
                </a:lnTo>
                <a:lnTo>
                  <a:pt x="120014" y="54990"/>
                </a:lnTo>
                <a:lnTo>
                  <a:pt x="2517686" y="54990"/>
                </a:lnTo>
                <a:lnTo>
                  <a:pt x="2500709" y="31734"/>
                </a:lnTo>
                <a:lnTo>
                  <a:pt x="2462615" y="8467"/>
                </a:lnTo>
                <a:lnTo>
                  <a:pt x="2415413" y="0"/>
                </a:lnTo>
                <a:close/>
              </a:path>
              <a:path w="3221990" h="3914140">
                <a:moveTo>
                  <a:pt x="2741676" y="2152523"/>
                </a:moveTo>
                <a:lnTo>
                  <a:pt x="2490342" y="2152523"/>
                </a:lnTo>
                <a:lnTo>
                  <a:pt x="2482850" y="2159381"/>
                </a:lnTo>
                <a:lnTo>
                  <a:pt x="2479166" y="2162810"/>
                </a:lnTo>
                <a:lnTo>
                  <a:pt x="2475356" y="2169668"/>
                </a:lnTo>
                <a:lnTo>
                  <a:pt x="2475356" y="3803777"/>
                </a:lnTo>
                <a:lnTo>
                  <a:pt x="2470723" y="3825394"/>
                </a:lnTo>
                <a:lnTo>
                  <a:pt x="2458005" y="3842827"/>
                </a:lnTo>
                <a:lnTo>
                  <a:pt x="2438977" y="3854467"/>
                </a:lnTo>
                <a:lnTo>
                  <a:pt x="2415413" y="3858704"/>
                </a:lnTo>
                <a:lnTo>
                  <a:pt x="2517624" y="3858704"/>
                </a:lnTo>
                <a:lnTo>
                  <a:pt x="2526158" y="3847012"/>
                </a:lnTo>
                <a:lnTo>
                  <a:pt x="2535428" y="3803777"/>
                </a:lnTo>
                <a:lnTo>
                  <a:pt x="2535428" y="2207387"/>
                </a:lnTo>
                <a:lnTo>
                  <a:pt x="2771648" y="2207387"/>
                </a:lnTo>
                <a:lnTo>
                  <a:pt x="2771648" y="2179955"/>
                </a:lnTo>
                <a:lnTo>
                  <a:pt x="2769072" y="2168435"/>
                </a:lnTo>
                <a:lnTo>
                  <a:pt x="2762281" y="2159809"/>
                </a:lnTo>
                <a:lnTo>
                  <a:pt x="2752681" y="2154398"/>
                </a:lnTo>
                <a:lnTo>
                  <a:pt x="2741676" y="2152523"/>
                </a:lnTo>
                <a:close/>
              </a:path>
              <a:path w="3221990" h="3914140">
                <a:moveTo>
                  <a:pt x="2771648" y="2207387"/>
                </a:moveTo>
                <a:lnTo>
                  <a:pt x="2711704" y="2207387"/>
                </a:lnTo>
                <a:lnTo>
                  <a:pt x="2711704" y="2227961"/>
                </a:lnTo>
                <a:lnTo>
                  <a:pt x="2719579" y="2273413"/>
                </a:lnTo>
                <a:lnTo>
                  <a:pt x="2750105" y="2304811"/>
                </a:lnTo>
                <a:lnTo>
                  <a:pt x="2779141" y="2310384"/>
                </a:lnTo>
                <a:lnTo>
                  <a:pt x="2795960" y="2309098"/>
                </a:lnTo>
                <a:lnTo>
                  <a:pt x="2812446" y="2305240"/>
                </a:lnTo>
                <a:lnTo>
                  <a:pt x="2828218" y="2298811"/>
                </a:lnTo>
                <a:lnTo>
                  <a:pt x="2842894" y="2289810"/>
                </a:lnTo>
                <a:lnTo>
                  <a:pt x="2866656" y="2271455"/>
                </a:lnTo>
                <a:lnTo>
                  <a:pt x="2888089" y="2255520"/>
                </a:lnTo>
                <a:lnTo>
                  <a:pt x="2775457" y="2255520"/>
                </a:lnTo>
                <a:lnTo>
                  <a:pt x="2774862" y="2252196"/>
                </a:lnTo>
                <a:lnTo>
                  <a:pt x="2773553" y="2246931"/>
                </a:lnTo>
                <a:lnTo>
                  <a:pt x="2772243" y="2239071"/>
                </a:lnTo>
                <a:lnTo>
                  <a:pt x="2771648" y="2227961"/>
                </a:lnTo>
                <a:lnTo>
                  <a:pt x="2771648" y="2207387"/>
                </a:lnTo>
                <a:close/>
              </a:path>
              <a:path w="3221990" h="3914140">
                <a:moveTo>
                  <a:pt x="3203447" y="1922526"/>
                </a:moveTo>
                <a:lnTo>
                  <a:pt x="3161665" y="1922526"/>
                </a:lnTo>
                <a:lnTo>
                  <a:pt x="3142996" y="1943100"/>
                </a:lnTo>
                <a:lnTo>
                  <a:pt x="3152235" y="1950279"/>
                </a:lnTo>
                <a:lnTo>
                  <a:pt x="3157950" y="1956815"/>
                </a:lnTo>
                <a:lnTo>
                  <a:pt x="3160855" y="1963352"/>
                </a:lnTo>
                <a:lnTo>
                  <a:pt x="3161665" y="1970532"/>
                </a:lnTo>
                <a:lnTo>
                  <a:pt x="3160855" y="1977711"/>
                </a:lnTo>
                <a:lnTo>
                  <a:pt x="3125807" y="2010469"/>
                </a:lnTo>
                <a:lnTo>
                  <a:pt x="2801619" y="2245233"/>
                </a:lnTo>
                <a:lnTo>
                  <a:pt x="2794127" y="2255520"/>
                </a:lnTo>
                <a:lnTo>
                  <a:pt x="2888089" y="2255520"/>
                </a:lnTo>
                <a:lnTo>
                  <a:pt x="2906230" y="2242032"/>
                </a:lnTo>
                <a:lnTo>
                  <a:pt x="3180460" y="2042668"/>
                </a:lnTo>
                <a:lnTo>
                  <a:pt x="3196393" y="2028021"/>
                </a:lnTo>
                <a:lnTo>
                  <a:pt x="3209528" y="2010457"/>
                </a:lnTo>
                <a:lnTo>
                  <a:pt x="3218447" y="1990965"/>
                </a:lnTo>
                <a:lnTo>
                  <a:pt x="3221735" y="1970532"/>
                </a:lnTo>
                <a:lnTo>
                  <a:pt x="3218447" y="1950116"/>
                </a:lnTo>
                <a:lnTo>
                  <a:pt x="3209525" y="1930650"/>
                </a:lnTo>
                <a:lnTo>
                  <a:pt x="3203447" y="1922526"/>
                </a:lnTo>
                <a:close/>
              </a:path>
              <a:path w="3221990" h="3914140">
                <a:moveTo>
                  <a:pt x="2883349" y="1682114"/>
                </a:moveTo>
                <a:lnTo>
                  <a:pt x="2779141" y="1682114"/>
                </a:lnTo>
                <a:lnTo>
                  <a:pt x="2782689" y="1682831"/>
                </a:lnTo>
                <a:lnTo>
                  <a:pt x="2787618" y="1685178"/>
                </a:lnTo>
                <a:lnTo>
                  <a:pt x="2793928" y="1689455"/>
                </a:lnTo>
                <a:lnTo>
                  <a:pt x="2801619" y="1695958"/>
                </a:lnTo>
                <a:lnTo>
                  <a:pt x="2821242" y="1709390"/>
                </a:lnTo>
                <a:lnTo>
                  <a:pt x="2859228" y="1736502"/>
                </a:lnTo>
                <a:lnTo>
                  <a:pt x="3125983" y="1930653"/>
                </a:lnTo>
                <a:lnTo>
                  <a:pt x="3142996" y="1943100"/>
                </a:lnTo>
                <a:lnTo>
                  <a:pt x="3161665" y="1922526"/>
                </a:lnTo>
                <a:lnTo>
                  <a:pt x="3203447" y="1922526"/>
                </a:lnTo>
                <a:lnTo>
                  <a:pt x="3196393" y="1913096"/>
                </a:lnTo>
                <a:lnTo>
                  <a:pt x="3180460" y="1898395"/>
                </a:lnTo>
                <a:lnTo>
                  <a:pt x="2898300" y="1693245"/>
                </a:lnTo>
                <a:lnTo>
                  <a:pt x="2883349" y="1682114"/>
                </a:lnTo>
                <a:close/>
              </a:path>
              <a:path w="3221990" h="3914140">
                <a:moveTo>
                  <a:pt x="2517686" y="54990"/>
                </a:moveTo>
                <a:lnTo>
                  <a:pt x="2415413" y="54990"/>
                </a:lnTo>
                <a:lnTo>
                  <a:pt x="2438977" y="59223"/>
                </a:lnTo>
                <a:lnTo>
                  <a:pt x="2458005" y="70850"/>
                </a:lnTo>
                <a:lnTo>
                  <a:pt x="2470723" y="88263"/>
                </a:lnTo>
                <a:lnTo>
                  <a:pt x="2475356" y="109854"/>
                </a:lnTo>
                <a:lnTo>
                  <a:pt x="2475356" y="1767967"/>
                </a:lnTo>
                <a:lnTo>
                  <a:pt x="2479166" y="1774825"/>
                </a:lnTo>
                <a:lnTo>
                  <a:pt x="2482850" y="1781683"/>
                </a:lnTo>
                <a:lnTo>
                  <a:pt x="2497836" y="1788540"/>
                </a:lnTo>
                <a:lnTo>
                  <a:pt x="2741676" y="1788540"/>
                </a:lnTo>
                <a:lnTo>
                  <a:pt x="2752681" y="1786665"/>
                </a:lnTo>
                <a:lnTo>
                  <a:pt x="2762281" y="1781254"/>
                </a:lnTo>
                <a:lnTo>
                  <a:pt x="2769072" y="1772628"/>
                </a:lnTo>
                <a:lnTo>
                  <a:pt x="2771648" y="1761108"/>
                </a:lnTo>
                <a:lnTo>
                  <a:pt x="2771648" y="1733677"/>
                </a:lnTo>
                <a:lnTo>
                  <a:pt x="2535428" y="1733677"/>
                </a:lnTo>
                <a:lnTo>
                  <a:pt x="2535428" y="109854"/>
                </a:lnTo>
                <a:lnTo>
                  <a:pt x="2526158" y="66597"/>
                </a:lnTo>
                <a:lnTo>
                  <a:pt x="2517686" y="54990"/>
                </a:lnTo>
                <a:close/>
              </a:path>
              <a:path w="3221990" h="3914140">
                <a:moveTo>
                  <a:pt x="2779141" y="1627251"/>
                </a:moveTo>
                <a:lnTo>
                  <a:pt x="2736975" y="1643163"/>
                </a:lnTo>
                <a:lnTo>
                  <a:pt x="2714958" y="1681321"/>
                </a:lnTo>
                <a:lnTo>
                  <a:pt x="2711704" y="1733677"/>
                </a:lnTo>
                <a:lnTo>
                  <a:pt x="2771648" y="1733677"/>
                </a:lnTo>
                <a:lnTo>
                  <a:pt x="2771704" y="1712057"/>
                </a:lnTo>
                <a:lnTo>
                  <a:pt x="2772243" y="1702065"/>
                </a:lnTo>
                <a:lnTo>
                  <a:pt x="2773553" y="1694243"/>
                </a:lnTo>
                <a:lnTo>
                  <a:pt x="2774862" y="1688992"/>
                </a:lnTo>
                <a:lnTo>
                  <a:pt x="2775457" y="1685670"/>
                </a:lnTo>
                <a:lnTo>
                  <a:pt x="2779141" y="1682114"/>
                </a:lnTo>
                <a:lnTo>
                  <a:pt x="2883349" y="1682114"/>
                </a:lnTo>
                <a:lnTo>
                  <a:pt x="2861259" y="1665670"/>
                </a:lnTo>
                <a:lnTo>
                  <a:pt x="2842894" y="1651254"/>
                </a:lnTo>
                <a:lnTo>
                  <a:pt x="2828218" y="1642199"/>
                </a:lnTo>
                <a:lnTo>
                  <a:pt x="2812446" y="1635394"/>
                </a:lnTo>
                <a:lnTo>
                  <a:pt x="2795960" y="1630519"/>
                </a:lnTo>
                <a:lnTo>
                  <a:pt x="2779141" y="16272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5659" y="1905000"/>
            <a:ext cx="2476500" cy="361315"/>
          </a:xfrm>
          <a:custGeom>
            <a:avLst/>
            <a:gdLst/>
            <a:ahLst/>
            <a:cxnLst/>
            <a:rect l="l" t="t" r="r" b="b"/>
            <a:pathLst>
              <a:path w="2476500" h="361314">
                <a:moveTo>
                  <a:pt x="2468879" y="0"/>
                </a:moveTo>
                <a:lnTo>
                  <a:pt x="7619" y="0"/>
                </a:lnTo>
                <a:lnTo>
                  <a:pt x="0" y="7620"/>
                </a:lnTo>
                <a:lnTo>
                  <a:pt x="0" y="353567"/>
                </a:lnTo>
                <a:lnTo>
                  <a:pt x="7619" y="361188"/>
                </a:lnTo>
                <a:lnTo>
                  <a:pt x="2468879" y="361188"/>
                </a:lnTo>
                <a:lnTo>
                  <a:pt x="2476500" y="353567"/>
                </a:lnTo>
                <a:lnTo>
                  <a:pt x="2476500" y="7620"/>
                </a:lnTo>
                <a:lnTo>
                  <a:pt x="246887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2641092"/>
            <a:ext cx="882650" cy="904240"/>
          </a:xfrm>
          <a:custGeom>
            <a:avLst/>
            <a:gdLst/>
            <a:ahLst/>
            <a:cxnLst/>
            <a:rect l="l" t="t" r="r" b="b"/>
            <a:pathLst>
              <a:path w="882650" h="904239">
                <a:moveTo>
                  <a:pt x="439800" y="0"/>
                </a:moveTo>
                <a:lnTo>
                  <a:pt x="382432" y="664"/>
                </a:lnTo>
                <a:lnTo>
                  <a:pt x="327396" y="2610"/>
                </a:lnTo>
                <a:lnTo>
                  <a:pt x="275224" y="5762"/>
                </a:lnTo>
                <a:lnTo>
                  <a:pt x="226450" y="10047"/>
                </a:lnTo>
                <a:lnTo>
                  <a:pt x="181605" y="15389"/>
                </a:lnTo>
                <a:lnTo>
                  <a:pt x="141224" y="21717"/>
                </a:lnTo>
                <a:lnTo>
                  <a:pt x="87566" y="32908"/>
                </a:lnTo>
                <a:lnTo>
                  <a:pt x="46100" y="46100"/>
                </a:lnTo>
                <a:lnTo>
                  <a:pt x="10287" y="68653"/>
                </a:lnTo>
                <a:lnTo>
                  <a:pt x="0" y="94996"/>
                </a:lnTo>
                <a:lnTo>
                  <a:pt x="22" y="792698"/>
                </a:lnTo>
                <a:lnTo>
                  <a:pt x="26344" y="831994"/>
                </a:lnTo>
                <a:lnTo>
                  <a:pt x="73278" y="854837"/>
                </a:lnTo>
                <a:lnTo>
                  <a:pt x="110257" y="866102"/>
                </a:lnTo>
                <a:lnTo>
                  <a:pt x="153317" y="876415"/>
                </a:lnTo>
                <a:lnTo>
                  <a:pt x="201888" y="885491"/>
                </a:lnTo>
                <a:lnTo>
                  <a:pt x="255394" y="893045"/>
                </a:lnTo>
                <a:lnTo>
                  <a:pt x="313264" y="898792"/>
                </a:lnTo>
                <a:lnTo>
                  <a:pt x="374924" y="902449"/>
                </a:lnTo>
                <a:lnTo>
                  <a:pt x="439800" y="903732"/>
                </a:lnTo>
                <a:lnTo>
                  <a:pt x="497226" y="902844"/>
                </a:lnTo>
                <a:lnTo>
                  <a:pt x="552365" y="900227"/>
                </a:lnTo>
                <a:lnTo>
                  <a:pt x="604774" y="895953"/>
                </a:lnTo>
                <a:lnTo>
                  <a:pt x="654007" y="890091"/>
                </a:lnTo>
                <a:lnTo>
                  <a:pt x="699621" y="882712"/>
                </a:lnTo>
                <a:lnTo>
                  <a:pt x="741172" y="873887"/>
                </a:lnTo>
                <a:lnTo>
                  <a:pt x="789111" y="860298"/>
                </a:lnTo>
                <a:lnTo>
                  <a:pt x="439800" y="860298"/>
                </a:lnTo>
                <a:lnTo>
                  <a:pt x="383775" y="859410"/>
                </a:lnTo>
                <a:lnTo>
                  <a:pt x="330096" y="856793"/>
                </a:lnTo>
                <a:lnTo>
                  <a:pt x="279288" y="852519"/>
                </a:lnTo>
                <a:lnTo>
                  <a:pt x="231878" y="846657"/>
                </a:lnTo>
                <a:lnTo>
                  <a:pt x="188390" y="839278"/>
                </a:lnTo>
                <a:lnTo>
                  <a:pt x="149351" y="830453"/>
                </a:lnTo>
                <a:lnTo>
                  <a:pt x="98774" y="816863"/>
                </a:lnTo>
                <a:lnTo>
                  <a:pt x="62484" y="803275"/>
                </a:lnTo>
                <a:lnTo>
                  <a:pt x="54355" y="797941"/>
                </a:lnTo>
                <a:lnTo>
                  <a:pt x="46100" y="795147"/>
                </a:lnTo>
                <a:lnTo>
                  <a:pt x="43434" y="792480"/>
                </a:lnTo>
                <a:lnTo>
                  <a:pt x="43434" y="141097"/>
                </a:lnTo>
                <a:lnTo>
                  <a:pt x="327494" y="141097"/>
                </a:lnTo>
                <a:lnTo>
                  <a:pt x="278939" y="138080"/>
                </a:lnTo>
                <a:lnTo>
                  <a:pt x="231050" y="133787"/>
                </a:lnTo>
                <a:lnTo>
                  <a:pt x="186774" y="128456"/>
                </a:lnTo>
                <a:lnTo>
                  <a:pt x="146558" y="122174"/>
                </a:lnTo>
                <a:lnTo>
                  <a:pt x="98425" y="112649"/>
                </a:lnTo>
                <a:lnTo>
                  <a:pt x="54355" y="100457"/>
                </a:lnTo>
                <a:lnTo>
                  <a:pt x="48895" y="94996"/>
                </a:lnTo>
                <a:lnTo>
                  <a:pt x="46100" y="94996"/>
                </a:lnTo>
                <a:lnTo>
                  <a:pt x="86867" y="78740"/>
                </a:lnTo>
                <a:lnTo>
                  <a:pt x="159958" y="62243"/>
                </a:lnTo>
                <a:lnTo>
                  <a:pt x="206436" y="55726"/>
                </a:lnTo>
                <a:lnTo>
                  <a:pt x="258463" y="50491"/>
                </a:lnTo>
                <a:lnTo>
                  <a:pt x="315236" y="46634"/>
                </a:lnTo>
                <a:lnTo>
                  <a:pt x="375950" y="44250"/>
                </a:lnTo>
                <a:lnTo>
                  <a:pt x="439800" y="43434"/>
                </a:lnTo>
                <a:lnTo>
                  <a:pt x="827680" y="43434"/>
                </a:lnTo>
                <a:lnTo>
                  <a:pt x="822580" y="41443"/>
                </a:lnTo>
                <a:lnTo>
                  <a:pt x="767672" y="26512"/>
                </a:lnTo>
                <a:lnTo>
                  <a:pt x="725334" y="18809"/>
                </a:lnTo>
                <a:lnTo>
                  <a:pt x="677256" y="12292"/>
                </a:lnTo>
                <a:lnTo>
                  <a:pt x="624050" y="7057"/>
                </a:lnTo>
                <a:lnTo>
                  <a:pt x="566330" y="3200"/>
                </a:lnTo>
                <a:lnTo>
                  <a:pt x="504709" y="816"/>
                </a:lnTo>
                <a:lnTo>
                  <a:pt x="439800" y="0"/>
                </a:lnTo>
                <a:close/>
              </a:path>
              <a:path w="882650" h="904239">
                <a:moveTo>
                  <a:pt x="860678" y="265938"/>
                </a:moveTo>
                <a:lnTo>
                  <a:pt x="851552" y="267420"/>
                </a:lnTo>
                <a:lnTo>
                  <a:pt x="844724" y="271700"/>
                </a:lnTo>
                <a:lnTo>
                  <a:pt x="840444" y="278528"/>
                </a:lnTo>
                <a:lnTo>
                  <a:pt x="838962" y="287655"/>
                </a:lnTo>
                <a:lnTo>
                  <a:pt x="838962" y="789686"/>
                </a:lnTo>
                <a:lnTo>
                  <a:pt x="835040" y="792698"/>
                </a:lnTo>
                <a:lnTo>
                  <a:pt x="773916" y="820149"/>
                </a:lnTo>
                <a:lnTo>
                  <a:pt x="733204" y="830843"/>
                </a:lnTo>
                <a:lnTo>
                  <a:pt x="685178" y="840440"/>
                </a:lnTo>
                <a:lnTo>
                  <a:pt x="630831" y="848561"/>
                </a:lnTo>
                <a:lnTo>
                  <a:pt x="571046" y="854837"/>
                </a:lnTo>
                <a:lnTo>
                  <a:pt x="507150" y="858868"/>
                </a:lnTo>
                <a:lnTo>
                  <a:pt x="439800" y="860298"/>
                </a:lnTo>
                <a:lnTo>
                  <a:pt x="789111" y="860298"/>
                </a:lnTo>
                <a:lnTo>
                  <a:pt x="836295" y="841375"/>
                </a:lnTo>
                <a:lnTo>
                  <a:pt x="871733" y="817268"/>
                </a:lnTo>
                <a:lnTo>
                  <a:pt x="882396" y="287655"/>
                </a:lnTo>
                <a:lnTo>
                  <a:pt x="880520" y="278528"/>
                </a:lnTo>
                <a:lnTo>
                  <a:pt x="875585" y="271700"/>
                </a:lnTo>
                <a:lnTo>
                  <a:pt x="868626" y="267420"/>
                </a:lnTo>
                <a:lnTo>
                  <a:pt x="860678" y="265938"/>
                </a:lnTo>
                <a:close/>
              </a:path>
              <a:path w="882650" h="904239">
                <a:moveTo>
                  <a:pt x="882396" y="141097"/>
                </a:moveTo>
                <a:lnTo>
                  <a:pt x="838962" y="141097"/>
                </a:lnTo>
                <a:lnTo>
                  <a:pt x="838962" y="198120"/>
                </a:lnTo>
                <a:lnTo>
                  <a:pt x="840444" y="207246"/>
                </a:lnTo>
                <a:lnTo>
                  <a:pt x="844724" y="214074"/>
                </a:lnTo>
                <a:lnTo>
                  <a:pt x="851552" y="218354"/>
                </a:lnTo>
                <a:lnTo>
                  <a:pt x="860678" y="219837"/>
                </a:lnTo>
                <a:lnTo>
                  <a:pt x="868626" y="218354"/>
                </a:lnTo>
                <a:lnTo>
                  <a:pt x="875585" y="214074"/>
                </a:lnTo>
                <a:lnTo>
                  <a:pt x="880520" y="207246"/>
                </a:lnTo>
                <a:lnTo>
                  <a:pt x="882396" y="198120"/>
                </a:lnTo>
                <a:lnTo>
                  <a:pt x="882396" y="141097"/>
                </a:lnTo>
                <a:close/>
              </a:path>
              <a:path w="882650" h="904239">
                <a:moveTo>
                  <a:pt x="327494" y="141097"/>
                </a:moveTo>
                <a:lnTo>
                  <a:pt x="43434" y="141097"/>
                </a:lnTo>
                <a:lnTo>
                  <a:pt x="50051" y="143589"/>
                </a:lnTo>
                <a:lnTo>
                  <a:pt x="57705" y="146558"/>
                </a:lnTo>
                <a:lnTo>
                  <a:pt x="112156" y="160805"/>
                </a:lnTo>
                <a:lnTo>
                  <a:pt x="154802" y="168490"/>
                </a:lnTo>
                <a:lnTo>
                  <a:pt x="203249" y="174982"/>
                </a:lnTo>
                <a:lnTo>
                  <a:pt x="256734" y="180190"/>
                </a:lnTo>
                <a:lnTo>
                  <a:pt x="314496" y="184022"/>
                </a:lnTo>
                <a:lnTo>
                  <a:pt x="375772" y="186388"/>
                </a:lnTo>
                <a:lnTo>
                  <a:pt x="439800" y="187198"/>
                </a:lnTo>
                <a:lnTo>
                  <a:pt x="497226" y="186533"/>
                </a:lnTo>
                <a:lnTo>
                  <a:pt x="552365" y="184592"/>
                </a:lnTo>
                <a:lnTo>
                  <a:pt x="604774" y="181451"/>
                </a:lnTo>
                <a:lnTo>
                  <a:pt x="654007" y="177188"/>
                </a:lnTo>
                <a:lnTo>
                  <a:pt x="699621" y="171881"/>
                </a:lnTo>
                <a:lnTo>
                  <a:pt x="741172" y="165608"/>
                </a:lnTo>
                <a:lnTo>
                  <a:pt x="793480" y="155400"/>
                </a:lnTo>
                <a:lnTo>
                  <a:pt x="826859" y="143891"/>
                </a:lnTo>
                <a:lnTo>
                  <a:pt x="439800" y="143891"/>
                </a:lnTo>
                <a:lnTo>
                  <a:pt x="383762" y="143217"/>
                </a:lnTo>
                <a:lnTo>
                  <a:pt x="329993" y="141252"/>
                </a:lnTo>
                <a:lnTo>
                  <a:pt x="327494" y="141097"/>
                </a:lnTo>
                <a:close/>
              </a:path>
              <a:path w="882650" h="904239">
                <a:moveTo>
                  <a:pt x="827680" y="43434"/>
                </a:moveTo>
                <a:lnTo>
                  <a:pt x="439800" y="43434"/>
                </a:lnTo>
                <a:lnTo>
                  <a:pt x="496033" y="44098"/>
                </a:lnTo>
                <a:lnTo>
                  <a:pt x="550229" y="46044"/>
                </a:lnTo>
                <a:lnTo>
                  <a:pt x="601710" y="49196"/>
                </a:lnTo>
                <a:lnTo>
                  <a:pt x="649793" y="53481"/>
                </a:lnTo>
                <a:lnTo>
                  <a:pt x="693798" y="58823"/>
                </a:lnTo>
                <a:lnTo>
                  <a:pt x="759934" y="69705"/>
                </a:lnTo>
                <a:lnTo>
                  <a:pt x="802570" y="80813"/>
                </a:lnTo>
                <a:lnTo>
                  <a:pt x="817245" y="86868"/>
                </a:lnTo>
                <a:lnTo>
                  <a:pt x="825373" y="89535"/>
                </a:lnTo>
                <a:lnTo>
                  <a:pt x="830834" y="92329"/>
                </a:lnTo>
                <a:lnTo>
                  <a:pt x="833501" y="94996"/>
                </a:lnTo>
                <a:lnTo>
                  <a:pt x="827508" y="97893"/>
                </a:lnTo>
                <a:lnTo>
                  <a:pt x="759894" y="119058"/>
                </a:lnTo>
                <a:lnTo>
                  <a:pt x="719767" y="126053"/>
                </a:lnTo>
                <a:lnTo>
                  <a:pt x="673282" y="132095"/>
                </a:lnTo>
                <a:lnTo>
                  <a:pt x="621241" y="137042"/>
                </a:lnTo>
                <a:lnTo>
                  <a:pt x="564446" y="140752"/>
                </a:lnTo>
                <a:lnTo>
                  <a:pt x="503698" y="143082"/>
                </a:lnTo>
                <a:lnTo>
                  <a:pt x="439800" y="143891"/>
                </a:lnTo>
                <a:lnTo>
                  <a:pt x="826859" y="143891"/>
                </a:lnTo>
                <a:lnTo>
                  <a:pt x="833501" y="141097"/>
                </a:lnTo>
                <a:lnTo>
                  <a:pt x="882396" y="141097"/>
                </a:lnTo>
                <a:lnTo>
                  <a:pt x="882396" y="94996"/>
                </a:lnTo>
                <a:lnTo>
                  <a:pt x="853287" y="54719"/>
                </a:lnTo>
                <a:lnTo>
                  <a:pt x="838946" y="47831"/>
                </a:lnTo>
                <a:lnTo>
                  <a:pt x="827680" y="43434"/>
                </a:lnTo>
                <a:close/>
              </a:path>
            </a:pathLst>
          </a:custGeom>
          <a:solidFill>
            <a:srgbClr val="57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4508" y="4211065"/>
            <a:ext cx="1098688" cy="109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9473" y="3753992"/>
            <a:ext cx="1172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575A"/>
                </a:solidFill>
                <a:latin typeface="Arial"/>
                <a:cs typeface="Arial"/>
              </a:rPr>
              <a:t>HANA </a:t>
            </a:r>
            <a:r>
              <a:rPr sz="1400" dirty="0">
                <a:solidFill>
                  <a:srgbClr val="57575A"/>
                </a:solidFill>
                <a:latin typeface="Arial"/>
                <a:cs typeface="Arial"/>
              </a:rPr>
              <a:t>/</a:t>
            </a:r>
            <a:r>
              <a:rPr sz="1400" spc="-15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7575A"/>
                </a:solidFill>
                <a:latin typeface="Arial"/>
                <a:cs typeface="Arial"/>
              </a:rPr>
              <a:t>LEDW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9628" y="5621223"/>
            <a:ext cx="1482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Data Storage</a:t>
            </a:r>
            <a:r>
              <a:rPr sz="1600" b="1" spc="-5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&amp;  Processing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5164" y="2343911"/>
            <a:ext cx="2543810" cy="3914140"/>
          </a:xfrm>
          <a:custGeom>
            <a:avLst/>
            <a:gdLst/>
            <a:ahLst/>
            <a:cxnLst/>
            <a:rect l="l" t="t" r="r" b="b"/>
            <a:pathLst>
              <a:path w="2543809" h="3914140">
                <a:moveTo>
                  <a:pt x="2423541" y="0"/>
                </a:moveTo>
                <a:lnTo>
                  <a:pt x="120014" y="0"/>
                </a:lnTo>
                <a:lnTo>
                  <a:pt x="72812" y="8467"/>
                </a:lnTo>
                <a:lnTo>
                  <a:pt x="34718" y="31734"/>
                </a:lnTo>
                <a:lnTo>
                  <a:pt x="9269" y="66597"/>
                </a:lnTo>
                <a:lnTo>
                  <a:pt x="0" y="109854"/>
                </a:lnTo>
                <a:lnTo>
                  <a:pt x="0" y="1603248"/>
                </a:lnTo>
                <a:lnTo>
                  <a:pt x="3810" y="1613535"/>
                </a:lnTo>
                <a:lnTo>
                  <a:pt x="11302" y="1616964"/>
                </a:lnTo>
                <a:lnTo>
                  <a:pt x="307593" y="1836674"/>
                </a:lnTo>
                <a:lnTo>
                  <a:pt x="344088" y="1871091"/>
                </a:lnTo>
                <a:lnTo>
                  <a:pt x="365807" y="1906174"/>
                </a:lnTo>
                <a:lnTo>
                  <a:pt x="376263" y="1939972"/>
                </a:lnTo>
                <a:lnTo>
                  <a:pt x="378967" y="1970532"/>
                </a:lnTo>
                <a:lnTo>
                  <a:pt x="376263" y="2001091"/>
                </a:lnTo>
                <a:lnTo>
                  <a:pt x="344088" y="2069972"/>
                </a:lnTo>
                <a:lnTo>
                  <a:pt x="307593" y="2104390"/>
                </a:lnTo>
                <a:lnTo>
                  <a:pt x="41105" y="2296100"/>
                </a:lnTo>
                <a:lnTo>
                  <a:pt x="11302" y="2317242"/>
                </a:lnTo>
                <a:lnTo>
                  <a:pt x="6375" y="2322441"/>
                </a:lnTo>
                <a:lnTo>
                  <a:pt x="2841" y="2327973"/>
                </a:lnTo>
                <a:lnTo>
                  <a:pt x="712" y="2334172"/>
                </a:lnTo>
                <a:lnTo>
                  <a:pt x="0" y="2341372"/>
                </a:lnTo>
                <a:lnTo>
                  <a:pt x="0" y="3803777"/>
                </a:lnTo>
                <a:lnTo>
                  <a:pt x="9269" y="3847012"/>
                </a:lnTo>
                <a:lnTo>
                  <a:pt x="34718" y="3881878"/>
                </a:lnTo>
                <a:lnTo>
                  <a:pt x="72812" y="3905157"/>
                </a:lnTo>
                <a:lnTo>
                  <a:pt x="120014" y="3913631"/>
                </a:lnTo>
                <a:lnTo>
                  <a:pt x="120014" y="3858704"/>
                </a:lnTo>
                <a:lnTo>
                  <a:pt x="96396" y="3854467"/>
                </a:lnTo>
                <a:lnTo>
                  <a:pt x="77374" y="3842827"/>
                </a:lnTo>
                <a:lnTo>
                  <a:pt x="64686" y="3825394"/>
                </a:lnTo>
                <a:lnTo>
                  <a:pt x="60071" y="3803777"/>
                </a:lnTo>
                <a:lnTo>
                  <a:pt x="60071" y="2351659"/>
                </a:lnTo>
                <a:lnTo>
                  <a:pt x="137900" y="2296069"/>
                </a:lnTo>
                <a:lnTo>
                  <a:pt x="345186" y="2145665"/>
                </a:lnTo>
                <a:lnTo>
                  <a:pt x="391441" y="2101869"/>
                </a:lnTo>
                <a:lnTo>
                  <a:pt x="420147" y="2055526"/>
                </a:lnTo>
                <a:lnTo>
                  <a:pt x="434804" y="2010469"/>
                </a:lnTo>
                <a:lnTo>
                  <a:pt x="438912" y="1970532"/>
                </a:lnTo>
                <a:lnTo>
                  <a:pt x="434804" y="1930650"/>
                </a:lnTo>
                <a:lnTo>
                  <a:pt x="420147" y="1885600"/>
                </a:lnTo>
                <a:lnTo>
                  <a:pt x="391441" y="1839265"/>
                </a:lnTo>
                <a:lnTo>
                  <a:pt x="345186" y="1795526"/>
                </a:lnTo>
                <a:lnTo>
                  <a:pt x="89447" y="1604894"/>
                </a:lnTo>
                <a:lnTo>
                  <a:pt x="60071" y="1582674"/>
                </a:lnTo>
                <a:lnTo>
                  <a:pt x="60071" y="109854"/>
                </a:lnTo>
                <a:lnTo>
                  <a:pt x="64686" y="88263"/>
                </a:lnTo>
                <a:lnTo>
                  <a:pt x="77374" y="70850"/>
                </a:lnTo>
                <a:lnTo>
                  <a:pt x="96396" y="59223"/>
                </a:lnTo>
                <a:lnTo>
                  <a:pt x="120014" y="54990"/>
                </a:lnTo>
                <a:lnTo>
                  <a:pt x="2525009" y="54990"/>
                </a:lnTo>
                <a:lnTo>
                  <a:pt x="2507456" y="31734"/>
                </a:lnTo>
                <a:lnTo>
                  <a:pt x="2469189" y="8467"/>
                </a:lnTo>
                <a:lnTo>
                  <a:pt x="2423541" y="0"/>
                </a:lnTo>
                <a:close/>
              </a:path>
              <a:path w="2543809" h="3914140">
                <a:moveTo>
                  <a:pt x="2525009" y="54990"/>
                </a:moveTo>
                <a:lnTo>
                  <a:pt x="2423541" y="54990"/>
                </a:lnTo>
                <a:lnTo>
                  <a:pt x="2447159" y="59223"/>
                </a:lnTo>
                <a:lnTo>
                  <a:pt x="2466181" y="70850"/>
                </a:lnTo>
                <a:lnTo>
                  <a:pt x="2478869" y="88263"/>
                </a:lnTo>
                <a:lnTo>
                  <a:pt x="2483485" y="109854"/>
                </a:lnTo>
                <a:lnTo>
                  <a:pt x="2483485" y="3803777"/>
                </a:lnTo>
                <a:lnTo>
                  <a:pt x="2478869" y="3825394"/>
                </a:lnTo>
                <a:lnTo>
                  <a:pt x="2466181" y="3842827"/>
                </a:lnTo>
                <a:lnTo>
                  <a:pt x="2447159" y="3854467"/>
                </a:lnTo>
                <a:lnTo>
                  <a:pt x="2423541" y="3858704"/>
                </a:lnTo>
                <a:lnTo>
                  <a:pt x="120014" y="3858704"/>
                </a:lnTo>
                <a:lnTo>
                  <a:pt x="120014" y="3913631"/>
                </a:lnTo>
                <a:lnTo>
                  <a:pt x="2423541" y="3913631"/>
                </a:lnTo>
                <a:lnTo>
                  <a:pt x="2469189" y="3905157"/>
                </a:lnTo>
                <a:lnTo>
                  <a:pt x="2507456" y="3881878"/>
                </a:lnTo>
                <a:lnTo>
                  <a:pt x="2533769" y="3847012"/>
                </a:lnTo>
                <a:lnTo>
                  <a:pt x="2543556" y="3803777"/>
                </a:lnTo>
                <a:lnTo>
                  <a:pt x="2543556" y="109854"/>
                </a:lnTo>
                <a:lnTo>
                  <a:pt x="2533769" y="66597"/>
                </a:lnTo>
                <a:lnTo>
                  <a:pt x="2525009" y="549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8691" y="1898904"/>
            <a:ext cx="2476500" cy="360045"/>
          </a:xfrm>
          <a:custGeom>
            <a:avLst/>
            <a:gdLst/>
            <a:ahLst/>
            <a:cxnLst/>
            <a:rect l="l" t="t" r="r" b="b"/>
            <a:pathLst>
              <a:path w="2476500" h="360044">
                <a:moveTo>
                  <a:pt x="2468880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352044"/>
                </a:lnTo>
                <a:lnTo>
                  <a:pt x="7620" y="359663"/>
                </a:lnTo>
                <a:lnTo>
                  <a:pt x="2468880" y="359663"/>
                </a:lnTo>
                <a:lnTo>
                  <a:pt x="2476500" y="352044"/>
                </a:lnTo>
                <a:lnTo>
                  <a:pt x="2476500" y="7620"/>
                </a:lnTo>
                <a:lnTo>
                  <a:pt x="246888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2928" y="2641092"/>
            <a:ext cx="1845564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49795" y="4300728"/>
            <a:ext cx="1671827" cy="105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26783" y="5646216"/>
            <a:ext cx="1965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Data Visualization</a:t>
            </a:r>
            <a:r>
              <a:rPr sz="1600" b="1" spc="-4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&amp;</a:t>
            </a:r>
            <a:endParaRPr sz="1600">
              <a:latin typeface="Arial"/>
              <a:cs typeface="Arial"/>
            </a:endParaRPr>
          </a:p>
          <a:p>
            <a:pPr marL="5905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Reporting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291" y="2343911"/>
            <a:ext cx="3221990" cy="3914140"/>
          </a:xfrm>
          <a:custGeom>
            <a:avLst/>
            <a:gdLst/>
            <a:ahLst/>
            <a:cxnLst/>
            <a:rect l="l" t="t" r="r" b="b"/>
            <a:pathLst>
              <a:path w="3221990" h="3914140">
                <a:moveTo>
                  <a:pt x="2415413" y="0"/>
                </a:moveTo>
                <a:lnTo>
                  <a:pt x="120014" y="0"/>
                </a:lnTo>
                <a:lnTo>
                  <a:pt x="72780" y="8467"/>
                </a:lnTo>
                <a:lnTo>
                  <a:pt x="34690" y="31734"/>
                </a:lnTo>
                <a:lnTo>
                  <a:pt x="9258" y="66597"/>
                </a:lnTo>
                <a:lnTo>
                  <a:pt x="0" y="109854"/>
                </a:lnTo>
                <a:lnTo>
                  <a:pt x="0" y="3803777"/>
                </a:lnTo>
                <a:lnTo>
                  <a:pt x="9258" y="3847012"/>
                </a:lnTo>
                <a:lnTo>
                  <a:pt x="34690" y="3881878"/>
                </a:lnTo>
                <a:lnTo>
                  <a:pt x="72780" y="3905157"/>
                </a:lnTo>
                <a:lnTo>
                  <a:pt x="120014" y="3913631"/>
                </a:lnTo>
                <a:lnTo>
                  <a:pt x="120014" y="3858704"/>
                </a:lnTo>
                <a:lnTo>
                  <a:pt x="96397" y="3854467"/>
                </a:lnTo>
                <a:lnTo>
                  <a:pt x="77352" y="3842827"/>
                </a:lnTo>
                <a:lnTo>
                  <a:pt x="64636" y="3825394"/>
                </a:lnTo>
                <a:lnTo>
                  <a:pt x="60007" y="3803777"/>
                </a:lnTo>
                <a:lnTo>
                  <a:pt x="60007" y="109854"/>
                </a:lnTo>
                <a:lnTo>
                  <a:pt x="64636" y="88263"/>
                </a:lnTo>
                <a:lnTo>
                  <a:pt x="77352" y="70850"/>
                </a:lnTo>
                <a:lnTo>
                  <a:pt x="96397" y="59223"/>
                </a:lnTo>
                <a:lnTo>
                  <a:pt x="120014" y="54990"/>
                </a:lnTo>
                <a:lnTo>
                  <a:pt x="2517686" y="54990"/>
                </a:lnTo>
                <a:lnTo>
                  <a:pt x="2500709" y="31734"/>
                </a:lnTo>
                <a:lnTo>
                  <a:pt x="2462615" y="8467"/>
                </a:lnTo>
                <a:lnTo>
                  <a:pt x="2415413" y="0"/>
                </a:lnTo>
                <a:close/>
              </a:path>
              <a:path w="3221990" h="3914140">
                <a:moveTo>
                  <a:pt x="2767965" y="2152523"/>
                </a:moveTo>
                <a:lnTo>
                  <a:pt x="2475357" y="2152523"/>
                </a:lnTo>
                <a:lnTo>
                  <a:pt x="2475357" y="3803777"/>
                </a:lnTo>
                <a:lnTo>
                  <a:pt x="2470723" y="3825394"/>
                </a:lnTo>
                <a:lnTo>
                  <a:pt x="2458005" y="3842827"/>
                </a:lnTo>
                <a:lnTo>
                  <a:pt x="2438977" y="3854467"/>
                </a:lnTo>
                <a:lnTo>
                  <a:pt x="2415413" y="3858704"/>
                </a:lnTo>
                <a:lnTo>
                  <a:pt x="120014" y="3858704"/>
                </a:lnTo>
                <a:lnTo>
                  <a:pt x="120014" y="3913631"/>
                </a:lnTo>
                <a:lnTo>
                  <a:pt x="2415413" y="3913631"/>
                </a:lnTo>
                <a:lnTo>
                  <a:pt x="2462615" y="3905157"/>
                </a:lnTo>
                <a:lnTo>
                  <a:pt x="2500709" y="3881878"/>
                </a:lnTo>
                <a:lnTo>
                  <a:pt x="2526158" y="3847012"/>
                </a:lnTo>
                <a:lnTo>
                  <a:pt x="2535428" y="3803777"/>
                </a:lnTo>
                <a:lnTo>
                  <a:pt x="2535428" y="2207387"/>
                </a:lnTo>
                <a:lnTo>
                  <a:pt x="2771647" y="2207387"/>
                </a:lnTo>
                <a:lnTo>
                  <a:pt x="2771647" y="2179955"/>
                </a:lnTo>
                <a:lnTo>
                  <a:pt x="2767965" y="2152523"/>
                </a:lnTo>
                <a:close/>
              </a:path>
              <a:path w="3221990" h="3914140">
                <a:moveTo>
                  <a:pt x="2771647" y="2207387"/>
                </a:moveTo>
                <a:lnTo>
                  <a:pt x="2711704" y="2207387"/>
                </a:lnTo>
                <a:lnTo>
                  <a:pt x="2711704" y="2227961"/>
                </a:lnTo>
                <a:lnTo>
                  <a:pt x="2719579" y="2273413"/>
                </a:lnTo>
                <a:lnTo>
                  <a:pt x="2750105" y="2304811"/>
                </a:lnTo>
                <a:lnTo>
                  <a:pt x="2779141" y="2310384"/>
                </a:lnTo>
                <a:lnTo>
                  <a:pt x="2795903" y="2309098"/>
                </a:lnTo>
                <a:lnTo>
                  <a:pt x="2811986" y="2305240"/>
                </a:lnTo>
                <a:lnTo>
                  <a:pt x="2826664" y="2298811"/>
                </a:lnTo>
                <a:lnTo>
                  <a:pt x="2839211" y="2289810"/>
                </a:lnTo>
                <a:lnTo>
                  <a:pt x="2886116" y="2255520"/>
                </a:lnTo>
                <a:lnTo>
                  <a:pt x="2775458" y="2255520"/>
                </a:lnTo>
                <a:lnTo>
                  <a:pt x="2774862" y="2252196"/>
                </a:lnTo>
                <a:lnTo>
                  <a:pt x="2773553" y="2246931"/>
                </a:lnTo>
                <a:lnTo>
                  <a:pt x="2772243" y="2239071"/>
                </a:lnTo>
                <a:lnTo>
                  <a:pt x="2771647" y="2227961"/>
                </a:lnTo>
                <a:lnTo>
                  <a:pt x="2771647" y="2207387"/>
                </a:lnTo>
                <a:close/>
              </a:path>
              <a:path w="3221990" h="3914140">
                <a:moveTo>
                  <a:pt x="2883349" y="1682114"/>
                </a:moveTo>
                <a:lnTo>
                  <a:pt x="2779141" y="1682114"/>
                </a:lnTo>
                <a:lnTo>
                  <a:pt x="2782689" y="1682831"/>
                </a:lnTo>
                <a:lnTo>
                  <a:pt x="2787618" y="1685178"/>
                </a:lnTo>
                <a:lnTo>
                  <a:pt x="2793928" y="1689455"/>
                </a:lnTo>
                <a:lnTo>
                  <a:pt x="2801620" y="1695958"/>
                </a:lnTo>
                <a:lnTo>
                  <a:pt x="2821242" y="1709390"/>
                </a:lnTo>
                <a:lnTo>
                  <a:pt x="2859228" y="1736502"/>
                </a:lnTo>
                <a:lnTo>
                  <a:pt x="3142996" y="1943100"/>
                </a:lnTo>
                <a:lnTo>
                  <a:pt x="3161665" y="1970532"/>
                </a:lnTo>
                <a:lnTo>
                  <a:pt x="3160855" y="1977711"/>
                </a:lnTo>
                <a:lnTo>
                  <a:pt x="3157950" y="1984247"/>
                </a:lnTo>
                <a:lnTo>
                  <a:pt x="3152235" y="1990784"/>
                </a:lnTo>
                <a:lnTo>
                  <a:pt x="3142996" y="1997964"/>
                </a:lnTo>
                <a:lnTo>
                  <a:pt x="2801620" y="2245233"/>
                </a:lnTo>
                <a:lnTo>
                  <a:pt x="2794127" y="2255520"/>
                </a:lnTo>
                <a:lnTo>
                  <a:pt x="2886116" y="2255520"/>
                </a:lnTo>
                <a:lnTo>
                  <a:pt x="3180460" y="2042668"/>
                </a:lnTo>
                <a:lnTo>
                  <a:pt x="3196393" y="2028021"/>
                </a:lnTo>
                <a:lnTo>
                  <a:pt x="3209528" y="2010457"/>
                </a:lnTo>
                <a:lnTo>
                  <a:pt x="3218447" y="1990965"/>
                </a:lnTo>
                <a:lnTo>
                  <a:pt x="3221735" y="1970532"/>
                </a:lnTo>
                <a:lnTo>
                  <a:pt x="3218447" y="1950116"/>
                </a:lnTo>
                <a:lnTo>
                  <a:pt x="3209528" y="1930653"/>
                </a:lnTo>
                <a:lnTo>
                  <a:pt x="3196393" y="1913096"/>
                </a:lnTo>
                <a:lnTo>
                  <a:pt x="3180460" y="1898395"/>
                </a:lnTo>
                <a:lnTo>
                  <a:pt x="2898300" y="1693245"/>
                </a:lnTo>
                <a:lnTo>
                  <a:pt x="2883349" y="1682114"/>
                </a:lnTo>
                <a:close/>
              </a:path>
              <a:path w="3221990" h="3914140">
                <a:moveTo>
                  <a:pt x="2517686" y="54990"/>
                </a:moveTo>
                <a:lnTo>
                  <a:pt x="2415413" y="54990"/>
                </a:lnTo>
                <a:lnTo>
                  <a:pt x="2438977" y="59223"/>
                </a:lnTo>
                <a:lnTo>
                  <a:pt x="2458005" y="70850"/>
                </a:lnTo>
                <a:lnTo>
                  <a:pt x="2470723" y="88263"/>
                </a:lnTo>
                <a:lnTo>
                  <a:pt x="2475357" y="109854"/>
                </a:lnTo>
                <a:lnTo>
                  <a:pt x="2475357" y="1788540"/>
                </a:lnTo>
                <a:lnTo>
                  <a:pt x="2767965" y="1788540"/>
                </a:lnTo>
                <a:lnTo>
                  <a:pt x="2771647" y="1761108"/>
                </a:lnTo>
                <a:lnTo>
                  <a:pt x="2771647" y="1733677"/>
                </a:lnTo>
                <a:lnTo>
                  <a:pt x="2535428" y="1733677"/>
                </a:lnTo>
                <a:lnTo>
                  <a:pt x="2535428" y="109854"/>
                </a:lnTo>
                <a:lnTo>
                  <a:pt x="2526158" y="66597"/>
                </a:lnTo>
                <a:lnTo>
                  <a:pt x="2517686" y="54990"/>
                </a:lnTo>
                <a:close/>
              </a:path>
              <a:path w="3221990" h="3914140">
                <a:moveTo>
                  <a:pt x="2779141" y="1627251"/>
                </a:moveTo>
                <a:lnTo>
                  <a:pt x="2736975" y="1643163"/>
                </a:lnTo>
                <a:lnTo>
                  <a:pt x="2714958" y="1681321"/>
                </a:lnTo>
                <a:lnTo>
                  <a:pt x="2711704" y="1713102"/>
                </a:lnTo>
                <a:lnTo>
                  <a:pt x="2711704" y="1733677"/>
                </a:lnTo>
                <a:lnTo>
                  <a:pt x="2771647" y="1733677"/>
                </a:lnTo>
                <a:lnTo>
                  <a:pt x="2771647" y="1713102"/>
                </a:lnTo>
                <a:lnTo>
                  <a:pt x="2772243" y="1702065"/>
                </a:lnTo>
                <a:lnTo>
                  <a:pt x="2773553" y="1694243"/>
                </a:lnTo>
                <a:lnTo>
                  <a:pt x="2774862" y="1688992"/>
                </a:lnTo>
                <a:lnTo>
                  <a:pt x="2775458" y="1685670"/>
                </a:lnTo>
                <a:lnTo>
                  <a:pt x="2779141" y="1682114"/>
                </a:lnTo>
                <a:lnTo>
                  <a:pt x="2883349" y="1682114"/>
                </a:lnTo>
                <a:lnTo>
                  <a:pt x="2861259" y="1665670"/>
                </a:lnTo>
                <a:lnTo>
                  <a:pt x="2842895" y="1651254"/>
                </a:lnTo>
                <a:lnTo>
                  <a:pt x="2828218" y="1642199"/>
                </a:lnTo>
                <a:lnTo>
                  <a:pt x="2812446" y="1635394"/>
                </a:lnTo>
                <a:lnTo>
                  <a:pt x="2795960" y="1630519"/>
                </a:lnTo>
                <a:lnTo>
                  <a:pt x="2779141" y="16272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863" y="1911095"/>
            <a:ext cx="2476500" cy="361315"/>
          </a:xfrm>
          <a:custGeom>
            <a:avLst/>
            <a:gdLst/>
            <a:ahLst/>
            <a:cxnLst/>
            <a:rect l="l" t="t" r="r" b="b"/>
            <a:pathLst>
              <a:path w="2476500" h="361314">
                <a:moveTo>
                  <a:pt x="2468880" y="0"/>
                </a:moveTo>
                <a:lnTo>
                  <a:pt x="7594" y="0"/>
                </a:lnTo>
                <a:lnTo>
                  <a:pt x="0" y="7619"/>
                </a:lnTo>
                <a:lnTo>
                  <a:pt x="0" y="353567"/>
                </a:lnTo>
                <a:lnTo>
                  <a:pt x="7594" y="361188"/>
                </a:lnTo>
                <a:lnTo>
                  <a:pt x="2468880" y="361188"/>
                </a:lnTo>
                <a:lnTo>
                  <a:pt x="2476500" y="353567"/>
                </a:lnTo>
                <a:lnTo>
                  <a:pt x="2476500" y="7619"/>
                </a:lnTo>
                <a:lnTo>
                  <a:pt x="246888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623" y="2525267"/>
            <a:ext cx="955547" cy="501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559" y="3023535"/>
            <a:ext cx="1882139" cy="2267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SAP</a:t>
            </a:r>
            <a:r>
              <a:rPr sz="1600" spc="-4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Global</a:t>
            </a:r>
            <a:r>
              <a:rPr sz="1600" spc="-2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Resource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CRM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Delivery</a:t>
            </a:r>
            <a:r>
              <a:rPr sz="1600" spc="-6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57575A"/>
                </a:solidFill>
                <a:latin typeface="Arial"/>
                <a:cs typeface="Arial"/>
              </a:rPr>
              <a:t>Tool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Billing &amp;</a:t>
            </a:r>
            <a:r>
              <a:rPr sz="1600" spc="-8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Invoices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Customer</a:t>
            </a:r>
            <a:r>
              <a:rPr sz="1600" spc="-3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Portals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908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›	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POs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850" y="5621223"/>
            <a:ext cx="1447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99CC"/>
                </a:solidFill>
                <a:latin typeface="Arial"/>
                <a:cs typeface="Arial"/>
              </a:rPr>
              <a:t>Global </a:t>
            </a: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&amp; Local  Data</a:t>
            </a:r>
            <a:r>
              <a:rPr sz="1600" b="1" spc="-4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CC"/>
                </a:solidFill>
                <a:latin typeface="Arial"/>
                <a:cs typeface="Arial"/>
              </a:rPr>
              <a:t>Sources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015" y="1195578"/>
            <a:ext cx="8232775" cy="1026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The solution is to build </a:t>
            </a:r>
            <a:r>
              <a:rPr sz="1600" spc="-10" dirty="0">
                <a:solidFill>
                  <a:srgbClr val="0099CC"/>
                </a:solidFill>
                <a:latin typeface="Arial"/>
                <a:cs typeface="Arial"/>
              </a:rPr>
              <a:t>One </a:t>
            </a: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Operational Analytic Reporting Framework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based on</a:t>
            </a:r>
            <a:r>
              <a:rPr sz="1600" spc="13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Enterprise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Platform Architecture to Leverage Global Analytic Capabilities and</a:t>
            </a:r>
            <a:r>
              <a:rPr sz="1600" spc="-11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Investments.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025525">
              <a:lnSpc>
                <a:spcPct val="100000"/>
              </a:lnSpc>
              <a:tabLst>
                <a:tab pos="3476625" algn="l"/>
                <a:tab pos="6663055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Inputs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15" baseline="17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baseline="1736" dirty="0">
                <a:solidFill>
                  <a:srgbClr val="FFFFFF"/>
                </a:solidFill>
                <a:latin typeface="Arial"/>
                <a:cs typeface="Arial"/>
              </a:rPr>
              <a:t>Warehouse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endParaRPr sz="2400" baseline="347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4"/>
            <a:ext cx="9144000" cy="648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1043939"/>
            <a:ext cx="1709927" cy="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034" y="296367"/>
            <a:ext cx="151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PaaS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38327" y="2790444"/>
            <a:ext cx="123443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083" y="2828289"/>
            <a:ext cx="2077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8B917"/>
                </a:solidFill>
                <a:latin typeface="Arial"/>
                <a:cs typeface="Arial"/>
              </a:rPr>
              <a:t>Platform as a</a:t>
            </a:r>
            <a:r>
              <a:rPr sz="1600" b="1" spc="-10" dirty="0">
                <a:solidFill>
                  <a:srgbClr val="88B917"/>
                </a:solidFill>
                <a:latin typeface="Arial"/>
                <a:cs typeface="Arial"/>
              </a:rPr>
              <a:t> 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1527" y="2781300"/>
            <a:ext cx="118872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3043" y="137160"/>
            <a:ext cx="637031" cy="637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3479" y="169163"/>
            <a:ext cx="1149096" cy="574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7272" y="73152"/>
            <a:ext cx="1220724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1639" y="783336"/>
            <a:ext cx="1234439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1420" y="3502152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1417574" y="0"/>
                </a:moveTo>
                <a:lnTo>
                  <a:pt x="199389" y="0"/>
                </a:lnTo>
                <a:lnTo>
                  <a:pt x="153675" y="5266"/>
                </a:lnTo>
                <a:lnTo>
                  <a:pt x="111708" y="20268"/>
                </a:lnTo>
                <a:lnTo>
                  <a:pt x="74686" y="43807"/>
                </a:lnTo>
                <a:lnTo>
                  <a:pt x="43807" y="74686"/>
                </a:lnTo>
                <a:lnTo>
                  <a:pt x="20268" y="111708"/>
                </a:lnTo>
                <a:lnTo>
                  <a:pt x="5266" y="153675"/>
                </a:lnTo>
                <a:lnTo>
                  <a:pt x="0" y="199390"/>
                </a:lnTo>
                <a:lnTo>
                  <a:pt x="0" y="996950"/>
                </a:lnTo>
                <a:lnTo>
                  <a:pt x="5266" y="1042664"/>
                </a:lnTo>
                <a:lnTo>
                  <a:pt x="20268" y="1084631"/>
                </a:lnTo>
                <a:lnTo>
                  <a:pt x="43807" y="1121653"/>
                </a:lnTo>
                <a:lnTo>
                  <a:pt x="74686" y="1152532"/>
                </a:lnTo>
                <a:lnTo>
                  <a:pt x="111708" y="1176071"/>
                </a:lnTo>
                <a:lnTo>
                  <a:pt x="153675" y="1191073"/>
                </a:lnTo>
                <a:lnTo>
                  <a:pt x="199389" y="1196340"/>
                </a:lnTo>
                <a:lnTo>
                  <a:pt x="1417574" y="1196340"/>
                </a:lnTo>
                <a:lnTo>
                  <a:pt x="1463288" y="1191073"/>
                </a:lnTo>
                <a:lnTo>
                  <a:pt x="1505255" y="1176071"/>
                </a:lnTo>
                <a:lnTo>
                  <a:pt x="1542277" y="1152532"/>
                </a:lnTo>
                <a:lnTo>
                  <a:pt x="1573156" y="1121653"/>
                </a:lnTo>
                <a:lnTo>
                  <a:pt x="1596695" y="1084631"/>
                </a:lnTo>
                <a:lnTo>
                  <a:pt x="1611697" y="1042664"/>
                </a:lnTo>
                <a:lnTo>
                  <a:pt x="1616964" y="996950"/>
                </a:lnTo>
                <a:lnTo>
                  <a:pt x="1616964" y="199390"/>
                </a:lnTo>
                <a:lnTo>
                  <a:pt x="1611697" y="153675"/>
                </a:lnTo>
                <a:lnTo>
                  <a:pt x="1596695" y="111708"/>
                </a:lnTo>
                <a:lnTo>
                  <a:pt x="1573156" y="74686"/>
                </a:lnTo>
                <a:lnTo>
                  <a:pt x="1542277" y="43807"/>
                </a:lnTo>
                <a:lnTo>
                  <a:pt x="1505255" y="20268"/>
                </a:lnTo>
                <a:lnTo>
                  <a:pt x="1463288" y="5266"/>
                </a:lnTo>
                <a:lnTo>
                  <a:pt x="141757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1420" y="3502152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417574" y="0"/>
                </a:lnTo>
                <a:lnTo>
                  <a:pt x="1463288" y="5266"/>
                </a:lnTo>
                <a:lnTo>
                  <a:pt x="1505255" y="20268"/>
                </a:lnTo>
                <a:lnTo>
                  <a:pt x="1542277" y="43807"/>
                </a:lnTo>
                <a:lnTo>
                  <a:pt x="1573156" y="74686"/>
                </a:lnTo>
                <a:lnTo>
                  <a:pt x="1596695" y="111708"/>
                </a:lnTo>
                <a:lnTo>
                  <a:pt x="1611697" y="153675"/>
                </a:lnTo>
                <a:lnTo>
                  <a:pt x="1616964" y="199390"/>
                </a:lnTo>
                <a:lnTo>
                  <a:pt x="1616964" y="996950"/>
                </a:lnTo>
                <a:lnTo>
                  <a:pt x="1611697" y="1042664"/>
                </a:lnTo>
                <a:lnTo>
                  <a:pt x="1596695" y="1084631"/>
                </a:lnTo>
                <a:lnTo>
                  <a:pt x="1573156" y="1121653"/>
                </a:lnTo>
                <a:lnTo>
                  <a:pt x="1542277" y="1152532"/>
                </a:lnTo>
                <a:lnTo>
                  <a:pt x="1505255" y="1176071"/>
                </a:lnTo>
                <a:lnTo>
                  <a:pt x="1463288" y="1191073"/>
                </a:lnTo>
                <a:lnTo>
                  <a:pt x="1417574" y="1196340"/>
                </a:lnTo>
                <a:lnTo>
                  <a:pt x="199389" y="1196340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9854" y="3962146"/>
            <a:ext cx="126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MPUTING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9532" y="3502152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1417573" y="0"/>
                </a:moveTo>
                <a:lnTo>
                  <a:pt x="199389" y="0"/>
                </a:lnTo>
                <a:lnTo>
                  <a:pt x="153675" y="5266"/>
                </a:lnTo>
                <a:lnTo>
                  <a:pt x="111708" y="20268"/>
                </a:lnTo>
                <a:lnTo>
                  <a:pt x="74686" y="43807"/>
                </a:lnTo>
                <a:lnTo>
                  <a:pt x="43807" y="74686"/>
                </a:lnTo>
                <a:lnTo>
                  <a:pt x="20268" y="111708"/>
                </a:lnTo>
                <a:lnTo>
                  <a:pt x="5266" y="153675"/>
                </a:lnTo>
                <a:lnTo>
                  <a:pt x="0" y="199390"/>
                </a:lnTo>
                <a:lnTo>
                  <a:pt x="0" y="996950"/>
                </a:lnTo>
                <a:lnTo>
                  <a:pt x="5266" y="1042664"/>
                </a:lnTo>
                <a:lnTo>
                  <a:pt x="20268" y="1084631"/>
                </a:lnTo>
                <a:lnTo>
                  <a:pt x="43807" y="1121653"/>
                </a:lnTo>
                <a:lnTo>
                  <a:pt x="74686" y="1152532"/>
                </a:lnTo>
                <a:lnTo>
                  <a:pt x="111708" y="1176071"/>
                </a:lnTo>
                <a:lnTo>
                  <a:pt x="153675" y="1191073"/>
                </a:lnTo>
                <a:lnTo>
                  <a:pt x="199389" y="1196340"/>
                </a:lnTo>
                <a:lnTo>
                  <a:pt x="1417573" y="1196340"/>
                </a:lnTo>
                <a:lnTo>
                  <a:pt x="1463288" y="1191073"/>
                </a:lnTo>
                <a:lnTo>
                  <a:pt x="1505255" y="1176071"/>
                </a:lnTo>
                <a:lnTo>
                  <a:pt x="1542277" y="1152532"/>
                </a:lnTo>
                <a:lnTo>
                  <a:pt x="1573156" y="1121653"/>
                </a:lnTo>
                <a:lnTo>
                  <a:pt x="1596695" y="1084631"/>
                </a:lnTo>
                <a:lnTo>
                  <a:pt x="1611697" y="1042664"/>
                </a:lnTo>
                <a:lnTo>
                  <a:pt x="1616964" y="996950"/>
                </a:lnTo>
                <a:lnTo>
                  <a:pt x="1616964" y="199390"/>
                </a:lnTo>
                <a:lnTo>
                  <a:pt x="1611697" y="153675"/>
                </a:lnTo>
                <a:lnTo>
                  <a:pt x="1596695" y="111708"/>
                </a:lnTo>
                <a:lnTo>
                  <a:pt x="1573156" y="74686"/>
                </a:lnTo>
                <a:lnTo>
                  <a:pt x="1542277" y="43807"/>
                </a:lnTo>
                <a:lnTo>
                  <a:pt x="1505255" y="20268"/>
                </a:lnTo>
                <a:lnTo>
                  <a:pt x="1463288" y="5266"/>
                </a:lnTo>
                <a:lnTo>
                  <a:pt x="1417573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9532" y="3502152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417573" y="0"/>
                </a:lnTo>
                <a:lnTo>
                  <a:pt x="1463288" y="5266"/>
                </a:lnTo>
                <a:lnTo>
                  <a:pt x="1505255" y="20268"/>
                </a:lnTo>
                <a:lnTo>
                  <a:pt x="1542277" y="43807"/>
                </a:lnTo>
                <a:lnTo>
                  <a:pt x="1573156" y="74686"/>
                </a:lnTo>
                <a:lnTo>
                  <a:pt x="1596695" y="111708"/>
                </a:lnTo>
                <a:lnTo>
                  <a:pt x="1611697" y="153675"/>
                </a:lnTo>
                <a:lnTo>
                  <a:pt x="1616964" y="199390"/>
                </a:lnTo>
                <a:lnTo>
                  <a:pt x="1616964" y="996950"/>
                </a:lnTo>
                <a:lnTo>
                  <a:pt x="1611697" y="1042664"/>
                </a:lnTo>
                <a:lnTo>
                  <a:pt x="1596695" y="1084631"/>
                </a:lnTo>
                <a:lnTo>
                  <a:pt x="1573156" y="1121653"/>
                </a:lnTo>
                <a:lnTo>
                  <a:pt x="1542277" y="1152532"/>
                </a:lnTo>
                <a:lnTo>
                  <a:pt x="1505255" y="1176071"/>
                </a:lnTo>
                <a:lnTo>
                  <a:pt x="1463288" y="1191073"/>
                </a:lnTo>
                <a:lnTo>
                  <a:pt x="1417573" y="1196340"/>
                </a:lnTo>
                <a:lnTo>
                  <a:pt x="199389" y="1196340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0504" y="3477767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1417574" y="0"/>
                </a:moveTo>
                <a:lnTo>
                  <a:pt x="199390" y="0"/>
                </a:lnTo>
                <a:lnTo>
                  <a:pt x="153675" y="5266"/>
                </a:lnTo>
                <a:lnTo>
                  <a:pt x="111708" y="20268"/>
                </a:lnTo>
                <a:lnTo>
                  <a:pt x="74686" y="43807"/>
                </a:lnTo>
                <a:lnTo>
                  <a:pt x="43807" y="74686"/>
                </a:lnTo>
                <a:lnTo>
                  <a:pt x="20268" y="111708"/>
                </a:lnTo>
                <a:lnTo>
                  <a:pt x="5266" y="153675"/>
                </a:lnTo>
                <a:lnTo>
                  <a:pt x="0" y="199390"/>
                </a:lnTo>
                <a:lnTo>
                  <a:pt x="0" y="996950"/>
                </a:lnTo>
                <a:lnTo>
                  <a:pt x="5266" y="1042664"/>
                </a:lnTo>
                <a:lnTo>
                  <a:pt x="20268" y="1084631"/>
                </a:lnTo>
                <a:lnTo>
                  <a:pt x="43807" y="1121653"/>
                </a:lnTo>
                <a:lnTo>
                  <a:pt x="74686" y="1152532"/>
                </a:lnTo>
                <a:lnTo>
                  <a:pt x="111708" y="1176071"/>
                </a:lnTo>
                <a:lnTo>
                  <a:pt x="153675" y="1191073"/>
                </a:lnTo>
                <a:lnTo>
                  <a:pt x="199390" y="1196340"/>
                </a:lnTo>
                <a:lnTo>
                  <a:pt x="1417574" y="1196340"/>
                </a:lnTo>
                <a:lnTo>
                  <a:pt x="1463288" y="1191073"/>
                </a:lnTo>
                <a:lnTo>
                  <a:pt x="1505255" y="1176071"/>
                </a:lnTo>
                <a:lnTo>
                  <a:pt x="1542277" y="1152532"/>
                </a:lnTo>
                <a:lnTo>
                  <a:pt x="1573156" y="1121653"/>
                </a:lnTo>
                <a:lnTo>
                  <a:pt x="1596695" y="1084631"/>
                </a:lnTo>
                <a:lnTo>
                  <a:pt x="1611697" y="1042664"/>
                </a:lnTo>
                <a:lnTo>
                  <a:pt x="1616964" y="996950"/>
                </a:lnTo>
                <a:lnTo>
                  <a:pt x="1616964" y="199390"/>
                </a:lnTo>
                <a:lnTo>
                  <a:pt x="1611697" y="153675"/>
                </a:lnTo>
                <a:lnTo>
                  <a:pt x="1596695" y="111708"/>
                </a:lnTo>
                <a:lnTo>
                  <a:pt x="1573156" y="74686"/>
                </a:lnTo>
                <a:lnTo>
                  <a:pt x="1542277" y="43807"/>
                </a:lnTo>
                <a:lnTo>
                  <a:pt x="1505255" y="20268"/>
                </a:lnTo>
                <a:lnTo>
                  <a:pt x="1463288" y="5266"/>
                </a:lnTo>
                <a:lnTo>
                  <a:pt x="1417574" y="0"/>
                </a:lnTo>
                <a:close/>
              </a:path>
            </a:pathLst>
          </a:custGeom>
          <a:solidFill>
            <a:srgbClr val="96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0504" y="3477767"/>
            <a:ext cx="1617345" cy="1196340"/>
          </a:xfrm>
          <a:custGeom>
            <a:avLst/>
            <a:gdLst/>
            <a:ahLst/>
            <a:cxnLst/>
            <a:rect l="l" t="t" r="r" b="b"/>
            <a:pathLst>
              <a:path w="1617345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90" y="0"/>
                </a:lnTo>
                <a:lnTo>
                  <a:pt x="1417574" y="0"/>
                </a:lnTo>
                <a:lnTo>
                  <a:pt x="1463288" y="5266"/>
                </a:lnTo>
                <a:lnTo>
                  <a:pt x="1505255" y="20268"/>
                </a:lnTo>
                <a:lnTo>
                  <a:pt x="1542277" y="43807"/>
                </a:lnTo>
                <a:lnTo>
                  <a:pt x="1573156" y="74686"/>
                </a:lnTo>
                <a:lnTo>
                  <a:pt x="1596695" y="111708"/>
                </a:lnTo>
                <a:lnTo>
                  <a:pt x="1611697" y="153675"/>
                </a:lnTo>
                <a:lnTo>
                  <a:pt x="1616964" y="199390"/>
                </a:lnTo>
                <a:lnTo>
                  <a:pt x="1616964" y="996950"/>
                </a:lnTo>
                <a:lnTo>
                  <a:pt x="1611697" y="1042664"/>
                </a:lnTo>
                <a:lnTo>
                  <a:pt x="1596695" y="1084631"/>
                </a:lnTo>
                <a:lnTo>
                  <a:pt x="1573156" y="1121653"/>
                </a:lnTo>
                <a:lnTo>
                  <a:pt x="1542277" y="1152532"/>
                </a:lnTo>
                <a:lnTo>
                  <a:pt x="1505255" y="1176071"/>
                </a:lnTo>
                <a:lnTo>
                  <a:pt x="1463288" y="1191073"/>
                </a:lnTo>
                <a:lnTo>
                  <a:pt x="1417574" y="1196340"/>
                </a:lnTo>
                <a:lnTo>
                  <a:pt x="199390" y="1196340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79056" y="3937761"/>
            <a:ext cx="1421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2276" y="5052059"/>
            <a:ext cx="4965700" cy="856615"/>
          </a:xfrm>
          <a:custGeom>
            <a:avLst/>
            <a:gdLst/>
            <a:ahLst/>
            <a:cxnLst/>
            <a:rect l="l" t="t" r="r" b="b"/>
            <a:pathLst>
              <a:path w="4965700" h="856614">
                <a:moveTo>
                  <a:pt x="4822444" y="0"/>
                </a:moveTo>
                <a:lnTo>
                  <a:pt x="142748" y="0"/>
                </a:lnTo>
                <a:lnTo>
                  <a:pt x="97617" y="7274"/>
                </a:lnTo>
                <a:lnTo>
                  <a:pt x="58430" y="27533"/>
                </a:lnTo>
                <a:lnTo>
                  <a:pt x="27533" y="58430"/>
                </a:lnTo>
                <a:lnTo>
                  <a:pt x="7274" y="97617"/>
                </a:lnTo>
                <a:lnTo>
                  <a:pt x="0" y="142747"/>
                </a:lnTo>
                <a:lnTo>
                  <a:pt x="0" y="713739"/>
                </a:lnTo>
                <a:lnTo>
                  <a:pt x="7274" y="758860"/>
                </a:lnTo>
                <a:lnTo>
                  <a:pt x="27533" y="798046"/>
                </a:lnTo>
                <a:lnTo>
                  <a:pt x="58430" y="828947"/>
                </a:lnTo>
                <a:lnTo>
                  <a:pt x="97617" y="849211"/>
                </a:lnTo>
                <a:lnTo>
                  <a:pt x="142748" y="856487"/>
                </a:lnTo>
                <a:lnTo>
                  <a:pt x="4822444" y="856487"/>
                </a:lnTo>
                <a:lnTo>
                  <a:pt x="4867574" y="849211"/>
                </a:lnTo>
                <a:lnTo>
                  <a:pt x="4906761" y="828947"/>
                </a:lnTo>
                <a:lnTo>
                  <a:pt x="4937658" y="798046"/>
                </a:lnTo>
                <a:lnTo>
                  <a:pt x="4957917" y="758860"/>
                </a:lnTo>
                <a:lnTo>
                  <a:pt x="4965192" y="713739"/>
                </a:lnTo>
                <a:lnTo>
                  <a:pt x="4965192" y="142747"/>
                </a:lnTo>
                <a:lnTo>
                  <a:pt x="4957917" y="97617"/>
                </a:lnTo>
                <a:lnTo>
                  <a:pt x="4937658" y="58430"/>
                </a:lnTo>
                <a:lnTo>
                  <a:pt x="4906761" y="27533"/>
                </a:lnTo>
                <a:lnTo>
                  <a:pt x="4867574" y="7274"/>
                </a:lnTo>
                <a:lnTo>
                  <a:pt x="4822444" y="0"/>
                </a:lnTo>
                <a:close/>
              </a:path>
            </a:pathLst>
          </a:custGeom>
          <a:solidFill>
            <a:srgbClr val="BBB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2276" y="5052059"/>
            <a:ext cx="4965700" cy="856615"/>
          </a:xfrm>
          <a:custGeom>
            <a:avLst/>
            <a:gdLst/>
            <a:ahLst/>
            <a:cxnLst/>
            <a:rect l="l" t="t" r="r" b="b"/>
            <a:pathLst>
              <a:path w="4965700" h="856614">
                <a:moveTo>
                  <a:pt x="0" y="142747"/>
                </a:moveTo>
                <a:lnTo>
                  <a:pt x="7274" y="97617"/>
                </a:lnTo>
                <a:lnTo>
                  <a:pt x="27533" y="58430"/>
                </a:lnTo>
                <a:lnTo>
                  <a:pt x="58430" y="27533"/>
                </a:lnTo>
                <a:lnTo>
                  <a:pt x="97617" y="7274"/>
                </a:lnTo>
                <a:lnTo>
                  <a:pt x="142748" y="0"/>
                </a:lnTo>
                <a:lnTo>
                  <a:pt x="4822444" y="0"/>
                </a:lnTo>
                <a:lnTo>
                  <a:pt x="4867574" y="7274"/>
                </a:lnTo>
                <a:lnTo>
                  <a:pt x="4906761" y="27533"/>
                </a:lnTo>
                <a:lnTo>
                  <a:pt x="4937658" y="58430"/>
                </a:lnTo>
                <a:lnTo>
                  <a:pt x="4957917" y="97617"/>
                </a:lnTo>
                <a:lnTo>
                  <a:pt x="4965192" y="142747"/>
                </a:lnTo>
                <a:lnTo>
                  <a:pt x="4965192" y="713739"/>
                </a:lnTo>
                <a:lnTo>
                  <a:pt x="4957917" y="758860"/>
                </a:lnTo>
                <a:lnTo>
                  <a:pt x="4937658" y="798046"/>
                </a:lnTo>
                <a:lnTo>
                  <a:pt x="4906761" y="828947"/>
                </a:lnTo>
                <a:lnTo>
                  <a:pt x="4867574" y="849211"/>
                </a:lnTo>
                <a:lnTo>
                  <a:pt x="4822444" y="856487"/>
                </a:lnTo>
                <a:lnTo>
                  <a:pt x="142748" y="856487"/>
                </a:lnTo>
                <a:lnTo>
                  <a:pt x="97617" y="849211"/>
                </a:lnTo>
                <a:lnTo>
                  <a:pt x="58430" y="828947"/>
                </a:lnTo>
                <a:lnTo>
                  <a:pt x="27533" y="798046"/>
                </a:lnTo>
                <a:lnTo>
                  <a:pt x="7274" y="758860"/>
                </a:lnTo>
                <a:lnTo>
                  <a:pt x="0" y="713739"/>
                </a:lnTo>
                <a:lnTo>
                  <a:pt x="0" y="142747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5647" y="5083049"/>
            <a:ext cx="3836670" cy="666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47625" algn="ctr">
              <a:lnSpc>
                <a:spcPct val="100000"/>
              </a:lnSpc>
              <a:spcBef>
                <a:spcPts val="1060"/>
              </a:spcBef>
            </a:pP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CENTER: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RESOURCES,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LOCATION,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CONNECTIVITY,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ENERGY..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2859" y="4381500"/>
            <a:ext cx="4745990" cy="218440"/>
          </a:xfrm>
          <a:custGeom>
            <a:avLst/>
            <a:gdLst/>
            <a:ahLst/>
            <a:cxnLst/>
            <a:rect l="l" t="t" r="r" b="b"/>
            <a:pathLst>
              <a:path w="4745990" h="218439">
                <a:moveTo>
                  <a:pt x="4709414" y="0"/>
                </a:moveTo>
                <a:lnTo>
                  <a:pt x="36322" y="0"/>
                </a:lnTo>
                <a:lnTo>
                  <a:pt x="22181" y="2853"/>
                </a:lnTo>
                <a:lnTo>
                  <a:pt x="10636" y="10636"/>
                </a:lnTo>
                <a:lnTo>
                  <a:pt x="2853" y="22181"/>
                </a:lnTo>
                <a:lnTo>
                  <a:pt x="0" y="36322"/>
                </a:lnTo>
                <a:lnTo>
                  <a:pt x="0" y="181610"/>
                </a:lnTo>
                <a:lnTo>
                  <a:pt x="2853" y="195750"/>
                </a:lnTo>
                <a:lnTo>
                  <a:pt x="10636" y="207295"/>
                </a:lnTo>
                <a:lnTo>
                  <a:pt x="22181" y="215078"/>
                </a:lnTo>
                <a:lnTo>
                  <a:pt x="36322" y="217931"/>
                </a:lnTo>
                <a:lnTo>
                  <a:pt x="4709414" y="217931"/>
                </a:lnTo>
                <a:lnTo>
                  <a:pt x="4723554" y="215078"/>
                </a:lnTo>
                <a:lnTo>
                  <a:pt x="4735099" y="207295"/>
                </a:lnTo>
                <a:lnTo>
                  <a:pt x="4742882" y="195750"/>
                </a:lnTo>
                <a:lnTo>
                  <a:pt x="4745736" y="181610"/>
                </a:lnTo>
                <a:lnTo>
                  <a:pt x="4745736" y="36322"/>
                </a:lnTo>
                <a:lnTo>
                  <a:pt x="4742882" y="22181"/>
                </a:lnTo>
                <a:lnTo>
                  <a:pt x="4735099" y="10636"/>
                </a:lnTo>
                <a:lnTo>
                  <a:pt x="4723554" y="2853"/>
                </a:lnTo>
                <a:lnTo>
                  <a:pt x="4709414" y="0"/>
                </a:lnTo>
                <a:close/>
              </a:path>
            </a:pathLst>
          </a:custGeom>
          <a:solidFill>
            <a:srgbClr val="2E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2859" y="4381500"/>
            <a:ext cx="4745990" cy="218440"/>
          </a:xfrm>
          <a:custGeom>
            <a:avLst/>
            <a:gdLst/>
            <a:ahLst/>
            <a:cxnLst/>
            <a:rect l="l" t="t" r="r" b="b"/>
            <a:pathLst>
              <a:path w="4745990" h="218439">
                <a:moveTo>
                  <a:pt x="0" y="36322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2" y="0"/>
                </a:lnTo>
                <a:lnTo>
                  <a:pt x="4709414" y="0"/>
                </a:lnTo>
                <a:lnTo>
                  <a:pt x="4723554" y="2853"/>
                </a:lnTo>
                <a:lnTo>
                  <a:pt x="4735099" y="10636"/>
                </a:lnTo>
                <a:lnTo>
                  <a:pt x="4742882" y="22181"/>
                </a:lnTo>
                <a:lnTo>
                  <a:pt x="4745736" y="36322"/>
                </a:lnTo>
                <a:lnTo>
                  <a:pt x="4745736" y="181610"/>
                </a:lnTo>
                <a:lnTo>
                  <a:pt x="4742882" y="195750"/>
                </a:lnTo>
                <a:lnTo>
                  <a:pt x="4735099" y="207295"/>
                </a:lnTo>
                <a:lnTo>
                  <a:pt x="4723554" y="215078"/>
                </a:lnTo>
                <a:lnTo>
                  <a:pt x="4709414" y="217931"/>
                </a:lnTo>
                <a:lnTo>
                  <a:pt x="36322" y="217931"/>
                </a:lnTo>
                <a:lnTo>
                  <a:pt x="22181" y="215078"/>
                </a:lnTo>
                <a:lnTo>
                  <a:pt x="10636" y="207295"/>
                </a:lnTo>
                <a:lnTo>
                  <a:pt x="2853" y="195750"/>
                </a:lnTo>
                <a:lnTo>
                  <a:pt x="0" y="181610"/>
                </a:lnTo>
                <a:lnTo>
                  <a:pt x="0" y="36322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81853" y="3962146"/>
            <a:ext cx="105092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58184" y="121920"/>
            <a:ext cx="1144524" cy="10622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5644" y="198120"/>
            <a:ext cx="1866900" cy="487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32347" y="800100"/>
            <a:ext cx="1895855" cy="289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2276" y="2720339"/>
            <a:ext cx="749935" cy="672465"/>
          </a:xfrm>
          <a:custGeom>
            <a:avLst/>
            <a:gdLst/>
            <a:ahLst/>
            <a:cxnLst/>
            <a:rect l="l" t="t" r="r" b="b"/>
            <a:pathLst>
              <a:path w="749935" h="672464">
                <a:moveTo>
                  <a:pt x="637794" y="0"/>
                </a:moveTo>
                <a:lnTo>
                  <a:pt x="112013" y="0"/>
                </a:lnTo>
                <a:lnTo>
                  <a:pt x="68419" y="8804"/>
                </a:lnTo>
                <a:lnTo>
                  <a:pt x="32813" y="32813"/>
                </a:lnTo>
                <a:lnTo>
                  <a:pt x="8804" y="68419"/>
                </a:lnTo>
                <a:lnTo>
                  <a:pt x="0" y="112013"/>
                </a:lnTo>
                <a:lnTo>
                  <a:pt x="0" y="560070"/>
                </a:lnTo>
                <a:lnTo>
                  <a:pt x="8804" y="603664"/>
                </a:lnTo>
                <a:lnTo>
                  <a:pt x="32813" y="639270"/>
                </a:lnTo>
                <a:lnTo>
                  <a:pt x="68419" y="663279"/>
                </a:lnTo>
                <a:lnTo>
                  <a:pt x="112013" y="672084"/>
                </a:lnTo>
                <a:lnTo>
                  <a:pt x="637794" y="672084"/>
                </a:lnTo>
                <a:lnTo>
                  <a:pt x="681388" y="663279"/>
                </a:lnTo>
                <a:lnTo>
                  <a:pt x="716994" y="639270"/>
                </a:lnTo>
                <a:lnTo>
                  <a:pt x="741003" y="603664"/>
                </a:lnTo>
                <a:lnTo>
                  <a:pt x="749808" y="560070"/>
                </a:lnTo>
                <a:lnTo>
                  <a:pt x="749808" y="112013"/>
                </a:lnTo>
                <a:lnTo>
                  <a:pt x="741003" y="68419"/>
                </a:lnTo>
                <a:lnTo>
                  <a:pt x="716994" y="32813"/>
                </a:lnTo>
                <a:lnTo>
                  <a:pt x="681388" y="8804"/>
                </a:lnTo>
                <a:lnTo>
                  <a:pt x="637794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276" y="2720339"/>
            <a:ext cx="749935" cy="672465"/>
          </a:xfrm>
          <a:custGeom>
            <a:avLst/>
            <a:gdLst/>
            <a:ahLst/>
            <a:cxnLst/>
            <a:rect l="l" t="t" r="r" b="b"/>
            <a:pathLst>
              <a:path w="749935" h="672464">
                <a:moveTo>
                  <a:pt x="0" y="112013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3" y="0"/>
                </a:lnTo>
                <a:lnTo>
                  <a:pt x="637794" y="0"/>
                </a:lnTo>
                <a:lnTo>
                  <a:pt x="681388" y="8804"/>
                </a:lnTo>
                <a:lnTo>
                  <a:pt x="716994" y="32813"/>
                </a:lnTo>
                <a:lnTo>
                  <a:pt x="741003" y="68419"/>
                </a:lnTo>
                <a:lnTo>
                  <a:pt x="749808" y="112013"/>
                </a:lnTo>
                <a:lnTo>
                  <a:pt x="749808" y="560070"/>
                </a:lnTo>
                <a:lnTo>
                  <a:pt x="741003" y="603664"/>
                </a:lnTo>
                <a:lnTo>
                  <a:pt x="716994" y="639270"/>
                </a:lnTo>
                <a:lnTo>
                  <a:pt x="681388" y="663279"/>
                </a:lnTo>
                <a:lnTo>
                  <a:pt x="637794" y="672084"/>
                </a:lnTo>
                <a:lnTo>
                  <a:pt x="112013" y="672084"/>
                </a:lnTo>
                <a:lnTo>
                  <a:pt x="68419" y="663279"/>
                </a:lnTo>
                <a:lnTo>
                  <a:pt x="32813" y="639270"/>
                </a:lnTo>
                <a:lnTo>
                  <a:pt x="8804" y="603664"/>
                </a:lnTo>
                <a:lnTo>
                  <a:pt x="0" y="560070"/>
                </a:lnTo>
                <a:lnTo>
                  <a:pt x="0" y="112013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18759" y="2720339"/>
            <a:ext cx="1325880" cy="672465"/>
          </a:xfrm>
          <a:custGeom>
            <a:avLst/>
            <a:gdLst/>
            <a:ahLst/>
            <a:cxnLst/>
            <a:rect l="l" t="t" r="r" b="b"/>
            <a:pathLst>
              <a:path w="1325879" h="672464">
                <a:moveTo>
                  <a:pt x="1213865" y="0"/>
                </a:moveTo>
                <a:lnTo>
                  <a:pt x="112013" y="0"/>
                </a:lnTo>
                <a:lnTo>
                  <a:pt x="68419" y="8804"/>
                </a:lnTo>
                <a:lnTo>
                  <a:pt x="32813" y="32813"/>
                </a:lnTo>
                <a:lnTo>
                  <a:pt x="8804" y="68419"/>
                </a:lnTo>
                <a:lnTo>
                  <a:pt x="0" y="112013"/>
                </a:lnTo>
                <a:lnTo>
                  <a:pt x="0" y="560070"/>
                </a:lnTo>
                <a:lnTo>
                  <a:pt x="8804" y="603664"/>
                </a:lnTo>
                <a:lnTo>
                  <a:pt x="32813" y="639270"/>
                </a:lnTo>
                <a:lnTo>
                  <a:pt x="68419" y="663279"/>
                </a:lnTo>
                <a:lnTo>
                  <a:pt x="112013" y="672084"/>
                </a:lnTo>
                <a:lnTo>
                  <a:pt x="1213865" y="672084"/>
                </a:lnTo>
                <a:lnTo>
                  <a:pt x="1257460" y="663279"/>
                </a:lnTo>
                <a:lnTo>
                  <a:pt x="1293066" y="639270"/>
                </a:lnTo>
                <a:lnTo>
                  <a:pt x="1317075" y="603664"/>
                </a:lnTo>
                <a:lnTo>
                  <a:pt x="1325880" y="560070"/>
                </a:lnTo>
                <a:lnTo>
                  <a:pt x="1325880" y="112013"/>
                </a:lnTo>
                <a:lnTo>
                  <a:pt x="1317075" y="68419"/>
                </a:lnTo>
                <a:lnTo>
                  <a:pt x="1293066" y="32813"/>
                </a:lnTo>
                <a:lnTo>
                  <a:pt x="1257460" y="8804"/>
                </a:lnTo>
                <a:lnTo>
                  <a:pt x="121386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8759" y="2720339"/>
            <a:ext cx="1325880" cy="672465"/>
          </a:xfrm>
          <a:custGeom>
            <a:avLst/>
            <a:gdLst/>
            <a:ahLst/>
            <a:cxnLst/>
            <a:rect l="l" t="t" r="r" b="b"/>
            <a:pathLst>
              <a:path w="1325879" h="672464">
                <a:moveTo>
                  <a:pt x="0" y="112013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3" y="0"/>
                </a:lnTo>
                <a:lnTo>
                  <a:pt x="1213865" y="0"/>
                </a:lnTo>
                <a:lnTo>
                  <a:pt x="1257460" y="8804"/>
                </a:lnTo>
                <a:lnTo>
                  <a:pt x="1293066" y="32813"/>
                </a:lnTo>
                <a:lnTo>
                  <a:pt x="1317075" y="68419"/>
                </a:lnTo>
                <a:lnTo>
                  <a:pt x="1325880" y="112013"/>
                </a:lnTo>
                <a:lnTo>
                  <a:pt x="1325880" y="560070"/>
                </a:lnTo>
                <a:lnTo>
                  <a:pt x="1317075" y="603664"/>
                </a:lnTo>
                <a:lnTo>
                  <a:pt x="1293066" y="639270"/>
                </a:lnTo>
                <a:lnTo>
                  <a:pt x="1257460" y="663279"/>
                </a:lnTo>
                <a:lnTo>
                  <a:pt x="1213865" y="672084"/>
                </a:lnTo>
                <a:lnTo>
                  <a:pt x="112013" y="672084"/>
                </a:lnTo>
                <a:lnTo>
                  <a:pt x="68419" y="663279"/>
                </a:lnTo>
                <a:lnTo>
                  <a:pt x="32813" y="639270"/>
                </a:lnTo>
                <a:lnTo>
                  <a:pt x="8804" y="603664"/>
                </a:lnTo>
                <a:lnTo>
                  <a:pt x="0" y="560070"/>
                </a:lnTo>
                <a:lnTo>
                  <a:pt x="0" y="112013"/>
                </a:lnTo>
                <a:close/>
              </a:path>
            </a:pathLst>
          </a:custGeom>
          <a:ln w="12191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87314" y="2917698"/>
            <a:ext cx="588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DDBB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42276" y="2720339"/>
            <a:ext cx="1155700" cy="672465"/>
          </a:xfrm>
          <a:custGeom>
            <a:avLst/>
            <a:gdLst/>
            <a:ahLst/>
            <a:cxnLst/>
            <a:rect l="l" t="t" r="r" b="b"/>
            <a:pathLst>
              <a:path w="1155700" h="672464">
                <a:moveTo>
                  <a:pt x="1043177" y="0"/>
                </a:moveTo>
                <a:lnTo>
                  <a:pt x="112014" y="0"/>
                </a:lnTo>
                <a:lnTo>
                  <a:pt x="68419" y="8804"/>
                </a:lnTo>
                <a:lnTo>
                  <a:pt x="32813" y="32813"/>
                </a:lnTo>
                <a:lnTo>
                  <a:pt x="8804" y="68419"/>
                </a:lnTo>
                <a:lnTo>
                  <a:pt x="0" y="112013"/>
                </a:lnTo>
                <a:lnTo>
                  <a:pt x="0" y="560070"/>
                </a:lnTo>
                <a:lnTo>
                  <a:pt x="8804" y="603664"/>
                </a:lnTo>
                <a:lnTo>
                  <a:pt x="32813" y="639270"/>
                </a:lnTo>
                <a:lnTo>
                  <a:pt x="68419" y="663279"/>
                </a:lnTo>
                <a:lnTo>
                  <a:pt x="112014" y="672084"/>
                </a:lnTo>
                <a:lnTo>
                  <a:pt x="1043177" y="672084"/>
                </a:lnTo>
                <a:lnTo>
                  <a:pt x="1086772" y="663279"/>
                </a:lnTo>
                <a:lnTo>
                  <a:pt x="1122378" y="639270"/>
                </a:lnTo>
                <a:lnTo>
                  <a:pt x="1146387" y="603664"/>
                </a:lnTo>
                <a:lnTo>
                  <a:pt x="1155192" y="560070"/>
                </a:lnTo>
                <a:lnTo>
                  <a:pt x="1155192" y="112013"/>
                </a:lnTo>
                <a:lnTo>
                  <a:pt x="1146387" y="68419"/>
                </a:lnTo>
                <a:lnTo>
                  <a:pt x="1122378" y="32813"/>
                </a:lnTo>
                <a:lnTo>
                  <a:pt x="1086772" y="8804"/>
                </a:lnTo>
                <a:lnTo>
                  <a:pt x="1043177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2276" y="2720339"/>
            <a:ext cx="1155700" cy="672465"/>
          </a:xfrm>
          <a:custGeom>
            <a:avLst/>
            <a:gdLst/>
            <a:ahLst/>
            <a:cxnLst/>
            <a:rect l="l" t="t" r="r" b="b"/>
            <a:pathLst>
              <a:path w="1155700" h="672464">
                <a:moveTo>
                  <a:pt x="0" y="112013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4" y="0"/>
                </a:lnTo>
                <a:lnTo>
                  <a:pt x="1043177" y="0"/>
                </a:lnTo>
                <a:lnTo>
                  <a:pt x="1086772" y="8804"/>
                </a:lnTo>
                <a:lnTo>
                  <a:pt x="1122378" y="32813"/>
                </a:lnTo>
                <a:lnTo>
                  <a:pt x="1146387" y="68419"/>
                </a:lnTo>
                <a:lnTo>
                  <a:pt x="1155192" y="112013"/>
                </a:lnTo>
                <a:lnTo>
                  <a:pt x="1155192" y="560070"/>
                </a:lnTo>
                <a:lnTo>
                  <a:pt x="1146387" y="603664"/>
                </a:lnTo>
                <a:lnTo>
                  <a:pt x="1122378" y="639270"/>
                </a:lnTo>
                <a:lnTo>
                  <a:pt x="1086772" y="663279"/>
                </a:lnTo>
                <a:lnTo>
                  <a:pt x="1043177" y="672084"/>
                </a:lnTo>
                <a:lnTo>
                  <a:pt x="112014" y="672084"/>
                </a:lnTo>
                <a:lnTo>
                  <a:pt x="68419" y="663279"/>
                </a:lnTo>
                <a:lnTo>
                  <a:pt x="32813" y="639270"/>
                </a:lnTo>
                <a:lnTo>
                  <a:pt x="8804" y="603664"/>
                </a:lnTo>
                <a:lnTo>
                  <a:pt x="0" y="560070"/>
                </a:lnTo>
                <a:lnTo>
                  <a:pt x="0" y="112013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51242" y="2917698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Key</a:t>
            </a:r>
            <a:r>
              <a:rPr sz="1600" spc="-6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Mgmt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26279" y="2715767"/>
            <a:ext cx="751840" cy="672465"/>
          </a:xfrm>
          <a:custGeom>
            <a:avLst/>
            <a:gdLst/>
            <a:ahLst/>
            <a:cxnLst/>
            <a:rect l="l" t="t" r="r" b="b"/>
            <a:pathLst>
              <a:path w="751839" h="672464">
                <a:moveTo>
                  <a:pt x="639318" y="0"/>
                </a:moveTo>
                <a:lnTo>
                  <a:pt x="112014" y="0"/>
                </a:lnTo>
                <a:lnTo>
                  <a:pt x="68419" y="8804"/>
                </a:lnTo>
                <a:lnTo>
                  <a:pt x="32813" y="32813"/>
                </a:lnTo>
                <a:lnTo>
                  <a:pt x="8804" y="68419"/>
                </a:lnTo>
                <a:lnTo>
                  <a:pt x="0" y="112014"/>
                </a:lnTo>
                <a:lnTo>
                  <a:pt x="0" y="560070"/>
                </a:lnTo>
                <a:lnTo>
                  <a:pt x="8804" y="603664"/>
                </a:lnTo>
                <a:lnTo>
                  <a:pt x="32813" y="639270"/>
                </a:lnTo>
                <a:lnTo>
                  <a:pt x="68419" y="663279"/>
                </a:lnTo>
                <a:lnTo>
                  <a:pt x="112014" y="672084"/>
                </a:lnTo>
                <a:lnTo>
                  <a:pt x="639318" y="672084"/>
                </a:lnTo>
                <a:lnTo>
                  <a:pt x="682912" y="663279"/>
                </a:lnTo>
                <a:lnTo>
                  <a:pt x="718518" y="639270"/>
                </a:lnTo>
                <a:lnTo>
                  <a:pt x="742527" y="603664"/>
                </a:lnTo>
                <a:lnTo>
                  <a:pt x="751332" y="560070"/>
                </a:lnTo>
                <a:lnTo>
                  <a:pt x="751332" y="112014"/>
                </a:lnTo>
                <a:lnTo>
                  <a:pt x="742527" y="68419"/>
                </a:lnTo>
                <a:lnTo>
                  <a:pt x="718518" y="32813"/>
                </a:lnTo>
                <a:lnTo>
                  <a:pt x="682912" y="8804"/>
                </a:lnTo>
                <a:lnTo>
                  <a:pt x="639318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6279" y="2715767"/>
            <a:ext cx="751840" cy="672465"/>
          </a:xfrm>
          <a:custGeom>
            <a:avLst/>
            <a:gdLst/>
            <a:ahLst/>
            <a:cxnLst/>
            <a:rect l="l" t="t" r="r" b="b"/>
            <a:pathLst>
              <a:path w="751839" h="672464">
                <a:moveTo>
                  <a:pt x="0" y="112014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4" y="0"/>
                </a:lnTo>
                <a:lnTo>
                  <a:pt x="639318" y="0"/>
                </a:lnTo>
                <a:lnTo>
                  <a:pt x="682912" y="8804"/>
                </a:lnTo>
                <a:lnTo>
                  <a:pt x="718518" y="32813"/>
                </a:lnTo>
                <a:lnTo>
                  <a:pt x="742527" y="68419"/>
                </a:lnTo>
                <a:lnTo>
                  <a:pt x="751332" y="112014"/>
                </a:lnTo>
                <a:lnTo>
                  <a:pt x="751332" y="560070"/>
                </a:lnTo>
                <a:lnTo>
                  <a:pt x="742527" y="603664"/>
                </a:lnTo>
                <a:lnTo>
                  <a:pt x="718518" y="639270"/>
                </a:lnTo>
                <a:lnTo>
                  <a:pt x="682912" y="663279"/>
                </a:lnTo>
                <a:lnTo>
                  <a:pt x="639318" y="672084"/>
                </a:lnTo>
                <a:lnTo>
                  <a:pt x="112014" y="672084"/>
                </a:lnTo>
                <a:lnTo>
                  <a:pt x="68419" y="663279"/>
                </a:lnTo>
                <a:lnTo>
                  <a:pt x="32813" y="639270"/>
                </a:lnTo>
                <a:lnTo>
                  <a:pt x="8804" y="603664"/>
                </a:lnTo>
                <a:lnTo>
                  <a:pt x="0" y="560070"/>
                </a:lnTo>
                <a:lnTo>
                  <a:pt x="0" y="112014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24402" y="2917698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</a:tabLst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Net</a:t>
            </a:r>
            <a:r>
              <a:rPr sz="1600" spc="-20" dirty="0">
                <a:solidFill>
                  <a:srgbClr val="57575A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ork</a:t>
            </a: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	</a:t>
            </a:r>
            <a:r>
              <a:rPr sz="2400" spc="-7" baseline="1736" dirty="0">
                <a:solidFill>
                  <a:srgbClr val="57575A"/>
                </a:solidFill>
                <a:latin typeface="Arial"/>
                <a:cs typeface="Arial"/>
              </a:rPr>
              <a:t>AD</a:t>
            </a:r>
            <a:endParaRPr sz="2400" baseline="173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85788" y="2078735"/>
            <a:ext cx="795655" cy="1313815"/>
          </a:xfrm>
          <a:custGeom>
            <a:avLst/>
            <a:gdLst/>
            <a:ahLst/>
            <a:cxnLst/>
            <a:rect l="l" t="t" r="r" b="b"/>
            <a:pathLst>
              <a:path w="795654" h="1313814">
                <a:moveTo>
                  <a:pt x="662939" y="0"/>
                </a:moveTo>
                <a:lnTo>
                  <a:pt x="132587" y="0"/>
                </a:lnTo>
                <a:lnTo>
                  <a:pt x="90659" y="6754"/>
                </a:lnTo>
                <a:lnTo>
                  <a:pt x="54260" y="25566"/>
                </a:lnTo>
                <a:lnTo>
                  <a:pt x="25566" y="54260"/>
                </a:lnTo>
                <a:lnTo>
                  <a:pt x="6754" y="90659"/>
                </a:lnTo>
                <a:lnTo>
                  <a:pt x="0" y="132587"/>
                </a:lnTo>
                <a:lnTo>
                  <a:pt x="0" y="1181100"/>
                </a:lnTo>
                <a:lnTo>
                  <a:pt x="6754" y="1223028"/>
                </a:lnTo>
                <a:lnTo>
                  <a:pt x="25566" y="1259427"/>
                </a:lnTo>
                <a:lnTo>
                  <a:pt x="54260" y="1288121"/>
                </a:lnTo>
                <a:lnTo>
                  <a:pt x="90659" y="1306933"/>
                </a:lnTo>
                <a:lnTo>
                  <a:pt x="132587" y="1313688"/>
                </a:lnTo>
                <a:lnTo>
                  <a:pt x="662939" y="1313688"/>
                </a:lnTo>
                <a:lnTo>
                  <a:pt x="704868" y="1306933"/>
                </a:lnTo>
                <a:lnTo>
                  <a:pt x="741267" y="1288121"/>
                </a:lnTo>
                <a:lnTo>
                  <a:pt x="769961" y="1259427"/>
                </a:lnTo>
                <a:lnTo>
                  <a:pt x="788773" y="1223028"/>
                </a:lnTo>
                <a:lnTo>
                  <a:pt x="795527" y="1181100"/>
                </a:lnTo>
                <a:lnTo>
                  <a:pt x="795527" y="132587"/>
                </a:lnTo>
                <a:lnTo>
                  <a:pt x="788773" y="90659"/>
                </a:lnTo>
                <a:lnTo>
                  <a:pt x="769961" y="54260"/>
                </a:lnTo>
                <a:lnTo>
                  <a:pt x="741267" y="25566"/>
                </a:lnTo>
                <a:lnTo>
                  <a:pt x="704868" y="6754"/>
                </a:lnTo>
                <a:lnTo>
                  <a:pt x="662939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5788" y="2078735"/>
            <a:ext cx="795655" cy="1313815"/>
          </a:xfrm>
          <a:custGeom>
            <a:avLst/>
            <a:gdLst/>
            <a:ahLst/>
            <a:cxnLst/>
            <a:rect l="l" t="t" r="r" b="b"/>
            <a:pathLst>
              <a:path w="795654" h="1313814">
                <a:moveTo>
                  <a:pt x="0" y="132587"/>
                </a:moveTo>
                <a:lnTo>
                  <a:pt x="6754" y="90659"/>
                </a:lnTo>
                <a:lnTo>
                  <a:pt x="25566" y="54260"/>
                </a:lnTo>
                <a:lnTo>
                  <a:pt x="54260" y="25566"/>
                </a:lnTo>
                <a:lnTo>
                  <a:pt x="90659" y="6754"/>
                </a:lnTo>
                <a:lnTo>
                  <a:pt x="132587" y="0"/>
                </a:lnTo>
                <a:lnTo>
                  <a:pt x="662939" y="0"/>
                </a:lnTo>
                <a:lnTo>
                  <a:pt x="704868" y="6754"/>
                </a:lnTo>
                <a:lnTo>
                  <a:pt x="741267" y="25566"/>
                </a:lnTo>
                <a:lnTo>
                  <a:pt x="769961" y="54260"/>
                </a:lnTo>
                <a:lnTo>
                  <a:pt x="788773" y="90659"/>
                </a:lnTo>
                <a:lnTo>
                  <a:pt x="795527" y="132587"/>
                </a:lnTo>
                <a:lnTo>
                  <a:pt x="795527" y="1181100"/>
                </a:lnTo>
                <a:lnTo>
                  <a:pt x="788773" y="1223028"/>
                </a:lnTo>
                <a:lnTo>
                  <a:pt x="769961" y="1259427"/>
                </a:lnTo>
                <a:lnTo>
                  <a:pt x="741267" y="1288121"/>
                </a:lnTo>
                <a:lnTo>
                  <a:pt x="704868" y="1306933"/>
                </a:lnTo>
                <a:lnTo>
                  <a:pt x="662939" y="1313688"/>
                </a:lnTo>
                <a:lnTo>
                  <a:pt x="132587" y="1313688"/>
                </a:lnTo>
                <a:lnTo>
                  <a:pt x="90659" y="1306933"/>
                </a:lnTo>
                <a:lnTo>
                  <a:pt x="54260" y="1288121"/>
                </a:lnTo>
                <a:lnTo>
                  <a:pt x="25566" y="1259427"/>
                </a:lnTo>
                <a:lnTo>
                  <a:pt x="6754" y="1223028"/>
                </a:lnTo>
                <a:lnTo>
                  <a:pt x="0" y="1181100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5182" y="2596642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IoT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2276" y="2078735"/>
            <a:ext cx="2871470" cy="601980"/>
          </a:xfrm>
          <a:custGeom>
            <a:avLst/>
            <a:gdLst/>
            <a:ahLst/>
            <a:cxnLst/>
            <a:rect l="l" t="t" r="r" b="b"/>
            <a:pathLst>
              <a:path w="2871470" h="601980">
                <a:moveTo>
                  <a:pt x="2770885" y="0"/>
                </a:moveTo>
                <a:lnTo>
                  <a:pt x="100329" y="0"/>
                </a:lnTo>
                <a:lnTo>
                  <a:pt x="61293" y="7889"/>
                </a:lnTo>
                <a:lnTo>
                  <a:pt x="29400" y="29400"/>
                </a:lnTo>
                <a:lnTo>
                  <a:pt x="7889" y="61293"/>
                </a:lnTo>
                <a:lnTo>
                  <a:pt x="0" y="100329"/>
                </a:lnTo>
                <a:lnTo>
                  <a:pt x="0" y="501650"/>
                </a:lnTo>
                <a:lnTo>
                  <a:pt x="7889" y="540686"/>
                </a:lnTo>
                <a:lnTo>
                  <a:pt x="29400" y="572579"/>
                </a:lnTo>
                <a:lnTo>
                  <a:pt x="61293" y="594090"/>
                </a:lnTo>
                <a:lnTo>
                  <a:pt x="100329" y="601979"/>
                </a:lnTo>
                <a:lnTo>
                  <a:pt x="2770885" y="601979"/>
                </a:lnTo>
                <a:lnTo>
                  <a:pt x="2809922" y="594090"/>
                </a:lnTo>
                <a:lnTo>
                  <a:pt x="2841815" y="572579"/>
                </a:lnTo>
                <a:lnTo>
                  <a:pt x="2863326" y="540686"/>
                </a:lnTo>
                <a:lnTo>
                  <a:pt x="2871216" y="501650"/>
                </a:lnTo>
                <a:lnTo>
                  <a:pt x="2871216" y="100329"/>
                </a:lnTo>
                <a:lnTo>
                  <a:pt x="2863326" y="61293"/>
                </a:lnTo>
                <a:lnTo>
                  <a:pt x="2841815" y="29400"/>
                </a:lnTo>
                <a:lnTo>
                  <a:pt x="2809922" y="7889"/>
                </a:lnTo>
                <a:lnTo>
                  <a:pt x="277088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2276" y="2078735"/>
            <a:ext cx="2871470" cy="601980"/>
          </a:xfrm>
          <a:custGeom>
            <a:avLst/>
            <a:gdLst/>
            <a:ahLst/>
            <a:cxnLst/>
            <a:rect l="l" t="t" r="r" b="b"/>
            <a:pathLst>
              <a:path w="2871470" h="601980">
                <a:moveTo>
                  <a:pt x="0" y="100329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29" y="0"/>
                </a:lnTo>
                <a:lnTo>
                  <a:pt x="2770885" y="0"/>
                </a:lnTo>
                <a:lnTo>
                  <a:pt x="2809922" y="7889"/>
                </a:lnTo>
                <a:lnTo>
                  <a:pt x="2841815" y="29400"/>
                </a:lnTo>
                <a:lnTo>
                  <a:pt x="2863326" y="61293"/>
                </a:lnTo>
                <a:lnTo>
                  <a:pt x="2871216" y="100329"/>
                </a:lnTo>
                <a:lnTo>
                  <a:pt x="2871216" y="501650"/>
                </a:lnTo>
                <a:lnTo>
                  <a:pt x="2863326" y="540686"/>
                </a:lnTo>
                <a:lnTo>
                  <a:pt x="2841815" y="572579"/>
                </a:lnTo>
                <a:lnTo>
                  <a:pt x="2809922" y="594090"/>
                </a:lnTo>
                <a:lnTo>
                  <a:pt x="2770885" y="601979"/>
                </a:lnTo>
                <a:lnTo>
                  <a:pt x="100329" y="601979"/>
                </a:lnTo>
                <a:lnTo>
                  <a:pt x="61293" y="594090"/>
                </a:lnTo>
                <a:lnTo>
                  <a:pt x="29400" y="572579"/>
                </a:lnTo>
                <a:lnTo>
                  <a:pt x="7889" y="540686"/>
                </a:lnTo>
                <a:lnTo>
                  <a:pt x="0" y="501650"/>
                </a:lnTo>
                <a:lnTo>
                  <a:pt x="0" y="100329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00194" y="2241042"/>
            <a:ext cx="113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ANA</a:t>
            </a:r>
            <a:r>
              <a:rPr sz="1600" spc="-125" dirty="0">
                <a:solidFill>
                  <a:srgbClr val="57575A"/>
                </a:solidFill>
                <a:latin typeface="Arial"/>
                <a:cs typeface="Arial"/>
              </a:rPr>
              <a:t>L</a:t>
            </a:r>
            <a:r>
              <a:rPr sz="1600" spc="-30" dirty="0">
                <a:solidFill>
                  <a:srgbClr val="57575A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32276" y="1694688"/>
            <a:ext cx="4965700" cy="344805"/>
          </a:xfrm>
          <a:custGeom>
            <a:avLst/>
            <a:gdLst/>
            <a:ahLst/>
            <a:cxnLst/>
            <a:rect l="l" t="t" r="r" b="b"/>
            <a:pathLst>
              <a:path w="4965700" h="344805">
                <a:moveTo>
                  <a:pt x="4907788" y="0"/>
                </a:moveTo>
                <a:lnTo>
                  <a:pt x="57403" y="0"/>
                </a:lnTo>
                <a:lnTo>
                  <a:pt x="35040" y="4504"/>
                </a:lnTo>
                <a:lnTo>
                  <a:pt x="16795" y="16795"/>
                </a:lnTo>
                <a:lnTo>
                  <a:pt x="4504" y="35040"/>
                </a:lnTo>
                <a:lnTo>
                  <a:pt x="0" y="57403"/>
                </a:lnTo>
                <a:lnTo>
                  <a:pt x="0" y="287020"/>
                </a:lnTo>
                <a:lnTo>
                  <a:pt x="4504" y="309383"/>
                </a:lnTo>
                <a:lnTo>
                  <a:pt x="16795" y="327628"/>
                </a:lnTo>
                <a:lnTo>
                  <a:pt x="35040" y="339919"/>
                </a:lnTo>
                <a:lnTo>
                  <a:pt x="57403" y="344424"/>
                </a:lnTo>
                <a:lnTo>
                  <a:pt x="4907788" y="344424"/>
                </a:lnTo>
                <a:lnTo>
                  <a:pt x="4930151" y="339919"/>
                </a:lnTo>
                <a:lnTo>
                  <a:pt x="4948396" y="327628"/>
                </a:lnTo>
                <a:lnTo>
                  <a:pt x="4960687" y="309383"/>
                </a:lnTo>
                <a:lnTo>
                  <a:pt x="4965192" y="287020"/>
                </a:lnTo>
                <a:lnTo>
                  <a:pt x="4965192" y="57403"/>
                </a:lnTo>
                <a:lnTo>
                  <a:pt x="4960687" y="35040"/>
                </a:lnTo>
                <a:lnTo>
                  <a:pt x="4948396" y="16795"/>
                </a:lnTo>
                <a:lnTo>
                  <a:pt x="4930151" y="4504"/>
                </a:lnTo>
                <a:lnTo>
                  <a:pt x="4907788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2276" y="1694688"/>
            <a:ext cx="4965700" cy="344805"/>
          </a:xfrm>
          <a:custGeom>
            <a:avLst/>
            <a:gdLst/>
            <a:ahLst/>
            <a:cxnLst/>
            <a:rect l="l" t="t" r="r" b="b"/>
            <a:pathLst>
              <a:path w="4965700" h="344805">
                <a:moveTo>
                  <a:pt x="0" y="57403"/>
                </a:moveTo>
                <a:lnTo>
                  <a:pt x="4504" y="35040"/>
                </a:lnTo>
                <a:lnTo>
                  <a:pt x="16795" y="16795"/>
                </a:lnTo>
                <a:lnTo>
                  <a:pt x="35040" y="4504"/>
                </a:lnTo>
                <a:lnTo>
                  <a:pt x="57403" y="0"/>
                </a:lnTo>
                <a:lnTo>
                  <a:pt x="4907788" y="0"/>
                </a:lnTo>
                <a:lnTo>
                  <a:pt x="4930151" y="4504"/>
                </a:lnTo>
                <a:lnTo>
                  <a:pt x="4948396" y="16795"/>
                </a:lnTo>
                <a:lnTo>
                  <a:pt x="4960687" y="35040"/>
                </a:lnTo>
                <a:lnTo>
                  <a:pt x="4965192" y="57403"/>
                </a:lnTo>
                <a:lnTo>
                  <a:pt x="4965192" y="287020"/>
                </a:lnTo>
                <a:lnTo>
                  <a:pt x="4960687" y="309383"/>
                </a:lnTo>
                <a:lnTo>
                  <a:pt x="4948396" y="327628"/>
                </a:lnTo>
                <a:lnTo>
                  <a:pt x="4930151" y="339919"/>
                </a:lnTo>
                <a:lnTo>
                  <a:pt x="4907788" y="344424"/>
                </a:lnTo>
                <a:lnTo>
                  <a:pt x="57403" y="344424"/>
                </a:lnTo>
                <a:lnTo>
                  <a:pt x="35040" y="339919"/>
                </a:lnTo>
                <a:lnTo>
                  <a:pt x="16795" y="327628"/>
                </a:lnTo>
                <a:lnTo>
                  <a:pt x="4504" y="309383"/>
                </a:lnTo>
                <a:lnTo>
                  <a:pt x="0" y="287020"/>
                </a:lnTo>
                <a:lnTo>
                  <a:pt x="0" y="57403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44848" y="6318910"/>
            <a:ext cx="4393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7575A"/>
                </a:solidFill>
                <a:latin typeface="Arial"/>
                <a:cs typeface="Arial"/>
              </a:rPr>
              <a:t>Source:</a:t>
            </a:r>
            <a:r>
              <a:rPr sz="800" spc="1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12"/>
              </a:rPr>
              <a:t>https://www.itcentralstation.com/categories/paas-clouds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57575A"/>
                </a:solidFill>
                <a:latin typeface="Arial"/>
                <a:cs typeface="Arial"/>
              </a:rPr>
              <a:t>Source:</a:t>
            </a:r>
            <a:r>
              <a:rPr sz="800" spc="2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13"/>
              </a:rPr>
              <a:t>https://www.g2crowd.com/categories/cloud-platform-as-a-service-paas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57575A"/>
                </a:solidFill>
                <a:latin typeface="Arial"/>
                <a:cs typeface="Arial"/>
              </a:rPr>
              <a:t>Source:</a:t>
            </a:r>
            <a:r>
              <a:rPr sz="800" spc="11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14"/>
              </a:rPr>
              <a:t>http://www.cbronline.com/news/mobility/security/10-of-the-best-paas-providers-4545381/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22464" y="2078735"/>
            <a:ext cx="1175385" cy="612775"/>
          </a:xfrm>
          <a:custGeom>
            <a:avLst/>
            <a:gdLst/>
            <a:ahLst/>
            <a:cxnLst/>
            <a:rect l="l" t="t" r="r" b="b"/>
            <a:pathLst>
              <a:path w="1175384" h="612775">
                <a:moveTo>
                  <a:pt x="1072895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1072895" y="612648"/>
                </a:lnTo>
                <a:lnTo>
                  <a:pt x="1112639" y="604623"/>
                </a:lnTo>
                <a:lnTo>
                  <a:pt x="1145095" y="582739"/>
                </a:lnTo>
                <a:lnTo>
                  <a:pt x="1166979" y="550283"/>
                </a:lnTo>
                <a:lnTo>
                  <a:pt x="1175003" y="510539"/>
                </a:lnTo>
                <a:lnTo>
                  <a:pt x="1175003" y="102108"/>
                </a:lnTo>
                <a:lnTo>
                  <a:pt x="1166979" y="62364"/>
                </a:lnTo>
                <a:lnTo>
                  <a:pt x="1145095" y="29908"/>
                </a:lnTo>
                <a:lnTo>
                  <a:pt x="1112639" y="8024"/>
                </a:lnTo>
                <a:lnTo>
                  <a:pt x="107289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22464" y="2078735"/>
            <a:ext cx="1175385" cy="612775"/>
          </a:xfrm>
          <a:custGeom>
            <a:avLst/>
            <a:gdLst/>
            <a:ahLst/>
            <a:cxnLst/>
            <a:rect l="l" t="t" r="r" b="b"/>
            <a:pathLst>
              <a:path w="1175384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1072895" y="0"/>
                </a:lnTo>
                <a:lnTo>
                  <a:pt x="1112639" y="8024"/>
                </a:lnTo>
                <a:lnTo>
                  <a:pt x="1145095" y="29908"/>
                </a:lnTo>
                <a:lnTo>
                  <a:pt x="1166979" y="62364"/>
                </a:lnTo>
                <a:lnTo>
                  <a:pt x="1175003" y="102108"/>
                </a:lnTo>
                <a:lnTo>
                  <a:pt x="1175003" y="510539"/>
                </a:lnTo>
                <a:lnTo>
                  <a:pt x="1166979" y="550283"/>
                </a:lnTo>
                <a:lnTo>
                  <a:pt x="1145095" y="582739"/>
                </a:lnTo>
                <a:lnTo>
                  <a:pt x="1112639" y="604623"/>
                </a:lnTo>
                <a:lnTo>
                  <a:pt x="1072895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8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797165" y="2246502"/>
            <a:ext cx="62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Mob</a:t>
            </a: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16495" y="1260347"/>
            <a:ext cx="1681480" cy="387350"/>
          </a:xfrm>
          <a:custGeom>
            <a:avLst/>
            <a:gdLst/>
            <a:ahLst/>
            <a:cxnLst/>
            <a:rect l="l" t="t" r="r" b="b"/>
            <a:pathLst>
              <a:path w="1681479" h="387350">
                <a:moveTo>
                  <a:pt x="1616455" y="0"/>
                </a:moveTo>
                <a:lnTo>
                  <a:pt x="64515" y="0"/>
                </a:lnTo>
                <a:lnTo>
                  <a:pt x="39379" y="5062"/>
                </a:lnTo>
                <a:lnTo>
                  <a:pt x="18875" y="18875"/>
                </a:lnTo>
                <a:lnTo>
                  <a:pt x="5062" y="39379"/>
                </a:lnTo>
                <a:lnTo>
                  <a:pt x="0" y="64515"/>
                </a:lnTo>
                <a:lnTo>
                  <a:pt x="0" y="322579"/>
                </a:lnTo>
                <a:lnTo>
                  <a:pt x="5062" y="347716"/>
                </a:lnTo>
                <a:lnTo>
                  <a:pt x="18875" y="368220"/>
                </a:lnTo>
                <a:lnTo>
                  <a:pt x="39379" y="382033"/>
                </a:lnTo>
                <a:lnTo>
                  <a:pt x="64515" y="387096"/>
                </a:lnTo>
                <a:lnTo>
                  <a:pt x="1616455" y="387096"/>
                </a:lnTo>
                <a:lnTo>
                  <a:pt x="1641592" y="382033"/>
                </a:lnTo>
                <a:lnTo>
                  <a:pt x="1662096" y="368220"/>
                </a:lnTo>
                <a:lnTo>
                  <a:pt x="1675909" y="347716"/>
                </a:lnTo>
                <a:lnTo>
                  <a:pt x="1680972" y="322579"/>
                </a:lnTo>
                <a:lnTo>
                  <a:pt x="1680972" y="64515"/>
                </a:lnTo>
                <a:lnTo>
                  <a:pt x="1675909" y="39379"/>
                </a:lnTo>
                <a:lnTo>
                  <a:pt x="1662096" y="18875"/>
                </a:lnTo>
                <a:lnTo>
                  <a:pt x="1641592" y="5062"/>
                </a:lnTo>
                <a:lnTo>
                  <a:pt x="161645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6495" y="1260347"/>
            <a:ext cx="1681480" cy="387350"/>
          </a:xfrm>
          <a:custGeom>
            <a:avLst/>
            <a:gdLst/>
            <a:ahLst/>
            <a:cxnLst/>
            <a:rect l="l" t="t" r="r" b="b"/>
            <a:pathLst>
              <a:path w="1681479" h="387350">
                <a:moveTo>
                  <a:pt x="0" y="64515"/>
                </a:moveTo>
                <a:lnTo>
                  <a:pt x="5062" y="39379"/>
                </a:lnTo>
                <a:lnTo>
                  <a:pt x="18875" y="18875"/>
                </a:lnTo>
                <a:lnTo>
                  <a:pt x="39379" y="5062"/>
                </a:lnTo>
                <a:lnTo>
                  <a:pt x="64515" y="0"/>
                </a:lnTo>
                <a:lnTo>
                  <a:pt x="1616455" y="0"/>
                </a:lnTo>
                <a:lnTo>
                  <a:pt x="1641592" y="5062"/>
                </a:lnTo>
                <a:lnTo>
                  <a:pt x="1662096" y="18875"/>
                </a:lnTo>
                <a:lnTo>
                  <a:pt x="1675909" y="39379"/>
                </a:lnTo>
                <a:lnTo>
                  <a:pt x="1680972" y="64515"/>
                </a:lnTo>
                <a:lnTo>
                  <a:pt x="1680972" y="322579"/>
                </a:lnTo>
                <a:lnTo>
                  <a:pt x="1675909" y="347716"/>
                </a:lnTo>
                <a:lnTo>
                  <a:pt x="1662096" y="368220"/>
                </a:lnTo>
                <a:lnTo>
                  <a:pt x="1641592" y="382033"/>
                </a:lnTo>
                <a:lnTo>
                  <a:pt x="1616455" y="387096"/>
                </a:lnTo>
                <a:lnTo>
                  <a:pt x="64515" y="387096"/>
                </a:lnTo>
                <a:lnTo>
                  <a:pt x="39379" y="382033"/>
                </a:lnTo>
                <a:lnTo>
                  <a:pt x="18875" y="368220"/>
                </a:lnTo>
                <a:lnTo>
                  <a:pt x="5062" y="347716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38371" y="1314958"/>
            <a:ext cx="4953000" cy="68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0250" algn="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AI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Big</a:t>
            </a:r>
            <a:r>
              <a:rPr sz="1600" spc="-2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1527" y="3776471"/>
            <a:ext cx="6062471" cy="28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6955" y="6595871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>
                <a:moveTo>
                  <a:pt x="0" y="0"/>
                </a:moveTo>
                <a:lnTo>
                  <a:pt x="6067044" y="0"/>
                </a:lnTo>
              </a:path>
            </a:pathLst>
          </a:custGeom>
          <a:ln w="9144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6955" y="3771900"/>
            <a:ext cx="6067425" cy="2824480"/>
          </a:xfrm>
          <a:custGeom>
            <a:avLst/>
            <a:gdLst/>
            <a:ahLst/>
            <a:cxnLst/>
            <a:rect l="l" t="t" r="r" b="b"/>
            <a:pathLst>
              <a:path w="6067425" h="2824479">
                <a:moveTo>
                  <a:pt x="6067044" y="0"/>
                </a:moveTo>
                <a:lnTo>
                  <a:pt x="0" y="0"/>
                </a:lnTo>
                <a:lnTo>
                  <a:pt x="0" y="2823972"/>
                </a:lnTo>
              </a:path>
            </a:pathLst>
          </a:custGeom>
          <a:ln w="9144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34" y="296367"/>
            <a:ext cx="151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PaaS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338327" y="2790444"/>
            <a:ext cx="123443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083" y="2828289"/>
            <a:ext cx="2077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8B917"/>
                </a:solidFill>
                <a:latin typeface="Arial"/>
                <a:cs typeface="Arial"/>
              </a:rPr>
              <a:t>Platform as a</a:t>
            </a:r>
            <a:r>
              <a:rPr sz="1600" b="1" spc="-10" dirty="0">
                <a:solidFill>
                  <a:srgbClr val="88B917"/>
                </a:solidFill>
                <a:latin typeface="Arial"/>
                <a:cs typeface="Arial"/>
              </a:rPr>
              <a:t> 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1527" y="2781300"/>
            <a:ext cx="118872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8704" y="3200400"/>
            <a:ext cx="1220724" cy="68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8759" y="2720339"/>
            <a:ext cx="1325880" cy="672465"/>
          </a:xfrm>
          <a:custGeom>
            <a:avLst/>
            <a:gdLst/>
            <a:ahLst/>
            <a:cxnLst/>
            <a:rect l="l" t="t" r="r" b="b"/>
            <a:pathLst>
              <a:path w="1325879" h="672464">
                <a:moveTo>
                  <a:pt x="1213865" y="0"/>
                </a:moveTo>
                <a:lnTo>
                  <a:pt x="112013" y="0"/>
                </a:lnTo>
                <a:lnTo>
                  <a:pt x="68419" y="8804"/>
                </a:lnTo>
                <a:lnTo>
                  <a:pt x="32813" y="32813"/>
                </a:lnTo>
                <a:lnTo>
                  <a:pt x="8804" y="68419"/>
                </a:lnTo>
                <a:lnTo>
                  <a:pt x="0" y="112013"/>
                </a:lnTo>
                <a:lnTo>
                  <a:pt x="0" y="560070"/>
                </a:lnTo>
                <a:lnTo>
                  <a:pt x="8804" y="603664"/>
                </a:lnTo>
                <a:lnTo>
                  <a:pt x="32813" y="639270"/>
                </a:lnTo>
                <a:lnTo>
                  <a:pt x="68419" y="663279"/>
                </a:lnTo>
                <a:lnTo>
                  <a:pt x="112013" y="672084"/>
                </a:lnTo>
                <a:lnTo>
                  <a:pt x="1213865" y="672084"/>
                </a:lnTo>
                <a:lnTo>
                  <a:pt x="1257460" y="663279"/>
                </a:lnTo>
                <a:lnTo>
                  <a:pt x="1293066" y="639270"/>
                </a:lnTo>
                <a:lnTo>
                  <a:pt x="1317075" y="603664"/>
                </a:lnTo>
                <a:lnTo>
                  <a:pt x="1325880" y="560070"/>
                </a:lnTo>
                <a:lnTo>
                  <a:pt x="1325880" y="112013"/>
                </a:lnTo>
                <a:lnTo>
                  <a:pt x="1317075" y="68419"/>
                </a:lnTo>
                <a:lnTo>
                  <a:pt x="1293066" y="32813"/>
                </a:lnTo>
                <a:lnTo>
                  <a:pt x="1257460" y="8804"/>
                </a:lnTo>
                <a:lnTo>
                  <a:pt x="121386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8759" y="2720339"/>
            <a:ext cx="1325880" cy="672465"/>
          </a:xfrm>
          <a:custGeom>
            <a:avLst/>
            <a:gdLst/>
            <a:ahLst/>
            <a:cxnLst/>
            <a:rect l="l" t="t" r="r" b="b"/>
            <a:pathLst>
              <a:path w="1325879" h="672464">
                <a:moveTo>
                  <a:pt x="0" y="112013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3" y="0"/>
                </a:lnTo>
                <a:lnTo>
                  <a:pt x="1213865" y="0"/>
                </a:lnTo>
                <a:lnTo>
                  <a:pt x="1257460" y="8804"/>
                </a:lnTo>
                <a:lnTo>
                  <a:pt x="1293066" y="32813"/>
                </a:lnTo>
                <a:lnTo>
                  <a:pt x="1317075" y="68419"/>
                </a:lnTo>
                <a:lnTo>
                  <a:pt x="1325880" y="112013"/>
                </a:lnTo>
                <a:lnTo>
                  <a:pt x="1325880" y="560070"/>
                </a:lnTo>
                <a:lnTo>
                  <a:pt x="1317075" y="603664"/>
                </a:lnTo>
                <a:lnTo>
                  <a:pt x="1293066" y="639270"/>
                </a:lnTo>
                <a:lnTo>
                  <a:pt x="1257460" y="663279"/>
                </a:lnTo>
                <a:lnTo>
                  <a:pt x="1213865" y="672084"/>
                </a:lnTo>
                <a:lnTo>
                  <a:pt x="112013" y="672084"/>
                </a:lnTo>
                <a:lnTo>
                  <a:pt x="68419" y="663279"/>
                </a:lnTo>
                <a:lnTo>
                  <a:pt x="32813" y="639270"/>
                </a:lnTo>
                <a:lnTo>
                  <a:pt x="8804" y="603664"/>
                </a:lnTo>
                <a:lnTo>
                  <a:pt x="0" y="560070"/>
                </a:lnTo>
                <a:lnTo>
                  <a:pt x="0" y="112013"/>
                </a:lnTo>
                <a:close/>
              </a:path>
            </a:pathLst>
          </a:custGeom>
          <a:ln w="12191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87314" y="2917698"/>
            <a:ext cx="588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2276" y="2078735"/>
            <a:ext cx="2871470" cy="601980"/>
          </a:xfrm>
          <a:custGeom>
            <a:avLst/>
            <a:gdLst/>
            <a:ahLst/>
            <a:cxnLst/>
            <a:rect l="l" t="t" r="r" b="b"/>
            <a:pathLst>
              <a:path w="2871470" h="601980">
                <a:moveTo>
                  <a:pt x="2770885" y="0"/>
                </a:moveTo>
                <a:lnTo>
                  <a:pt x="100329" y="0"/>
                </a:lnTo>
                <a:lnTo>
                  <a:pt x="61293" y="7889"/>
                </a:lnTo>
                <a:lnTo>
                  <a:pt x="29400" y="29400"/>
                </a:lnTo>
                <a:lnTo>
                  <a:pt x="7889" y="61293"/>
                </a:lnTo>
                <a:lnTo>
                  <a:pt x="0" y="100329"/>
                </a:lnTo>
                <a:lnTo>
                  <a:pt x="0" y="501650"/>
                </a:lnTo>
                <a:lnTo>
                  <a:pt x="7889" y="540686"/>
                </a:lnTo>
                <a:lnTo>
                  <a:pt x="29400" y="572579"/>
                </a:lnTo>
                <a:lnTo>
                  <a:pt x="61293" y="594090"/>
                </a:lnTo>
                <a:lnTo>
                  <a:pt x="100329" y="601979"/>
                </a:lnTo>
                <a:lnTo>
                  <a:pt x="2770885" y="601979"/>
                </a:lnTo>
                <a:lnTo>
                  <a:pt x="2809922" y="594090"/>
                </a:lnTo>
                <a:lnTo>
                  <a:pt x="2841815" y="572579"/>
                </a:lnTo>
                <a:lnTo>
                  <a:pt x="2863326" y="540686"/>
                </a:lnTo>
                <a:lnTo>
                  <a:pt x="2871216" y="501650"/>
                </a:lnTo>
                <a:lnTo>
                  <a:pt x="2871216" y="100329"/>
                </a:lnTo>
                <a:lnTo>
                  <a:pt x="2863326" y="61293"/>
                </a:lnTo>
                <a:lnTo>
                  <a:pt x="2841815" y="29400"/>
                </a:lnTo>
                <a:lnTo>
                  <a:pt x="2809922" y="7889"/>
                </a:lnTo>
                <a:lnTo>
                  <a:pt x="277088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2276" y="2078735"/>
            <a:ext cx="2871470" cy="601980"/>
          </a:xfrm>
          <a:custGeom>
            <a:avLst/>
            <a:gdLst/>
            <a:ahLst/>
            <a:cxnLst/>
            <a:rect l="l" t="t" r="r" b="b"/>
            <a:pathLst>
              <a:path w="2871470" h="601980">
                <a:moveTo>
                  <a:pt x="0" y="100329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29" y="0"/>
                </a:lnTo>
                <a:lnTo>
                  <a:pt x="2770885" y="0"/>
                </a:lnTo>
                <a:lnTo>
                  <a:pt x="2809922" y="7889"/>
                </a:lnTo>
                <a:lnTo>
                  <a:pt x="2841815" y="29400"/>
                </a:lnTo>
                <a:lnTo>
                  <a:pt x="2863326" y="61293"/>
                </a:lnTo>
                <a:lnTo>
                  <a:pt x="2871216" y="100329"/>
                </a:lnTo>
                <a:lnTo>
                  <a:pt x="2871216" y="501650"/>
                </a:lnTo>
                <a:lnTo>
                  <a:pt x="2863326" y="540686"/>
                </a:lnTo>
                <a:lnTo>
                  <a:pt x="2841815" y="572579"/>
                </a:lnTo>
                <a:lnTo>
                  <a:pt x="2809922" y="594090"/>
                </a:lnTo>
                <a:lnTo>
                  <a:pt x="2770885" y="601979"/>
                </a:lnTo>
                <a:lnTo>
                  <a:pt x="100329" y="601979"/>
                </a:lnTo>
                <a:lnTo>
                  <a:pt x="61293" y="594090"/>
                </a:lnTo>
                <a:lnTo>
                  <a:pt x="29400" y="572579"/>
                </a:lnTo>
                <a:lnTo>
                  <a:pt x="7889" y="540686"/>
                </a:lnTo>
                <a:lnTo>
                  <a:pt x="0" y="501650"/>
                </a:lnTo>
                <a:lnTo>
                  <a:pt x="0" y="100329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2276" y="1694688"/>
            <a:ext cx="4965700" cy="344805"/>
          </a:xfrm>
          <a:custGeom>
            <a:avLst/>
            <a:gdLst/>
            <a:ahLst/>
            <a:cxnLst/>
            <a:rect l="l" t="t" r="r" b="b"/>
            <a:pathLst>
              <a:path w="4965700" h="344805">
                <a:moveTo>
                  <a:pt x="4907788" y="0"/>
                </a:moveTo>
                <a:lnTo>
                  <a:pt x="57403" y="0"/>
                </a:lnTo>
                <a:lnTo>
                  <a:pt x="35040" y="4504"/>
                </a:lnTo>
                <a:lnTo>
                  <a:pt x="16795" y="16795"/>
                </a:lnTo>
                <a:lnTo>
                  <a:pt x="4504" y="35040"/>
                </a:lnTo>
                <a:lnTo>
                  <a:pt x="0" y="57403"/>
                </a:lnTo>
                <a:lnTo>
                  <a:pt x="0" y="287020"/>
                </a:lnTo>
                <a:lnTo>
                  <a:pt x="4504" y="309383"/>
                </a:lnTo>
                <a:lnTo>
                  <a:pt x="16795" y="327628"/>
                </a:lnTo>
                <a:lnTo>
                  <a:pt x="35040" y="339919"/>
                </a:lnTo>
                <a:lnTo>
                  <a:pt x="57403" y="344424"/>
                </a:lnTo>
                <a:lnTo>
                  <a:pt x="4907788" y="344424"/>
                </a:lnTo>
                <a:lnTo>
                  <a:pt x="4930151" y="339919"/>
                </a:lnTo>
                <a:lnTo>
                  <a:pt x="4948396" y="327628"/>
                </a:lnTo>
                <a:lnTo>
                  <a:pt x="4960687" y="309383"/>
                </a:lnTo>
                <a:lnTo>
                  <a:pt x="4965192" y="287020"/>
                </a:lnTo>
                <a:lnTo>
                  <a:pt x="4965192" y="57403"/>
                </a:lnTo>
                <a:lnTo>
                  <a:pt x="4960687" y="35040"/>
                </a:lnTo>
                <a:lnTo>
                  <a:pt x="4948396" y="16795"/>
                </a:lnTo>
                <a:lnTo>
                  <a:pt x="4930151" y="4504"/>
                </a:lnTo>
                <a:lnTo>
                  <a:pt x="4907788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2276" y="1694688"/>
            <a:ext cx="4965700" cy="344805"/>
          </a:xfrm>
          <a:custGeom>
            <a:avLst/>
            <a:gdLst/>
            <a:ahLst/>
            <a:cxnLst/>
            <a:rect l="l" t="t" r="r" b="b"/>
            <a:pathLst>
              <a:path w="4965700" h="344805">
                <a:moveTo>
                  <a:pt x="0" y="57403"/>
                </a:moveTo>
                <a:lnTo>
                  <a:pt x="4504" y="35040"/>
                </a:lnTo>
                <a:lnTo>
                  <a:pt x="16795" y="16795"/>
                </a:lnTo>
                <a:lnTo>
                  <a:pt x="35040" y="4504"/>
                </a:lnTo>
                <a:lnTo>
                  <a:pt x="57403" y="0"/>
                </a:lnTo>
                <a:lnTo>
                  <a:pt x="4907788" y="0"/>
                </a:lnTo>
                <a:lnTo>
                  <a:pt x="4930151" y="4504"/>
                </a:lnTo>
                <a:lnTo>
                  <a:pt x="4948396" y="16795"/>
                </a:lnTo>
                <a:lnTo>
                  <a:pt x="4960687" y="35040"/>
                </a:lnTo>
                <a:lnTo>
                  <a:pt x="4965192" y="57403"/>
                </a:lnTo>
                <a:lnTo>
                  <a:pt x="4965192" y="287020"/>
                </a:lnTo>
                <a:lnTo>
                  <a:pt x="4960687" y="309383"/>
                </a:lnTo>
                <a:lnTo>
                  <a:pt x="4948396" y="327628"/>
                </a:lnTo>
                <a:lnTo>
                  <a:pt x="4930151" y="339919"/>
                </a:lnTo>
                <a:lnTo>
                  <a:pt x="4907788" y="344424"/>
                </a:lnTo>
                <a:lnTo>
                  <a:pt x="57403" y="344424"/>
                </a:lnTo>
                <a:lnTo>
                  <a:pt x="35040" y="339919"/>
                </a:lnTo>
                <a:lnTo>
                  <a:pt x="16795" y="327628"/>
                </a:lnTo>
                <a:lnTo>
                  <a:pt x="4504" y="309383"/>
                </a:lnTo>
                <a:lnTo>
                  <a:pt x="0" y="287020"/>
                </a:lnTo>
                <a:lnTo>
                  <a:pt x="0" y="57403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5" y="3953255"/>
            <a:ext cx="4974336" cy="2625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" y="3948684"/>
            <a:ext cx="4983480" cy="2635250"/>
          </a:xfrm>
          <a:custGeom>
            <a:avLst/>
            <a:gdLst/>
            <a:ahLst/>
            <a:cxnLst/>
            <a:rect l="l" t="t" r="r" b="b"/>
            <a:pathLst>
              <a:path w="4983480" h="2635250">
                <a:moveTo>
                  <a:pt x="0" y="2634996"/>
                </a:moveTo>
                <a:lnTo>
                  <a:pt x="4983480" y="2634996"/>
                </a:lnTo>
                <a:lnTo>
                  <a:pt x="4983480" y="0"/>
                </a:lnTo>
                <a:lnTo>
                  <a:pt x="0" y="0"/>
                </a:lnTo>
                <a:lnTo>
                  <a:pt x="0" y="2634996"/>
                </a:lnTo>
                <a:close/>
              </a:path>
            </a:pathLst>
          </a:custGeom>
          <a:ln w="9144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" y="3425952"/>
            <a:ext cx="1149096" cy="574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6495" y="1260347"/>
            <a:ext cx="1681480" cy="387350"/>
          </a:xfrm>
          <a:custGeom>
            <a:avLst/>
            <a:gdLst/>
            <a:ahLst/>
            <a:cxnLst/>
            <a:rect l="l" t="t" r="r" b="b"/>
            <a:pathLst>
              <a:path w="1681479" h="387350">
                <a:moveTo>
                  <a:pt x="1616455" y="0"/>
                </a:moveTo>
                <a:lnTo>
                  <a:pt x="64515" y="0"/>
                </a:lnTo>
                <a:lnTo>
                  <a:pt x="39379" y="5062"/>
                </a:lnTo>
                <a:lnTo>
                  <a:pt x="18875" y="18875"/>
                </a:lnTo>
                <a:lnTo>
                  <a:pt x="5062" y="39379"/>
                </a:lnTo>
                <a:lnTo>
                  <a:pt x="0" y="64515"/>
                </a:lnTo>
                <a:lnTo>
                  <a:pt x="0" y="322579"/>
                </a:lnTo>
                <a:lnTo>
                  <a:pt x="5062" y="347716"/>
                </a:lnTo>
                <a:lnTo>
                  <a:pt x="18875" y="368220"/>
                </a:lnTo>
                <a:lnTo>
                  <a:pt x="39379" y="382033"/>
                </a:lnTo>
                <a:lnTo>
                  <a:pt x="64515" y="387096"/>
                </a:lnTo>
                <a:lnTo>
                  <a:pt x="1616455" y="387096"/>
                </a:lnTo>
                <a:lnTo>
                  <a:pt x="1641592" y="382033"/>
                </a:lnTo>
                <a:lnTo>
                  <a:pt x="1662096" y="368220"/>
                </a:lnTo>
                <a:lnTo>
                  <a:pt x="1675909" y="347716"/>
                </a:lnTo>
                <a:lnTo>
                  <a:pt x="1680972" y="322579"/>
                </a:lnTo>
                <a:lnTo>
                  <a:pt x="1680972" y="64515"/>
                </a:lnTo>
                <a:lnTo>
                  <a:pt x="1675909" y="39379"/>
                </a:lnTo>
                <a:lnTo>
                  <a:pt x="1662096" y="18875"/>
                </a:lnTo>
                <a:lnTo>
                  <a:pt x="1641592" y="5062"/>
                </a:lnTo>
                <a:lnTo>
                  <a:pt x="1616455" y="0"/>
                </a:lnTo>
                <a:close/>
              </a:path>
            </a:pathLst>
          </a:custGeom>
          <a:solidFill>
            <a:srgbClr val="88B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6495" y="1260347"/>
            <a:ext cx="1681480" cy="387350"/>
          </a:xfrm>
          <a:custGeom>
            <a:avLst/>
            <a:gdLst/>
            <a:ahLst/>
            <a:cxnLst/>
            <a:rect l="l" t="t" r="r" b="b"/>
            <a:pathLst>
              <a:path w="1681479" h="387350">
                <a:moveTo>
                  <a:pt x="0" y="64515"/>
                </a:moveTo>
                <a:lnTo>
                  <a:pt x="5062" y="39379"/>
                </a:lnTo>
                <a:lnTo>
                  <a:pt x="18875" y="18875"/>
                </a:lnTo>
                <a:lnTo>
                  <a:pt x="39379" y="5062"/>
                </a:lnTo>
                <a:lnTo>
                  <a:pt x="64515" y="0"/>
                </a:lnTo>
                <a:lnTo>
                  <a:pt x="1616455" y="0"/>
                </a:lnTo>
                <a:lnTo>
                  <a:pt x="1641592" y="5062"/>
                </a:lnTo>
                <a:lnTo>
                  <a:pt x="1662096" y="18875"/>
                </a:lnTo>
                <a:lnTo>
                  <a:pt x="1675909" y="39379"/>
                </a:lnTo>
                <a:lnTo>
                  <a:pt x="1680972" y="64515"/>
                </a:lnTo>
                <a:lnTo>
                  <a:pt x="1680972" y="322579"/>
                </a:lnTo>
                <a:lnTo>
                  <a:pt x="1675909" y="347716"/>
                </a:lnTo>
                <a:lnTo>
                  <a:pt x="1662096" y="368220"/>
                </a:lnTo>
                <a:lnTo>
                  <a:pt x="1641592" y="382033"/>
                </a:lnTo>
                <a:lnTo>
                  <a:pt x="1616455" y="387096"/>
                </a:lnTo>
                <a:lnTo>
                  <a:pt x="64515" y="387096"/>
                </a:lnTo>
                <a:lnTo>
                  <a:pt x="39379" y="382033"/>
                </a:lnTo>
                <a:lnTo>
                  <a:pt x="18875" y="368220"/>
                </a:lnTo>
                <a:lnTo>
                  <a:pt x="5062" y="347716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12192">
            <a:solidFill>
              <a:srgbClr val="575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38371" y="1314958"/>
            <a:ext cx="4953000" cy="119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0250" algn="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7575A"/>
                </a:solidFill>
                <a:latin typeface="Arial"/>
                <a:cs typeface="Arial"/>
              </a:rPr>
              <a:t>AI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Big</a:t>
            </a:r>
            <a:r>
              <a:rPr sz="1600" spc="-2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</a:pPr>
            <a:r>
              <a:rPr sz="1600" spc="-20" dirty="0">
                <a:solidFill>
                  <a:srgbClr val="57575A"/>
                </a:solidFill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71D6-93D8-4C54-AF9D-19FA004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4" y="271018"/>
            <a:ext cx="8237931" cy="492443"/>
          </a:xfrm>
        </p:spPr>
        <p:txBody>
          <a:bodyPr/>
          <a:lstStyle/>
          <a:p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6F85-7E5D-4B41-8BC1-5F5E0C48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150" y="1373886"/>
            <a:ext cx="7743698" cy="38164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Python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Ease of integration with  c </a:t>
            </a:r>
            <a:r>
              <a:rPr lang="en-US" sz="1600" b="0" dirty="0" err="1">
                <a:solidFill>
                  <a:schemeClr val="tx1"/>
                </a:solidFill>
              </a:rPr>
              <a:t>c++</a:t>
            </a:r>
            <a:r>
              <a:rPr lang="en-US" sz="1600" b="0" dirty="0">
                <a:solidFill>
                  <a:schemeClr val="tx1"/>
                </a:solidFill>
              </a:rPr>
              <a:t> and FORTRAN code  .Ease of integration with legacy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Suitable for both research and production system. </a:t>
            </a:r>
            <a:r>
              <a:rPr lang="en-US" sz="1600" b="0" dirty="0" err="1">
                <a:solidFill>
                  <a:schemeClr val="tx1"/>
                </a:solidFill>
              </a:rPr>
              <a:t>Lnaguages</a:t>
            </a:r>
            <a:r>
              <a:rPr lang="en-US" sz="1600" b="0" dirty="0">
                <a:solidFill>
                  <a:schemeClr val="tx1"/>
                </a:solidFill>
              </a:rPr>
              <a:t> like R and SAS are good for research but later on have to be ported to Java  C# C </a:t>
            </a:r>
            <a:r>
              <a:rPr lang="en-US" sz="1600" b="0" dirty="0" err="1">
                <a:solidFill>
                  <a:schemeClr val="tx1"/>
                </a:solidFill>
              </a:rPr>
              <a:t>etc</a:t>
            </a:r>
            <a:r>
              <a:rPr lang="en-US" sz="1600" b="0" dirty="0">
                <a:solidFill>
                  <a:schemeClr val="tx1"/>
                </a:solidFill>
              </a:rPr>
              <a:t>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Python Basics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Indentation ,not  braces 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dirty="0">
                <a:solidFill>
                  <a:schemeClr val="tx1"/>
                </a:solidFill>
              </a:rPr>
              <a:t>: start of indented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; to separate multiple statem</a:t>
            </a:r>
            <a:r>
              <a:rPr lang="en-US" sz="1400" dirty="0">
                <a:solidFill>
                  <a:schemeClr val="tx1"/>
                </a:solidFill>
              </a:rPr>
              <a:t>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Everything  is an object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81897-A33C-4975-BCF7-29DE2158A76E}"/>
              </a:ext>
            </a:extLst>
          </p:cNvPr>
          <p:cNvGrpSpPr/>
          <p:nvPr/>
        </p:nvGrpSpPr>
        <p:grpSpPr>
          <a:xfrm>
            <a:off x="1143000" y="5040264"/>
            <a:ext cx="7191497" cy="1520952"/>
            <a:chOff x="1447800" y="4186707"/>
            <a:chExt cx="7191497" cy="1520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D611AB-35F1-4E68-92F3-2ECD7C290688}"/>
                </a:ext>
              </a:extLst>
            </p:cNvPr>
            <p:cNvSpPr/>
            <p:nvPr/>
          </p:nvSpPr>
          <p:spPr>
            <a:xfrm>
              <a:off x="1458168" y="4387889"/>
              <a:ext cx="1735947" cy="24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F66CA7-A66D-48AA-8C30-3656B604A873}"/>
                </a:ext>
              </a:extLst>
            </p:cNvPr>
            <p:cNvSpPr/>
            <p:nvPr/>
          </p:nvSpPr>
          <p:spPr>
            <a:xfrm>
              <a:off x="1447800" y="4724399"/>
              <a:ext cx="1772239" cy="24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548338-71C0-4D15-8127-9AECF70761F2}"/>
                </a:ext>
              </a:extLst>
            </p:cNvPr>
            <p:cNvSpPr/>
            <p:nvPr/>
          </p:nvSpPr>
          <p:spPr>
            <a:xfrm>
              <a:off x="1458168" y="5060909"/>
              <a:ext cx="1772239" cy="24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Structure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7B1E89-7927-433A-819B-30D5AA443FEF}"/>
                </a:ext>
              </a:extLst>
            </p:cNvPr>
            <p:cNvSpPr/>
            <p:nvPr/>
          </p:nvSpPr>
          <p:spPr>
            <a:xfrm>
              <a:off x="3505198" y="4556143"/>
              <a:ext cx="1341119" cy="24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5F42B-D5EF-45CA-B013-818A03C04413}"/>
                </a:ext>
              </a:extLst>
            </p:cNvPr>
            <p:cNvSpPr/>
            <p:nvPr/>
          </p:nvSpPr>
          <p:spPr>
            <a:xfrm>
              <a:off x="3505199" y="4908106"/>
              <a:ext cx="1341119" cy="24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en-IN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4D014F54-11E9-4C75-B8B9-6330D40A7A88}"/>
                </a:ext>
              </a:extLst>
            </p:cNvPr>
            <p:cNvSpPr/>
            <p:nvPr/>
          </p:nvSpPr>
          <p:spPr>
            <a:xfrm>
              <a:off x="5041767" y="4186707"/>
              <a:ext cx="908120" cy="1520952"/>
            </a:xfrm>
            <a:prstGeom prst="curved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00AA99-B507-46CF-A65B-D076B0770F26}"/>
                </a:ext>
              </a:extLst>
            </p:cNvPr>
            <p:cNvSpPr/>
            <p:nvPr/>
          </p:nvSpPr>
          <p:spPr>
            <a:xfrm>
              <a:off x="6145336" y="4266672"/>
              <a:ext cx="2493961" cy="8898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 : associated with type&amp; internal data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43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D356-8BD6-43A3-8E5F-09F1FB2C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4" y="271018"/>
            <a:ext cx="8237931" cy="492443"/>
          </a:xfrm>
        </p:spPr>
        <p:txBody>
          <a:bodyPr/>
          <a:lstStyle/>
          <a:p>
            <a:r>
              <a:rPr lang="en-US" b="1" dirty="0"/>
              <a:t>Python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9DFF-B814-4FF9-BCFD-AF514E53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34" y="1373886"/>
            <a:ext cx="7990814" cy="5416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Text preceded by # is </a:t>
            </a:r>
            <a:r>
              <a:rPr lang="en-US" sz="1600" b="0" dirty="0" err="1">
                <a:solidFill>
                  <a:schemeClr val="tx1"/>
                </a:solidFill>
              </a:rPr>
              <a:t>i</a:t>
            </a:r>
            <a:r>
              <a:rPr lang="en-US" sz="1600" b="0" dirty="0">
                <a:solidFill>
                  <a:schemeClr val="tx1"/>
                </a:solidFill>
              </a:rPr>
              <a:t> ignored by  Python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Functions are called using parentheses  and passing zero or more values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ex result = f(</a:t>
            </a:r>
            <a:r>
              <a:rPr lang="en-US" sz="1600" b="0" dirty="0" err="1">
                <a:solidFill>
                  <a:schemeClr val="tx1"/>
                </a:solidFill>
              </a:rPr>
              <a:t>x,y,z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Variable and  argument passing : When assigning a variable you are creating reference to object on right hand side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	ex    :a=[1,2,3]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           b=a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             print ‘b’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b will reference to value of a and print  but it will not copy values of a  as in Java  	and C++ . Advantage :?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Type information like int ,string is stored in object itself .Object reference s does not have type associated with them like in Java ,C++.Variables are names for object within particular namespace ,the type information is stored in object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Files are imported with .</a:t>
            </a:r>
            <a:r>
              <a:rPr lang="en-US" sz="1600" b="0" dirty="0" err="1">
                <a:solidFill>
                  <a:schemeClr val="tx1"/>
                </a:solidFill>
              </a:rPr>
              <a:t>py</a:t>
            </a:r>
            <a:r>
              <a:rPr lang="en-US" sz="1600" b="0" dirty="0">
                <a:solidFill>
                  <a:schemeClr val="tx1"/>
                </a:solidFill>
              </a:rPr>
              <a:t>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Binary operators are same as in other languages .Only difference is in Python you can script it like writing  ex if a=6  ; b=10  you can simply write </a:t>
            </a:r>
            <a:r>
              <a:rPr lang="en-US" sz="1600" b="0" dirty="0" err="1">
                <a:solidFill>
                  <a:schemeClr val="tx1"/>
                </a:solidFill>
              </a:rPr>
              <a:t>a+b</a:t>
            </a:r>
            <a:r>
              <a:rPr lang="en-US" sz="1600" b="0" dirty="0">
                <a:solidFill>
                  <a:schemeClr val="tx1"/>
                </a:solidFill>
              </a:rPr>
              <a:t> for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  <a:p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DE28F0-3905-4FD7-B73B-A3E64482C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635705"/>
              </p:ext>
            </p:extLst>
          </p:nvPr>
        </p:nvGraphicFramePr>
        <p:xfrm>
          <a:off x="838200" y="5638800"/>
          <a:ext cx="6096000" cy="94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1A050BFD-D4B2-4E70-82DC-08827E9C3B6E}"/>
              </a:ext>
            </a:extLst>
          </p:cNvPr>
          <p:cNvSpPr/>
          <p:nvPr/>
        </p:nvSpPr>
        <p:spPr>
          <a:xfrm>
            <a:off x="5566766" y="5656238"/>
            <a:ext cx="2053234" cy="287362"/>
          </a:xfrm>
          <a:prstGeom prst="borderCallout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be modified</a:t>
            </a:r>
            <a:endParaRPr lang="en-IN" sz="16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0E96D96-B831-47AA-BE99-5BD12049CF7C}"/>
              </a:ext>
            </a:extLst>
          </p:cNvPr>
          <p:cNvSpPr/>
          <p:nvPr/>
        </p:nvSpPr>
        <p:spPr>
          <a:xfrm>
            <a:off x="5638800" y="6121610"/>
            <a:ext cx="1981200" cy="287362"/>
          </a:xfrm>
          <a:prstGeom prst="borderCallout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Cannot be modified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D356-8BD6-43A3-8E5F-09F1FB2C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4" y="271018"/>
            <a:ext cx="8237931" cy="492443"/>
          </a:xfrm>
        </p:spPr>
        <p:txBody>
          <a:bodyPr/>
          <a:lstStyle/>
          <a:p>
            <a:r>
              <a:rPr lang="en-US" b="1" dirty="0"/>
              <a:t>Python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9DFF-B814-4FF9-BCFD-AF514E53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34" y="1373886"/>
            <a:ext cx="7990814" cy="5632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Scalar type are small set of built in types for handling numerical data ,strings ,Boolean values and date and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None – Null  , Str :String   etc.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Loops   if ,</a:t>
            </a:r>
            <a:r>
              <a:rPr lang="en-US" sz="1600" b="0" dirty="0" err="1">
                <a:solidFill>
                  <a:schemeClr val="tx1"/>
                </a:solidFill>
              </a:rPr>
              <a:t>elif</a:t>
            </a:r>
            <a:r>
              <a:rPr lang="en-US" sz="1600" b="0" dirty="0">
                <a:solidFill>
                  <a:schemeClr val="tx1"/>
                </a:solidFill>
              </a:rPr>
              <a:t> and else  ,for </a:t>
            </a:r>
            <a:r>
              <a:rPr lang="en-US" sz="1600" b="0" dirty="0" err="1">
                <a:solidFill>
                  <a:schemeClr val="tx1"/>
                </a:solidFill>
              </a:rPr>
              <a:t>loops,while</a:t>
            </a:r>
            <a:r>
              <a:rPr lang="en-US" sz="1600" b="0" dirty="0">
                <a:solidFill>
                  <a:schemeClr val="tx1"/>
                </a:solidFill>
              </a:rPr>
              <a:t> loops   can be exited with break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tx1"/>
                </a:solidFill>
              </a:rPr>
              <a:t>Tupple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Fixed length immutable sequence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Any sequence can be converted to </a:t>
            </a:r>
            <a:r>
              <a:rPr lang="en-US" sz="1400" b="0" dirty="0" err="1">
                <a:solidFill>
                  <a:schemeClr val="tx1"/>
                </a:solidFill>
              </a:rPr>
              <a:t>tuppl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eby</a:t>
            </a:r>
            <a:r>
              <a:rPr lang="en-US" sz="1400" b="0" dirty="0">
                <a:solidFill>
                  <a:schemeClr val="tx1"/>
                </a:solidFill>
              </a:rPr>
              <a:t> invoking </a:t>
            </a:r>
            <a:r>
              <a:rPr lang="en-US" sz="1400" b="0" dirty="0" err="1">
                <a:solidFill>
                  <a:schemeClr val="tx1"/>
                </a:solidFill>
              </a:rPr>
              <a:t>tuppl</a:t>
            </a:r>
            <a:r>
              <a:rPr lang="en-US" sz="1400" dirty="0" err="1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If object insid</a:t>
            </a:r>
            <a:r>
              <a:rPr lang="en-US" sz="1400" dirty="0">
                <a:solidFill>
                  <a:schemeClr val="tx1"/>
                </a:solidFill>
              </a:rPr>
              <a:t>e </a:t>
            </a:r>
            <a:r>
              <a:rPr lang="en-US" sz="1400" dirty="0" err="1">
                <a:solidFill>
                  <a:schemeClr val="tx1"/>
                </a:solidFill>
              </a:rPr>
              <a:t>tupple</a:t>
            </a:r>
            <a:r>
              <a:rPr lang="en-US" sz="1400" dirty="0">
                <a:solidFill>
                  <a:schemeClr val="tx1"/>
                </a:solidFill>
              </a:rPr>
              <a:t> is mutable you can modify it in place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Multiplying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r>
              <a:rPr lang="en-US" sz="1400" b="0" dirty="0">
                <a:solidFill>
                  <a:schemeClr val="tx1"/>
                </a:solidFill>
              </a:rPr>
              <a:t> by an integer will result in that many copies of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If you try to assign to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r>
              <a:rPr lang="en-US" sz="1400" b="0" dirty="0">
                <a:solidFill>
                  <a:schemeClr val="tx1"/>
                </a:solidFill>
              </a:rPr>
              <a:t> like expression of variables ,python will attempt to </a:t>
            </a:r>
            <a:r>
              <a:rPr lang="en-US" sz="1400" b="0" dirty="0" err="1">
                <a:solidFill>
                  <a:schemeClr val="tx1"/>
                </a:solidFill>
              </a:rPr>
              <a:t>unpact</a:t>
            </a:r>
            <a:r>
              <a:rPr lang="en-US" sz="1400" b="0" dirty="0">
                <a:solidFill>
                  <a:schemeClr val="tx1"/>
                </a:solidFill>
              </a:rPr>
              <a:t> the values on RHS of equal 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Count gives number of elements in </a:t>
            </a:r>
            <a:r>
              <a:rPr lang="en-US" sz="1400" dirty="0" err="1">
                <a:solidFill>
                  <a:schemeClr val="tx1"/>
                </a:solidFill>
              </a:rPr>
              <a:t>tupple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List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Variable length ,mutable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Append to add element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Insert to insert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Remove/pop for removing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Sort for sorting list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bi</a:t>
            </a:r>
            <a:r>
              <a:rPr lang="en-US" sz="1400" b="0" dirty="0" err="1">
                <a:solidFill>
                  <a:schemeClr val="tx1"/>
                </a:solidFill>
              </a:rPr>
              <a:t>sect.insert</a:t>
            </a:r>
            <a:r>
              <a:rPr lang="en-US" sz="1400" b="0" dirty="0">
                <a:solidFill>
                  <a:schemeClr val="tx1"/>
                </a:solidFill>
              </a:rPr>
              <a:t> is for inserting element to the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tx1"/>
                </a:solidFill>
              </a:rPr>
              <a:t>Dict</a:t>
            </a:r>
            <a:r>
              <a:rPr lang="en-US" sz="1600" b="0" dirty="0">
                <a:solidFill>
                  <a:schemeClr val="tx1"/>
                </a:solidFill>
              </a:rPr>
              <a:t> :Hash map or associative array .Flexibly sized collection of key value pass were key and value are python objects  . D=[‘</a:t>
            </a:r>
            <a:r>
              <a:rPr lang="en-US" sz="1600" b="0" dirty="0" err="1">
                <a:solidFill>
                  <a:schemeClr val="tx1"/>
                </a:solidFill>
              </a:rPr>
              <a:t>a’:’some</a:t>
            </a:r>
            <a:r>
              <a:rPr lang="en-US" sz="1600" b="0" dirty="0">
                <a:solidFill>
                  <a:schemeClr val="tx1"/>
                </a:solidFill>
              </a:rPr>
              <a:t> value’ ; ‘b’:[1,2,3]}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Delete is by del/pop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Update – </a:t>
            </a:r>
            <a:r>
              <a:rPr lang="en-US" sz="1400" b="0" dirty="0" err="1">
                <a:solidFill>
                  <a:schemeClr val="tx1"/>
                </a:solidFill>
              </a:rPr>
              <a:t>d.update</a:t>
            </a:r>
            <a:endParaRPr lang="en-US" sz="1400" b="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Keys are immutable  (</a:t>
            </a:r>
            <a:r>
              <a:rPr lang="en-US" sz="1400" dirty="0" err="1">
                <a:solidFill>
                  <a:schemeClr val="tx1"/>
                </a:solidFill>
              </a:rPr>
              <a:t>hashability</a:t>
            </a:r>
            <a:r>
              <a:rPr lang="en-US" sz="1400" dirty="0">
                <a:solidFill>
                  <a:schemeClr val="tx1"/>
                </a:solidFill>
              </a:rPr>
              <a:t> )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8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D356-8BD6-43A3-8E5F-09F1FB2C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4" y="271018"/>
            <a:ext cx="8237931" cy="492443"/>
          </a:xfrm>
        </p:spPr>
        <p:txBody>
          <a:bodyPr/>
          <a:lstStyle/>
          <a:p>
            <a:r>
              <a:rPr lang="en-US" b="1" dirty="0"/>
              <a:t>Python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9DFF-B814-4FF9-BCFD-AF514E53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34" y="1373886"/>
            <a:ext cx="7990814" cy="5632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Scalar type are small set of built in types for handling numerical data ,strings ,Boolean values and date and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None – Null  , Str :String   etc.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Loops   if ,</a:t>
            </a:r>
            <a:r>
              <a:rPr lang="en-US" sz="1600" b="0" dirty="0" err="1">
                <a:solidFill>
                  <a:schemeClr val="tx1"/>
                </a:solidFill>
              </a:rPr>
              <a:t>elif</a:t>
            </a:r>
            <a:r>
              <a:rPr lang="en-US" sz="1600" b="0" dirty="0">
                <a:solidFill>
                  <a:schemeClr val="tx1"/>
                </a:solidFill>
              </a:rPr>
              <a:t> and else  ,for </a:t>
            </a:r>
            <a:r>
              <a:rPr lang="en-US" sz="1600" b="0" dirty="0" err="1">
                <a:solidFill>
                  <a:schemeClr val="tx1"/>
                </a:solidFill>
              </a:rPr>
              <a:t>loops,while</a:t>
            </a:r>
            <a:r>
              <a:rPr lang="en-US" sz="1600" b="0" dirty="0">
                <a:solidFill>
                  <a:schemeClr val="tx1"/>
                </a:solidFill>
              </a:rPr>
              <a:t> loops   can be exited with break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tx1"/>
                </a:solidFill>
              </a:rPr>
              <a:t>Tupple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Fixed length immutable sequence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Any sequence can be converted to </a:t>
            </a:r>
            <a:r>
              <a:rPr lang="en-US" sz="1400" b="0" dirty="0" err="1">
                <a:solidFill>
                  <a:schemeClr val="tx1"/>
                </a:solidFill>
              </a:rPr>
              <a:t>tuppl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eby</a:t>
            </a:r>
            <a:r>
              <a:rPr lang="en-US" sz="1400" b="0" dirty="0">
                <a:solidFill>
                  <a:schemeClr val="tx1"/>
                </a:solidFill>
              </a:rPr>
              <a:t> invoking </a:t>
            </a:r>
            <a:r>
              <a:rPr lang="en-US" sz="1400" b="0" dirty="0" err="1">
                <a:solidFill>
                  <a:schemeClr val="tx1"/>
                </a:solidFill>
              </a:rPr>
              <a:t>tuppl</a:t>
            </a:r>
            <a:r>
              <a:rPr lang="en-US" sz="1400" dirty="0" err="1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If object insid</a:t>
            </a:r>
            <a:r>
              <a:rPr lang="en-US" sz="1400" dirty="0">
                <a:solidFill>
                  <a:schemeClr val="tx1"/>
                </a:solidFill>
              </a:rPr>
              <a:t>e </a:t>
            </a:r>
            <a:r>
              <a:rPr lang="en-US" sz="1400" dirty="0" err="1">
                <a:solidFill>
                  <a:schemeClr val="tx1"/>
                </a:solidFill>
              </a:rPr>
              <a:t>tupple</a:t>
            </a:r>
            <a:r>
              <a:rPr lang="en-US" sz="1400" dirty="0">
                <a:solidFill>
                  <a:schemeClr val="tx1"/>
                </a:solidFill>
              </a:rPr>
              <a:t> is mutable you can modify it in place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Multiplying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r>
              <a:rPr lang="en-US" sz="1400" b="0" dirty="0">
                <a:solidFill>
                  <a:schemeClr val="tx1"/>
                </a:solidFill>
              </a:rPr>
              <a:t> by an integer will result in that many copies of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If you try to assign to </a:t>
            </a:r>
            <a:r>
              <a:rPr lang="en-US" sz="1400" b="0" dirty="0" err="1">
                <a:solidFill>
                  <a:schemeClr val="tx1"/>
                </a:solidFill>
              </a:rPr>
              <a:t>tupple</a:t>
            </a:r>
            <a:r>
              <a:rPr lang="en-US" sz="1400" b="0" dirty="0">
                <a:solidFill>
                  <a:schemeClr val="tx1"/>
                </a:solidFill>
              </a:rPr>
              <a:t> like expression of variables ,python will attempt to </a:t>
            </a:r>
            <a:r>
              <a:rPr lang="en-US" sz="1400" b="0" dirty="0" err="1">
                <a:solidFill>
                  <a:schemeClr val="tx1"/>
                </a:solidFill>
              </a:rPr>
              <a:t>unpact</a:t>
            </a:r>
            <a:r>
              <a:rPr lang="en-US" sz="1400" b="0" dirty="0">
                <a:solidFill>
                  <a:schemeClr val="tx1"/>
                </a:solidFill>
              </a:rPr>
              <a:t> the values on RHS of equal 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Count gives number of elements in </a:t>
            </a:r>
            <a:r>
              <a:rPr lang="en-US" sz="1400" dirty="0" err="1">
                <a:solidFill>
                  <a:schemeClr val="tx1"/>
                </a:solidFill>
              </a:rPr>
              <a:t>tupple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List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Variable length ,mutable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Append to add element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Insert to insert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Remove/pop for removing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Sort for sorting list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bi</a:t>
            </a:r>
            <a:r>
              <a:rPr lang="en-US" sz="1400" b="0" dirty="0" err="1">
                <a:solidFill>
                  <a:schemeClr val="tx1"/>
                </a:solidFill>
              </a:rPr>
              <a:t>sect.insert</a:t>
            </a:r>
            <a:r>
              <a:rPr lang="en-US" sz="1400" b="0" dirty="0">
                <a:solidFill>
                  <a:schemeClr val="tx1"/>
                </a:solidFill>
              </a:rPr>
              <a:t> is for inserting element to the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tx1"/>
                </a:solidFill>
              </a:rPr>
              <a:t>Dict</a:t>
            </a:r>
            <a:r>
              <a:rPr lang="en-US" sz="1600" b="0" dirty="0">
                <a:solidFill>
                  <a:schemeClr val="tx1"/>
                </a:solidFill>
              </a:rPr>
              <a:t> :Hash map or associative array .Flexibly sized collection of key value pass were key and value are python objects  . D=[‘</a:t>
            </a:r>
            <a:r>
              <a:rPr lang="en-US" sz="1600" b="0" dirty="0" err="1">
                <a:solidFill>
                  <a:schemeClr val="tx1"/>
                </a:solidFill>
              </a:rPr>
              <a:t>a’:’some</a:t>
            </a:r>
            <a:r>
              <a:rPr lang="en-US" sz="1600" b="0" dirty="0">
                <a:solidFill>
                  <a:schemeClr val="tx1"/>
                </a:solidFill>
              </a:rPr>
              <a:t> value’ ; ‘b’:[1,2,3]}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Delete is by del/pop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Update – </a:t>
            </a:r>
            <a:r>
              <a:rPr lang="en-US" sz="1400" b="0" dirty="0" err="1">
                <a:solidFill>
                  <a:schemeClr val="tx1"/>
                </a:solidFill>
              </a:rPr>
              <a:t>d.update</a:t>
            </a:r>
            <a:endParaRPr lang="en-US" sz="1400" b="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Keys are immutable  (</a:t>
            </a:r>
            <a:r>
              <a:rPr lang="en-US" sz="1400" dirty="0" err="1">
                <a:solidFill>
                  <a:schemeClr val="tx1"/>
                </a:solidFill>
              </a:rPr>
              <a:t>hashability</a:t>
            </a:r>
            <a:r>
              <a:rPr lang="en-US" sz="1400" dirty="0">
                <a:solidFill>
                  <a:schemeClr val="tx1"/>
                </a:solidFill>
              </a:rPr>
              <a:t> )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2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1792791"/>
            <a:ext cx="8208264" cy="3338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457D-DE73-4EA9-9073-6C9BD676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E2AF-4902-4ED7-9DD0-C7E7E359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23" y="2927095"/>
            <a:ext cx="1625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7575A"/>
                </a:solidFill>
                <a:latin typeface="Arial"/>
                <a:cs typeface="Arial"/>
              </a:rPr>
              <a:t>WHY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6213" y="1434465"/>
            <a:ext cx="6599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146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“The </a:t>
            </a:r>
            <a:r>
              <a:rPr sz="2400" i="1" spc="-5" dirty="0">
                <a:latin typeface="Arial"/>
                <a:cs typeface="Arial"/>
              </a:rPr>
              <a:t>essence of </a:t>
            </a:r>
            <a:r>
              <a:rPr sz="2400" i="1" spc="-10" dirty="0">
                <a:latin typeface="Arial"/>
                <a:cs typeface="Arial"/>
              </a:rPr>
              <a:t>becoming </a:t>
            </a:r>
            <a:r>
              <a:rPr sz="2400" i="1" spc="-5" dirty="0">
                <a:latin typeface="Arial"/>
                <a:cs typeface="Arial"/>
              </a:rPr>
              <a:t>data-driven is </a:t>
            </a:r>
            <a:r>
              <a:rPr sz="2400" i="1" spc="-10" dirty="0">
                <a:latin typeface="Arial"/>
                <a:cs typeface="Arial"/>
              </a:rPr>
              <a:t>making  </a:t>
            </a:r>
            <a:r>
              <a:rPr sz="2400" i="1" spc="-5" dirty="0">
                <a:latin typeface="Arial"/>
                <a:cs typeface="Arial"/>
              </a:rPr>
              <a:t>better </a:t>
            </a:r>
            <a:r>
              <a:rPr sz="2400" i="1" spc="-10" dirty="0">
                <a:latin typeface="Arial"/>
                <a:cs typeface="Arial"/>
              </a:rPr>
              <a:t>decisions </a:t>
            </a:r>
            <a:r>
              <a:rPr sz="2400" i="1" spc="-5" dirty="0">
                <a:latin typeface="Arial"/>
                <a:cs typeface="Arial"/>
              </a:rPr>
              <a:t>up and </a:t>
            </a:r>
            <a:r>
              <a:rPr sz="2400" i="1" spc="-10" dirty="0">
                <a:latin typeface="Arial"/>
                <a:cs typeface="Arial"/>
              </a:rPr>
              <a:t>down </a:t>
            </a:r>
            <a:r>
              <a:rPr sz="2400" i="1" dirty="0">
                <a:latin typeface="Arial"/>
                <a:cs typeface="Arial"/>
              </a:rPr>
              <a:t>the</a:t>
            </a:r>
            <a:r>
              <a:rPr sz="2400" i="1" spc="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organization”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517" y="2990545"/>
            <a:ext cx="6746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57575A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gather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store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exploit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data full of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facts</a:t>
            </a:r>
            <a:r>
              <a:rPr sz="1800" spc="10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containing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both insights and lessons learned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progress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your</a:t>
            </a:r>
            <a:r>
              <a:rPr sz="1800" spc="11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company.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1517" y="3814064"/>
            <a:ext cx="68345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Empowering </a:t>
            </a:r>
            <a:r>
              <a:rPr sz="1800" b="1" dirty="0">
                <a:solidFill>
                  <a:srgbClr val="57575A"/>
                </a:solidFill>
                <a:latin typeface="Arial"/>
                <a:cs typeface="Arial"/>
              </a:rPr>
              <a:t>people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easy data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access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dramatically  improve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time to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decision making and predictable business  outcomes.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It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will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create new </a:t>
            </a:r>
            <a:r>
              <a:rPr sz="1800" b="1" dirty="0">
                <a:solidFill>
                  <a:srgbClr val="57575A"/>
                </a:solidFill>
                <a:latin typeface="Arial"/>
                <a:cs typeface="Arial"/>
              </a:rPr>
              <a:t>opportunities and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reduce cost </a:t>
            </a:r>
            <a:r>
              <a:rPr sz="1800" b="1" dirty="0">
                <a:solidFill>
                  <a:srgbClr val="57575A"/>
                </a:solidFill>
                <a:latin typeface="Arial"/>
                <a:cs typeface="Arial"/>
              </a:rPr>
              <a:t>of  operations,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increasing </a:t>
            </a:r>
            <a:r>
              <a:rPr sz="1800" b="1" dirty="0">
                <a:solidFill>
                  <a:srgbClr val="57575A"/>
                </a:solidFill>
                <a:latin typeface="Arial"/>
                <a:cs typeface="Arial"/>
              </a:rPr>
              <a:t>top and bottom </a:t>
            </a:r>
            <a:r>
              <a:rPr sz="1800" b="1" spc="-5" dirty="0">
                <a:solidFill>
                  <a:srgbClr val="57575A"/>
                </a:solidFill>
                <a:latin typeface="Arial"/>
                <a:cs typeface="Arial"/>
              </a:rPr>
              <a:t>line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tomorrow’s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world 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it is all about </a:t>
            </a:r>
            <a:r>
              <a:rPr sz="1800" spc="-10" dirty="0">
                <a:solidFill>
                  <a:srgbClr val="57575A"/>
                </a:solidFill>
                <a:latin typeface="Arial"/>
                <a:cs typeface="Arial"/>
              </a:rPr>
              <a:t>knowing </a:t>
            </a:r>
            <a:r>
              <a:rPr sz="1800" spc="-15" dirty="0">
                <a:solidFill>
                  <a:srgbClr val="57575A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57575A"/>
                </a:solidFill>
                <a:latin typeface="Arial"/>
                <a:cs typeface="Arial"/>
              </a:rPr>
              <a:t>to</a:t>
            </a:r>
            <a:r>
              <a:rPr sz="1800" spc="14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A"/>
                </a:solidFill>
                <a:latin typeface="Arial"/>
                <a:cs typeface="Arial"/>
              </a:rPr>
              <a:t>go.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34" y="2684221"/>
            <a:ext cx="20453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7575A"/>
                </a:solidFill>
                <a:latin typeface="Arial"/>
                <a:cs typeface="Arial"/>
              </a:rPr>
              <a:t>WHAT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7047" y="550163"/>
            <a:ext cx="2130552" cy="100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8711" y="1909209"/>
            <a:ext cx="630197" cy="66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6223" y="2069592"/>
            <a:ext cx="999546" cy="292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5514" y="2102936"/>
            <a:ext cx="900744" cy="312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4804" y="3297677"/>
            <a:ext cx="1162992" cy="457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950" y="3318906"/>
            <a:ext cx="698269" cy="364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76388" y="4757928"/>
            <a:ext cx="333828" cy="23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5071" y="4523232"/>
            <a:ext cx="364235" cy="259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9307" y="4698491"/>
            <a:ext cx="355092" cy="3185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9344" y="4550664"/>
            <a:ext cx="963733" cy="516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8731" y="4507991"/>
            <a:ext cx="730729" cy="632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7743" y="5859779"/>
            <a:ext cx="219455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9171" y="5558028"/>
            <a:ext cx="219455" cy="233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0252" y="5605271"/>
            <a:ext cx="128016" cy="168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7484" y="5532120"/>
            <a:ext cx="399696" cy="318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3244" y="5859779"/>
            <a:ext cx="281939" cy="3489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2052" y="5850635"/>
            <a:ext cx="219455" cy="225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1780" y="5576315"/>
            <a:ext cx="129540" cy="168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2656" y="5663184"/>
            <a:ext cx="281940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1859" y="5824728"/>
            <a:ext cx="399696" cy="318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5992" y="5541264"/>
            <a:ext cx="403859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0679" y="5963411"/>
            <a:ext cx="399696" cy="3169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9016" y="5928359"/>
            <a:ext cx="399696" cy="3169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8591" y="5579364"/>
            <a:ext cx="281939" cy="3489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0295" y="5972555"/>
            <a:ext cx="281940" cy="3489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5383" y="5477255"/>
            <a:ext cx="281940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495" y="5655564"/>
            <a:ext cx="283464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93564" y="5477255"/>
            <a:ext cx="283463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3584" y="6009132"/>
            <a:ext cx="283463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2640" y="5926835"/>
            <a:ext cx="219456" cy="225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93791" y="5490971"/>
            <a:ext cx="219456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1671" y="6182867"/>
            <a:ext cx="217931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2371" y="5801867"/>
            <a:ext cx="120396" cy="1234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5359" y="6059423"/>
            <a:ext cx="118872" cy="1249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39328" y="5408676"/>
            <a:ext cx="120396" cy="1234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48044" y="6115811"/>
            <a:ext cx="120396" cy="1234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9940" y="5567171"/>
            <a:ext cx="118872" cy="1234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7467" y="5833871"/>
            <a:ext cx="219456" cy="231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33971" y="6152388"/>
            <a:ext cx="219455" cy="233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23631" y="6115811"/>
            <a:ext cx="217931" cy="2316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0495" y="5334000"/>
            <a:ext cx="219455" cy="2316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75020" y="6187440"/>
            <a:ext cx="108203" cy="1158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6600" y="5768340"/>
            <a:ext cx="108203" cy="115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35568" y="6053328"/>
            <a:ext cx="108203" cy="1158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7523" y="6208776"/>
            <a:ext cx="128015" cy="168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92311" y="6205728"/>
            <a:ext cx="129540" cy="168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89301" y="945261"/>
            <a:ext cx="2217420" cy="158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607695" algn="l"/>
              </a:tabLst>
            </a:pP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The	Focus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Using Data</a:t>
            </a:r>
            <a:r>
              <a:rPr sz="2000" spc="-8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science  and AI </a:t>
            </a:r>
            <a:r>
              <a:rPr sz="2000" spc="-5" dirty="0">
                <a:solidFill>
                  <a:srgbClr val="57575A"/>
                </a:solidFill>
                <a:latin typeface="Arial"/>
                <a:cs typeface="Arial"/>
              </a:rPr>
              <a:t>to</a:t>
            </a:r>
            <a:r>
              <a:rPr sz="2000" spc="-17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Drive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06445" y="3140710"/>
            <a:ext cx="21958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57575A"/>
                </a:solidFill>
                <a:uFill>
                  <a:solidFill>
                    <a:srgbClr val="57575A"/>
                  </a:solidFill>
                </a:uFill>
                <a:latin typeface="Arial"/>
                <a:cs typeface="Arial"/>
              </a:rPr>
              <a:t>Requires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 data and  access to it as</a:t>
            </a:r>
            <a:r>
              <a:rPr sz="2000" spc="-15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Fuel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06445" y="4452365"/>
            <a:ext cx="2868930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57575A"/>
                </a:solidFill>
                <a:uFill>
                  <a:solidFill>
                    <a:srgbClr val="57575A"/>
                  </a:solidFill>
                </a:uFill>
                <a:latin typeface="Arial"/>
                <a:cs typeface="Arial"/>
              </a:rPr>
              <a:t>Needs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 Connecting</a:t>
            </a:r>
            <a:r>
              <a:rPr sz="2000" spc="-8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data,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people and</a:t>
            </a:r>
            <a:r>
              <a:rPr sz="2000" spc="-7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organizations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HUGE</a:t>
            </a:r>
            <a:r>
              <a:rPr sz="2000" spc="-25" dirty="0">
                <a:solidFill>
                  <a:srgbClr val="57575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5A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285" y="6470091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1800" u="heavy" spc="-1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1800" u="heavy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60703"/>
            <a:ext cx="9144000" cy="4736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285" y="6470091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1800" u="heavy" spc="-1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1800" u="heavy" spc="-5" dirty="0">
                <a:solidFill>
                  <a:srgbClr val="00A9D3"/>
                </a:solidFill>
                <a:uFill>
                  <a:solidFill>
                    <a:srgbClr val="00A9D3"/>
                  </a:solidFill>
                </a:uFill>
                <a:latin typeface="Arial"/>
                <a:cs typeface="Arial"/>
                <a:hlinkClick r:id="rId2"/>
              </a:rPr>
              <a:t>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" y="1043940"/>
            <a:ext cx="9139428" cy="5039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15D07-C12A-4AF5-B56B-F97BFD7D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42122"/>
            <a:ext cx="8178799" cy="33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E8AE0-B2EB-49F7-9B36-075E673E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900112"/>
            <a:ext cx="9077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9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970</Words>
  <Application>Microsoft Office PowerPoint</Application>
  <PresentationFormat>On-screen Show (4:3)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“You cannot manage  what you cannot measure”</vt:lpstr>
      <vt:lpstr>PowerPoint Presentation</vt:lpstr>
      <vt:lpstr>PowerPoint Presentation</vt:lpstr>
      <vt:lpstr>“The essence of becoming data-driven is making  better decisions up and down the organization”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value through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data analytics work for you, not the  other way around (McK)</vt:lpstr>
      <vt:lpstr>PowerPoint Presentation</vt:lpstr>
      <vt:lpstr>OPERATIONAL ANALYTICS SOLUTION OVERVIEW</vt:lpstr>
      <vt:lpstr>PowerPoint Presentation</vt:lpstr>
      <vt:lpstr>PaaS</vt:lpstr>
      <vt:lpstr>PaaS</vt:lpstr>
      <vt:lpstr>Python</vt:lpstr>
      <vt:lpstr>Python</vt:lpstr>
      <vt:lpstr>Python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“You cannot manage  what you cannot measure”</dc:title>
  <dc:creator>abhishek mishra</dc:creator>
  <cp:lastModifiedBy>abhishek mishra</cp:lastModifiedBy>
  <cp:revision>10</cp:revision>
  <dcterms:created xsi:type="dcterms:W3CDTF">2019-05-09T07:37:18Z</dcterms:created>
  <dcterms:modified xsi:type="dcterms:W3CDTF">2019-05-14T15:07:12Z</dcterms:modified>
</cp:coreProperties>
</file>