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53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87270"/>
            <a:ext cx="14630400" cy="8229600"/>
          </a:xfrm>
          <a:prstGeom prst="rect">
            <a:avLst/>
          </a:prstGeom>
          <a:solidFill>
            <a:srgbClr val="F4F0FF"/>
          </a:solidFill>
          <a:ln/>
        </p:spPr>
        <p:txBody>
          <a:bodyPr/>
          <a:lstStyle/>
          <a:p>
            <a:endParaRPr lang="en-IN" dirty="0"/>
          </a:p>
        </p:txBody>
      </p:sp>
      <p:sp>
        <p:nvSpPr>
          <p:cNvPr id="4" name="Text 2"/>
          <p:cNvSpPr/>
          <p:nvPr/>
        </p:nvSpPr>
        <p:spPr>
          <a:xfrm>
            <a:off x="864037" y="2000845"/>
            <a:ext cx="12902327" cy="395049"/>
          </a:xfrm>
          <a:prstGeom prst="rect">
            <a:avLst/>
          </a:prstGeom>
          <a:noFill/>
          <a:ln/>
        </p:spPr>
        <p:txBody>
          <a:bodyPr wrap="none" rtlCol="0" anchor="t"/>
          <a:lstStyle/>
          <a:p>
            <a:pPr marL="0" indent="0">
              <a:lnSpc>
                <a:spcPts val="3110"/>
              </a:lnSpc>
              <a:buNone/>
            </a:pPr>
            <a:endParaRPr lang="en-US" sz="1944" dirty="0"/>
          </a:p>
        </p:txBody>
      </p:sp>
      <p:sp>
        <p:nvSpPr>
          <p:cNvPr id="5" name="Text 3"/>
          <p:cNvSpPr/>
          <p:nvPr/>
        </p:nvSpPr>
        <p:spPr>
          <a:xfrm>
            <a:off x="864037" y="2642711"/>
            <a:ext cx="12902327" cy="1543050"/>
          </a:xfrm>
          <a:prstGeom prst="rect">
            <a:avLst/>
          </a:prstGeom>
          <a:noFill/>
          <a:ln/>
        </p:spPr>
        <p:txBody>
          <a:bodyPr wrap="square" rtlCol="0" anchor="t"/>
          <a:lstStyle/>
          <a:p>
            <a:pPr marL="0" indent="0">
              <a:lnSpc>
                <a:spcPts val="6075"/>
              </a:lnSpc>
              <a:buNone/>
            </a:pPr>
            <a:r>
              <a:rPr lang="en-US" sz="4860" b="1" dirty="0">
                <a:solidFill>
                  <a:srgbClr val="403CCF"/>
                </a:solidFill>
                <a:latin typeface="Libre Baskerville" pitchFamily="34" charset="0"/>
                <a:ea typeface="Libre Baskerville" pitchFamily="34" charset="-122"/>
                <a:cs typeface="Libre Baskerville" pitchFamily="34" charset="-120"/>
              </a:rPr>
              <a:t>SENTIMENT ANALYSIS ON NATURAL LANGUAGE </a:t>
            </a:r>
            <a:endParaRPr lang="en-US" sz="4860" b="1" dirty="0"/>
          </a:p>
        </p:txBody>
      </p:sp>
      <p:sp>
        <p:nvSpPr>
          <p:cNvPr id="6" name="Text 4"/>
          <p:cNvSpPr/>
          <p:nvPr/>
        </p:nvSpPr>
        <p:spPr>
          <a:xfrm>
            <a:off x="864037" y="4556046"/>
            <a:ext cx="12902327"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 This presentation will explore the power of transformer-based models and their applications in natural language processing. From text classification to sentiment analysis, we'll dive into the technical details and real-world use cases of this cutting-edge technology.</a:t>
            </a:r>
            <a:endParaRPr lang="en-US" sz="1944" dirty="0"/>
          </a:p>
        </p:txBody>
      </p:sp>
      <p:sp>
        <p:nvSpPr>
          <p:cNvPr id="7" name="Shape 5"/>
          <p:cNvSpPr/>
          <p:nvPr/>
        </p:nvSpPr>
        <p:spPr>
          <a:xfrm>
            <a:off x="864037" y="6037302"/>
            <a:ext cx="394930" cy="394930"/>
          </a:xfrm>
          <a:prstGeom prst="roundRect">
            <a:avLst>
              <a:gd name="adj" fmla="val 23151155"/>
            </a:avLst>
          </a:prstGeom>
          <a:noFill/>
          <a:ln w="7620">
            <a:solidFill>
              <a:srgbClr val="FFFFFF"/>
            </a:solidFill>
            <a:prstDash val="solid"/>
          </a:ln>
        </p:spPr>
      </p:sp>
      <p:sp>
        <p:nvSpPr>
          <p:cNvPr id="9" name="Text 6"/>
          <p:cNvSpPr/>
          <p:nvPr/>
        </p:nvSpPr>
        <p:spPr>
          <a:xfrm>
            <a:off x="1258967" y="6638997"/>
            <a:ext cx="4695755" cy="431959"/>
          </a:xfrm>
          <a:prstGeom prst="rect">
            <a:avLst/>
          </a:prstGeom>
          <a:noFill/>
          <a:ln/>
        </p:spPr>
        <p:txBody>
          <a:bodyPr wrap="none" rtlCol="0" anchor="t"/>
          <a:lstStyle/>
          <a:p>
            <a:pPr marL="0" indent="0" algn="l">
              <a:lnSpc>
                <a:spcPts val="3402"/>
              </a:lnSpc>
              <a:buNone/>
            </a:pPr>
            <a:r>
              <a:rPr lang="en-US" sz="2430" b="1" dirty="0">
                <a:solidFill>
                  <a:srgbClr val="49495A"/>
                </a:solidFill>
                <a:latin typeface="Open Sans" pitchFamily="34" charset="0"/>
                <a:ea typeface="Open Sans" pitchFamily="34" charset="-122"/>
                <a:cs typeface="Open Sans" pitchFamily="34" charset="-120"/>
              </a:rPr>
              <a:t> Presented By: ABHISHEK MOHAN K</a:t>
            </a:r>
            <a:endParaRPr lang="en-US" sz="2430" dirty="0"/>
          </a:p>
        </p:txBody>
      </p:sp>
      <p:sp>
        <p:nvSpPr>
          <p:cNvPr id="13" name="Text 6">
            <a:extLst>
              <a:ext uri="{FF2B5EF4-FFF2-40B4-BE49-F238E27FC236}">
                <a16:creationId xmlns:a16="http://schemas.microsoft.com/office/drawing/2014/main" id="{62FA5D65-AD9E-B472-B15A-98BFEB3CCE7B}"/>
              </a:ext>
            </a:extLst>
          </p:cNvPr>
          <p:cNvSpPr/>
          <p:nvPr/>
        </p:nvSpPr>
        <p:spPr>
          <a:xfrm rot="10800000" flipV="1">
            <a:off x="1382316" y="7186109"/>
            <a:ext cx="4815882" cy="559398"/>
          </a:xfrm>
          <a:prstGeom prst="rect">
            <a:avLst/>
          </a:prstGeom>
          <a:noFill/>
          <a:ln/>
        </p:spPr>
        <p:txBody>
          <a:bodyPr wrap="none" rtlCol="0" anchor="t"/>
          <a:lstStyle/>
          <a:p>
            <a:pPr marL="0" indent="0" algn="l">
              <a:lnSpc>
                <a:spcPts val="3402"/>
              </a:lnSpc>
              <a:buNone/>
            </a:pPr>
            <a:r>
              <a:rPr lang="en-US" sz="2430" b="1" dirty="0">
                <a:solidFill>
                  <a:srgbClr val="49495A"/>
                </a:solidFill>
                <a:latin typeface="Open Sans" pitchFamily="34" charset="0"/>
                <a:ea typeface="Open Sans" pitchFamily="34" charset="-122"/>
                <a:cs typeface="Open Sans" pitchFamily="34" charset="-120"/>
              </a:rPr>
              <a:t>Guided By : DR.AJEES A P</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615083"/>
            <a:ext cx="9273183" cy="771525"/>
          </a:xfrm>
          <a:prstGeom prst="rect">
            <a:avLst/>
          </a:prstGeom>
          <a:noFill/>
          <a:ln/>
        </p:spPr>
        <p:txBody>
          <a:bodyPr wrap="none" rtlCol="0" anchor="t"/>
          <a:lstStyle/>
          <a:p>
            <a:pPr marL="0" indent="0">
              <a:lnSpc>
                <a:spcPts val="6075"/>
              </a:lnSpc>
              <a:buNone/>
            </a:pPr>
            <a:r>
              <a:rPr lang="en-US" sz="4860" dirty="0">
                <a:solidFill>
                  <a:srgbClr val="403CCF"/>
                </a:solidFill>
                <a:latin typeface="Libre Baskerville" pitchFamily="34" charset="0"/>
                <a:ea typeface="Libre Baskerville" pitchFamily="34" charset="-122"/>
                <a:cs typeface="Libre Baskerville" pitchFamily="34" charset="-120"/>
              </a:rPr>
              <a:t>Applications of Transformers</a:t>
            </a:r>
            <a:endParaRPr lang="en-US" sz="4860" dirty="0"/>
          </a:p>
        </p:txBody>
      </p:sp>
      <p:sp>
        <p:nvSpPr>
          <p:cNvPr id="5" name="Text 3"/>
          <p:cNvSpPr/>
          <p:nvPr/>
        </p:nvSpPr>
        <p:spPr>
          <a:xfrm>
            <a:off x="864037" y="3003709"/>
            <a:ext cx="3086100" cy="385763"/>
          </a:xfrm>
          <a:prstGeom prst="rect">
            <a:avLst/>
          </a:prstGeom>
          <a:noFill/>
          <a:ln/>
        </p:spPr>
        <p:txBody>
          <a:bodyPr wrap="non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Text Classification</a:t>
            </a:r>
            <a:endParaRPr lang="en-US" sz="2430" dirty="0"/>
          </a:p>
        </p:txBody>
      </p:sp>
      <p:sp>
        <p:nvSpPr>
          <p:cNvPr id="6" name="Text 4"/>
          <p:cNvSpPr/>
          <p:nvPr/>
        </p:nvSpPr>
        <p:spPr>
          <a:xfrm>
            <a:off x="864037" y="3636288"/>
            <a:ext cx="3898821" cy="237029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Transformers excel at tasks like sentiment analysis, topic classification, and intent detection, thanks to their ability to capture nuanced semantic relationships.</a:t>
            </a:r>
            <a:endParaRPr lang="en-US" sz="1944" dirty="0"/>
          </a:p>
        </p:txBody>
      </p:sp>
      <p:sp>
        <p:nvSpPr>
          <p:cNvPr id="7" name="Text 5"/>
          <p:cNvSpPr/>
          <p:nvPr/>
        </p:nvSpPr>
        <p:spPr>
          <a:xfrm>
            <a:off x="5372695" y="3003709"/>
            <a:ext cx="3408640" cy="385763"/>
          </a:xfrm>
          <a:prstGeom prst="rect">
            <a:avLst/>
          </a:prstGeom>
          <a:noFill/>
          <a:ln/>
        </p:spPr>
        <p:txBody>
          <a:bodyPr wrap="non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Language Generation</a:t>
            </a:r>
            <a:endParaRPr lang="en-US" sz="2430" dirty="0"/>
          </a:p>
        </p:txBody>
      </p:sp>
      <p:sp>
        <p:nvSpPr>
          <p:cNvPr id="8" name="Text 6"/>
          <p:cNvSpPr/>
          <p:nvPr/>
        </p:nvSpPr>
        <p:spPr>
          <a:xfrm>
            <a:off x="5372695" y="3636288"/>
            <a:ext cx="3898821"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Transformer-based models like GPT-3 have shown impressive capabilities in generating human-like text, from creative writing to conversational responses.</a:t>
            </a:r>
            <a:endParaRPr lang="en-US" sz="1944" dirty="0"/>
          </a:p>
        </p:txBody>
      </p:sp>
      <p:sp>
        <p:nvSpPr>
          <p:cNvPr id="9" name="Text 7"/>
          <p:cNvSpPr/>
          <p:nvPr/>
        </p:nvSpPr>
        <p:spPr>
          <a:xfrm>
            <a:off x="9881354" y="3003709"/>
            <a:ext cx="3898821" cy="771525"/>
          </a:xfrm>
          <a:prstGeom prst="rect">
            <a:avLst/>
          </a:prstGeom>
          <a:noFill/>
          <a:ln/>
        </p:spPr>
        <p:txBody>
          <a:bodyPr wrap="squar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Sequence-to-Sequence Tasks</a:t>
            </a:r>
            <a:endParaRPr lang="en-US" sz="2430" dirty="0"/>
          </a:p>
        </p:txBody>
      </p:sp>
      <p:sp>
        <p:nvSpPr>
          <p:cNvPr id="10" name="Text 8"/>
          <p:cNvSpPr/>
          <p:nvPr/>
        </p:nvSpPr>
        <p:spPr>
          <a:xfrm>
            <a:off x="9881354" y="3636288"/>
            <a:ext cx="3898821" cy="264617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Transformers are also highly effective for tasks like machine translation, text summarization, and question answering, where the model needs to generate output based on input.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1624"/>
          </a:xfrm>
          <a:prstGeom prst="rect">
            <a:avLst/>
          </a:prstGeom>
          <a:solidFill>
            <a:srgbClr val="FBFAFF"/>
          </a:solidFill>
          <a:ln/>
        </p:spPr>
      </p:sp>
      <p:sp>
        <p:nvSpPr>
          <p:cNvPr id="4" name="Text 2"/>
          <p:cNvSpPr/>
          <p:nvPr/>
        </p:nvSpPr>
        <p:spPr>
          <a:xfrm>
            <a:off x="938213" y="641985"/>
            <a:ext cx="8888968" cy="729615"/>
          </a:xfrm>
          <a:prstGeom prst="rect">
            <a:avLst/>
          </a:prstGeom>
          <a:noFill/>
          <a:ln/>
        </p:spPr>
        <p:txBody>
          <a:bodyPr wrap="none" rtlCol="0" anchor="t"/>
          <a:lstStyle/>
          <a:p>
            <a:pPr marL="0" indent="0">
              <a:lnSpc>
                <a:spcPts val="5745"/>
              </a:lnSpc>
              <a:buNone/>
            </a:pPr>
            <a:r>
              <a:rPr lang="en-US" sz="4596" dirty="0">
                <a:solidFill>
                  <a:srgbClr val="403CCF"/>
                </a:solidFill>
                <a:latin typeface="Libre Baskerville" pitchFamily="34" charset="0"/>
                <a:ea typeface="Libre Baskerville" pitchFamily="34" charset="-122"/>
                <a:cs typeface="Libre Baskerville" pitchFamily="34" charset="-120"/>
              </a:rPr>
              <a:t>Training Transformer Models</a:t>
            </a:r>
            <a:endParaRPr lang="en-US" sz="4596" dirty="0"/>
          </a:p>
        </p:txBody>
      </p:sp>
      <p:sp>
        <p:nvSpPr>
          <p:cNvPr id="5" name="Shape 3"/>
          <p:cNvSpPr/>
          <p:nvPr/>
        </p:nvSpPr>
        <p:spPr>
          <a:xfrm>
            <a:off x="938213" y="1984415"/>
            <a:ext cx="525304" cy="525304"/>
          </a:xfrm>
          <a:prstGeom prst="roundRect">
            <a:avLst>
              <a:gd name="adj" fmla="val 8001"/>
            </a:avLst>
          </a:prstGeom>
          <a:solidFill>
            <a:srgbClr val="EAE8F3"/>
          </a:solidFill>
          <a:ln/>
        </p:spPr>
      </p:sp>
      <p:sp>
        <p:nvSpPr>
          <p:cNvPr id="6" name="Text 4"/>
          <p:cNvSpPr/>
          <p:nvPr/>
        </p:nvSpPr>
        <p:spPr>
          <a:xfrm>
            <a:off x="1122759" y="2071926"/>
            <a:ext cx="156210" cy="350282"/>
          </a:xfrm>
          <a:prstGeom prst="rect">
            <a:avLst/>
          </a:prstGeom>
          <a:noFill/>
          <a:ln/>
        </p:spPr>
        <p:txBody>
          <a:bodyPr wrap="none" rtlCol="0" anchor="t"/>
          <a:lstStyle/>
          <a:p>
            <a:pPr marL="0" indent="0" algn="ctr">
              <a:lnSpc>
                <a:spcPts val="2758"/>
              </a:lnSpc>
              <a:buNone/>
            </a:pPr>
            <a:r>
              <a:rPr lang="en-US" sz="2758" dirty="0">
                <a:solidFill>
                  <a:srgbClr val="49495A"/>
                </a:solidFill>
                <a:latin typeface="Libre Baskerville" pitchFamily="34" charset="0"/>
                <a:ea typeface="Libre Baskerville" pitchFamily="34" charset="-122"/>
                <a:cs typeface="Libre Baskerville" pitchFamily="34" charset="-120"/>
              </a:rPr>
              <a:t>1</a:t>
            </a:r>
            <a:endParaRPr lang="en-US" sz="2758" dirty="0"/>
          </a:p>
        </p:txBody>
      </p:sp>
      <p:sp>
        <p:nvSpPr>
          <p:cNvPr id="7" name="Text 5"/>
          <p:cNvSpPr/>
          <p:nvPr/>
        </p:nvSpPr>
        <p:spPr>
          <a:xfrm>
            <a:off x="1696998" y="1984415"/>
            <a:ext cx="2918460" cy="364688"/>
          </a:xfrm>
          <a:prstGeom prst="rect">
            <a:avLst/>
          </a:prstGeom>
          <a:noFill/>
          <a:ln/>
        </p:spPr>
        <p:txBody>
          <a:bodyPr wrap="none" rtlCol="0" anchor="t"/>
          <a:lstStyle/>
          <a:p>
            <a:pPr marL="0" indent="0">
              <a:lnSpc>
                <a:spcPts val="2873"/>
              </a:lnSpc>
              <a:buNone/>
            </a:pPr>
            <a:r>
              <a:rPr lang="en-US" sz="2298" dirty="0">
                <a:solidFill>
                  <a:srgbClr val="49495A"/>
                </a:solidFill>
                <a:latin typeface="Libre Baskerville" pitchFamily="34" charset="0"/>
                <a:ea typeface="Libre Baskerville" pitchFamily="34" charset="-122"/>
                <a:cs typeface="Libre Baskerville" pitchFamily="34" charset="-120"/>
              </a:rPr>
              <a:t>Data Preprocessing</a:t>
            </a:r>
            <a:endParaRPr lang="en-US" sz="2298" dirty="0"/>
          </a:p>
        </p:txBody>
      </p:sp>
      <p:sp>
        <p:nvSpPr>
          <p:cNvPr id="8" name="Text 6"/>
          <p:cNvSpPr/>
          <p:nvPr/>
        </p:nvSpPr>
        <p:spPr>
          <a:xfrm>
            <a:off x="1696998" y="2489121"/>
            <a:ext cx="3336846" cy="2614493"/>
          </a:xfrm>
          <a:prstGeom prst="rect">
            <a:avLst/>
          </a:prstGeom>
          <a:noFill/>
          <a:ln/>
        </p:spPr>
        <p:txBody>
          <a:bodyPr wrap="square" rtlCol="0" anchor="t"/>
          <a:lstStyle/>
          <a:p>
            <a:pPr marL="0" indent="0">
              <a:lnSpc>
                <a:spcPts val="2942"/>
              </a:lnSpc>
              <a:buNone/>
            </a:pPr>
            <a:r>
              <a:rPr lang="en-US" sz="1838" dirty="0">
                <a:solidFill>
                  <a:srgbClr val="49495A"/>
                </a:solidFill>
                <a:latin typeface="Open Sans" pitchFamily="34" charset="0"/>
                <a:ea typeface="Open Sans" pitchFamily="34" charset="-122"/>
                <a:cs typeface="Open Sans" pitchFamily="34" charset="-120"/>
              </a:rPr>
              <a:t>Careful text tokenization, padding, and truncation are crucial for effective model training. These steps ensure the input text is in the right format and length for the model to process efficiently.</a:t>
            </a:r>
            <a:endParaRPr lang="en-US" sz="1838" dirty="0"/>
          </a:p>
        </p:txBody>
      </p:sp>
      <p:sp>
        <p:nvSpPr>
          <p:cNvPr id="9" name="Shape 7"/>
          <p:cNvSpPr/>
          <p:nvPr/>
        </p:nvSpPr>
        <p:spPr>
          <a:xfrm>
            <a:off x="5267325" y="1984415"/>
            <a:ext cx="525304" cy="525304"/>
          </a:xfrm>
          <a:prstGeom prst="roundRect">
            <a:avLst>
              <a:gd name="adj" fmla="val 8001"/>
            </a:avLst>
          </a:prstGeom>
          <a:solidFill>
            <a:srgbClr val="EAE8F3"/>
          </a:solidFill>
          <a:ln/>
        </p:spPr>
      </p:sp>
      <p:sp>
        <p:nvSpPr>
          <p:cNvPr id="10" name="Text 8"/>
          <p:cNvSpPr/>
          <p:nvPr/>
        </p:nvSpPr>
        <p:spPr>
          <a:xfrm>
            <a:off x="5422106" y="2071926"/>
            <a:ext cx="215741" cy="350282"/>
          </a:xfrm>
          <a:prstGeom prst="rect">
            <a:avLst/>
          </a:prstGeom>
          <a:noFill/>
          <a:ln/>
        </p:spPr>
        <p:txBody>
          <a:bodyPr wrap="none" rtlCol="0" anchor="t"/>
          <a:lstStyle/>
          <a:p>
            <a:pPr marL="0" indent="0" algn="ctr">
              <a:lnSpc>
                <a:spcPts val="2758"/>
              </a:lnSpc>
              <a:buNone/>
            </a:pPr>
            <a:r>
              <a:rPr lang="en-US" sz="2758" dirty="0">
                <a:solidFill>
                  <a:srgbClr val="49495A"/>
                </a:solidFill>
                <a:latin typeface="Libre Baskerville" pitchFamily="34" charset="0"/>
                <a:ea typeface="Libre Baskerville" pitchFamily="34" charset="-122"/>
                <a:cs typeface="Libre Baskerville" pitchFamily="34" charset="-120"/>
              </a:rPr>
              <a:t>2</a:t>
            </a:r>
            <a:endParaRPr lang="en-US" sz="2758" dirty="0"/>
          </a:p>
        </p:txBody>
      </p:sp>
      <p:sp>
        <p:nvSpPr>
          <p:cNvPr id="11" name="Text 9"/>
          <p:cNvSpPr/>
          <p:nvPr/>
        </p:nvSpPr>
        <p:spPr>
          <a:xfrm>
            <a:off x="6026110" y="1984415"/>
            <a:ext cx="3336846" cy="729377"/>
          </a:xfrm>
          <a:prstGeom prst="rect">
            <a:avLst/>
          </a:prstGeom>
          <a:noFill/>
          <a:ln/>
        </p:spPr>
        <p:txBody>
          <a:bodyPr wrap="square" rtlCol="0" anchor="t"/>
          <a:lstStyle/>
          <a:p>
            <a:pPr marL="0" indent="0">
              <a:lnSpc>
                <a:spcPts val="2873"/>
              </a:lnSpc>
              <a:buNone/>
            </a:pPr>
            <a:r>
              <a:rPr lang="en-US" sz="2298" dirty="0">
                <a:solidFill>
                  <a:srgbClr val="49495A"/>
                </a:solidFill>
                <a:latin typeface="Libre Baskerville" pitchFamily="34" charset="0"/>
                <a:ea typeface="Libre Baskerville" pitchFamily="34" charset="-122"/>
                <a:cs typeface="Libre Baskerville" pitchFamily="34" charset="-120"/>
              </a:rPr>
              <a:t>Pre-training Strategies</a:t>
            </a:r>
            <a:endParaRPr lang="en-US" sz="2298" dirty="0"/>
          </a:p>
        </p:txBody>
      </p:sp>
      <p:sp>
        <p:nvSpPr>
          <p:cNvPr id="12" name="Text 10"/>
          <p:cNvSpPr/>
          <p:nvPr/>
        </p:nvSpPr>
        <p:spPr>
          <a:xfrm>
            <a:off x="6026110" y="2853809"/>
            <a:ext cx="3336846" cy="2987993"/>
          </a:xfrm>
          <a:prstGeom prst="rect">
            <a:avLst/>
          </a:prstGeom>
          <a:noFill/>
          <a:ln/>
        </p:spPr>
        <p:txBody>
          <a:bodyPr wrap="square" rtlCol="0" anchor="t"/>
          <a:lstStyle/>
          <a:p>
            <a:pPr marL="0" indent="0">
              <a:lnSpc>
                <a:spcPts val="2942"/>
              </a:lnSpc>
              <a:buNone/>
            </a:pPr>
            <a:r>
              <a:rPr lang="en-US" sz="1838" dirty="0">
                <a:solidFill>
                  <a:srgbClr val="49495A"/>
                </a:solidFill>
                <a:latin typeface="Open Sans" pitchFamily="34" charset="0"/>
                <a:ea typeface="Open Sans" pitchFamily="34" charset="-122"/>
                <a:cs typeface="Open Sans" pitchFamily="34" charset="-120"/>
              </a:rPr>
              <a:t>Leveraging large, general-purpose datasets like Wikipedia or BookCorpus can lead to powerful pre-trained models. These diverse datasets help the model learn a broad understanding of language.</a:t>
            </a:r>
            <a:endParaRPr lang="en-US" sz="1838" dirty="0"/>
          </a:p>
        </p:txBody>
      </p:sp>
      <p:sp>
        <p:nvSpPr>
          <p:cNvPr id="13" name="Shape 11"/>
          <p:cNvSpPr/>
          <p:nvPr/>
        </p:nvSpPr>
        <p:spPr>
          <a:xfrm>
            <a:off x="9596438" y="1984415"/>
            <a:ext cx="525304" cy="525304"/>
          </a:xfrm>
          <a:prstGeom prst="roundRect">
            <a:avLst>
              <a:gd name="adj" fmla="val 8001"/>
            </a:avLst>
          </a:prstGeom>
          <a:solidFill>
            <a:srgbClr val="EAE8F3"/>
          </a:solidFill>
          <a:ln/>
        </p:spPr>
      </p:sp>
      <p:sp>
        <p:nvSpPr>
          <p:cNvPr id="14" name="Text 12"/>
          <p:cNvSpPr/>
          <p:nvPr/>
        </p:nvSpPr>
        <p:spPr>
          <a:xfrm>
            <a:off x="9751219" y="2071926"/>
            <a:ext cx="215741" cy="350282"/>
          </a:xfrm>
          <a:prstGeom prst="rect">
            <a:avLst/>
          </a:prstGeom>
          <a:noFill/>
          <a:ln/>
        </p:spPr>
        <p:txBody>
          <a:bodyPr wrap="none" rtlCol="0" anchor="t"/>
          <a:lstStyle/>
          <a:p>
            <a:pPr marL="0" indent="0" algn="ctr">
              <a:lnSpc>
                <a:spcPts val="2758"/>
              </a:lnSpc>
              <a:buNone/>
            </a:pPr>
            <a:r>
              <a:rPr lang="en-US" sz="2758" dirty="0">
                <a:solidFill>
                  <a:srgbClr val="49495A"/>
                </a:solidFill>
                <a:latin typeface="Libre Baskerville" pitchFamily="34" charset="0"/>
                <a:ea typeface="Libre Baskerville" pitchFamily="34" charset="-122"/>
                <a:cs typeface="Libre Baskerville" pitchFamily="34" charset="-120"/>
              </a:rPr>
              <a:t>3</a:t>
            </a:r>
            <a:endParaRPr lang="en-US" sz="2758" dirty="0"/>
          </a:p>
        </p:txBody>
      </p:sp>
      <p:sp>
        <p:nvSpPr>
          <p:cNvPr id="15" name="Text 13"/>
          <p:cNvSpPr/>
          <p:nvPr/>
        </p:nvSpPr>
        <p:spPr>
          <a:xfrm>
            <a:off x="10355223" y="1984415"/>
            <a:ext cx="3336846" cy="729377"/>
          </a:xfrm>
          <a:prstGeom prst="rect">
            <a:avLst/>
          </a:prstGeom>
          <a:noFill/>
          <a:ln/>
        </p:spPr>
        <p:txBody>
          <a:bodyPr wrap="square" rtlCol="0" anchor="t"/>
          <a:lstStyle/>
          <a:p>
            <a:pPr marL="0" indent="0">
              <a:lnSpc>
                <a:spcPts val="2873"/>
              </a:lnSpc>
              <a:buNone/>
            </a:pPr>
            <a:r>
              <a:rPr lang="en-US" sz="2298" dirty="0">
                <a:solidFill>
                  <a:srgbClr val="49495A"/>
                </a:solidFill>
                <a:latin typeface="Libre Baskerville" pitchFamily="34" charset="0"/>
                <a:ea typeface="Libre Baskerville" pitchFamily="34" charset="-122"/>
                <a:cs typeface="Libre Baskerville" pitchFamily="34" charset="-120"/>
              </a:rPr>
              <a:t>Fine-tuning and Optimization</a:t>
            </a:r>
            <a:endParaRPr lang="en-US" sz="2298" dirty="0"/>
          </a:p>
        </p:txBody>
      </p:sp>
      <p:sp>
        <p:nvSpPr>
          <p:cNvPr id="16" name="Text 14"/>
          <p:cNvSpPr/>
          <p:nvPr/>
        </p:nvSpPr>
        <p:spPr>
          <a:xfrm>
            <a:off x="10355223" y="2853809"/>
            <a:ext cx="3336846" cy="2614493"/>
          </a:xfrm>
          <a:prstGeom prst="rect">
            <a:avLst/>
          </a:prstGeom>
          <a:noFill/>
          <a:ln/>
        </p:spPr>
        <p:txBody>
          <a:bodyPr wrap="square" rtlCol="0" anchor="t"/>
          <a:lstStyle/>
          <a:p>
            <a:pPr marL="0" indent="0">
              <a:lnSpc>
                <a:spcPts val="2942"/>
              </a:lnSpc>
              <a:buNone/>
            </a:pPr>
            <a:r>
              <a:rPr lang="en-US" sz="1838" dirty="0">
                <a:solidFill>
                  <a:srgbClr val="49495A"/>
                </a:solidFill>
                <a:latin typeface="Open Sans" pitchFamily="34" charset="0"/>
                <a:ea typeface="Open Sans" pitchFamily="34" charset="-122"/>
                <a:cs typeface="Open Sans" pitchFamily="34" charset="-120"/>
              </a:rPr>
              <a:t>Adjusting the pre-trained model's parameters for specific tasks through fine-tuning is key to achieving state-of-the-art performance. This adapts the model to the nuances of the particular task.</a:t>
            </a:r>
            <a:endParaRPr lang="en-US" sz="1838" dirty="0"/>
          </a:p>
        </p:txBody>
      </p:sp>
      <p:sp>
        <p:nvSpPr>
          <p:cNvPr id="17" name="Shape 15"/>
          <p:cNvSpPr/>
          <p:nvPr/>
        </p:nvSpPr>
        <p:spPr>
          <a:xfrm>
            <a:off x="938213" y="6337935"/>
            <a:ext cx="525304" cy="525304"/>
          </a:xfrm>
          <a:prstGeom prst="roundRect">
            <a:avLst>
              <a:gd name="adj" fmla="val 8001"/>
            </a:avLst>
          </a:prstGeom>
          <a:solidFill>
            <a:srgbClr val="EAE8F3"/>
          </a:solidFill>
          <a:ln/>
        </p:spPr>
      </p:sp>
      <p:sp>
        <p:nvSpPr>
          <p:cNvPr id="18" name="Text 16"/>
          <p:cNvSpPr/>
          <p:nvPr/>
        </p:nvSpPr>
        <p:spPr>
          <a:xfrm>
            <a:off x="1098352" y="6425446"/>
            <a:ext cx="204907" cy="350282"/>
          </a:xfrm>
          <a:prstGeom prst="rect">
            <a:avLst/>
          </a:prstGeom>
          <a:noFill/>
          <a:ln/>
        </p:spPr>
        <p:txBody>
          <a:bodyPr wrap="none" rtlCol="0" anchor="t"/>
          <a:lstStyle/>
          <a:p>
            <a:pPr marL="0" indent="0" algn="ctr">
              <a:lnSpc>
                <a:spcPts val="2758"/>
              </a:lnSpc>
              <a:buNone/>
            </a:pPr>
            <a:r>
              <a:rPr lang="en-US" sz="2758" dirty="0">
                <a:solidFill>
                  <a:srgbClr val="49495A"/>
                </a:solidFill>
                <a:latin typeface="Libre Baskerville" pitchFamily="34" charset="0"/>
                <a:ea typeface="Libre Baskerville" pitchFamily="34" charset="-122"/>
                <a:cs typeface="Libre Baskerville" pitchFamily="34" charset="-120"/>
              </a:rPr>
              <a:t>4</a:t>
            </a:r>
            <a:endParaRPr lang="en-US" sz="2758" dirty="0"/>
          </a:p>
        </p:txBody>
      </p:sp>
      <p:sp>
        <p:nvSpPr>
          <p:cNvPr id="19" name="Text 17"/>
          <p:cNvSpPr/>
          <p:nvPr/>
        </p:nvSpPr>
        <p:spPr>
          <a:xfrm>
            <a:off x="1696998" y="6337935"/>
            <a:ext cx="3814763" cy="364688"/>
          </a:xfrm>
          <a:prstGeom prst="rect">
            <a:avLst/>
          </a:prstGeom>
          <a:noFill/>
          <a:ln/>
        </p:spPr>
        <p:txBody>
          <a:bodyPr wrap="none" rtlCol="0" anchor="t"/>
          <a:lstStyle/>
          <a:p>
            <a:pPr marL="0" indent="0">
              <a:lnSpc>
                <a:spcPts val="2873"/>
              </a:lnSpc>
              <a:buNone/>
            </a:pPr>
            <a:r>
              <a:rPr lang="en-US" sz="2298" dirty="0">
                <a:solidFill>
                  <a:srgbClr val="49495A"/>
                </a:solidFill>
                <a:latin typeface="Libre Baskerville" pitchFamily="34" charset="0"/>
                <a:ea typeface="Libre Baskerville" pitchFamily="34" charset="-122"/>
                <a:cs typeface="Libre Baskerville" pitchFamily="34" charset="-120"/>
              </a:rPr>
              <a:t>Hardware Considerations</a:t>
            </a:r>
            <a:endParaRPr lang="en-US" sz="2298" dirty="0"/>
          </a:p>
        </p:txBody>
      </p:sp>
      <p:sp>
        <p:nvSpPr>
          <p:cNvPr id="20" name="Text 18"/>
          <p:cNvSpPr/>
          <p:nvPr/>
        </p:nvSpPr>
        <p:spPr>
          <a:xfrm>
            <a:off x="1696998" y="6842641"/>
            <a:ext cx="11995190" cy="746998"/>
          </a:xfrm>
          <a:prstGeom prst="rect">
            <a:avLst/>
          </a:prstGeom>
          <a:noFill/>
          <a:ln/>
        </p:spPr>
        <p:txBody>
          <a:bodyPr wrap="square" rtlCol="0" anchor="t"/>
          <a:lstStyle/>
          <a:p>
            <a:pPr marL="0" indent="0">
              <a:lnSpc>
                <a:spcPts val="2942"/>
              </a:lnSpc>
              <a:buNone/>
            </a:pPr>
            <a:r>
              <a:rPr lang="en-US" sz="1838" dirty="0">
                <a:solidFill>
                  <a:srgbClr val="49495A"/>
                </a:solidFill>
                <a:latin typeface="Open Sans" pitchFamily="34" charset="0"/>
                <a:ea typeface="Open Sans" pitchFamily="34" charset="-122"/>
                <a:cs typeface="Open Sans" pitchFamily="34" charset="-120"/>
              </a:rPr>
              <a:t>Transformers are computationally intensive, so optimizing for GPU or TPU hardware can significantly improve training and inference speed, reducing time and enabling larger models.</a:t>
            </a:r>
            <a:endParaRPr lang="en-US" sz="183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010245"/>
            <a:ext cx="8640485" cy="771525"/>
          </a:xfrm>
          <a:prstGeom prst="rect">
            <a:avLst/>
          </a:prstGeom>
          <a:noFill/>
          <a:ln/>
        </p:spPr>
        <p:txBody>
          <a:bodyPr wrap="none" rtlCol="0" anchor="t"/>
          <a:lstStyle/>
          <a:p>
            <a:pPr marL="0" indent="0">
              <a:lnSpc>
                <a:spcPts val="6075"/>
              </a:lnSpc>
              <a:buNone/>
            </a:pPr>
            <a:r>
              <a:rPr lang="en-US" sz="4860" dirty="0">
                <a:solidFill>
                  <a:srgbClr val="403CCF"/>
                </a:solidFill>
                <a:latin typeface="Libre Baskerville" pitchFamily="34" charset="0"/>
                <a:ea typeface="Libre Baskerville" pitchFamily="34" charset="-122"/>
                <a:cs typeface="Libre Baskerville" pitchFamily="34" charset="-120"/>
              </a:rPr>
              <a:t>Challenges and Limitations</a:t>
            </a:r>
            <a:endParaRPr lang="en-US" sz="4860" dirty="0"/>
          </a:p>
        </p:txBody>
      </p:sp>
      <p:sp>
        <p:nvSpPr>
          <p:cNvPr id="5" name="Shape 3"/>
          <p:cNvSpPr/>
          <p:nvPr/>
        </p:nvSpPr>
        <p:spPr>
          <a:xfrm>
            <a:off x="864037" y="2152055"/>
            <a:ext cx="4136231" cy="3002756"/>
          </a:xfrm>
          <a:prstGeom prst="roundRect">
            <a:avLst>
              <a:gd name="adj" fmla="val 1480"/>
            </a:avLst>
          </a:prstGeom>
          <a:solidFill>
            <a:srgbClr val="EAE8F3"/>
          </a:solidFill>
          <a:ln/>
        </p:spPr>
      </p:sp>
      <p:sp>
        <p:nvSpPr>
          <p:cNvPr id="6" name="Text 4"/>
          <p:cNvSpPr/>
          <p:nvPr/>
        </p:nvSpPr>
        <p:spPr>
          <a:xfrm>
            <a:off x="1110853" y="2398871"/>
            <a:ext cx="3086100" cy="385763"/>
          </a:xfrm>
          <a:prstGeom prst="rect">
            <a:avLst/>
          </a:prstGeom>
          <a:noFill/>
          <a:ln/>
        </p:spPr>
        <p:txBody>
          <a:bodyPr wrap="none" rtlCol="0" anchor="t"/>
          <a:lstStyle/>
          <a:p>
            <a:pPr marL="0" indent="0">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Data Scarcity</a:t>
            </a:r>
            <a:endParaRPr lang="en-US" sz="2430" dirty="0"/>
          </a:p>
        </p:txBody>
      </p:sp>
      <p:sp>
        <p:nvSpPr>
          <p:cNvPr id="7" name="Text 5"/>
          <p:cNvSpPr/>
          <p:nvPr/>
        </p:nvSpPr>
        <p:spPr>
          <a:xfrm>
            <a:off x="1110853" y="2932748"/>
            <a:ext cx="3642598"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Many domains and tasks may lack the large, high-quality datasets required to effectively train transformer models.</a:t>
            </a:r>
            <a:endParaRPr lang="en-US" sz="1944" dirty="0"/>
          </a:p>
        </p:txBody>
      </p:sp>
      <p:sp>
        <p:nvSpPr>
          <p:cNvPr id="8" name="Shape 6"/>
          <p:cNvSpPr/>
          <p:nvPr/>
        </p:nvSpPr>
        <p:spPr>
          <a:xfrm>
            <a:off x="5247084" y="2152055"/>
            <a:ext cx="4136231" cy="3002756"/>
          </a:xfrm>
          <a:prstGeom prst="roundRect">
            <a:avLst>
              <a:gd name="adj" fmla="val 1480"/>
            </a:avLst>
          </a:prstGeom>
          <a:solidFill>
            <a:srgbClr val="EAE8F3"/>
          </a:solidFill>
          <a:ln/>
        </p:spPr>
      </p:sp>
      <p:sp>
        <p:nvSpPr>
          <p:cNvPr id="9" name="Text 7"/>
          <p:cNvSpPr/>
          <p:nvPr/>
        </p:nvSpPr>
        <p:spPr>
          <a:xfrm>
            <a:off x="5493901" y="2398871"/>
            <a:ext cx="3086100" cy="385763"/>
          </a:xfrm>
          <a:prstGeom prst="rect">
            <a:avLst/>
          </a:prstGeom>
          <a:noFill/>
          <a:ln/>
        </p:spPr>
        <p:txBody>
          <a:bodyPr wrap="none" rtlCol="0" anchor="t"/>
          <a:lstStyle/>
          <a:p>
            <a:pPr marL="0" indent="0">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Explainability</a:t>
            </a:r>
            <a:endParaRPr lang="en-US" sz="2430" dirty="0"/>
          </a:p>
        </p:txBody>
      </p:sp>
      <p:sp>
        <p:nvSpPr>
          <p:cNvPr id="10" name="Text 8"/>
          <p:cNvSpPr/>
          <p:nvPr/>
        </p:nvSpPr>
        <p:spPr>
          <a:xfrm>
            <a:off x="5493901" y="2932748"/>
            <a:ext cx="3642598"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complex inner workings of transformer models can make it difficult to interpret and explain their decision-making processes.</a:t>
            </a:r>
            <a:endParaRPr lang="en-US" sz="1944" dirty="0"/>
          </a:p>
        </p:txBody>
      </p:sp>
      <p:sp>
        <p:nvSpPr>
          <p:cNvPr id="11" name="Shape 9"/>
          <p:cNvSpPr/>
          <p:nvPr/>
        </p:nvSpPr>
        <p:spPr>
          <a:xfrm>
            <a:off x="9630132" y="2152055"/>
            <a:ext cx="4136231" cy="3002756"/>
          </a:xfrm>
          <a:prstGeom prst="roundRect">
            <a:avLst>
              <a:gd name="adj" fmla="val 1480"/>
            </a:avLst>
          </a:prstGeom>
          <a:solidFill>
            <a:srgbClr val="EAE8F3"/>
          </a:solidFill>
          <a:ln/>
        </p:spPr>
      </p:sp>
      <p:sp>
        <p:nvSpPr>
          <p:cNvPr id="12" name="Text 10"/>
          <p:cNvSpPr/>
          <p:nvPr/>
        </p:nvSpPr>
        <p:spPr>
          <a:xfrm>
            <a:off x="9876949" y="2398871"/>
            <a:ext cx="3086100" cy="385763"/>
          </a:xfrm>
          <a:prstGeom prst="rect">
            <a:avLst/>
          </a:prstGeom>
          <a:noFill/>
          <a:ln/>
        </p:spPr>
        <p:txBody>
          <a:bodyPr wrap="none" rtlCol="0" anchor="t"/>
          <a:lstStyle/>
          <a:p>
            <a:pPr marL="0" indent="0">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Bias and Fairness</a:t>
            </a:r>
            <a:endParaRPr lang="en-US" sz="2430" dirty="0"/>
          </a:p>
        </p:txBody>
      </p:sp>
      <p:sp>
        <p:nvSpPr>
          <p:cNvPr id="13" name="Text 11"/>
          <p:cNvSpPr/>
          <p:nvPr/>
        </p:nvSpPr>
        <p:spPr>
          <a:xfrm>
            <a:off x="9876949" y="2932748"/>
            <a:ext cx="3642598"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Transformer models can inherit and amplify societal biases present in their training data, raising important ethical concerns.</a:t>
            </a:r>
            <a:endParaRPr lang="en-US" sz="1944" dirty="0"/>
          </a:p>
        </p:txBody>
      </p:sp>
      <p:sp>
        <p:nvSpPr>
          <p:cNvPr id="14" name="Shape 12"/>
          <p:cNvSpPr/>
          <p:nvPr/>
        </p:nvSpPr>
        <p:spPr>
          <a:xfrm>
            <a:off x="864037" y="5401628"/>
            <a:ext cx="12902327" cy="1817608"/>
          </a:xfrm>
          <a:prstGeom prst="roundRect">
            <a:avLst>
              <a:gd name="adj" fmla="val 2445"/>
            </a:avLst>
          </a:prstGeom>
          <a:solidFill>
            <a:srgbClr val="EAE8F3"/>
          </a:solidFill>
          <a:ln/>
        </p:spPr>
      </p:sp>
      <p:sp>
        <p:nvSpPr>
          <p:cNvPr id="15" name="Text 13"/>
          <p:cNvSpPr/>
          <p:nvPr/>
        </p:nvSpPr>
        <p:spPr>
          <a:xfrm>
            <a:off x="1110853" y="5648444"/>
            <a:ext cx="3326844" cy="385763"/>
          </a:xfrm>
          <a:prstGeom prst="rect">
            <a:avLst/>
          </a:prstGeom>
          <a:noFill/>
          <a:ln/>
        </p:spPr>
        <p:txBody>
          <a:bodyPr wrap="none" rtlCol="0" anchor="t"/>
          <a:lstStyle/>
          <a:p>
            <a:pPr marL="0" indent="0">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Computational Costs</a:t>
            </a:r>
            <a:endParaRPr lang="en-US" sz="2430" dirty="0"/>
          </a:p>
        </p:txBody>
      </p:sp>
      <p:sp>
        <p:nvSpPr>
          <p:cNvPr id="16" name="Text 14"/>
          <p:cNvSpPr/>
          <p:nvPr/>
        </p:nvSpPr>
        <p:spPr>
          <a:xfrm>
            <a:off x="1110853" y="6182320"/>
            <a:ext cx="1240869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The memory and compute requirements of transformer models can be prohibitive, especially for deployment on edge devices.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0195"/>
          </a:xfrm>
          <a:prstGeom prst="rect">
            <a:avLst/>
          </a:prstGeom>
          <a:solidFill>
            <a:srgbClr val="FBFAFF"/>
          </a:solidFill>
          <a:ln/>
        </p:spPr>
      </p:sp>
      <p:sp>
        <p:nvSpPr>
          <p:cNvPr id="4" name="Text 2"/>
          <p:cNvSpPr/>
          <p:nvPr/>
        </p:nvSpPr>
        <p:spPr>
          <a:xfrm>
            <a:off x="846058" y="664726"/>
            <a:ext cx="6043493" cy="755452"/>
          </a:xfrm>
          <a:prstGeom prst="rect">
            <a:avLst/>
          </a:prstGeom>
          <a:noFill/>
          <a:ln/>
        </p:spPr>
        <p:txBody>
          <a:bodyPr wrap="none" rtlCol="0" anchor="t"/>
          <a:lstStyle/>
          <a:p>
            <a:pPr marL="0" indent="0">
              <a:lnSpc>
                <a:spcPts val="5948"/>
              </a:lnSpc>
              <a:buNone/>
            </a:pPr>
            <a:r>
              <a:rPr lang="en-US" sz="4759" dirty="0">
                <a:solidFill>
                  <a:srgbClr val="403CCF"/>
                </a:solidFill>
                <a:latin typeface="Libre Baskerville" pitchFamily="34" charset="0"/>
                <a:ea typeface="Libre Baskerville" pitchFamily="34" charset="-122"/>
                <a:cs typeface="Libre Baskerville" pitchFamily="34" charset="-120"/>
              </a:rPr>
              <a:t>Future Directions</a:t>
            </a:r>
            <a:endParaRPr lang="en-US" sz="4759" dirty="0"/>
          </a:p>
        </p:txBody>
      </p:sp>
      <p:pic>
        <p:nvPicPr>
          <p:cNvPr id="5" name="Image 0" descr="preencoded.png"/>
          <p:cNvPicPr>
            <a:picLocks noChangeAspect="1"/>
          </p:cNvPicPr>
          <p:nvPr/>
        </p:nvPicPr>
        <p:blipFill>
          <a:blip r:embed="rId3"/>
          <a:stretch>
            <a:fillRect/>
          </a:stretch>
        </p:blipFill>
        <p:spPr>
          <a:xfrm>
            <a:off x="846058" y="1782723"/>
            <a:ext cx="604242" cy="604242"/>
          </a:xfrm>
          <a:prstGeom prst="rect">
            <a:avLst/>
          </a:prstGeom>
        </p:spPr>
      </p:pic>
      <p:sp>
        <p:nvSpPr>
          <p:cNvPr id="6" name="Text 3"/>
          <p:cNvSpPr/>
          <p:nvPr/>
        </p:nvSpPr>
        <p:spPr>
          <a:xfrm>
            <a:off x="846058" y="2628662"/>
            <a:ext cx="3323034" cy="377666"/>
          </a:xfrm>
          <a:prstGeom prst="rect">
            <a:avLst/>
          </a:prstGeom>
          <a:noFill/>
          <a:ln/>
        </p:spPr>
        <p:txBody>
          <a:bodyPr wrap="none" rtlCol="0" anchor="t"/>
          <a:lstStyle/>
          <a:p>
            <a:pPr marL="0" indent="0" algn="l">
              <a:lnSpc>
                <a:spcPts val="2974"/>
              </a:lnSpc>
              <a:buNone/>
            </a:pPr>
            <a:r>
              <a:rPr lang="en-US" sz="2379" dirty="0">
                <a:solidFill>
                  <a:srgbClr val="49495A"/>
                </a:solidFill>
                <a:latin typeface="Libre Baskerville" pitchFamily="34" charset="0"/>
                <a:ea typeface="Libre Baskerville" pitchFamily="34" charset="-122"/>
                <a:cs typeface="Libre Baskerville" pitchFamily="34" charset="-120"/>
              </a:rPr>
              <a:t>Multimodal Learning</a:t>
            </a:r>
            <a:endParaRPr lang="en-US" sz="2379" dirty="0"/>
          </a:p>
        </p:txBody>
      </p:sp>
      <p:sp>
        <p:nvSpPr>
          <p:cNvPr id="7" name="Text 4"/>
          <p:cNvSpPr/>
          <p:nvPr/>
        </p:nvSpPr>
        <p:spPr>
          <a:xfrm>
            <a:off x="846058" y="3151346"/>
            <a:ext cx="6287810" cy="1160145"/>
          </a:xfrm>
          <a:prstGeom prst="rect">
            <a:avLst/>
          </a:prstGeom>
          <a:noFill/>
          <a:ln/>
        </p:spPr>
        <p:txBody>
          <a:bodyPr wrap="square" rtlCol="0" anchor="t"/>
          <a:lstStyle/>
          <a:p>
            <a:pPr marL="0" indent="0" algn="l">
              <a:lnSpc>
                <a:spcPts val="3046"/>
              </a:lnSpc>
              <a:buNone/>
            </a:pPr>
            <a:r>
              <a:rPr lang="en-US" sz="1903" dirty="0">
                <a:solidFill>
                  <a:srgbClr val="49495A"/>
                </a:solidFill>
                <a:latin typeface="Open Sans" pitchFamily="34" charset="0"/>
                <a:ea typeface="Open Sans" pitchFamily="34" charset="-122"/>
                <a:cs typeface="Open Sans" pitchFamily="34" charset="-120"/>
              </a:rPr>
              <a:t>Combining text with other modalities like images, audio, and video to create more robust and comprehensive natural language understanding.</a:t>
            </a:r>
            <a:endParaRPr lang="en-US" sz="1903" dirty="0"/>
          </a:p>
        </p:txBody>
      </p:sp>
      <p:pic>
        <p:nvPicPr>
          <p:cNvPr id="8" name="Image 1" descr="preencoded.png"/>
          <p:cNvPicPr>
            <a:picLocks noChangeAspect="1"/>
          </p:cNvPicPr>
          <p:nvPr/>
        </p:nvPicPr>
        <p:blipFill>
          <a:blip r:embed="rId4"/>
          <a:stretch>
            <a:fillRect/>
          </a:stretch>
        </p:blipFill>
        <p:spPr>
          <a:xfrm>
            <a:off x="7496413" y="1782723"/>
            <a:ext cx="604242" cy="604242"/>
          </a:xfrm>
          <a:prstGeom prst="rect">
            <a:avLst/>
          </a:prstGeom>
        </p:spPr>
      </p:pic>
      <p:sp>
        <p:nvSpPr>
          <p:cNvPr id="9" name="Text 5"/>
          <p:cNvSpPr/>
          <p:nvPr/>
        </p:nvSpPr>
        <p:spPr>
          <a:xfrm>
            <a:off x="7496413" y="2628662"/>
            <a:ext cx="3021687" cy="377666"/>
          </a:xfrm>
          <a:prstGeom prst="rect">
            <a:avLst/>
          </a:prstGeom>
          <a:noFill/>
          <a:ln/>
        </p:spPr>
        <p:txBody>
          <a:bodyPr wrap="none" rtlCol="0" anchor="t"/>
          <a:lstStyle/>
          <a:p>
            <a:pPr marL="0" indent="0" algn="l">
              <a:lnSpc>
                <a:spcPts val="2974"/>
              </a:lnSpc>
              <a:buNone/>
            </a:pPr>
            <a:r>
              <a:rPr lang="en-US" sz="2379" dirty="0">
                <a:solidFill>
                  <a:srgbClr val="49495A"/>
                </a:solidFill>
                <a:latin typeface="Libre Baskerville" pitchFamily="34" charset="0"/>
                <a:ea typeface="Libre Baskerville" pitchFamily="34" charset="-122"/>
                <a:cs typeface="Libre Baskerville" pitchFamily="34" charset="-120"/>
              </a:rPr>
              <a:t>Few-shot Learning</a:t>
            </a:r>
            <a:endParaRPr lang="en-US" sz="2379" dirty="0"/>
          </a:p>
        </p:txBody>
      </p:sp>
      <p:sp>
        <p:nvSpPr>
          <p:cNvPr id="10" name="Text 6"/>
          <p:cNvSpPr/>
          <p:nvPr/>
        </p:nvSpPr>
        <p:spPr>
          <a:xfrm>
            <a:off x="7496413" y="3151346"/>
            <a:ext cx="6287929" cy="1160145"/>
          </a:xfrm>
          <a:prstGeom prst="rect">
            <a:avLst/>
          </a:prstGeom>
          <a:noFill/>
          <a:ln/>
        </p:spPr>
        <p:txBody>
          <a:bodyPr wrap="square" rtlCol="0" anchor="t"/>
          <a:lstStyle/>
          <a:p>
            <a:pPr marL="0" indent="0" algn="l">
              <a:lnSpc>
                <a:spcPts val="3046"/>
              </a:lnSpc>
              <a:buNone/>
            </a:pPr>
            <a:r>
              <a:rPr lang="en-US" sz="1903" dirty="0">
                <a:solidFill>
                  <a:srgbClr val="49495A"/>
                </a:solidFill>
                <a:latin typeface="Open Sans" pitchFamily="34" charset="0"/>
                <a:ea typeface="Open Sans" pitchFamily="34" charset="-122"/>
                <a:cs typeface="Open Sans" pitchFamily="34" charset="-120"/>
              </a:rPr>
              <a:t>Developing techniques to effectively train transformer models with limited data, expanding their applicability to more diverse domains.</a:t>
            </a:r>
            <a:endParaRPr lang="en-US" sz="1903" dirty="0"/>
          </a:p>
        </p:txBody>
      </p:sp>
      <p:pic>
        <p:nvPicPr>
          <p:cNvPr id="11" name="Image 2" descr="preencoded.png"/>
          <p:cNvPicPr>
            <a:picLocks noChangeAspect="1"/>
          </p:cNvPicPr>
          <p:nvPr/>
        </p:nvPicPr>
        <p:blipFill>
          <a:blip r:embed="rId5"/>
          <a:stretch>
            <a:fillRect/>
          </a:stretch>
        </p:blipFill>
        <p:spPr>
          <a:xfrm>
            <a:off x="846058" y="5036701"/>
            <a:ext cx="604242" cy="604242"/>
          </a:xfrm>
          <a:prstGeom prst="rect">
            <a:avLst/>
          </a:prstGeom>
        </p:spPr>
      </p:pic>
      <p:sp>
        <p:nvSpPr>
          <p:cNvPr id="12" name="Text 7"/>
          <p:cNvSpPr/>
          <p:nvPr/>
        </p:nvSpPr>
        <p:spPr>
          <a:xfrm>
            <a:off x="846058" y="5882640"/>
            <a:ext cx="3473172" cy="377666"/>
          </a:xfrm>
          <a:prstGeom prst="rect">
            <a:avLst/>
          </a:prstGeom>
          <a:noFill/>
          <a:ln/>
        </p:spPr>
        <p:txBody>
          <a:bodyPr wrap="none" rtlCol="0" anchor="t"/>
          <a:lstStyle/>
          <a:p>
            <a:pPr marL="0" indent="0" algn="l">
              <a:lnSpc>
                <a:spcPts val="2974"/>
              </a:lnSpc>
              <a:buNone/>
            </a:pPr>
            <a:r>
              <a:rPr lang="en-US" sz="2379" dirty="0">
                <a:solidFill>
                  <a:srgbClr val="49495A"/>
                </a:solidFill>
                <a:latin typeface="Libre Baskerville" pitchFamily="34" charset="0"/>
                <a:ea typeface="Libre Baskerville" pitchFamily="34" charset="-122"/>
                <a:cs typeface="Libre Baskerville" pitchFamily="34" charset="-120"/>
              </a:rPr>
              <a:t>Efficient Architectures</a:t>
            </a:r>
            <a:endParaRPr lang="en-US" sz="2379" dirty="0"/>
          </a:p>
        </p:txBody>
      </p:sp>
      <p:sp>
        <p:nvSpPr>
          <p:cNvPr id="13" name="Text 8"/>
          <p:cNvSpPr/>
          <p:nvPr/>
        </p:nvSpPr>
        <p:spPr>
          <a:xfrm>
            <a:off x="846058" y="6405324"/>
            <a:ext cx="6287810" cy="1160145"/>
          </a:xfrm>
          <a:prstGeom prst="rect">
            <a:avLst/>
          </a:prstGeom>
          <a:noFill/>
          <a:ln/>
        </p:spPr>
        <p:txBody>
          <a:bodyPr wrap="square" rtlCol="0" anchor="t"/>
          <a:lstStyle/>
          <a:p>
            <a:pPr marL="0" indent="0" algn="l">
              <a:lnSpc>
                <a:spcPts val="3046"/>
              </a:lnSpc>
              <a:buNone/>
            </a:pPr>
            <a:r>
              <a:rPr lang="en-US" sz="1903" dirty="0">
                <a:solidFill>
                  <a:srgbClr val="49495A"/>
                </a:solidFill>
                <a:latin typeface="Open Sans" pitchFamily="34" charset="0"/>
                <a:ea typeface="Open Sans" pitchFamily="34" charset="-122"/>
                <a:cs typeface="Open Sans" pitchFamily="34" charset="-120"/>
              </a:rPr>
              <a:t>Designing more lightweight and energy-efficient transformer variants to enable widespread deployment on edge devices and mobile applications.</a:t>
            </a:r>
            <a:endParaRPr lang="en-US" sz="1903" dirty="0"/>
          </a:p>
        </p:txBody>
      </p:sp>
      <p:pic>
        <p:nvPicPr>
          <p:cNvPr id="14" name="Image 3" descr="preencoded.png"/>
          <p:cNvPicPr>
            <a:picLocks noChangeAspect="1"/>
          </p:cNvPicPr>
          <p:nvPr/>
        </p:nvPicPr>
        <p:blipFill>
          <a:blip r:embed="rId6"/>
          <a:stretch>
            <a:fillRect/>
          </a:stretch>
        </p:blipFill>
        <p:spPr>
          <a:xfrm>
            <a:off x="7496413" y="5036701"/>
            <a:ext cx="604242" cy="604242"/>
          </a:xfrm>
          <a:prstGeom prst="rect">
            <a:avLst/>
          </a:prstGeom>
        </p:spPr>
      </p:pic>
      <p:sp>
        <p:nvSpPr>
          <p:cNvPr id="15" name="Text 9"/>
          <p:cNvSpPr/>
          <p:nvPr/>
        </p:nvSpPr>
        <p:spPr>
          <a:xfrm>
            <a:off x="7496413" y="5882640"/>
            <a:ext cx="3021687" cy="377666"/>
          </a:xfrm>
          <a:prstGeom prst="rect">
            <a:avLst/>
          </a:prstGeom>
          <a:noFill/>
          <a:ln/>
        </p:spPr>
        <p:txBody>
          <a:bodyPr wrap="none" rtlCol="0" anchor="t"/>
          <a:lstStyle/>
          <a:p>
            <a:pPr marL="0" indent="0" algn="l">
              <a:lnSpc>
                <a:spcPts val="2974"/>
              </a:lnSpc>
              <a:buNone/>
            </a:pPr>
            <a:r>
              <a:rPr lang="en-US" sz="2379" dirty="0">
                <a:solidFill>
                  <a:srgbClr val="49495A"/>
                </a:solidFill>
                <a:latin typeface="Libre Baskerville" pitchFamily="34" charset="0"/>
                <a:ea typeface="Libre Baskerville" pitchFamily="34" charset="-122"/>
                <a:cs typeface="Libre Baskerville" pitchFamily="34" charset="-120"/>
              </a:rPr>
              <a:t>Interpretable AI</a:t>
            </a:r>
            <a:endParaRPr lang="en-US" sz="2379" dirty="0"/>
          </a:p>
        </p:txBody>
      </p:sp>
      <p:sp>
        <p:nvSpPr>
          <p:cNvPr id="16" name="Text 10"/>
          <p:cNvSpPr/>
          <p:nvPr/>
        </p:nvSpPr>
        <p:spPr>
          <a:xfrm>
            <a:off x="7496413" y="6405324"/>
            <a:ext cx="6287929" cy="1160145"/>
          </a:xfrm>
          <a:prstGeom prst="rect">
            <a:avLst/>
          </a:prstGeom>
          <a:noFill/>
          <a:ln/>
        </p:spPr>
        <p:txBody>
          <a:bodyPr wrap="square" rtlCol="0" anchor="t"/>
          <a:lstStyle/>
          <a:p>
            <a:pPr marL="0" indent="0" algn="l">
              <a:lnSpc>
                <a:spcPts val="3046"/>
              </a:lnSpc>
              <a:buNone/>
            </a:pPr>
            <a:r>
              <a:rPr lang="en-US" sz="1903" dirty="0">
                <a:solidFill>
                  <a:srgbClr val="49495A"/>
                </a:solidFill>
                <a:latin typeface="Open Sans" pitchFamily="34" charset="0"/>
                <a:ea typeface="Open Sans" pitchFamily="34" charset="-122"/>
                <a:cs typeface="Open Sans" pitchFamily="34" charset="-120"/>
              </a:rPr>
              <a:t>Improving the interpretability and explainability of transformer models to foster greater trust and understanding among users.</a:t>
            </a:r>
            <a:endParaRPr lang="en-US" sz="190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486972"/>
            <a:ext cx="6331506" cy="771525"/>
          </a:xfrm>
          <a:prstGeom prst="rect">
            <a:avLst/>
          </a:prstGeom>
          <a:noFill/>
          <a:ln/>
        </p:spPr>
        <p:txBody>
          <a:bodyPr wrap="none" rtlCol="0" anchor="t"/>
          <a:lstStyle/>
          <a:p>
            <a:pPr marL="0" indent="0">
              <a:lnSpc>
                <a:spcPts val="6075"/>
              </a:lnSpc>
              <a:buNone/>
            </a:pPr>
            <a:r>
              <a:rPr lang="en-US" sz="4860" dirty="0">
                <a:solidFill>
                  <a:srgbClr val="403CCF"/>
                </a:solidFill>
                <a:latin typeface="Libre Baskerville" pitchFamily="34" charset="0"/>
                <a:ea typeface="Libre Baskerville" pitchFamily="34" charset="-122"/>
                <a:cs typeface="Libre Baskerville" pitchFamily="34" charset="-120"/>
              </a:rPr>
              <a:t>Real-World Impacts</a:t>
            </a:r>
            <a:endParaRPr lang="en-US" sz="4860" dirty="0"/>
          </a:p>
        </p:txBody>
      </p:sp>
      <p:pic>
        <p:nvPicPr>
          <p:cNvPr id="5" name="Image 0" descr="preencoded.png"/>
          <p:cNvPicPr>
            <a:picLocks noChangeAspect="1"/>
          </p:cNvPicPr>
          <p:nvPr/>
        </p:nvPicPr>
        <p:blipFill>
          <a:blip r:embed="rId3"/>
          <a:stretch>
            <a:fillRect/>
          </a:stretch>
        </p:blipFill>
        <p:spPr>
          <a:xfrm>
            <a:off x="864037" y="2628781"/>
            <a:ext cx="4300776" cy="987504"/>
          </a:xfrm>
          <a:prstGeom prst="rect">
            <a:avLst/>
          </a:prstGeom>
        </p:spPr>
      </p:pic>
      <p:sp>
        <p:nvSpPr>
          <p:cNvPr id="6" name="Text 3"/>
          <p:cNvSpPr/>
          <p:nvPr/>
        </p:nvSpPr>
        <p:spPr>
          <a:xfrm>
            <a:off x="1110853" y="3986570"/>
            <a:ext cx="3611999" cy="385763"/>
          </a:xfrm>
          <a:prstGeom prst="rect">
            <a:avLst/>
          </a:prstGeom>
          <a:noFill/>
          <a:ln/>
        </p:spPr>
        <p:txBody>
          <a:bodyPr wrap="none" rtlCol="0" anchor="t"/>
          <a:lstStyle/>
          <a:p>
            <a:pPr marL="0" indent="0" algn="l">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Personalized Assistants</a:t>
            </a:r>
            <a:endParaRPr lang="en-US" sz="2430" dirty="0"/>
          </a:p>
        </p:txBody>
      </p:sp>
      <p:sp>
        <p:nvSpPr>
          <p:cNvPr id="7" name="Text 4"/>
          <p:cNvSpPr/>
          <p:nvPr/>
        </p:nvSpPr>
        <p:spPr>
          <a:xfrm>
            <a:off x="1110853" y="4520446"/>
            <a:ext cx="3807143" cy="1975247"/>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Transformer-based language models power virtual assistants that can understand and respond to natural language queries.</a:t>
            </a:r>
            <a:endParaRPr lang="en-US" sz="1944" dirty="0"/>
          </a:p>
        </p:txBody>
      </p:sp>
      <p:pic>
        <p:nvPicPr>
          <p:cNvPr id="8" name="Image 1" descr="preencoded.png"/>
          <p:cNvPicPr>
            <a:picLocks noChangeAspect="1"/>
          </p:cNvPicPr>
          <p:nvPr/>
        </p:nvPicPr>
        <p:blipFill>
          <a:blip r:embed="rId4"/>
          <a:stretch>
            <a:fillRect/>
          </a:stretch>
        </p:blipFill>
        <p:spPr>
          <a:xfrm>
            <a:off x="5164812" y="2628781"/>
            <a:ext cx="4300776" cy="987504"/>
          </a:xfrm>
          <a:prstGeom prst="rect">
            <a:avLst/>
          </a:prstGeom>
        </p:spPr>
      </p:pic>
      <p:sp>
        <p:nvSpPr>
          <p:cNvPr id="9" name="Text 5"/>
          <p:cNvSpPr/>
          <p:nvPr/>
        </p:nvSpPr>
        <p:spPr>
          <a:xfrm>
            <a:off x="5411629" y="3986570"/>
            <a:ext cx="3603665" cy="385763"/>
          </a:xfrm>
          <a:prstGeom prst="rect">
            <a:avLst/>
          </a:prstGeom>
          <a:noFill/>
          <a:ln/>
        </p:spPr>
        <p:txBody>
          <a:bodyPr wrap="none" rtlCol="0" anchor="t"/>
          <a:lstStyle/>
          <a:p>
            <a:pPr marL="0" indent="0" algn="l">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Intelligent Automation</a:t>
            </a:r>
            <a:endParaRPr lang="en-US" sz="2430" dirty="0"/>
          </a:p>
        </p:txBody>
      </p:sp>
      <p:sp>
        <p:nvSpPr>
          <p:cNvPr id="10" name="Text 6"/>
          <p:cNvSpPr/>
          <p:nvPr/>
        </p:nvSpPr>
        <p:spPr>
          <a:xfrm>
            <a:off x="5411629" y="4520446"/>
            <a:ext cx="3807143" cy="1975247"/>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Transformers enable the automation of various language-based tasks, improving efficiency and productivity across industries.</a:t>
            </a:r>
            <a:endParaRPr lang="en-US" sz="1944" dirty="0"/>
          </a:p>
        </p:txBody>
      </p:sp>
      <p:pic>
        <p:nvPicPr>
          <p:cNvPr id="11" name="Image 2" descr="preencoded.png"/>
          <p:cNvPicPr>
            <a:picLocks noChangeAspect="1"/>
          </p:cNvPicPr>
          <p:nvPr/>
        </p:nvPicPr>
        <p:blipFill>
          <a:blip r:embed="rId5"/>
          <a:stretch>
            <a:fillRect/>
          </a:stretch>
        </p:blipFill>
        <p:spPr>
          <a:xfrm>
            <a:off x="9465588" y="2628781"/>
            <a:ext cx="4300776" cy="987504"/>
          </a:xfrm>
          <a:prstGeom prst="rect">
            <a:avLst/>
          </a:prstGeom>
        </p:spPr>
      </p:pic>
      <p:sp>
        <p:nvSpPr>
          <p:cNvPr id="12" name="Text 7"/>
          <p:cNvSpPr/>
          <p:nvPr/>
        </p:nvSpPr>
        <p:spPr>
          <a:xfrm>
            <a:off x="9712404" y="3986570"/>
            <a:ext cx="3086100" cy="385763"/>
          </a:xfrm>
          <a:prstGeom prst="rect">
            <a:avLst/>
          </a:prstGeom>
          <a:noFill/>
          <a:ln/>
        </p:spPr>
        <p:txBody>
          <a:bodyPr wrap="none" rtlCol="0" anchor="t"/>
          <a:lstStyle/>
          <a:p>
            <a:pPr marL="0" indent="0" algn="l">
              <a:lnSpc>
                <a:spcPts val="3038"/>
              </a:lnSpc>
              <a:buNone/>
            </a:pPr>
            <a:r>
              <a:rPr lang="en-US" sz="2430" dirty="0">
                <a:solidFill>
                  <a:srgbClr val="49495A"/>
                </a:solidFill>
                <a:latin typeface="Libre Baskerville" pitchFamily="34" charset="0"/>
                <a:ea typeface="Libre Baskerville" pitchFamily="34" charset="-122"/>
                <a:cs typeface="Libre Baskerville" pitchFamily="34" charset="-120"/>
              </a:rPr>
              <a:t>Inclusive Access</a:t>
            </a:r>
            <a:endParaRPr lang="en-US" sz="2430" dirty="0"/>
          </a:p>
        </p:txBody>
      </p:sp>
      <p:sp>
        <p:nvSpPr>
          <p:cNvPr id="13" name="Text 8"/>
          <p:cNvSpPr/>
          <p:nvPr/>
        </p:nvSpPr>
        <p:spPr>
          <a:xfrm>
            <a:off x="9712404" y="4520446"/>
            <a:ext cx="3807143" cy="1580198"/>
          </a:xfrm>
          <a:prstGeom prst="rect">
            <a:avLst/>
          </a:prstGeom>
          <a:noFill/>
          <a:ln/>
        </p:spPr>
        <p:txBody>
          <a:bodyPr wrap="square" rtlCol="0" anchor="t"/>
          <a:lstStyle/>
          <a:p>
            <a:pPr marL="0" indent="0" algn="l">
              <a:lnSpc>
                <a:spcPts val="3110"/>
              </a:lnSpc>
              <a:buNone/>
            </a:pPr>
            <a:r>
              <a:rPr lang="en-US" sz="1944" dirty="0">
                <a:solidFill>
                  <a:srgbClr val="49495A"/>
                </a:solidFill>
                <a:latin typeface="Open Sans" pitchFamily="34" charset="0"/>
                <a:ea typeface="Open Sans" pitchFamily="34" charset="-122"/>
                <a:cs typeface="Open Sans" pitchFamily="34" charset="-120"/>
              </a:rPr>
              <a:t>Advances in machine translation and multilingual modeling can help bridge language barriers and promote global accessibility.</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2005489"/>
            <a:ext cx="7141250" cy="771525"/>
          </a:xfrm>
          <a:prstGeom prst="rect">
            <a:avLst/>
          </a:prstGeom>
          <a:noFill/>
          <a:ln/>
        </p:spPr>
        <p:txBody>
          <a:bodyPr wrap="none" rtlCol="0" anchor="t"/>
          <a:lstStyle/>
          <a:p>
            <a:pPr marL="0" indent="0">
              <a:lnSpc>
                <a:spcPts val="6075"/>
              </a:lnSpc>
              <a:buNone/>
            </a:pPr>
            <a:r>
              <a:rPr lang="en-US" sz="4860" dirty="0">
                <a:solidFill>
                  <a:srgbClr val="403CCF"/>
                </a:solidFill>
                <a:latin typeface="Libre Baskerville" pitchFamily="34" charset="0"/>
                <a:ea typeface="Libre Baskerville" pitchFamily="34" charset="-122"/>
                <a:cs typeface="Libre Baskerville" pitchFamily="34" charset="-120"/>
              </a:rPr>
              <a:t>Ethical Considerations</a:t>
            </a:r>
            <a:endParaRPr lang="en-US" sz="4860" dirty="0"/>
          </a:p>
        </p:txBody>
      </p:sp>
      <p:sp>
        <p:nvSpPr>
          <p:cNvPr id="5" name="Text 3"/>
          <p:cNvSpPr/>
          <p:nvPr/>
        </p:nvSpPr>
        <p:spPr>
          <a:xfrm>
            <a:off x="864037" y="3394115"/>
            <a:ext cx="3898821" cy="771525"/>
          </a:xfrm>
          <a:prstGeom prst="rect">
            <a:avLst/>
          </a:prstGeom>
          <a:noFill/>
          <a:ln/>
        </p:spPr>
        <p:txBody>
          <a:bodyPr wrap="squar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Responsible Development</a:t>
            </a:r>
            <a:endParaRPr lang="en-US" sz="2430" dirty="0"/>
          </a:p>
        </p:txBody>
      </p:sp>
      <p:sp>
        <p:nvSpPr>
          <p:cNvPr id="6" name="Text 4"/>
          <p:cNvSpPr/>
          <p:nvPr/>
        </p:nvSpPr>
        <p:spPr>
          <a:xfrm>
            <a:off x="864037" y="4165640"/>
            <a:ext cx="3898821" cy="1686520"/>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Ensuring that the development and deployment of transformer models prioritize fairness, transparency, and accountability.</a:t>
            </a:r>
            <a:endParaRPr lang="en-US" sz="1944" dirty="0"/>
          </a:p>
        </p:txBody>
      </p:sp>
      <p:sp>
        <p:nvSpPr>
          <p:cNvPr id="7" name="Text 5"/>
          <p:cNvSpPr/>
          <p:nvPr/>
        </p:nvSpPr>
        <p:spPr>
          <a:xfrm>
            <a:off x="5372695" y="3394115"/>
            <a:ext cx="3255883" cy="385763"/>
          </a:xfrm>
          <a:prstGeom prst="rect">
            <a:avLst/>
          </a:prstGeom>
          <a:noFill/>
          <a:ln/>
        </p:spPr>
        <p:txBody>
          <a:bodyPr wrap="non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Privacy and Security</a:t>
            </a:r>
            <a:endParaRPr lang="en-US" sz="2430" dirty="0"/>
          </a:p>
        </p:txBody>
      </p:sp>
      <p:sp>
        <p:nvSpPr>
          <p:cNvPr id="8" name="Text 6"/>
          <p:cNvSpPr/>
          <p:nvPr/>
        </p:nvSpPr>
        <p:spPr>
          <a:xfrm>
            <a:off x="5372695" y="4026694"/>
            <a:ext cx="3898821"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Addressing concerns around the potential misuse of language models for tasks like text generation, deepfakes, and targeted disinformation.</a:t>
            </a:r>
            <a:endParaRPr lang="en-US" sz="1944" dirty="0"/>
          </a:p>
        </p:txBody>
      </p:sp>
      <p:sp>
        <p:nvSpPr>
          <p:cNvPr id="9" name="Text 7"/>
          <p:cNvSpPr/>
          <p:nvPr/>
        </p:nvSpPr>
        <p:spPr>
          <a:xfrm>
            <a:off x="9881354" y="3394115"/>
            <a:ext cx="3086100" cy="385763"/>
          </a:xfrm>
          <a:prstGeom prst="rect">
            <a:avLst/>
          </a:prstGeom>
          <a:noFill/>
          <a:ln/>
        </p:spPr>
        <p:txBody>
          <a:bodyPr wrap="none" rtlCol="0" anchor="t"/>
          <a:lstStyle/>
          <a:p>
            <a:pPr marL="0" indent="0">
              <a:lnSpc>
                <a:spcPts val="3038"/>
              </a:lnSpc>
              <a:buNone/>
            </a:pPr>
            <a:r>
              <a:rPr lang="en-US" sz="2430" dirty="0">
                <a:solidFill>
                  <a:srgbClr val="403CCF"/>
                </a:solidFill>
                <a:latin typeface="Libre Baskerville" pitchFamily="34" charset="0"/>
                <a:ea typeface="Libre Baskerville" pitchFamily="34" charset="-122"/>
                <a:cs typeface="Libre Baskerville" pitchFamily="34" charset="-120"/>
              </a:rPr>
              <a:t>Inclusive Design</a:t>
            </a:r>
            <a:endParaRPr lang="en-US" sz="2430" dirty="0"/>
          </a:p>
        </p:txBody>
      </p:sp>
      <p:sp>
        <p:nvSpPr>
          <p:cNvPr id="10" name="Text 8"/>
          <p:cNvSpPr/>
          <p:nvPr/>
        </p:nvSpPr>
        <p:spPr>
          <a:xfrm>
            <a:off x="9881354" y="4026694"/>
            <a:ext cx="3898821" cy="158019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Actively working to mitigate biases and promote equitable access to the benefits of transformer-based technologies.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2355652"/>
            <a:ext cx="6172200" cy="771525"/>
          </a:xfrm>
          <a:prstGeom prst="rect">
            <a:avLst/>
          </a:prstGeom>
          <a:noFill/>
          <a:ln/>
        </p:spPr>
        <p:txBody>
          <a:bodyPr wrap="none" rtlCol="0" anchor="t"/>
          <a:lstStyle/>
          <a:p>
            <a:pPr marL="0" indent="0">
              <a:lnSpc>
                <a:spcPts val="6075"/>
              </a:lnSpc>
              <a:buNone/>
            </a:pPr>
            <a:r>
              <a:rPr lang="en-US" sz="4860" b="1" dirty="0">
                <a:solidFill>
                  <a:srgbClr val="403CCF"/>
                </a:solidFill>
                <a:latin typeface="Libre Baskerville" pitchFamily="34" charset="0"/>
                <a:ea typeface="Libre Baskerville" pitchFamily="34" charset="-122"/>
                <a:cs typeface="Libre Baskerville" pitchFamily="34" charset="-120"/>
              </a:rPr>
              <a:t>Conclusion</a:t>
            </a:r>
            <a:endParaRPr lang="en-US" sz="4860" b="1" dirty="0"/>
          </a:p>
        </p:txBody>
      </p:sp>
      <p:sp>
        <p:nvSpPr>
          <p:cNvPr id="5" name="Text 3"/>
          <p:cNvSpPr/>
          <p:nvPr/>
        </p:nvSpPr>
        <p:spPr>
          <a:xfrm>
            <a:off x="864038" y="3620928"/>
            <a:ext cx="12583022" cy="2252901"/>
          </a:xfrm>
          <a:prstGeom prst="rect">
            <a:avLst/>
          </a:prstGeom>
          <a:noFill/>
          <a:ln/>
        </p:spPr>
        <p:txBody>
          <a:bodyPr wrap="square" rtlCol="0" anchor="t"/>
          <a:lstStyle/>
          <a:p>
            <a:pPr marL="0" indent="0">
              <a:lnSpc>
                <a:spcPts val="3110"/>
              </a:lnSpc>
              <a:buNone/>
            </a:pPr>
            <a:r>
              <a:rPr lang="en-US" sz="2800" dirty="0">
                <a:solidFill>
                  <a:srgbClr val="49495A"/>
                </a:solidFill>
                <a:latin typeface="Open Sans" pitchFamily="34" charset="0"/>
                <a:ea typeface="Open Sans" pitchFamily="34" charset="-122"/>
                <a:cs typeface="Open Sans" pitchFamily="34" charset="-120"/>
              </a:rPr>
              <a:t>This project demonstrated the effective training and fine-tuning of a transformer model for sentiment analysis on the IMDb dataset. By leveraging powerful pre-trained models, applying careful data preprocessing, and utilizing hardware accelerators, we achieved a reasonable balance between model performance and computational efficiency.</a:t>
            </a:r>
            <a:endParaRPr lang="en-US" sz="2800" dirty="0"/>
          </a:p>
        </p:txBody>
      </p:sp>
      <p:sp>
        <p:nvSpPr>
          <p:cNvPr id="6" name="Text 4"/>
          <p:cNvSpPr/>
          <p:nvPr/>
        </p:nvSpPr>
        <p:spPr>
          <a:xfrm>
            <a:off x="864037" y="5478780"/>
            <a:ext cx="12902327"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629</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abhishek mohan</cp:lastModifiedBy>
  <cp:revision>2</cp:revision>
  <dcterms:created xsi:type="dcterms:W3CDTF">2024-07-19T04:59:46Z</dcterms:created>
  <dcterms:modified xsi:type="dcterms:W3CDTF">2024-07-19T05:40:15Z</dcterms:modified>
</cp:coreProperties>
</file>