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72" r:id="rId2"/>
    <p:sldId id="274" r:id="rId3"/>
    <p:sldId id="294" r:id="rId4"/>
    <p:sldId id="280" r:id="rId5"/>
    <p:sldId id="284" r:id="rId6"/>
    <p:sldId id="285" r:id="rId7"/>
    <p:sldId id="282" r:id="rId8"/>
    <p:sldId id="283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8" r:id="rId18"/>
    <p:sldId id="296" r:id="rId19"/>
    <p:sldId id="297" r:id="rId20"/>
    <p:sldId id="295" r:id="rId21"/>
  </p:sldIdLst>
  <p:sldSz cx="12192000" cy="6858000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D6D"/>
    <a:srgbClr val="C6C6C6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4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9" y="0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039D7-0EEB-479A-917A-F947682AA846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9" y="6658664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2DE5E-C6E8-4EC6-B136-0B2E5FBD0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02299" cy="3517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39" y="2"/>
            <a:ext cx="4002299" cy="3517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15-Apr-19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6188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73754"/>
            <a:ext cx="7388860" cy="27603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02299" cy="3517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39" y="6658664"/>
            <a:ext cx="4002299" cy="3517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0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1D30-C0A0-4124-A783-34D9F15FA0FE}" type="datetime1">
              <a:rPr lang="en-US" smtClean="0"/>
              <a:t>15-Apr-19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D5871-AB0F-4B3D-8861-97E78CB7B47E}" type="datetime1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18406-4C3F-4F3E-80BD-A22568EA37EB}" type="datetime1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8077-7188-48C5-8679-2287FAC952E9}" type="datetime1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CB740-6776-4EE9-99FD-96D592FA5A23}" type="datetime1">
              <a:rPr lang="en-US" smtClean="0"/>
              <a:t>15-Apr-19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6BD99-6FFD-46C5-B5E2-43A34BDA2566}" type="datetime1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2678E-214C-4CF8-97C7-95015FB02960}" type="datetime1">
              <a:rPr lang="en-US" smtClean="0"/>
              <a:t>15-Apr-19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60E0-FA77-4473-A859-74127B089143}" type="datetime1">
              <a:rPr lang="en-US" smtClean="0"/>
              <a:t>15-Apr-19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8D7B8-9F07-4899-827D-5F3CFDDEB574}" type="datetime1">
              <a:rPr lang="en-US" smtClean="0"/>
              <a:t>15-Apr-19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97C5C-1CD1-417D-A89C-14747F5222C7}" type="datetime1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EFBB-CFA1-4AA8-9123-F0B52DBD84FE}" type="datetime1">
              <a:rPr lang="en-US" smtClean="0"/>
              <a:t>15-Apr-19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61146459-E3C3-4969-9224-5ED50B492D17}" type="datetime1">
              <a:rPr lang="en-US" smtClean="0"/>
              <a:pPr/>
              <a:t>15-Apr-19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29938" y="1371600"/>
            <a:ext cx="11150862" cy="1856936"/>
          </a:xfrm>
        </p:spPr>
        <p:txBody>
          <a:bodyPr>
            <a:noAutofit/>
          </a:bodyPr>
          <a:lstStyle/>
          <a:p>
            <a:r>
              <a:rPr lang="en-US" sz="4800" dirty="0"/>
              <a:t>Parallel Processing in Data Warehousing and Big Data Analytics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46871" y="3269436"/>
            <a:ext cx="10472928" cy="558433"/>
          </a:xfrm>
        </p:spPr>
        <p:txBody>
          <a:bodyPr/>
          <a:lstStyle/>
          <a:p>
            <a:r>
              <a:rPr lang="en-US" dirty="0"/>
              <a:t>Abhishek Manoj Sharma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badi" panose="020B0604020202020204" pitchFamily="34" charset="0"/>
              </a:rPr>
              <a:t>Parallel Execution in Data Warehousing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7E0263C-EDFA-48D7-B29B-3447866DAC91}"/>
              </a:ext>
            </a:extLst>
          </p:cNvPr>
          <p:cNvSpPr txBox="1">
            <a:spLocks/>
          </p:cNvSpPr>
          <p:nvPr/>
        </p:nvSpPr>
        <p:spPr>
          <a:xfrm>
            <a:off x="609600" y="1958416"/>
            <a:ext cx="8930326" cy="775357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badi" panose="020B0604020202020204" pitchFamily="34" charset="0"/>
              </a:rPr>
              <a:t>When to implement parallel processing: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B79D2F47-525D-46CB-AEC4-6A7CCA366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724127"/>
            <a:ext cx="11145626" cy="1743390"/>
          </a:xfrm>
        </p:spPr>
        <p:txBody>
          <a:bodyPr>
            <a:normAutofit/>
          </a:bodyPr>
          <a:lstStyle/>
          <a:p>
            <a:r>
              <a:rPr lang="en-IN" sz="2800" dirty="0"/>
              <a:t>Sufficient I/O bandwidth</a:t>
            </a:r>
          </a:p>
          <a:p>
            <a:r>
              <a:rPr lang="en-IN" sz="2800" dirty="0"/>
              <a:t>Underutilized or intermittently used CPUs</a:t>
            </a:r>
          </a:p>
          <a:p>
            <a:r>
              <a:rPr lang="en-IN" sz="2800" dirty="0"/>
              <a:t>Sufficient memory to support intensive tasks like sorts, hashing, etc.</a:t>
            </a:r>
          </a:p>
          <a:p>
            <a:endParaRPr lang="en-IN" sz="2800" dirty="0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0D77165-68A1-44F0-A602-7BE5FD56496E}"/>
              </a:ext>
            </a:extLst>
          </p:cNvPr>
          <p:cNvSpPr txBox="1">
            <a:spLocks/>
          </p:cNvSpPr>
          <p:nvPr/>
        </p:nvSpPr>
        <p:spPr>
          <a:xfrm>
            <a:off x="609600" y="4448663"/>
            <a:ext cx="8930326" cy="775357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badi" panose="020B0604020202020204" pitchFamily="34" charset="0"/>
              </a:rPr>
              <a:t>When </a:t>
            </a:r>
            <a:r>
              <a:rPr lang="en-US" sz="3600" b="1" u="sng" dirty="0">
                <a:latin typeface="Abadi" panose="020B0604020202020204" pitchFamily="34" charset="0"/>
              </a:rPr>
              <a:t>not</a:t>
            </a:r>
            <a:r>
              <a:rPr lang="en-US" sz="3600" dirty="0">
                <a:latin typeface="Abadi" panose="020B0604020202020204" pitchFamily="34" charset="0"/>
              </a:rPr>
              <a:t> to implement parallel processing: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0CAEA4B5-6216-475C-91D9-7EB82809B157}"/>
              </a:ext>
            </a:extLst>
          </p:cNvPr>
          <p:cNvSpPr txBox="1">
            <a:spLocks/>
          </p:cNvSpPr>
          <p:nvPr/>
        </p:nvSpPr>
        <p:spPr>
          <a:xfrm>
            <a:off x="609600" y="5208880"/>
            <a:ext cx="11145626" cy="174339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dirty="0"/>
              <a:t>Queries are generally very short and simple</a:t>
            </a:r>
          </a:p>
          <a:p>
            <a:r>
              <a:rPr lang="en-IN" sz="2800" dirty="0"/>
              <a:t>CPU, memory, or I/O is already heavily utilized </a:t>
            </a:r>
          </a:p>
        </p:txBody>
      </p:sp>
    </p:spTree>
    <p:extLst>
      <p:ext uri="{BB962C8B-B14F-4D97-AF65-F5344CB8AC3E}">
        <p14:creationId xmlns:p14="http://schemas.microsoft.com/office/powerpoint/2010/main" val="66268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202020204" pitchFamily="34" charset="0"/>
              </a:rPr>
              <a:t>Degree of Parallelism (DOP)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C05711-C065-4C26-BAEF-8565B3F7E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35480"/>
            <a:ext cx="10972800" cy="1105841"/>
          </a:xfrm>
        </p:spPr>
        <p:txBody>
          <a:bodyPr/>
          <a:lstStyle/>
          <a:p>
            <a:r>
              <a:rPr lang="en-IN" dirty="0"/>
              <a:t>Defined as the number of parallel executions servers associated with a single operation.</a:t>
            </a:r>
          </a:p>
          <a:p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83B1D347-1495-4E8A-BF14-969EEDB63B5A}"/>
              </a:ext>
            </a:extLst>
          </p:cNvPr>
          <p:cNvSpPr txBox="1">
            <a:spLocks/>
          </p:cNvSpPr>
          <p:nvPr/>
        </p:nvSpPr>
        <p:spPr>
          <a:xfrm>
            <a:off x="543612" y="3041321"/>
            <a:ext cx="8930326" cy="775357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badi" panose="020B0604020202020204" pitchFamily="34" charset="0"/>
              </a:rPr>
              <a:t>Managing DOP in Oracle Database Systems: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FB96AE0-BCBF-49AA-BAF1-BBA08C6F0688}"/>
              </a:ext>
            </a:extLst>
          </p:cNvPr>
          <p:cNvSpPr txBox="1">
            <a:spLocks/>
          </p:cNvSpPr>
          <p:nvPr/>
        </p:nvSpPr>
        <p:spPr>
          <a:xfrm>
            <a:off x="609600" y="3953913"/>
            <a:ext cx="10972800" cy="290408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Adaptive multi-user algorithm </a:t>
            </a:r>
            <a:r>
              <a:rPr lang="en-IN" b="1" dirty="0"/>
              <a:t>(default)</a:t>
            </a:r>
            <a:r>
              <a:rPr lang="en-IN" dirty="0"/>
              <a:t>:</a:t>
            </a:r>
            <a:br>
              <a:rPr lang="en-IN" dirty="0"/>
            </a:br>
            <a:r>
              <a:rPr lang="en-IN" sz="2000" dirty="0"/>
              <a:t>Reduces DOP as system load increases.</a:t>
            </a:r>
          </a:p>
          <a:p>
            <a:r>
              <a:rPr lang="en-IN" dirty="0"/>
              <a:t>User Profile Management:</a:t>
            </a:r>
            <a:br>
              <a:rPr lang="en-IN" dirty="0"/>
            </a:br>
            <a:r>
              <a:rPr lang="en-IN" sz="2000" dirty="0"/>
              <a:t>Sets limit to each user within a security domain.</a:t>
            </a:r>
          </a:p>
          <a:p>
            <a:r>
              <a:rPr lang="en-IN" dirty="0"/>
              <a:t>Database Resource Manager:</a:t>
            </a:r>
            <a:br>
              <a:rPr lang="en-IN" dirty="0"/>
            </a:br>
            <a:r>
              <a:rPr lang="en-IN" sz="2000" dirty="0"/>
              <a:t>Allocates resources based on user groups.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2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202020204" pitchFamily="34" charset="0"/>
              </a:rPr>
              <a:t>How Parallelism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DA290-31F5-4440-BEBC-43CF6EF3C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08858"/>
            <a:ext cx="10972800" cy="438912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Parallel Execution divides SQL statements into multiple small units called granules.</a:t>
            </a:r>
          </a:p>
          <a:p>
            <a:endParaRPr lang="en-IN" dirty="0"/>
          </a:p>
          <a:p>
            <a:r>
              <a:rPr lang="en-IN" dirty="0"/>
              <a:t>Each granule is executed by a separate process.</a:t>
            </a:r>
          </a:p>
          <a:p>
            <a:endParaRPr lang="en-IN" dirty="0"/>
          </a:p>
          <a:p>
            <a:r>
              <a:rPr lang="en-IN" dirty="0"/>
              <a:t>Oracle initializes the flag </a:t>
            </a:r>
            <a:r>
              <a:rPr lang="en-IN" i="1" dirty="0"/>
              <a:t>PARALLEL_MIN_SERVERS</a:t>
            </a:r>
            <a:r>
              <a:rPr lang="en-IN" dirty="0"/>
              <a:t> and </a:t>
            </a:r>
            <a:r>
              <a:rPr lang="en-IN" i="1" dirty="0"/>
              <a:t>PARALLEL_MAX_SERVERS</a:t>
            </a:r>
            <a:r>
              <a:rPr lang="en-IN" dirty="0"/>
              <a:t> on instance </a:t>
            </a:r>
            <a:r>
              <a:rPr lang="en-IN" dirty="0" err="1"/>
              <a:t>startup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If number of parallel execution servers increases, the flag </a:t>
            </a:r>
            <a:r>
              <a:rPr lang="en-IN" i="1" dirty="0"/>
              <a:t>PARALLEL_MAX_SERVERS</a:t>
            </a:r>
            <a:r>
              <a:rPr lang="en-IN" dirty="0"/>
              <a:t> is modified.</a:t>
            </a:r>
          </a:p>
        </p:txBody>
      </p:sp>
    </p:spTree>
    <p:extLst>
      <p:ext uri="{BB962C8B-B14F-4D97-AF65-F5344CB8AC3E}">
        <p14:creationId xmlns:p14="http://schemas.microsoft.com/office/powerpoint/2010/main" val="9244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202020204" pitchFamily="34" charset="0"/>
              </a:rPr>
              <a:t>How Parallelism 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0E8A5D-FBCA-4AED-A423-B14967BEB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5162"/>
            <a:ext cx="5282153" cy="4630289"/>
          </a:xfrm>
        </p:spPr>
        <p:txBody>
          <a:bodyPr>
            <a:normAutofit/>
          </a:bodyPr>
          <a:lstStyle/>
          <a:p>
            <a:r>
              <a:rPr lang="en-IN" dirty="0"/>
              <a:t>One parallel execution server is set as the query coordinator.</a:t>
            </a:r>
          </a:p>
          <a:p>
            <a:endParaRPr lang="en-IN" dirty="0"/>
          </a:p>
          <a:p>
            <a:r>
              <a:rPr lang="en-IN" dirty="0"/>
              <a:t>The query coordinator distributes tasks amongst all other execution servers.</a:t>
            </a:r>
          </a:p>
          <a:p>
            <a:endParaRPr lang="en-IN" dirty="0"/>
          </a:p>
          <a:p>
            <a:r>
              <a:rPr lang="en-IN" dirty="0"/>
              <a:t>The execution servers scan the tables, process their results and send it back to the coordinator.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09D8C-ECAC-480C-AA05-5F30BE131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606" y="1381027"/>
            <a:ext cx="2941384" cy="488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8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badi" panose="020B0604020202020204" pitchFamily="34" charset="0"/>
              </a:rPr>
              <a:t>Automatic Degree of Parallelism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64F28-DB0C-426F-A385-B0F4D07AF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1723"/>
            <a:ext cx="10972800" cy="4389120"/>
          </a:xfrm>
        </p:spPr>
        <p:txBody>
          <a:bodyPr/>
          <a:lstStyle/>
          <a:p>
            <a:r>
              <a:rPr lang="en-IN" dirty="0"/>
              <a:t>The query optimizer determines the fastest possible plan.</a:t>
            </a:r>
          </a:p>
          <a:p>
            <a:r>
              <a:rPr lang="en-IN" dirty="0"/>
              <a:t>Parses the query, calculates the execution cost, and calculates the DOP based on that.</a:t>
            </a:r>
          </a:p>
          <a:p>
            <a:r>
              <a:rPr lang="en-IN" dirty="0"/>
              <a:t>The cheapest plan </a:t>
            </a:r>
            <a:r>
              <a:rPr lang="en-IN" u="sng" dirty="0"/>
              <a:t>could also be</a:t>
            </a:r>
            <a:r>
              <a:rPr lang="en-IN" dirty="0"/>
              <a:t> a serial execution, and hence the architecture keeps that as an option.</a:t>
            </a:r>
          </a:p>
          <a:p>
            <a:r>
              <a:rPr lang="en-IN" dirty="0"/>
              <a:t>Uses </a:t>
            </a:r>
            <a:r>
              <a:rPr lang="en-IN" i="1" dirty="0"/>
              <a:t>PARALLEL_MIN_TIME_THRESHOLD</a:t>
            </a:r>
            <a:r>
              <a:rPr lang="en-IN" dirty="0"/>
              <a:t> flag for this.</a:t>
            </a:r>
          </a:p>
          <a:p>
            <a:r>
              <a:rPr lang="en-IN" dirty="0"/>
              <a:t>Default value of this flag is 10 seconds.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badi" panose="020B0604020202020204" pitchFamily="34" charset="0"/>
              </a:rPr>
              <a:t>Automatic Degree of Parallelism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D1FA8-4F8B-4F7C-961C-320A98EA1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395" y="2063907"/>
            <a:ext cx="8531209" cy="468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0DEE25B-454E-4B14-A7A9-82BB8A52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59" y="3888762"/>
            <a:ext cx="10582275" cy="2733675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C933AD7F-8469-44A2-A8B0-33F84707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202020204" pitchFamily="34" charset="0"/>
              </a:rPr>
              <a:t>Parallelism In Action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8DA6580-618C-4D32-A816-91C6350E8B5C}"/>
              </a:ext>
            </a:extLst>
          </p:cNvPr>
          <p:cNvSpPr txBox="1">
            <a:spLocks/>
          </p:cNvSpPr>
          <p:nvPr/>
        </p:nvSpPr>
        <p:spPr>
          <a:xfrm>
            <a:off x="609600" y="1979629"/>
            <a:ext cx="8430705" cy="414779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badi" panose="020B0604020202020204" pitchFamily="34" charset="0"/>
              </a:rPr>
              <a:t>Schema: </a:t>
            </a:r>
            <a:r>
              <a:rPr lang="en-US" sz="2400" dirty="0">
                <a:latin typeface="Abadi" panose="020B0604020202020204" pitchFamily="34" charset="0"/>
              </a:rPr>
              <a:t>SALES HISTORY (available on livesql.oracle.com)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407527B7-00E5-4A15-9F8A-A658B127E2D6}"/>
              </a:ext>
            </a:extLst>
          </p:cNvPr>
          <p:cNvSpPr txBox="1">
            <a:spLocks/>
          </p:cNvSpPr>
          <p:nvPr/>
        </p:nvSpPr>
        <p:spPr>
          <a:xfrm>
            <a:off x="609599" y="2751846"/>
            <a:ext cx="8430705" cy="903401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badi" panose="020B0604020202020204" pitchFamily="34" charset="0"/>
              </a:rPr>
              <a:t>No. of records:</a:t>
            </a:r>
          </a:p>
          <a:p>
            <a:r>
              <a:rPr lang="en-IN" sz="2400" dirty="0">
                <a:latin typeface="Abadi" panose="020B0604020202020204" pitchFamily="34" charset="0"/>
              </a:rPr>
              <a:t>SALES: 918,843</a:t>
            </a:r>
          </a:p>
          <a:p>
            <a:r>
              <a:rPr lang="en-IN" sz="2400" dirty="0">
                <a:latin typeface="Abadi" panose="020B0604020202020204" pitchFamily="34" charset="0"/>
              </a:rPr>
              <a:t>CUSTOMERS: 55,500</a:t>
            </a:r>
            <a:endParaRPr lang="en-US" sz="2400" dirty="0">
              <a:latin typeface="Abadi" panose="020B0604020202020204" pitchFamily="34" charset="0"/>
            </a:endParaRPr>
          </a:p>
          <a:p>
            <a:endParaRPr lang="en-US" sz="2400" dirty="0">
              <a:latin typeface="Abadi" panose="020B0604020202020204" pitchFamily="34" charset="0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7C76255F-0EE3-48D5-9B3A-34C6F47C707A}"/>
              </a:ext>
            </a:extLst>
          </p:cNvPr>
          <p:cNvSpPr txBox="1">
            <a:spLocks/>
          </p:cNvSpPr>
          <p:nvPr/>
        </p:nvSpPr>
        <p:spPr>
          <a:xfrm>
            <a:off x="7737835" y="2846116"/>
            <a:ext cx="4328474" cy="414779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latin typeface="Abadi" panose="020B0604020202020204" pitchFamily="34" charset="0"/>
              </a:rPr>
              <a:t>Execution Time: </a:t>
            </a:r>
            <a:r>
              <a:rPr lang="en-US" sz="2400" dirty="0">
                <a:latin typeface="Abadi" panose="020B0604020202020204" pitchFamily="34" charset="0"/>
              </a:rPr>
              <a:t>18.83 seconds</a:t>
            </a:r>
          </a:p>
        </p:txBody>
      </p:sp>
    </p:spTree>
    <p:extLst>
      <p:ext uri="{BB962C8B-B14F-4D97-AF65-F5344CB8AC3E}">
        <p14:creationId xmlns:p14="http://schemas.microsoft.com/office/powerpoint/2010/main" val="165877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0DEE25B-454E-4B14-A7A9-82BB8A52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59" y="3888762"/>
            <a:ext cx="10582275" cy="2733675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C933AD7F-8469-44A2-A8B0-33F84707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202020204" pitchFamily="34" charset="0"/>
              </a:rPr>
              <a:t>Parallelism In Action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38DA6580-618C-4D32-A816-91C6350E8B5C}"/>
              </a:ext>
            </a:extLst>
          </p:cNvPr>
          <p:cNvSpPr txBox="1">
            <a:spLocks/>
          </p:cNvSpPr>
          <p:nvPr/>
        </p:nvSpPr>
        <p:spPr>
          <a:xfrm>
            <a:off x="609600" y="1979629"/>
            <a:ext cx="8430705" cy="414779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badi" panose="020B0604020202020204" pitchFamily="34" charset="0"/>
              </a:rPr>
              <a:t>Schema: </a:t>
            </a:r>
            <a:r>
              <a:rPr lang="en-US" sz="2400" dirty="0">
                <a:latin typeface="Abadi" panose="020B0604020202020204" pitchFamily="34" charset="0"/>
              </a:rPr>
              <a:t>SALES HISTORY (available on livesql.oracle.com)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407527B7-00E5-4A15-9F8A-A658B127E2D6}"/>
              </a:ext>
            </a:extLst>
          </p:cNvPr>
          <p:cNvSpPr txBox="1">
            <a:spLocks/>
          </p:cNvSpPr>
          <p:nvPr/>
        </p:nvSpPr>
        <p:spPr>
          <a:xfrm>
            <a:off x="609599" y="2751846"/>
            <a:ext cx="8430705" cy="903401"/>
          </a:xfrm>
          <a:prstGeom prst="rect">
            <a:avLst/>
          </a:prstGeom>
        </p:spPr>
        <p:txBody>
          <a:bodyPr vert="horz" lIns="0" rIns="0" bIns="0" anchor="b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badi" panose="020B0604020202020204" pitchFamily="34" charset="0"/>
              </a:rPr>
              <a:t>No. of records:</a:t>
            </a:r>
          </a:p>
          <a:p>
            <a:r>
              <a:rPr lang="en-IN" sz="2400" dirty="0">
                <a:latin typeface="Abadi" panose="020B0604020202020204" pitchFamily="34" charset="0"/>
              </a:rPr>
              <a:t>SALES: 918,843</a:t>
            </a:r>
          </a:p>
          <a:p>
            <a:r>
              <a:rPr lang="en-IN" sz="2400" dirty="0">
                <a:latin typeface="Abadi" panose="020B0604020202020204" pitchFamily="34" charset="0"/>
              </a:rPr>
              <a:t>CUSTOMERS: 55,500</a:t>
            </a:r>
            <a:endParaRPr lang="en-US" sz="2400" dirty="0">
              <a:latin typeface="Abadi" panose="020B0604020202020204" pitchFamily="34" charset="0"/>
            </a:endParaRPr>
          </a:p>
          <a:p>
            <a:endParaRPr lang="en-US" sz="2400" dirty="0">
              <a:latin typeface="Abadi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5E3B4F-EE17-4ABB-891B-6EB60AA06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670" y="3879335"/>
            <a:ext cx="3362325" cy="266700"/>
          </a:xfrm>
          <a:prstGeom prst="rect">
            <a:avLst/>
          </a:prstGeom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EF656E34-5E54-4EFD-827A-82C740E9CEBC}"/>
              </a:ext>
            </a:extLst>
          </p:cNvPr>
          <p:cNvSpPr txBox="1">
            <a:spLocks/>
          </p:cNvSpPr>
          <p:nvPr/>
        </p:nvSpPr>
        <p:spPr>
          <a:xfrm>
            <a:off x="7550870" y="2844540"/>
            <a:ext cx="4328474" cy="414779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400" b="1" dirty="0">
                <a:latin typeface="Abadi" panose="020B0604020202020204" pitchFamily="34" charset="0"/>
              </a:rPr>
              <a:t>Execution Time: </a:t>
            </a:r>
            <a:r>
              <a:rPr lang="en-US" sz="2400" dirty="0">
                <a:latin typeface="Abadi" panose="020B0604020202020204" pitchFamily="34" charset="0"/>
              </a:rPr>
              <a:t>5.60 seconds</a:t>
            </a:r>
          </a:p>
        </p:txBody>
      </p:sp>
    </p:spTree>
    <p:extLst>
      <p:ext uri="{BB962C8B-B14F-4D97-AF65-F5344CB8AC3E}">
        <p14:creationId xmlns:p14="http://schemas.microsoft.com/office/powerpoint/2010/main" val="380905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C933AD7F-8469-44A2-A8B0-33F84707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202020204" pitchFamily="34" charset="0"/>
              </a:rPr>
              <a:t>Parallelism In Action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F044BC-B90E-4021-B849-1FDCDD940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32" y="1878831"/>
            <a:ext cx="3629458" cy="23666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07D095-DC71-4378-94A7-BDED53D25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723" y="1724540"/>
            <a:ext cx="4689693" cy="23666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F3D5FC-13EC-47EE-AF67-AFCFB11C3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700" y="3808013"/>
            <a:ext cx="63246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7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C933AD7F-8469-44A2-A8B0-33F847074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202020204" pitchFamily="34" charset="0"/>
              </a:rPr>
              <a:t>Parallelism -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B4A12-C18B-425A-818E-5C8C424AA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01343"/>
            <a:ext cx="4980737" cy="3125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DBCC71-D53F-468D-88AB-9FCB73326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197" y="2544783"/>
            <a:ext cx="5149203" cy="323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1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202020204" pitchFamily="34" charset="0"/>
              </a:rPr>
              <a:t>Database vs Data Warehouse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C4C562-8582-445F-A1BB-B343BF330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789522"/>
              </p:ext>
            </p:extLst>
          </p:nvPr>
        </p:nvGraphicFramePr>
        <p:xfrm>
          <a:off x="609600" y="2717587"/>
          <a:ext cx="10972800" cy="2763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3292953887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825806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Warehouse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39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Used for Online Transactional Processing (OLTP)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Used for Online Analytical Processing (OLAP)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81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Entity – Relationship modelling techniques are used for RDBS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Modelling techniques are used for Data Warehouse design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09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Optimized for write operations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Optimized for read operations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27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Performance is low for analytical queries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Performance is high for analytical queries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53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Minimal to no downtime expected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Can have scheduled downtime for data warehouse refresh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435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52165" y="1649692"/>
            <a:ext cx="11150862" cy="3261674"/>
          </a:xfrm>
        </p:spPr>
        <p:txBody>
          <a:bodyPr anchor="ctr">
            <a:noAutofit/>
          </a:bodyPr>
          <a:lstStyle/>
          <a:p>
            <a:pPr algn="l"/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2164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202020204" pitchFamily="34" charset="0"/>
              </a:rPr>
              <a:t>Data Warehouse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decision support database maintained separately from transactional or operational database</a:t>
            </a:r>
          </a:p>
          <a:p>
            <a:r>
              <a:rPr lang="en-IN" dirty="0"/>
              <a:t>Contains huge amounts of historic data</a:t>
            </a:r>
            <a:endParaRPr lang="en-US" dirty="0"/>
          </a:p>
          <a:p>
            <a:r>
              <a:rPr lang="en-IN" dirty="0"/>
              <a:t>Single and consistent store of data from multiple sources</a:t>
            </a:r>
          </a:p>
          <a:p>
            <a:r>
              <a:rPr lang="en-IN" dirty="0"/>
              <a:t>Contains transformed informational data</a:t>
            </a:r>
          </a:p>
          <a:p>
            <a:r>
              <a:rPr lang="en-IN" dirty="0"/>
              <a:t>Structured for complex queries and data analysis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3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202020204" pitchFamily="34" charset="0"/>
              </a:rPr>
              <a:t>Data Warehousing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8770" y="2718697"/>
            <a:ext cx="4292339" cy="292875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 process of transforming data into information and making it available to the users in a timely and efficient manner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0204A-848B-4F8E-9CDB-3A819B7CC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812" y="2538795"/>
            <a:ext cx="5691101" cy="274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4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202020204" pitchFamily="34" charset="0"/>
              </a:rPr>
              <a:t>Why Data Warehousing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40213-66C5-464E-80F6-E8E57EE60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8028"/>
            <a:ext cx="10972800" cy="4389120"/>
          </a:xfrm>
        </p:spPr>
        <p:txBody>
          <a:bodyPr/>
          <a:lstStyle/>
          <a:p>
            <a:r>
              <a:rPr lang="en-IN" dirty="0"/>
              <a:t>Structured in a way to increase performance of analytical tasks</a:t>
            </a:r>
          </a:p>
          <a:p>
            <a:endParaRPr lang="en-IN" dirty="0"/>
          </a:p>
          <a:p>
            <a:r>
              <a:rPr lang="en-IN" dirty="0"/>
              <a:t>Partitions analytical and operational tasks, limiting risks of locking users during data updates</a:t>
            </a:r>
          </a:p>
          <a:p>
            <a:endParaRPr lang="en-IN" dirty="0"/>
          </a:p>
          <a:p>
            <a:r>
              <a:rPr lang="en-IN" dirty="0"/>
              <a:t>F</a:t>
            </a:r>
            <a:r>
              <a:rPr lang="en-US" dirty="0"/>
              <a:t>aster and more flexible reporting for business intelligence</a:t>
            </a:r>
          </a:p>
          <a:p>
            <a:endParaRPr lang="en-US" dirty="0"/>
          </a:p>
          <a:p>
            <a:r>
              <a:rPr lang="en-IN" dirty="0"/>
              <a:t>Understanding how well the business is performing</a:t>
            </a:r>
          </a:p>
          <a:p>
            <a:pPr lvl="1"/>
            <a:r>
              <a:rPr lang="en-IN" dirty="0"/>
              <a:t>Example: Sales information</a:t>
            </a:r>
          </a:p>
        </p:txBody>
      </p:sp>
    </p:spTree>
    <p:extLst>
      <p:ext uri="{BB962C8B-B14F-4D97-AF65-F5344CB8AC3E}">
        <p14:creationId xmlns:p14="http://schemas.microsoft.com/office/powerpoint/2010/main" val="169610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badi" panose="020B0604020202020204" pitchFamily="34" charset="0"/>
              </a:rPr>
              <a:t>Data Warehousing –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EBE34D-1540-46BF-9AB0-FDD194EAC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369" y="2096727"/>
            <a:ext cx="5419261" cy="44926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840D78-B6EA-4685-9675-6011296C40F9}"/>
              </a:ext>
            </a:extLst>
          </p:cNvPr>
          <p:cNvSpPr/>
          <p:nvPr/>
        </p:nvSpPr>
        <p:spPr>
          <a:xfrm>
            <a:off x="5467547" y="2007910"/>
            <a:ext cx="2328420" cy="3582185"/>
          </a:xfrm>
          <a:prstGeom prst="rect">
            <a:avLst/>
          </a:prstGeom>
          <a:noFill/>
          <a:ln w="762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7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badi" panose="020B0604020202020204" pitchFamily="34" charset="0"/>
              </a:rPr>
              <a:t>O</a:t>
            </a:r>
            <a:r>
              <a:rPr lang="en-US" dirty="0">
                <a:latin typeface="Abadi" panose="020B0604020202020204" pitchFamily="34" charset="0"/>
              </a:rPr>
              <a:t>n-</a:t>
            </a:r>
            <a:r>
              <a:rPr lang="en-US" dirty="0">
                <a:solidFill>
                  <a:srgbClr val="C00000"/>
                </a:solidFill>
                <a:latin typeface="Abadi" panose="020B0604020202020204" pitchFamily="34" charset="0"/>
              </a:rPr>
              <a:t>L</a:t>
            </a:r>
            <a:r>
              <a:rPr lang="en-US" dirty="0">
                <a:latin typeface="Abadi" panose="020B0604020202020204" pitchFamily="34" charset="0"/>
              </a:rPr>
              <a:t>ine </a:t>
            </a:r>
            <a:r>
              <a:rPr lang="en-US" dirty="0">
                <a:solidFill>
                  <a:srgbClr val="C00000"/>
                </a:solidFill>
                <a:latin typeface="Abadi" panose="020B0604020202020204" pitchFamily="34" charset="0"/>
              </a:rPr>
              <a:t>A</a:t>
            </a:r>
            <a:r>
              <a:rPr lang="en-US" dirty="0">
                <a:latin typeface="Abadi" panose="020B0604020202020204" pitchFamily="34" charset="0"/>
              </a:rPr>
              <a:t>nalytical </a:t>
            </a:r>
            <a:r>
              <a:rPr lang="en-US" dirty="0">
                <a:solidFill>
                  <a:srgbClr val="C00000"/>
                </a:solidFill>
                <a:latin typeface="Abadi" panose="020B0604020202020204" pitchFamily="34" charset="0"/>
              </a:rPr>
              <a:t>P</a:t>
            </a:r>
            <a:r>
              <a:rPr lang="en-US" dirty="0">
                <a:latin typeface="Abadi" panose="020B0604020202020204" pitchFamily="34" charset="0"/>
              </a:rPr>
              <a:t>rocessing (OLAP)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8C47218-D600-4BB9-967D-4334DE6C7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681" y="3692909"/>
            <a:ext cx="625311" cy="320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800" b="1" dirty="0">
                <a:solidFill>
                  <a:srgbClr val="6D6D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OLAP</a:t>
            </a:r>
          </a:p>
          <a:p>
            <a:pPr marL="0" indent="0">
              <a:buNone/>
            </a:pPr>
            <a:r>
              <a:rPr lang="en-IN" sz="800" b="1" dirty="0">
                <a:solidFill>
                  <a:srgbClr val="6D6D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CUBE</a:t>
            </a:r>
            <a:endParaRPr lang="en-US" sz="800" b="1" dirty="0">
              <a:solidFill>
                <a:srgbClr val="6D6D6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B63E06-C507-4CCB-A143-B5E667AA5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998" y="2920295"/>
            <a:ext cx="5705475" cy="2676525"/>
          </a:xfrm>
          <a:prstGeom prst="rect">
            <a:avLst/>
          </a:prstGeom>
        </p:spPr>
      </p:pic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A740B30F-1F49-40E5-8601-A233B0444710}"/>
              </a:ext>
            </a:extLst>
          </p:cNvPr>
          <p:cNvSpPr txBox="1">
            <a:spLocks/>
          </p:cNvSpPr>
          <p:nvPr/>
        </p:nvSpPr>
        <p:spPr>
          <a:xfrm>
            <a:off x="11007365" y="4098261"/>
            <a:ext cx="625311" cy="320592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/>
              <a:buNone/>
            </a:pPr>
            <a:r>
              <a:rPr lang="en-IN" sz="800" b="1">
                <a:solidFill>
                  <a:srgbClr val="6D6D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OLAP</a:t>
            </a:r>
          </a:p>
          <a:p>
            <a:pPr marL="0" indent="0">
              <a:buFont typeface="Wingdings 2"/>
              <a:buNone/>
            </a:pPr>
            <a:r>
              <a:rPr lang="en-IN" sz="800" b="1">
                <a:solidFill>
                  <a:srgbClr val="6D6D6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CUBE</a:t>
            </a:r>
            <a:endParaRPr lang="en-US" sz="800" b="1" dirty="0">
              <a:solidFill>
                <a:srgbClr val="6D6D6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759D141A-9CC8-46BC-B784-D39628C89360}"/>
              </a:ext>
            </a:extLst>
          </p:cNvPr>
          <p:cNvSpPr txBox="1">
            <a:spLocks/>
          </p:cNvSpPr>
          <p:nvPr/>
        </p:nvSpPr>
        <p:spPr>
          <a:xfrm>
            <a:off x="559324" y="2303126"/>
            <a:ext cx="5486400" cy="474812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OLAP is a mechanism to extract and view data from different point of views.</a:t>
            </a:r>
          </a:p>
          <a:p>
            <a:r>
              <a:rPr lang="en-IN" dirty="0"/>
              <a:t>It allows users to analyse database information from multiple sources simultaneously.</a:t>
            </a:r>
          </a:p>
          <a:p>
            <a:r>
              <a:rPr lang="en-IN" dirty="0"/>
              <a:t>Stores data from multiple dimensions.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8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202020204" pitchFamily="34" charset="0"/>
              </a:rPr>
              <a:t>OLAP Cube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B30084C-FC14-4B3B-98D1-B46E3C90857E}"/>
              </a:ext>
            </a:extLst>
          </p:cNvPr>
          <p:cNvSpPr txBox="1">
            <a:spLocks/>
          </p:cNvSpPr>
          <p:nvPr/>
        </p:nvSpPr>
        <p:spPr>
          <a:xfrm>
            <a:off x="762000" y="20878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 data structure that allows fast analysis of data.</a:t>
            </a:r>
          </a:p>
          <a:p>
            <a:r>
              <a:rPr lang="en-IN" dirty="0"/>
              <a:t>Consists of numeric facts called measures which are categorized by dimensions.</a:t>
            </a:r>
          </a:p>
          <a:p>
            <a:endParaRPr lang="en-US" dirty="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D0E3E84C-3D3F-46AE-B314-EB9C380D7072}"/>
              </a:ext>
            </a:extLst>
          </p:cNvPr>
          <p:cNvSpPr txBox="1">
            <a:spLocks/>
          </p:cNvSpPr>
          <p:nvPr/>
        </p:nvSpPr>
        <p:spPr>
          <a:xfrm>
            <a:off x="609600" y="3542119"/>
            <a:ext cx="4416458" cy="681087"/>
          </a:xfrm>
          <a:prstGeom prst="rect">
            <a:avLst/>
          </a:prstGeom>
        </p:spPr>
        <p:txBody>
          <a:bodyPr vert="horz" lIns="0" rIns="0" bIns="0" anchor="b">
            <a:normAutofit fontScale="92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badi" panose="020B0604020202020204" pitchFamily="34" charset="0"/>
              </a:rPr>
              <a:t>OLAP Cube Operations: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70D19E9F-90C1-4E34-AD06-4D68BCCEED35}"/>
              </a:ext>
            </a:extLst>
          </p:cNvPr>
          <p:cNvSpPr txBox="1">
            <a:spLocks/>
          </p:cNvSpPr>
          <p:nvPr/>
        </p:nvSpPr>
        <p:spPr>
          <a:xfrm>
            <a:off x="762000" y="4204354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Drill down</a:t>
            </a:r>
          </a:p>
          <a:p>
            <a:r>
              <a:rPr lang="en-IN" dirty="0"/>
              <a:t>Roll up</a:t>
            </a:r>
          </a:p>
          <a:p>
            <a:r>
              <a:rPr lang="en-IN" dirty="0"/>
              <a:t>Slice</a:t>
            </a:r>
          </a:p>
          <a:p>
            <a:r>
              <a:rPr lang="en-IN" dirty="0"/>
              <a:t>Dice</a:t>
            </a:r>
          </a:p>
          <a:p>
            <a:r>
              <a:rPr lang="en-IN" dirty="0"/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2702750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badi" panose="020B0604020202020204" pitchFamily="34" charset="0"/>
              </a:rPr>
              <a:t>Parallel Execution in Data Warehousing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7E0263C-EDFA-48D7-B29B-3447866DAC91}"/>
              </a:ext>
            </a:extLst>
          </p:cNvPr>
          <p:cNvSpPr txBox="1">
            <a:spLocks/>
          </p:cNvSpPr>
          <p:nvPr/>
        </p:nvSpPr>
        <p:spPr>
          <a:xfrm>
            <a:off x="609600" y="1958416"/>
            <a:ext cx="4416458" cy="681087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badi" panose="020B0604020202020204" pitchFamily="34" charset="0"/>
              </a:rPr>
              <a:t>Why: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B79D2F47-525D-46CB-AEC4-6A7CCA366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997504"/>
            <a:ext cx="11145626" cy="3156408"/>
          </a:xfrm>
        </p:spPr>
        <p:txBody>
          <a:bodyPr>
            <a:normAutofit/>
          </a:bodyPr>
          <a:lstStyle/>
          <a:p>
            <a:r>
              <a:rPr lang="en-IN" sz="2800" dirty="0"/>
              <a:t>For queries requiring large table scans or joins</a:t>
            </a:r>
          </a:p>
          <a:p>
            <a:r>
              <a:rPr lang="en-IN" sz="2800" dirty="0"/>
              <a:t>For creation of large indexes</a:t>
            </a:r>
          </a:p>
          <a:p>
            <a:r>
              <a:rPr lang="en-IN" sz="2800" dirty="0"/>
              <a:t>For creation of large tables (including materialized views)</a:t>
            </a:r>
          </a:p>
          <a:p>
            <a:r>
              <a:rPr lang="en-IN" sz="2800" dirty="0"/>
              <a:t>For bulk operations like bulk inserts, merges, or deletes </a:t>
            </a:r>
          </a:p>
        </p:txBody>
      </p:sp>
    </p:spTree>
    <p:extLst>
      <p:ext uri="{BB962C8B-B14F-4D97-AF65-F5344CB8AC3E}">
        <p14:creationId xmlns:p14="http://schemas.microsoft.com/office/powerpoint/2010/main" val="307526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3307</TotalTime>
  <Words>665</Words>
  <Application>Microsoft Office PowerPoint</Application>
  <PresentationFormat>Widescreen</PresentationFormat>
  <Paragraphs>108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Abadi</vt:lpstr>
      <vt:lpstr>Arial</vt:lpstr>
      <vt:lpstr>Calibri</vt:lpstr>
      <vt:lpstr>Century Gothic</vt:lpstr>
      <vt:lpstr>Palatino Linotype</vt:lpstr>
      <vt:lpstr>Wingdings 2</vt:lpstr>
      <vt:lpstr>Presentation on brainstorming</vt:lpstr>
      <vt:lpstr>Parallel Processing in Data Warehousing and Big Data Analytics</vt:lpstr>
      <vt:lpstr>Database vs Data Warehouse</vt:lpstr>
      <vt:lpstr>Data Warehouse</vt:lpstr>
      <vt:lpstr>Data Warehousing</vt:lpstr>
      <vt:lpstr>Why Data Warehousing</vt:lpstr>
      <vt:lpstr>Data Warehousing – Structure</vt:lpstr>
      <vt:lpstr>On-Line Analytical Processing (OLAP)</vt:lpstr>
      <vt:lpstr>OLAP Cube</vt:lpstr>
      <vt:lpstr>Parallel Execution in Data Warehousing</vt:lpstr>
      <vt:lpstr>Parallel Execution in Data Warehousing</vt:lpstr>
      <vt:lpstr>Degree of Parallelism (DOP)</vt:lpstr>
      <vt:lpstr>How Parallelism Works</vt:lpstr>
      <vt:lpstr>How Parallelism Works</vt:lpstr>
      <vt:lpstr>Automatic Degree of Parallelism</vt:lpstr>
      <vt:lpstr>Automatic Degree of Parallelism</vt:lpstr>
      <vt:lpstr>Parallelism In Action</vt:lpstr>
      <vt:lpstr>Parallelism In Action</vt:lpstr>
      <vt:lpstr>Parallelism In Action</vt:lpstr>
      <vt:lpstr>Parallelism - Performance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Processing in Data Warehousing and Big Data Analytics</dc:title>
  <dc:creator>Abhishek Sharma</dc:creator>
  <cp:lastModifiedBy>Abhishek Sharma</cp:lastModifiedBy>
  <cp:revision>39</cp:revision>
  <cp:lastPrinted>2018-05-07T23:41:01Z</cp:lastPrinted>
  <dcterms:created xsi:type="dcterms:W3CDTF">2018-04-30T01:06:01Z</dcterms:created>
  <dcterms:modified xsi:type="dcterms:W3CDTF">2019-04-15T07:17:51Z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