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C278-7079-4F6F-83BD-720E49E2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E1094-3A05-485B-86FB-84E88313B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D726-49AD-4F98-AA34-0AFA53D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3476-D37A-4F55-86C9-194C44C1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0D7D-B609-4800-A39F-8091298E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4066-9E8B-4A0C-AFC7-8AEA4697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CD0C6-8731-4552-B8F7-C5ECD22DD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FC6C-E9C0-415A-84FA-6CE1947B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86B5-9983-4A8B-B2EC-71A9B6A5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3493-F0E0-4609-8E71-8168BA9D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E640D-C0C2-4BD5-8190-4C4B377AE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B4ECB-8AF0-41D3-B34C-8260AEA12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F870-8879-43A3-92BB-B09F57E0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578E-05DD-4D99-B40D-48514972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D1FD-3B7B-47EF-A026-BBCBAA53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2C61-9B22-4497-87C3-40787ED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5FFE-B098-438D-BD54-3FBFB2ED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B40E-815D-45D0-8B57-F4AE1634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AE12-43EE-41E6-BE77-10F06CD3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A370-6870-49DD-8D5D-7EE4DA60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3447-EF06-43B7-822F-9BD45B0F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46D29-32CA-41CC-A278-4D78B7C6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C88B-0B1F-406B-BC1A-CCF3331E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9EAE1-F0DF-44C4-B50C-2727579E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FEBE-623D-4202-A2EC-4013EC30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C677-F61D-43FE-A02C-09232649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5EED-9FB8-4DAD-86D3-8ACF7086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BAD-8745-403F-A7AF-92E3D06BC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D940-E25F-4211-A814-7CDFF103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4302-D7FD-4353-8CAA-08336644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DDAC-F800-4226-BFD5-31C95FFD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F8FE-DB7F-48FD-B82F-568FD732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F372-C9FA-4C2A-BE87-97B62F0C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26D76-9F8A-4989-939C-CA7A285CC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42B16-5E33-45AB-AD1A-EC8471241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7D63B-D103-4B75-8976-C3A32464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3980B-CA8C-427E-B1A1-27DC9FEF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D8556-E4EC-4641-A5FA-06CF036E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F393A-741C-4210-BAB6-E96FC2B5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B351-A0ED-4E42-B0FE-E4F9A70C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E3643-5925-4FE9-8533-9DA08250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87BF4-9B32-438E-88E5-827F64E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EB123-6F94-41D9-B29B-67A5B42B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F0B64-EC44-4A1E-B8A4-C92192AE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677F1-A502-4A08-8495-337B7233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D9D2-92CF-43CC-9225-101CDED1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9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FB7B-CDAF-4B7B-84AD-C2BB617C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C9AC-45EF-4B7D-B3FA-AB1C0366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679BF-8EFE-43D0-A34A-30D8B936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142B-7513-4DE1-B907-BCDD62AA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DA087-90C0-44AC-8BAE-368619FA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A58CE-69B5-48F9-8587-31D5D0F0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96E2-AAF5-46E3-B200-DAEE5524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A61CA-4730-43CF-B60C-EA3FEDA78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76C99-8B9F-4EC3-A154-A2F715EC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D100F-B785-4C0B-96BC-8F11988E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60AE1-EA95-4377-AE07-E847F49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DD45-EDFF-46BB-A7E3-FA57502C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C5175-3230-4D39-80E4-ACD2B0E0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3C0E5-63C5-4ABD-A103-B9AA8B2A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FA52-D50F-48FB-91FD-D26787830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155D-59AA-4B5F-A78F-BBE28630068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6377-FC09-414B-9ABA-0B5D9013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05A2-2190-4FA2-9375-C3431A38C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02B4-245E-47B2-AB85-0B12BEEF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6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6A5E-B8DD-42CC-8F63-1C6E7CFDB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1122363"/>
            <a:ext cx="113919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Electricity Usage Analysis using Spark </a:t>
            </a:r>
            <a:r>
              <a:rPr lang="en-US" dirty="0" err="1"/>
              <a:t>MLlib</a:t>
            </a:r>
            <a:r>
              <a:rPr lang="en-US" dirty="0"/>
              <a:t> for 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8D39-E1AF-4FF9-AA93-BA80D0E1D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433546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/>
              <a:t>Presenters:</a:t>
            </a:r>
          </a:p>
          <a:p>
            <a:pPr algn="l"/>
            <a:r>
              <a:rPr lang="en-US" dirty="0"/>
              <a:t>Abhishek Manoj Sharma</a:t>
            </a:r>
          </a:p>
          <a:p>
            <a:pPr algn="l"/>
            <a:r>
              <a:rPr lang="en-US" dirty="0"/>
              <a:t>Kunal Deshmukh</a:t>
            </a:r>
          </a:p>
          <a:p>
            <a:pPr algn="l"/>
            <a:r>
              <a:rPr lang="en-US" dirty="0"/>
              <a:t>Ling Ouyang</a:t>
            </a:r>
          </a:p>
        </p:txBody>
      </p:sp>
    </p:spTree>
    <p:extLst>
      <p:ext uri="{BB962C8B-B14F-4D97-AF65-F5344CB8AC3E}">
        <p14:creationId xmlns:p14="http://schemas.microsoft.com/office/powerpoint/2010/main" val="180380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Means Clustering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F85-ECF2-44D7-A2DD-72C62A6A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908550"/>
          </a:xfrm>
        </p:spPr>
        <p:txBody>
          <a:bodyPr/>
          <a:lstStyle/>
          <a:p>
            <a:r>
              <a:rPr lang="en-IN" dirty="0"/>
              <a:t>It is an unsupervised clustering algorithm.</a:t>
            </a:r>
          </a:p>
          <a:p>
            <a:endParaRPr lang="en-IN" dirty="0"/>
          </a:p>
          <a:p>
            <a:r>
              <a:rPr lang="en-IN" dirty="0"/>
              <a:t>K Means aims to partition records into ‘k’ clusters.</a:t>
            </a:r>
          </a:p>
          <a:p>
            <a:endParaRPr lang="en-IN" dirty="0"/>
          </a:p>
          <a:p>
            <a:r>
              <a:rPr lang="en-IN" dirty="0"/>
              <a:t>Each record belongs to the cluster with the nearest mean which acts as a prototype for that cluster (also known as centroid).</a:t>
            </a:r>
          </a:p>
          <a:p>
            <a:endParaRPr lang="en-IN" dirty="0"/>
          </a:p>
          <a:p>
            <a:r>
              <a:rPr lang="en-IN" dirty="0"/>
              <a:t>It is an iterative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44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Means using Spark </a:t>
            </a:r>
            <a:r>
              <a:rPr lang="en-IN" b="1" dirty="0" err="1"/>
              <a:t>MLlib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F85-ECF2-44D7-A2DD-72C62A6A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908550"/>
          </a:xfrm>
        </p:spPr>
        <p:txBody>
          <a:bodyPr/>
          <a:lstStyle/>
          <a:p>
            <a:r>
              <a:rPr lang="en-US" dirty="0"/>
              <a:t>Used Spark’s </a:t>
            </a:r>
            <a:r>
              <a:rPr lang="en-US" dirty="0" err="1"/>
              <a:t>MLlib</a:t>
            </a:r>
            <a:r>
              <a:rPr lang="en-US" dirty="0"/>
              <a:t> package for K-means clustering.</a:t>
            </a:r>
          </a:p>
          <a:p>
            <a:endParaRPr lang="en-US" dirty="0"/>
          </a:p>
          <a:p>
            <a:r>
              <a:rPr lang="en-US" dirty="0"/>
              <a:t>Calculated the cost (sum of squared errors) for each cluster.</a:t>
            </a:r>
          </a:p>
          <a:p>
            <a:endParaRPr lang="en-US" dirty="0"/>
          </a:p>
          <a:p>
            <a:r>
              <a:rPr lang="en-US" dirty="0"/>
              <a:t>Clustered data for different values of ‘K’ to find the most optimal ‘K’ (least cost)</a:t>
            </a:r>
          </a:p>
          <a:p>
            <a:endParaRPr lang="en-US" dirty="0"/>
          </a:p>
          <a:p>
            <a:r>
              <a:rPr lang="en-US" dirty="0"/>
              <a:t>Used the </a:t>
            </a:r>
            <a:r>
              <a:rPr lang="en-US" dirty="0" err="1"/>
              <a:t>KMeans.train</a:t>
            </a:r>
            <a:r>
              <a:rPr lang="en-US" dirty="0"/>
              <a:t>() and </a:t>
            </a:r>
            <a:r>
              <a:rPr lang="en-US" dirty="0" err="1"/>
              <a:t>KMeansModel.predict</a:t>
            </a:r>
            <a:r>
              <a:rPr lang="en-US" dirty="0"/>
              <a:t>() methods to generate and identify clusters.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10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Means using Spark </a:t>
            </a:r>
            <a:r>
              <a:rPr lang="en-IN" b="1" dirty="0" err="1"/>
              <a:t>MLlib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F85-ECF2-44D7-A2DD-72C62A6A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908550"/>
          </a:xfrm>
        </p:spPr>
        <p:txBody>
          <a:bodyPr/>
          <a:lstStyle/>
          <a:p>
            <a:r>
              <a:rPr lang="en-US" dirty="0" err="1"/>
              <a:t>KMeansModel</a:t>
            </a:r>
            <a:r>
              <a:rPr lang="en-US" dirty="0"/>
              <a:t> clusters = </a:t>
            </a:r>
            <a:r>
              <a:rPr lang="en-US" dirty="0" err="1"/>
              <a:t>KMeans.train</a:t>
            </a:r>
            <a:r>
              <a:rPr lang="en-US" i="1" dirty="0"/>
              <a:t>(&lt;</a:t>
            </a:r>
            <a:r>
              <a:rPr lang="en-US" i="1" dirty="0" err="1"/>
              <a:t>RDD_Object</a:t>
            </a:r>
            <a:r>
              <a:rPr lang="en-US" i="1" dirty="0"/>
              <a:t>&gt;, &lt;</a:t>
            </a:r>
            <a:r>
              <a:rPr lang="en-US" i="1" dirty="0" err="1"/>
              <a:t>number_of_clusters_i.e._k</a:t>
            </a:r>
            <a:r>
              <a:rPr lang="en-US" i="1" dirty="0"/>
              <a:t>&gt;, &lt;</a:t>
            </a:r>
            <a:r>
              <a:rPr lang="en-US" i="1" dirty="0" err="1"/>
              <a:t>number_of_iterations</a:t>
            </a:r>
            <a:r>
              <a:rPr lang="en-US" i="1" dirty="0"/>
              <a:t>&gt;);</a:t>
            </a:r>
          </a:p>
          <a:p>
            <a:endParaRPr lang="en-IN" dirty="0"/>
          </a:p>
          <a:p>
            <a:r>
              <a:rPr lang="en-IN" dirty="0" err="1"/>
              <a:t>JavaRDD</a:t>
            </a:r>
            <a:r>
              <a:rPr lang="en-IN" dirty="0"/>
              <a:t>&lt;Integer&gt; predictions = </a:t>
            </a:r>
            <a:r>
              <a:rPr lang="en-IN" dirty="0" err="1"/>
              <a:t>clusters.predict</a:t>
            </a:r>
            <a:r>
              <a:rPr lang="en-IN" i="1" dirty="0"/>
              <a:t>(&lt;</a:t>
            </a:r>
            <a:r>
              <a:rPr lang="en-IN" i="1" dirty="0" err="1"/>
              <a:t>RDD_Object</a:t>
            </a:r>
            <a:r>
              <a:rPr lang="en-IN" i="1" dirty="0"/>
              <a:t>&gt;)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i="1" dirty="0" err="1"/>
              <a:t>clusters.clusterCenters</a:t>
            </a:r>
            <a:r>
              <a:rPr lang="en-IN" i="1" dirty="0"/>
              <a:t>() </a:t>
            </a:r>
            <a:r>
              <a:rPr lang="en-IN" dirty="0"/>
              <a:t>returns the </a:t>
            </a:r>
            <a:r>
              <a:rPr lang="en-IN" dirty="0" err="1"/>
              <a:t>centers</a:t>
            </a:r>
            <a:r>
              <a:rPr lang="en-IN" dirty="0"/>
              <a:t> (centroids) for each of the k clusters</a:t>
            </a:r>
          </a:p>
          <a:p>
            <a:endParaRPr lang="en-IN" dirty="0"/>
          </a:p>
          <a:p>
            <a:r>
              <a:rPr lang="en-IN" i="1" dirty="0" err="1"/>
              <a:t>clusters.computeCost</a:t>
            </a:r>
            <a:r>
              <a:rPr lang="en-IN" i="1" dirty="0"/>
              <a:t>(&lt;</a:t>
            </a:r>
            <a:r>
              <a:rPr lang="en-IN" i="1" dirty="0" err="1"/>
              <a:t>RDD_Object</a:t>
            </a:r>
            <a:r>
              <a:rPr lang="en-IN" i="1" dirty="0"/>
              <a:t>&gt;) </a:t>
            </a:r>
            <a:r>
              <a:rPr lang="en-IN" dirty="0"/>
              <a:t>returns the cost of clustering</a:t>
            </a:r>
          </a:p>
        </p:txBody>
      </p:sp>
    </p:spTree>
    <p:extLst>
      <p:ext uri="{BB962C8B-B14F-4D97-AF65-F5344CB8AC3E}">
        <p14:creationId xmlns:p14="http://schemas.microsoft.com/office/powerpoint/2010/main" val="25897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Visualization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F85-ECF2-44D7-A2DD-72C62A6A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97100"/>
            <a:ext cx="10515600" cy="4908550"/>
          </a:xfrm>
        </p:spPr>
        <p:txBody>
          <a:bodyPr>
            <a:normAutofit/>
          </a:bodyPr>
          <a:lstStyle/>
          <a:p>
            <a:r>
              <a:rPr lang="en-IN" sz="3200" dirty="0"/>
              <a:t>An open-source framework for Java to create a wide variety of charts</a:t>
            </a:r>
          </a:p>
          <a:p>
            <a:endParaRPr lang="en-IN" sz="3200" dirty="0"/>
          </a:p>
          <a:p>
            <a:r>
              <a:rPr lang="en-IN" sz="3200" dirty="0"/>
              <a:t>Few charts that </a:t>
            </a:r>
            <a:r>
              <a:rPr lang="en-IN" sz="3200" dirty="0" err="1"/>
              <a:t>JFreeChart</a:t>
            </a:r>
            <a:r>
              <a:rPr lang="en-IN" sz="3200" dirty="0"/>
              <a:t> supports are:</a:t>
            </a:r>
          </a:p>
          <a:p>
            <a:pPr lvl="1"/>
            <a:r>
              <a:rPr lang="en-IN" sz="2800" dirty="0"/>
              <a:t>X-Y charts (line, splatter, etc.)</a:t>
            </a:r>
          </a:p>
          <a:p>
            <a:pPr lvl="1"/>
            <a:r>
              <a:rPr lang="en-IN" sz="2800" dirty="0"/>
              <a:t>Bar charts</a:t>
            </a:r>
          </a:p>
          <a:p>
            <a:pPr lvl="1"/>
            <a:r>
              <a:rPr lang="en-IN" sz="2800" dirty="0"/>
              <a:t>Gantt charts</a:t>
            </a:r>
          </a:p>
          <a:p>
            <a:pPr lvl="1"/>
            <a:r>
              <a:rPr lang="en-IN" sz="2800" dirty="0"/>
              <a:t>Pie charts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9CD0B-8C49-418E-A869-1A072EAFBD02}"/>
              </a:ext>
            </a:extLst>
          </p:cNvPr>
          <p:cNvSpPr txBox="1">
            <a:spLocks/>
          </p:cNvSpPr>
          <p:nvPr/>
        </p:nvSpPr>
        <p:spPr>
          <a:xfrm>
            <a:off x="838199" y="1480344"/>
            <a:ext cx="10163175" cy="8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JFreeChart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4766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Visualization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F85-ECF2-44D7-A2DD-72C62A6A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2675"/>
            <a:ext cx="10515600" cy="49085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dataset</a:t>
            </a:r>
            <a:br>
              <a:rPr lang="en-IN" dirty="0"/>
            </a:br>
            <a:r>
              <a:rPr lang="en-IN" sz="2000" dirty="0" err="1"/>
              <a:t>DefaultCategoryDataset</a:t>
            </a:r>
            <a:r>
              <a:rPr lang="en-IN" sz="2000" dirty="0"/>
              <a:t> dataset = new </a:t>
            </a:r>
            <a:r>
              <a:rPr lang="en-IN" sz="2000" dirty="0" err="1"/>
              <a:t>DefaultCategoryDataset</a:t>
            </a:r>
            <a:r>
              <a:rPr lang="en-IN" sz="2000" dirty="0"/>
              <a:t>( );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</a:t>
            </a:r>
            <a:r>
              <a:rPr lang="en-IN" dirty="0" err="1"/>
              <a:t>JFreeChart</a:t>
            </a:r>
            <a:r>
              <a:rPr lang="en-IN" dirty="0"/>
              <a:t> object (below is an example for line chart)</a:t>
            </a:r>
            <a:br>
              <a:rPr lang="en-IN" sz="2000" dirty="0"/>
            </a:br>
            <a:r>
              <a:rPr lang="en-US" sz="2000" dirty="0" err="1"/>
              <a:t>JFreeChart</a:t>
            </a:r>
            <a:r>
              <a:rPr lang="en-US" sz="2000" dirty="0"/>
              <a:t> </a:t>
            </a:r>
            <a:r>
              <a:rPr lang="en-US" sz="2000" dirty="0" err="1"/>
              <a:t>linechart</a:t>
            </a:r>
            <a:r>
              <a:rPr lang="en-US" sz="2000" dirty="0"/>
              <a:t> = </a:t>
            </a:r>
            <a:r>
              <a:rPr lang="en-US" sz="2000" dirty="0" err="1"/>
              <a:t>ChartFactory.</a:t>
            </a:r>
            <a:r>
              <a:rPr lang="en-US" sz="2000" i="1" dirty="0" err="1"/>
              <a:t>createLineChart</a:t>
            </a:r>
            <a:r>
              <a:rPr lang="en-US" sz="2000" i="1" dirty="0"/>
              <a:t>(“Title", “X-Axis", “Y-Axis", dataset);</a:t>
            </a:r>
          </a:p>
          <a:p>
            <a:pPr marL="514350" indent="-514350">
              <a:buFont typeface="+mj-lt"/>
              <a:buAutoNum type="arabicPeriod"/>
            </a:pPr>
            <a:endParaRPr lang="en-IN" sz="2000" i="1" dirty="0"/>
          </a:p>
          <a:p>
            <a:pPr marL="514350" indent="-514350">
              <a:buFont typeface="+mj-lt"/>
              <a:buAutoNum type="arabicPeriod"/>
            </a:pPr>
            <a:r>
              <a:rPr lang="en-IN" i="1" dirty="0"/>
              <a:t>S</a:t>
            </a:r>
            <a:r>
              <a:rPr lang="en-US" i="1" dirty="0" err="1"/>
              <a:t>ave</a:t>
            </a:r>
            <a:r>
              <a:rPr lang="en-US" i="1" dirty="0"/>
              <a:t> chart as PNG file</a:t>
            </a:r>
            <a:br>
              <a:rPr lang="en-US" sz="2000" i="1" dirty="0"/>
            </a:br>
            <a:r>
              <a:rPr lang="en-US" sz="2000" dirty="0" err="1"/>
              <a:t>ChartUtils.</a:t>
            </a:r>
            <a:r>
              <a:rPr lang="en-US" sz="2000" i="1" dirty="0" err="1"/>
              <a:t>writeChartAsPNG</a:t>
            </a:r>
            <a:r>
              <a:rPr lang="en-US" sz="2000" i="1" dirty="0"/>
              <a:t>(</a:t>
            </a:r>
            <a:r>
              <a:rPr lang="en-US" sz="2000" i="1" dirty="0" err="1"/>
              <a:t>FileOutputStream</a:t>
            </a:r>
            <a:r>
              <a:rPr lang="en-US" sz="2000" i="1" dirty="0"/>
              <a:t>, </a:t>
            </a:r>
            <a:r>
              <a:rPr lang="en-US" sz="2000" i="1" dirty="0" err="1"/>
              <a:t>linechart,width</a:t>
            </a:r>
            <a:r>
              <a:rPr lang="en-US" sz="2000" i="1" dirty="0"/>
              <a:t>, height);</a:t>
            </a:r>
            <a:endParaRPr lang="en-US" sz="1600" i="1" dirty="0"/>
          </a:p>
          <a:p>
            <a:pPr marL="514350" indent="-514350">
              <a:buFont typeface="+mj-lt"/>
              <a:buAutoNum type="arabicPeriod"/>
            </a:pPr>
            <a:endParaRPr lang="en-IN" sz="2000" i="1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9CD0B-8C49-418E-A869-1A072EAFBD02}"/>
              </a:ext>
            </a:extLst>
          </p:cNvPr>
          <p:cNvSpPr txBox="1">
            <a:spLocks/>
          </p:cNvSpPr>
          <p:nvPr/>
        </p:nvSpPr>
        <p:spPr>
          <a:xfrm>
            <a:off x="838199" y="1480344"/>
            <a:ext cx="10163175" cy="8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Creating a </a:t>
            </a:r>
            <a:r>
              <a:rPr lang="en-US" b="1" dirty="0" err="1"/>
              <a:t>JFreeChart</a:t>
            </a:r>
            <a:r>
              <a:rPr lang="en-US" b="1" dirty="0"/>
              <a:t> graph:</a:t>
            </a:r>
          </a:p>
        </p:txBody>
      </p:sp>
    </p:spTree>
    <p:extLst>
      <p:ext uri="{BB962C8B-B14F-4D97-AF65-F5344CB8AC3E}">
        <p14:creationId xmlns:p14="http://schemas.microsoft.com/office/powerpoint/2010/main" val="269757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r>
              <a:rPr lang="en-IN" b="1" dirty="0"/>
              <a:t>Data Visualization using our dataset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AFC569-2DCE-43A1-9B88-3E6A63720364}"/>
              </a:ext>
            </a:extLst>
          </p:cNvPr>
          <p:cNvSpPr txBox="1">
            <a:spLocks/>
          </p:cNvSpPr>
          <p:nvPr/>
        </p:nvSpPr>
        <p:spPr>
          <a:xfrm>
            <a:off x="838199" y="1356519"/>
            <a:ext cx="10163175" cy="8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Cost analysis (K-Means):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8AB214A-C3CC-41C2-9708-6A2370BE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196016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6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r>
              <a:rPr lang="en-IN" b="1" dirty="0"/>
              <a:t>Data Visualization using our dataset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AFC569-2DCE-43A1-9B88-3E6A63720364}"/>
              </a:ext>
            </a:extLst>
          </p:cNvPr>
          <p:cNvSpPr txBox="1">
            <a:spLocks/>
          </p:cNvSpPr>
          <p:nvPr/>
        </p:nvSpPr>
        <p:spPr>
          <a:xfrm>
            <a:off x="838199" y="1356519"/>
            <a:ext cx="10163175" cy="8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Clustering results:</a:t>
            </a:r>
          </a:p>
        </p:txBody>
      </p:sp>
      <p:pic>
        <p:nvPicPr>
          <p:cNvPr id="5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6FF0B128-CBE3-443B-9C86-6FC78702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70" y="2332668"/>
            <a:ext cx="7760099" cy="3168813"/>
          </a:xfrm>
          <a:prstGeom prst="rect">
            <a:avLst/>
          </a:prstGeom>
        </p:spPr>
      </p:pic>
      <p:sp>
        <p:nvSpPr>
          <p:cNvPr id="6" name="Shape 128">
            <a:extLst>
              <a:ext uri="{FF2B5EF4-FFF2-40B4-BE49-F238E27FC236}">
                <a16:creationId xmlns:a16="http://schemas.microsoft.com/office/drawing/2014/main" id="{B0A79268-DC37-4019-A1F8-A2421C0BB893}"/>
              </a:ext>
            </a:extLst>
          </p:cNvPr>
          <p:cNvSpPr txBox="1">
            <a:spLocks/>
          </p:cNvSpPr>
          <p:nvPr/>
        </p:nvSpPr>
        <p:spPr>
          <a:xfrm rot="16200000">
            <a:off x="295537" y="3668089"/>
            <a:ext cx="3484582" cy="813741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ctr"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Cluster number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2E14C-9E38-4051-A3CC-2D7F44472104}"/>
              </a:ext>
            </a:extLst>
          </p:cNvPr>
          <p:cNvSpPr/>
          <p:nvPr/>
        </p:nvSpPr>
        <p:spPr>
          <a:xfrm>
            <a:off x="4373880" y="2981115"/>
            <a:ext cx="3180080" cy="1930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84F55E-6DAC-48CB-8B9F-8F58064E6D19}"/>
              </a:ext>
            </a:extLst>
          </p:cNvPr>
          <p:cNvSpPr/>
          <p:nvPr/>
        </p:nvSpPr>
        <p:spPr>
          <a:xfrm>
            <a:off x="7706360" y="5074075"/>
            <a:ext cx="956111" cy="2743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170A9-6176-4B30-994C-4AABC724B8B4}"/>
              </a:ext>
            </a:extLst>
          </p:cNvPr>
          <p:cNvSpPr/>
          <p:nvPr/>
        </p:nvSpPr>
        <p:spPr>
          <a:xfrm>
            <a:off x="2134209" y="5124875"/>
            <a:ext cx="1960880" cy="1930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C33421-D081-4D08-B566-E4AA8E4B6ECD}"/>
              </a:ext>
            </a:extLst>
          </p:cNvPr>
          <p:cNvSpPr/>
          <p:nvPr/>
        </p:nvSpPr>
        <p:spPr>
          <a:xfrm>
            <a:off x="5135880" y="4860715"/>
            <a:ext cx="1960880" cy="1930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hape 128">
            <a:extLst>
              <a:ext uri="{FF2B5EF4-FFF2-40B4-BE49-F238E27FC236}">
                <a16:creationId xmlns:a16="http://schemas.microsoft.com/office/drawing/2014/main" id="{CD2ABE31-2D99-4C53-8E58-F47DE75B8F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94596" y="5515605"/>
            <a:ext cx="6850380" cy="20854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Week number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en-IN" b="1" dirty="0"/>
              <a:t>Data Visualization using our dataset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AFC569-2DCE-43A1-9B88-3E6A63720364}"/>
              </a:ext>
            </a:extLst>
          </p:cNvPr>
          <p:cNvSpPr txBox="1">
            <a:spLocks/>
          </p:cNvSpPr>
          <p:nvPr/>
        </p:nvSpPr>
        <p:spPr>
          <a:xfrm>
            <a:off x="838199" y="1061244"/>
            <a:ext cx="10163175" cy="8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Usage of electricity from Kitchen based on hour of day:</a:t>
            </a:r>
          </a:p>
        </p:txBody>
      </p:sp>
      <p:pic>
        <p:nvPicPr>
          <p:cNvPr id="14" name="Picture 1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4C5C9EC-8EDD-4EB7-AE61-EB64D3D3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1497409"/>
            <a:ext cx="5238752" cy="5238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66E3C2-2160-40ED-860C-31A495B20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1" y="3152775"/>
            <a:ext cx="6434191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150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/>
              <a:t>Demo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6646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C168-1D7C-4A57-8222-41ECA9C3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634F-5226-475A-9CB4-8827B018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949"/>
            <a:ext cx="10515600" cy="4841875"/>
          </a:xfrm>
        </p:spPr>
        <p:txBody>
          <a:bodyPr/>
          <a:lstStyle/>
          <a:p>
            <a:r>
              <a:rPr lang="en-US" dirty="0"/>
              <a:t>Using a dataset containing electric power consumption for a household, identify the electricity usage trends.</a:t>
            </a:r>
          </a:p>
          <a:p>
            <a:endParaRPr lang="en-US" dirty="0"/>
          </a:p>
          <a:p>
            <a:r>
              <a:rPr lang="en-US" dirty="0"/>
              <a:t>Visualize these trends into graphs.</a:t>
            </a:r>
          </a:p>
          <a:p>
            <a:endParaRPr lang="en-US" dirty="0"/>
          </a:p>
          <a:p>
            <a:r>
              <a:rPr lang="en-US" dirty="0"/>
              <a:t>Create clusters (groupings) based on hourly / monthly usage to identify to small groups of similar usage.</a:t>
            </a:r>
          </a:p>
          <a:p>
            <a:endParaRPr lang="en-IN" dirty="0"/>
          </a:p>
          <a:p>
            <a:r>
              <a:rPr lang="en-US" dirty="0"/>
              <a:t>Visualize changes in cost for different values of “K” in K Means clustering. </a:t>
            </a:r>
          </a:p>
        </p:txBody>
      </p:sp>
    </p:spTree>
    <p:extLst>
      <p:ext uri="{BB962C8B-B14F-4D97-AF65-F5344CB8AC3E}">
        <p14:creationId xmlns:p14="http://schemas.microsoft.com/office/powerpoint/2010/main" val="201088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7ACC-A266-4964-A270-B4400F98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/ technology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1F75-D204-4597-A7C4-4F1447BE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29850" cy="4667251"/>
          </a:xfrm>
        </p:spPr>
        <p:txBody>
          <a:bodyPr>
            <a:normAutofit/>
          </a:bodyPr>
          <a:lstStyle/>
          <a:p>
            <a:r>
              <a:rPr lang="en-IN" sz="3200" dirty="0"/>
              <a:t>Java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Apache Spark (for reading the data files)</a:t>
            </a:r>
          </a:p>
          <a:p>
            <a:endParaRPr lang="en-US" sz="3200" dirty="0"/>
          </a:p>
          <a:p>
            <a:r>
              <a:rPr lang="en-US" sz="3200" dirty="0"/>
              <a:t>Spark </a:t>
            </a:r>
            <a:r>
              <a:rPr lang="en-US" sz="3200" dirty="0" err="1"/>
              <a:t>MLlib</a:t>
            </a:r>
            <a:r>
              <a:rPr lang="en-US" sz="3200" dirty="0"/>
              <a:t>  (for K-Means clustering)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JFreeChart</a:t>
            </a:r>
            <a:r>
              <a:rPr lang="en-US" sz="3200" dirty="0"/>
              <a:t> (for visualization and </a:t>
            </a:r>
            <a:r>
              <a:rPr lang="en-US" sz="3200"/>
              <a:t>creating graphs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02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7ACC-A266-4964-A270-B4400F98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1F75-D204-4597-A7C4-4F1447BE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29850" cy="4667251"/>
          </a:xfrm>
        </p:spPr>
        <p:txBody>
          <a:bodyPr>
            <a:normAutofit/>
          </a:bodyPr>
          <a:lstStyle/>
          <a:p>
            <a:r>
              <a:rPr lang="en-IN" b="1" dirty="0"/>
              <a:t>Name:</a:t>
            </a:r>
            <a:r>
              <a:rPr lang="en-IN" dirty="0"/>
              <a:t> </a:t>
            </a:r>
            <a:r>
              <a:rPr lang="en-US" dirty="0"/>
              <a:t>Individual household electric power consumption data set </a:t>
            </a:r>
          </a:p>
          <a:p>
            <a:endParaRPr lang="en-US" dirty="0"/>
          </a:p>
          <a:p>
            <a:r>
              <a:rPr lang="en-IN" b="1" dirty="0"/>
              <a:t>N</a:t>
            </a:r>
            <a:r>
              <a:rPr lang="en-US" b="1" dirty="0"/>
              <a:t>umber of records:</a:t>
            </a:r>
            <a:r>
              <a:rPr lang="en-US" dirty="0"/>
              <a:t> More than 2 million</a:t>
            </a:r>
          </a:p>
          <a:p>
            <a:endParaRPr lang="en-US" dirty="0"/>
          </a:p>
          <a:p>
            <a:r>
              <a:rPr lang="en-IN" b="1" dirty="0"/>
              <a:t>N</a:t>
            </a:r>
            <a:r>
              <a:rPr lang="en-US" b="1" dirty="0"/>
              <a:t>umber of attributes:</a:t>
            </a:r>
            <a:r>
              <a:rPr lang="en-US" dirty="0"/>
              <a:t> 9</a:t>
            </a:r>
          </a:p>
          <a:p>
            <a:endParaRPr lang="en-US" dirty="0"/>
          </a:p>
          <a:p>
            <a:r>
              <a:rPr lang="en-IN" b="1" dirty="0"/>
              <a:t>M</a:t>
            </a:r>
            <a:r>
              <a:rPr lang="en-US" b="1" dirty="0" err="1"/>
              <a:t>issing</a:t>
            </a:r>
            <a:r>
              <a:rPr lang="en-US" b="1" dirty="0"/>
              <a:t> values:</a:t>
            </a:r>
            <a:r>
              <a:rPr lang="en-US" dirty="0"/>
              <a:t> 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attributes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F85-ECF2-44D7-A2DD-72C62A6A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date:</a:t>
            </a:r>
            <a:r>
              <a:rPr lang="en-US" dirty="0"/>
              <a:t> date in format 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time:</a:t>
            </a:r>
            <a:r>
              <a:rPr lang="en-US" dirty="0"/>
              <a:t> time in format </a:t>
            </a:r>
            <a:r>
              <a:rPr lang="en-US" dirty="0" err="1"/>
              <a:t>hh:mm:ss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global_active_power</a:t>
            </a:r>
            <a:r>
              <a:rPr lang="en-US" b="1" dirty="0"/>
              <a:t>:</a:t>
            </a:r>
            <a:r>
              <a:rPr lang="en-US" dirty="0"/>
              <a:t> household global minute-averaged active power (in kilowatt)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global_reactive_power</a:t>
            </a:r>
            <a:r>
              <a:rPr lang="en-US" b="1" dirty="0"/>
              <a:t>:</a:t>
            </a:r>
            <a:r>
              <a:rPr lang="en-US" dirty="0"/>
              <a:t> household global minute-averaged reactive power (in kilowatt)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voltage:</a:t>
            </a:r>
            <a:r>
              <a:rPr lang="en-US" dirty="0"/>
              <a:t> minute-averaged voltage (in volt)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global_intensity</a:t>
            </a:r>
            <a:r>
              <a:rPr lang="en-US" b="1" dirty="0"/>
              <a:t>:</a:t>
            </a:r>
            <a:r>
              <a:rPr lang="en-US" dirty="0"/>
              <a:t> household global minute-averaged current intensity (in ampere) </a:t>
            </a:r>
          </a:p>
        </p:txBody>
      </p:sp>
    </p:spTree>
    <p:extLst>
      <p:ext uri="{BB962C8B-B14F-4D97-AF65-F5344CB8AC3E}">
        <p14:creationId xmlns:p14="http://schemas.microsoft.com/office/powerpoint/2010/main" val="28478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attributes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F85-ECF2-44D7-A2DD-72C62A6A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7. sub_metering_1: </a:t>
            </a:r>
            <a:r>
              <a:rPr lang="en-US" dirty="0"/>
              <a:t>energy consumed by kitchen, containing mainly a dishwasher, an oven and a microwave.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8. sub_metering_2:</a:t>
            </a:r>
            <a:r>
              <a:rPr lang="en-US" dirty="0"/>
              <a:t> energy consumed by the laundry room, containing a washing-machine, a tumble-drier, a refrigerator, and a light.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9. sub_metering_3:</a:t>
            </a:r>
            <a:r>
              <a:rPr lang="en-US" dirty="0"/>
              <a:t> energy consumed  by an electric water-heater and an air-conditioner.</a:t>
            </a:r>
          </a:p>
        </p:txBody>
      </p:sp>
    </p:spTree>
    <p:extLst>
      <p:ext uri="{BB962C8B-B14F-4D97-AF65-F5344CB8AC3E}">
        <p14:creationId xmlns:p14="http://schemas.microsoft.com/office/powerpoint/2010/main" val="339561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SparkSession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F85-ECF2-44D7-A2DD-72C62A6A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the entry point to Spark SQL and is the very first object created while developing Spark SQL applications.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E21C60-76A1-4C43-8CBF-DE1EA56D9774}"/>
              </a:ext>
            </a:extLst>
          </p:cNvPr>
          <p:cNvSpPr txBox="1">
            <a:spLocks/>
          </p:cNvSpPr>
          <p:nvPr/>
        </p:nvSpPr>
        <p:spPr>
          <a:xfrm>
            <a:off x="838199" y="3282949"/>
            <a:ext cx="10258426" cy="2670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SparkSession</a:t>
            </a:r>
            <a:r>
              <a:rPr lang="en-US" sz="1800" dirty="0"/>
              <a:t> </a:t>
            </a:r>
            <a:r>
              <a:rPr lang="en-US" sz="1800" dirty="0" err="1"/>
              <a:t>sparkSession</a:t>
            </a:r>
            <a:r>
              <a:rPr lang="en-US" sz="1800" dirty="0"/>
              <a:t> = </a:t>
            </a:r>
            <a:r>
              <a:rPr lang="en-US" sz="1800" dirty="0" err="1"/>
              <a:t>SparkSession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    		  .builder()</a:t>
            </a:r>
          </a:p>
          <a:p>
            <a:pPr marL="0" indent="0">
              <a:buNone/>
            </a:pPr>
            <a:r>
              <a:rPr lang="en-US" sz="1800" dirty="0"/>
              <a:t>	    		  .master("local")</a:t>
            </a:r>
          </a:p>
          <a:p>
            <a:pPr marL="0" indent="0">
              <a:buNone/>
            </a:pPr>
            <a:r>
              <a:rPr lang="en-US" sz="1800" dirty="0"/>
              <a:t>	    		  .config("</a:t>
            </a:r>
            <a:r>
              <a:rPr lang="en-US" sz="1800" dirty="0" err="1"/>
              <a:t>spark.sql.warehouse.dir</a:t>
            </a:r>
            <a:r>
              <a:rPr lang="en-US" sz="1800" dirty="0"/>
              <a:t>", </a:t>
            </a:r>
            <a:r>
              <a:rPr lang="en-US" sz="1800" dirty="0" err="1"/>
              <a:t>dir_hadoop</a:t>
            </a:r>
            <a:r>
              <a:rPr lang="en-US" sz="1800" dirty="0"/>
              <a:t>+"/warehouse")</a:t>
            </a:r>
          </a:p>
          <a:p>
            <a:pPr marL="0" indent="0">
              <a:buNone/>
            </a:pPr>
            <a:r>
              <a:rPr lang="en-US" sz="1800" dirty="0"/>
              <a:t>	    		  .</a:t>
            </a:r>
            <a:r>
              <a:rPr lang="en-US" sz="1800" dirty="0" err="1"/>
              <a:t>appName</a:t>
            </a:r>
            <a:r>
              <a:rPr lang="en-US" sz="1800" dirty="0"/>
              <a:t>(“</a:t>
            </a:r>
            <a:r>
              <a:rPr lang="en-US" sz="1800" dirty="0" err="1"/>
              <a:t>ElectricityConsumption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	    		  .</a:t>
            </a:r>
            <a:r>
              <a:rPr lang="en-US" sz="1800" dirty="0" err="1"/>
              <a:t>getOrCreate</a:t>
            </a:r>
            <a:r>
              <a:rPr lang="en-US" sz="1800" dirty="0"/>
              <a:t>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250293-ECB2-47A6-BD17-58C3BB7220E9}"/>
              </a:ext>
            </a:extLst>
          </p:cNvPr>
          <p:cNvSpPr txBox="1">
            <a:spLocks/>
          </p:cNvSpPr>
          <p:nvPr/>
        </p:nvSpPr>
        <p:spPr>
          <a:xfrm>
            <a:off x="838201" y="2862262"/>
            <a:ext cx="9601200" cy="42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Creating Spark Session:</a:t>
            </a:r>
          </a:p>
        </p:txBody>
      </p:sp>
    </p:spTree>
    <p:extLst>
      <p:ext uri="{BB962C8B-B14F-4D97-AF65-F5344CB8AC3E}">
        <p14:creationId xmlns:p14="http://schemas.microsoft.com/office/powerpoint/2010/main" val="65413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pre-processing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FF85-ECF2-44D7-A2DD-72C62A6A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663"/>
            <a:ext cx="10515600" cy="4908550"/>
          </a:xfrm>
        </p:spPr>
        <p:txBody>
          <a:bodyPr/>
          <a:lstStyle/>
          <a:p>
            <a:r>
              <a:rPr lang="en-IN" dirty="0"/>
              <a:t>Converting the first two attributes to date and time and splitting them based on week number.</a:t>
            </a:r>
          </a:p>
          <a:p>
            <a:endParaRPr lang="en-IN" dirty="0"/>
          </a:p>
          <a:p>
            <a:r>
              <a:rPr lang="en-IN" dirty="0"/>
              <a:t>Converting remaining seven attributes of the data to valid float values.</a:t>
            </a:r>
          </a:p>
          <a:p>
            <a:endParaRPr lang="en-IN" dirty="0"/>
          </a:p>
          <a:p>
            <a:r>
              <a:rPr lang="en-IN" dirty="0"/>
              <a:t>Handling missing values (indicated by ‘?’).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3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805-CFCB-44E4-9D74-5F60E0F3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74625"/>
            <a:ext cx="10515600" cy="1325563"/>
          </a:xfrm>
        </p:spPr>
        <p:txBody>
          <a:bodyPr/>
          <a:lstStyle/>
          <a:p>
            <a:r>
              <a:rPr lang="en-IN" b="1" dirty="0"/>
              <a:t>Data pre-processing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65AAD5-392C-435A-AEBE-EE30DFB7C99D}"/>
              </a:ext>
            </a:extLst>
          </p:cNvPr>
          <p:cNvSpPr txBox="1">
            <a:spLocks/>
          </p:cNvSpPr>
          <p:nvPr/>
        </p:nvSpPr>
        <p:spPr>
          <a:xfrm>
            <a:off x="838199" y="2017712"/>
            <a:ext cx="10515599" cy="341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JavaRDD</a:t>
            </a:r>
            <a:r>
              <a:rPr lang="en-US" sz="2000" dirty="0"/>
              <a:t>&lt;</a:t>
            </a:r>
            <a:r>
              <a:rPr lang="en-US" sz="2000" dirty="0" err="1"/>
              <a:t>HousePowerUtility</a:t>
            </a:r>
            <a:r>
              <a:rPr lang="en-US" sz="2000" dirty="0"/>
              <a:t>&gt; </a:t>
            </a:r>
            <a:r>
              <a:rPr lang="en-US" sz="2000" dirty="0" err="1"/>
              <a:t>housePURDD</a:t>
            </a:r>
            <a:r>
              <a:rPr lang="en-US" sz="2000" dirty="0"/>
              <a:t> = </a:t>
            </a:r>
            <a:r>
              <a:rPr lang="en-US" sz="2000" dirty="0" err="1"/>
              <a:t>sparkSession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  		  .read().</a:t>
            </a:r>
            <a:r>
              <a:rPr lang="en-US" sz="2000" dirty="0" err="1"/>
              <a:t>textFile</a:t>
            </a:r>
            <a:r>
              <a:rPr lang="en-US" sz="2000" dirty="0"/>
              <a:t>(</a:t>
            </a:r>
            <a:r>
              <a:rPr lang="en-US" sz="2000" dirty="0" err="1"/>
              <a:t>csv_file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    		  .</a:t>
            </a:r>
            <a:r>
              <a:rPr lang="en-US" sz="2000" dirty="0" err="1"/>
              <a:t>javaRDD</a:t>
            </a:r>
            <a:r>
              <a:rPr lang="en-US" sz="2000" dirty="0"/>
              <a:t>().filter( </a:t>
            </a:r>
            <a:r>
              <a:rPr lang="en-US" sz="2000" dirty="0" err="1"/>
              <a:t>str</a:t>
            </a:r>
            <a:r>
              <a:rPr lang="en-US" sz="2000" dirty="0"/>
              <a:t>-&gt; !(null==</a:t>
            </a:r>
            <a:r>
              <a:rPr lang="en-US" sz="2000" dirty="0" err="1"/>
              <a:t>str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	    		  .filter(</a:t>
            </a:r>
            <a:r>
              <a:rPr lang="en-US" sz="2000" dirty="0" err="1"/>
              <a:t>str</a:t>
            </a:r>
            <a:r>
              <a:rPr lang="en-US" sz="2000" dirty="0"/>
              <a:t>-&gt; !(</a:t>
            </a:r>
            <a:r>
              <a:rPr lang="en-US" sz="2000" dirty="0" err="1"/>
              <a:t>str.length</a:t>
            </a:r>
            <a:r>
              <a:rPr lang="en-US" sz="2000" dirty="0"/>
              <a:t>()==0))</a:t>
            </a:r>
          </a:p>
          <a:p>
            <a:pPr marL="0" indent="0">
              <a:buNone/>
            </a:pPr>
            <a:r>
              <a:rPr lang="en-US" sz="2000" dirty="0"/>
              <a:t>	    		  .filter(</a:t>
            </a:r>
            <a:r>
              <a:rPr lang="en-US" sz="2000" dirty="0" err="1"/>
              <a:t>str</a:t>
            </a:r>
            <a:r>
              <a:rPr lang="en-US" sz="2000" dirty="0"/>
              <a:t>-&gt; !</a:t>
            </a:r>
            <a:r>
              <a:rPr lang="en-US" sz="2000" dirty="0" err="1"/>
              <a:t>str.contains</a:t>
            </a:r>
            <a:r>
              <a:rPr lang="en-US" sz="2000" dirty="0"/>
              <a:t>("Date"))</a:t>
            </a:r>
          </a:p>
          <a:p>
            <a:pPr marL="0" indent="0">
              <a:buNone/>
            </a:pPr>
            <a:r>
              <a:rPr lang="en-US" sz="2000" dirty="0"/>
              <a:t>	    		  .filter(</a:t>
            </a:r>
            <a:r>
              <a:rPr lang="en-US" sz="2000" dirty="0" err="1"/>
              <a:t>str</a:t>
            </a:r>
            <a:r>
              <a:rPr lang="en-US" sz="2000" dirty="0"/>
              <a:t>-&gt;!</a:t>
            </a:r>
            <a:r>
              <a:rPr lang="en-US" sz="2000" dirty="0" err="1"/>
              <a:t>str.contains</a:t>
            </a:r>
            <a:r>
              <a:rPr lang="en-US" sz="2000" dirty="0"/>
              <a:t>("?"))</a:t>
            </a:r>
          </a:p>
          <a:p>
            <a:pPr marL="0" indent="0">
              <a:buNone/>
            </a:pPr>
            <a:r>
              <a:rPr lang="en-US" sz="2000" dirty="0"/>
              <a:t>	    		  .filter(</a:t>
            </a:r>
            <a:r>
              <a:rPr lang="en-US" sz="2000" dirty="0" err="1"/>
              <a:t>str</a:t>
            </a:r>
            <a:r>
              <a:rPr lang="en-US" sz="2000" dirty="0"/>
              <a:t>-&gt;!(</a:t>
            </a:r>
            <a:r>
              <a:rPr lang="en-US" sz="2000" dirty="0" err="1"/>
              <a:t>str.split</a:t>
            </a:r>
            <a:r>
              <a:rPr lang="en-US" sz="2000" dirty="0"/>
              <a:t>(";").length&lt;9))</a:t>
            </a:r>
          </a:p>
          <a:p>
            <a:pPr marL="0" indent="0">
              <a:buNone/>
            </a:pPr>
            <a:r>
              <a:rPr lang="en-US" sz="2000" dirty="0"/>
              <a:t>	    		  .map(</a:t>
            </a:r>
            <a:r>
              <a:rPr lang="en-US" sz="2000" dirty="0" err="1"/>
              <a:t>str</a:t>
            </a:r>
            <a:r>
              <a:rPr lang="en-US" sz="2000" dirty="0"/>
              <a:t> -&gt; </a:t>
            </a:r>
            <a:r>
              <a:rPr lang="en-US" sz="2000" dirty="0" err="1"/>
              <a:t>HousePowerUtility.parseRecord</a:t>
            </a:r>
            <a:r>
              <a:rPr lang="en-US" sz="2000" dirty="0"/>
              <a:t>(</a:t>
            </a:r>
            <a:r>
              <a:rPr lang="en-US" sz="2000" dirty="0" err="1"/>
              <a:t>str</a:t>
            </a:r>
            <a:r>
              <a:rPr lang="en-US" sz="2000" dirty="0"/>
              <a:t>));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394C44-5087-4FA1-94C8-32BF1F085DB3}"/>
              </a:ext>
            </a:extLst>
          </p:cNvPr>
          <p:cNvSpPr txBox="1">
            <a:spLocks/>
          </p:cNvSpPr>
          <p:nvPr/>
        </p:nvSpPr>
        <p:spPr>
          <a:xfrm>
            <a:off x="838198" y="1587501"/>
            <a:ext cx="1022985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Filtering and storing data in </a:t>
            </a:r>
            <a:r>
              <a:rPr lang="en-US" sz="2400" b="1" dirty="0" err="1"/>
              <a:t>JavaRDD</a:t>
            </a:r>
            <a:r>
              <a:rPr lang="en-US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929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652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Household Electricity Usage Analysis using Spark MLlib for K-Means Clustering</vt:lpstr>
      <vt:lpstr>About project</vt:lpstr>
      <vt:lpstr>Tools / technology used</vt:lpstr>
      <vt:lpstr>Dataset</vt:lpstr>
      <vt:lpstr>Dataset attributes</vt:lpstr>
      <vt:lpstr>Dataset attributes</vt:lpstr>
      <vt:lpstr>SparkSession</vt:lpstr>
      <vt:lpstr>Data pre-processing</vt:lpstr>
      <vt:lpstr>Data pre-processing</vt:lpstr>
      <vt:lpstr>K Means Clustering</vt:lpstr>
      <vt:lpstr>K Means using Spark MLlib</vt:lpstr>
      <vt:lpstr>K Means using Spark MLlib</vt:lpstr>
      <vt:lpstr>Data Visualization</vt:lpstr>
      <vt:lpstr>Data Visualization</vt:lpstr>
      <vt:lpstr>Data Visualization using our dataset</vt:lpstr>
      <vt:lpstr>Data Visualization using our dataset</vt:lpstr>
      <vt:lpstr>Data Visualization using our dataset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Electricity Usage Analysis using Spark MLlib for K-Means Clustering</dc:title>
  <dc:creator>Abhishek Sharma</dc:creator>
  <cp:lastModifiedBy>Abhishek Sharma</cp:lastModifiedBy>
  <cp:revision>15</cp:revision>
  <dcterms:created xsi:type="dcterms:W3CDTF">2017-11-30T13:30:50Z</dcterms:created>
  <dcterms:modified xsi:type="dcterms:W3CDTF">2017-11-30T15:49:55Z</dcterms:modified>
</cp:coreProperties>
</file>