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2"/>
  </p:notesMasterIdLst>
  <p:sldIdLst>
    <p:sldId id="256" r:id="rId2"/>
    <p:sldId id="265"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9D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95D6A-1E60-E841-A9D9-7AED8CF2193F}"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D4234-9568-7D4E-B3A2-936532B1B0EC}" type="slidenum">
              <a:rPr lang="en-US" smtClean="0"/>
              <a:t>‹#›</a:t>
            </a:fld>
            <a:endParaRPr lang="en-US"/>
          </a:p>
        </p:txBody>
      </p:sp>
    </p:spTree>
    <p:extLst>
      <p:ext uri="{BB962C8B-B14F-4D97-AF65-F5344CB8AC3E}">
        <p14:creationId xmlns:p14="http://schemas.microsoft.com/office/powerpoint/2010/main" val="61484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D4234-9568-7D4E-B3A2-936532B1B0EC}" type="slidenum">
              <a:rPr lang="en-US" smtClean="0"/>
              <a:t>4</a:t>
            </a:fld>
            <a:endParaRPr lang="en-US"/>
          </a:p>
        </p:txBody>
      </p:sp>
    </p:spTree>
    <p:extLst>
      <p:ext uri="{BB962C8B-B14F-4D97-AF65-F5344CB8AC3E}">
        <p14:creationId xmlns:p14="http://schemas.microsoft.com/office/powerpoint/2010/main" val="364346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4630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6347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494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4679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1/23/23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2816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8587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5382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5416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9621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9514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1/23/23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9208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lIns="109728" tIns="109728" rIns="109728" bIns="9144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lIns="109728" tIns="109728" rIns="109728" bIns="91440" anchor="ctr"/>
          <a:lstStyle>
            <a:lvl1pPr algn="r">
              <a:defRPr sz="1000" cap="none" spc="100" baseline="0">
                <a:solidFill>
                  <a:schemeClr val="tx1"/>
                </a:solidFill>
              </a:defRPr>
            </a:lvl1pPr>
          </a:lstStyle>
          <a:p>
            <a:pPr algn="r"/>
            <a:fld id="{7CF0BCE0-945C-4FDF-95A1-2149B1FF5B83}" type="datetimeFigureOut">
              <a:rPr lang="en-US" smtClean="0"/>
              <a:pPr algn="r"/>
              <a:t>1/23/23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lIns="109728" tIns="109728" rIns="109728" bIns="9144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966428886"/>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10000"/>
        </a:lnSpc>
        <a:spcBef>
          <a:spcPct val="0"/>
        </a:spcBef>
        <a:buNone/>
        <a:defRPr sz="5400" b="1" kern="1200" spc="4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2000" kern="1200" spc="3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2000" kern="1200" spc="3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2000" kern="1200" spc="3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2000" kern="1200" spc="3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2000" kern="1200" spc="3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eviantart.com/manifrkz/art/MS-Dhoni-Art-Design-By-Manifrkz-737941122"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89E456-1C42-4EC6-09DD-8FD96E02D2E2}"/>
              </a:ext>
            </a:extLst>
          </p:cNvPr>
          <p:cNvSpPr>
            <a:spLocks noGrp="1"/>
          </p:cNvSpPr>
          <p:nvPr>
            <p:ph type="ctrTitle"/>
          </p:nvPr>
        </p:nvSpPr>
        <p:spPr>
          <a:xfrm>
            <a:off x="540000" y="540000"/>
            <a:ext cx="5437187" cy="4792050"/>
          </a:xfrm>
        </p:spPr>
        <p:txBody>
          <a:bodyPr anchor="t">
            <a:normAutofit/>
          </a:bodyPr>
          <a:lstStyle/>
          <a:p>
            <a:pPr>
              <a:lnSpc>
                <a:spcPct val="100000"/>
              </a:lnSpc>
            </a:pPr>
            <a:r>
              <a:rPr lang="en-US" sz="6800" dirty="0"/>
              <a:t>Is MS Dhoni Still Good Enough to Bat?</a:t>
            </a:r>
          </a:p>
        </p:txBody>
      </p:sp>
      <p:sp>
        <p:nvSpPr>
          <p:cNvPr id="3" name="Subtitle 2">
            <a:extLst>
              <a:ext uri="{FF2B5EF4-FFF2-40B4-BE49-F238E27FC236}">
                <a16:creationId xmlns:a16="http://schemas.microsoft.com/office/drawing/2014/main" id="{DA828503-12BD-9F0F-4D98-F015F8C61AFD}"/>
              </a:ext>
            </a:extLst>
          </p:cNvPr>
          <p:cNvSpPr>
            <a:spLocks noGrp="1"/>
          </p:cNvSpPr>
          <p:nvPr>
            <p:ph type="subTitle" idx="1"/>
          </p:nvPr>
        </p:nvSpPr>
        <p:spPr>
          <a:xfrm>
            <a:off x="540000" y="5853312"/>
            <a:ext cx="4500562" cy="796311"/>
          </a:xfrm>
        </p:spPr>
        <p:txBody>
          <a:bodyPr anchor="b">
            <a:noAutofit/>
          </a:bodyPr>
          <a:lstStyle/>
          <a:p>
            <a:pPr>
              <a:lnSpc>
                <a:spcPct val="115000"/>
              </a:lnSpc>
            </a:pPr>
            <a:r>
              <a:rPr lang="en-US" sz="1100" dirty="0"/>
              <a:t>Week 1</a:t>
            </a:r>
          </a:p>
          <a:p>
            <a:pPr>
              <a:lnSpc>
                <a:spcPct val="115000"/>
              </a:lnSpc>
            </a:pPr>
            <a:r>
              <a:rPr lang="en-US" sz="1100" dirty="0"/>
              <a:t>Assignment</a:t>
            </a:r>
          </a:p>
          <a:p>
            <a:pPr>
              <a:lnSpc>
                <a:spcPct val="115000"/>
              </a:lnSpc>
            </a:pPr>
            <a:endParaRPr lang="en-US" sz="1100" dirty="0"/>
          </a:p>
          <a:p>
            <a:pPr>
              <a:lnSpc>
                <a:spcPct val="115000"/>
              </a:lnSpc>
            </a:pPr>
            <a:r>
              <a:rPr lang="en-US" sz="1100" dirty="0"/>
              <a:t>By Abhishek Girish Nadkarni</a:t>
            </a:r>
          </a:p>
        </p:txBody>
      </p:sp>
      <p:grpSp>
        <p:nvGrpSpPr>
          <p:cNvPr id="11" name="Group 10">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9D962B7E-4644-F47E-7491-B6DD698DCE65}"/>
              </a:ext>
            </a:extLst>
          </p:cNvPr>
          <p:cNvPicPr>
            <a:picLocks noChangeAspect="1"/>
          </p:cNvPicPr>
          <p:nvPr/>
        </p:nvPicPr>
        <p:blipFill>
          <a:blip r:embed="rId2">
            <a:extLst>
              <a:ext uri="{837473B0-CC2E-450A-ABE3-18F120FF3D39}">
                <a1611:picAttrSrcUrl xmlns:a1611="http://schemas.microsoft.com/office/drawing/2016/11/main" r:id="rId3"/>
              </a:ext>
            </a:extLst>
          </a:blip>
          <a:srcRect t="10208" b="10208"/>
          <a:stretch/>
        </p:blipFill>
        <p:spPr>
          <a:xfrm>
            <a:off x="4896763" y="28575"/>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5" name="TextBox 4">
            <a:extLst>
              <a:ext uri="{FF2B5EF4-FFF2-40B4-BE49-F238E27FC236}">
                <a16:creationId xmlns:a16="http://schemas.microsoft.com/office/drawing/2014/main" id="{F953AE08-48AA-7740-0963-87551612A833}"/>
              </a:ext>
            </a:extLst>
          </p:cNvPr>
          <p:cNvSpPr txBox="1"/>
          <p:nvPr/>
        </p:nvSpPr>
        <p:spPr>
          <a:xfrm>
            <a:off x="4896763" y="6886575"/>
            <a:ext cx="6858000" cy="230832"/>
          </a:xfrm>
          <a:prstGeom prst="rect">
            <a:avLst/>
          </a:prstGeom>
          <a:noFill/>
        </p:spPr>
        <p:txBody>
          <a:bodyPr wrap="square" rtlCol="0">
            <a:spAutoFit/>
          </a:bodyPr>
          <a:lstStyle/>
          <a:p>
            <a:r>
              <a:rPr lang="en-US" sz="900">
                <a:hlinkClick r:id="rId3" tooltip="https://www.deviantart.com/manifrkz/art/MS-Dhoni-Art-Design-By-Manifrkz-737941122"/>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118406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007FBF4-4B89-4AE1-955F-071EF00F9B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68B9882E-119A-40EB-84F9-597469A5DD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8DBDEE55-09BD-4DA8-8701-E4CA98BABA2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F00923E-9D72-4A0E-9F4B-9434FF5DFC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C1F48387-6E8C-4241-AB6C-A5B60A714C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BD19383F-3752-462E-AC8F-6BE570F95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14D01CAA-04BC-4A82-A43A-4F5FB273F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D551CBD5-99DC-4E2E-841D-10446CB44D9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9094599C-EEC6-41EB-B1C5-CC6875162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2F315DC4-0D9F-48E8-A2A1-AC40E6095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9AF94D83-376D-415E-9249-407F4EEEB6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360A8458-D6B6-45BF-912C-2B2EBCBF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6858000"/>
          </a:xfrm>
          <a:prstGeom prst="rect">
            <a:avLst/>
          </a:prstGeom>
          <a:gradFill flip="none" rotWithShape="1">
            <a:gsLst>
              <a:gs pos="100000">
                <a:schemeClr val="bg2">
                  <a:alpha val="60000"/>
                </a:schemeClr>
              </a:gs>
              <a:gs pos="0">
                <a:schemeClr val="bg2">
                  <a:alpha val="40000"/>
                </a:schemeClr>
              </a:gs>
            </a:gsLst>
            <a:lin ang="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Content Placeholder 2">
            <a:extLst>
              <a:ext uri="{FF2B5EF4-FFF2-40B4-BE49-F238E27FC236}">
                <a16:creationId xmlns:a16="http://schemas.microsoft.com/office/drawing/2014/main" id="{81F497F3-E2FA-5CD5-57E6-7B56F2069607}"/>
              </a:ext>
            </a:extLst>
          </p:cNvPr>
          <p:cNvSpPr>
            <a:spLocks noGrp="1"/>
          </p:cNvSpPr>
          <p:nvPr>
            <p:ph idx="1"/>
          </p:nvPr>
        </p:nvSpPr>
        <p:spPr>
          <a:xfrm>
            <a:off x="1878672" y="1323195"/>
            <a:ext cx="8627283" cy="5008426"/>
          </a:xfrm>
        </p:spPr>
        <p:txBody>
          <a:bodyPr anchor="t">
            <a:normAutofit/>
          </a:bodyPr>
          <a:lstStyle/>
          <a:p>
            <a:pPr marL="0" indent="0">
              <a:buNone/>
            </a:pPr>
            <a:r>
              <a:rPr lang="en-US" dirty="0"/>
              <a:t>From all the data that I have used to analyze </a:t>
            </a:r>
            <a:r>
              <a:rPr lang="en-US" dirty="0" err="1"/>
              <a:t>Mahendra</a:t>
            </a:r>
            <a:r>
              <a:rPr lang="en-US" dirty="0"/>
              <a:t> Singh Dhoni, it is quite obvious that almost 80-90% of his career has been like a dream to many crickets. He has been a wonderful ODI player and an extremely valuable T20 Player. His T20 numbers say it all. As a captain he has taken INDIAN CRICKET to next level for so many years. Him being the owner of all the ICC trophies is a huge statement in itself. However, as a batter his form since the last 3 years has been an issue. The high number of dot balls and low number of boundaries are troubling the team. Everyone is expecting 2023 to be the last year for him as a player. If that is true, I hope the retires with a bang. Afterall that’s what LEGENDS like MS DHONI are born to do!!!</a:t>
            </a:r>
          </a:p>
        </p:txBody>
      </p:sp>
      <p:sp>
        <p:nvSpPr>
          <p:cNvPr id="6" name="TextBox 5">
            <a:extLst>
              <a:ext uri="{FF2B5EF4-FFF2-40B4-BE49-F238E27FC236}">
                <a16:creationId xmlns:a16="http://schemas.microsoft.com/office/drawing/2014/main" id="{E4906401-81EE-CE2B-570D-AEF4008BA0D7}"/>
              </a:ext>
            </a:extLst>
          </p:cNvPr>
          <p:cNvSpPr txBox="1"/>
          <p:nvPr/>
        </p:nvSpPr>
        <p:spPr>
          <a:xfrm>
            <a:off x="211806" y="316472"/>
            <a:ext cx="2417650" cy="523220"/>
          </a:xfrm>
          <a:prstGeom prst="rect">
            <a:avLst/>
          </a:prstGeom>
          <a:noFill/>
        </p:spPr>
        <p:txBody>
          <a:bodyPr wrap="none" rtlCol="0">
            <a:spAutoFit/>
          </a:bodyPr>
          <a:lstStyle>
            <a:defPPr>
              <a:defRPr lang="en-US"/>
            </a:defPPr>
            <a:lvl1pPr marL="285750" indent="-285750">
              <a:buFont typeface="Wingdings" pitchFamily="2" charset="2"/>
              <a:buChar char="Ø"/>
              <a:defRPr b="1">
                <a:solidFill>
                  <a:srgbClr val="FFC000"/>
                </a:solidFill>
                <a:latin typeface="Century Gothic" panose="020B0502020202020204" pitchFamily="34" charset="0"/>
              </a:defRPr>
            </a:lvl1pPr>
          </a:lstStyle>
          <a:p>
            <a:r>
              <a:rPr lang="en-US" sz="2800" dirty="0"/>
              <a:t>Conclusion</a:t>
            </a:r>
          </a:p>
        </p:txBody>
      </p:sp>
    </p:spTree>
    <p:extLst>
      <p:ext uri="{BB962C8B-B14F-4D97-AF65-F5344CB8AC3E}">
        <p14:creationId xmlns:p14="http://schemas.microsoft.com/office/powerpoint/2010/main" val="259660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3514-78B8-B6E6-8CFF-BA9C7B272B87}"/>
              </a:ext>
            </a:extLst>
          </p:cNvPr>
          <p:cNvSpPr>
            <a:spLocks noGrp="1"/>
          </p:cNvSpPr>
          <p:nvPr>
            <p:ph type="title"/>
          </p:nvPr>
        </p:nvSpPr>
        <p:spPr>
          <a:xfrm>
            <a:off x="325687" y="0"/>
            <a:ext cx="11101135" cy="1128713"/>
          </a:xfrm>
        </p:spPr>
        <p:txBody>
          <a:bodyPr/>
          <a:lstStyle/>
          <a:p>
            <a:pPr algn="ctr"/>
            <a:r>
              <a:rPr lang="en-US" sz="2800" dirty="0" err="1"/>
              <a:t>Mahendra</a:t>
            </a:r>
            <a:r>
              <a:rPr lang="en-US" sz="2800" dirty="0"/>
              <a:t> Singh Dhoni - Career Summary</a:t>
            </a:r>
          </a:p>
        </p:txBody>
      </p:sp>
      <p:graphicFrame>
        <p:nvGraphicFramePr>
          <p:cNvPr id="4" name="Table 4">
            <a:extLst>
              <a:ext uri="{FF2B5EF4-FFF2-40B4-BE49-F238E27FC236}">
                <a16:creationId xmlns:a16="http://schemas.microsoft.com/office/drawing/2014/main" id="{417C84E5-73CD-B325-2324-52AEF2624408}"/>
              </a:ext>
            </a:extLst>
          </p:cNvPr>
          <p:cNvGraphicFramePr>
            <a:graphicFrameLocks noGrp="1"/>
          </p:cNvGraphicFramePr>
          <p:nvPr>
            <p:ph idx="1"/>
            <p:extLst>
              <p:ext uri="{D42A27DB-BD31-4B8C-83A1-F6EECF244321}">
                <p14:modId xmlns:p14="http://schemas.microsoft.com/office/powerpoint/2010/main" val="2388515982"/>
              </p:ext>
            </p:extLst>
          </p:nvPr>
        </p:nvGraphicFramePr>
        <p:xfrm>
          <a:off x="1055914" y="823436"/>
          <a:ext cx="10211829" cy="2324100"/>
        </p:xfrm>
        <a:graphic>
          <a:graphicData uri="http://schemas.openxmlformats.org/drawingml/2006/table">
            <a:tbl>
              <a:tblPr firstRow="1" bandRow="1">
                <a:tableStyleId>{5C22544A-7EE6-4342-B048-85BDC9FD1C3A}</a:tableStyleId>
              </a:tblPr>
              <a:tblGrid>
                <a:gridCol w="984483">
                  <a:extLst>
                    <a:ext uri="{9D8B030D-6E8A-4147-A177-3AD203B41FA5}">
                      <a16:colId xmlns:a16="http://schemas.microsoft.com/office/drawing/2014/main" val="25613467"/>
                    </a:ext>
                  </a:extLst>
                </a:gridCol>
                <a:gridCol w="631825">
                  <a:extLst>
                    <a:ext uri="{9D8B030D-6E8A-4147-A177-3AD203B41FA5}">
                      <a16:colId xmlns:a16="http://schemas.microsoft.com/office/drawing/2014/main" val="1015206306"/>
                    </a:ext>
                  </a:extLst>
                </a:gridCol>
                <a:gridCol w="631825">
                  <a:extLst>
                    <a:ext uri="{9D8B030D-6E8A-4147-A177-3AD203B41FA5}">
                      <a16:colId xmlns:a16="http://schemas.microsoft.com/office/drawing/2014/main" val="2358934560"/>
                    </a:ext>
                  </a:extLst>
                </a:gridCol>
                <a:gridCol w="735013">
                  <a:extLst>
                    <a:ext uri="{9D8B030D-6E8A-4147-A177-3AD203B41FA5}">
                      <a16:colId xmlns:a16="http://schemas.microsoft.com/office/drawing/2014/main" val="2691357217"/>
                    </a:ext>
                  </a:extLst>
                </a:gridCol>
                <a:gridCol w="849313">
                  <a:extLst>
                    <a:ext uri="{9D8B030D-6E8A-4147-A177-3AD203B41FA5}">
                      <a16:colId xmlns:a16="http://schemas.microsoft.com/office/drawing/2014/main" val="2846561189"/>
                    </a:ext>
                  </a:extLst>
                </a:gridCol>
                <a:gridCol w="636588">
                  <a:extLst>
                    <a:ext uri="{9D8B030D-6E8A-4147-A177-3AD203B41FA5}">
                      <a16:colId xmlns:a16="http://schemas.microsoft.com/office/drawing/2014/main" val="2501431164"/>
                    </a:ext>
                  </a:extLst>
                </a:gridCol>
                <a:gridCol w="814388">
                  <a:extLst>
                    <a:ext uri="{9D8B030D-6E8A-4147-A177-3AD203B41FA5}">
                      <a16:colId xmlns:a16="http://schemas.microsoft.com/office/drawing/2014/main" val="2162401652"/>
                    </a:ext>
                  </a:extLst>
                </a:gridCol>
                <a:gridCol w="858838">
                  <a:extLst>
                    <a:ext uri="{9D8B030D-6E8A-4147-A177-3AD203B41FA5}">
                      <a16:colId xmlns:a16="http://schemas.microsoft.com/office/drawing/2014/main" val="3679370649"/>
                    </a:ext>
                  </a:extLst>
                </a:gridCol>
                <a:gridCol w="882650">
                  <a:extLst>
                    <a:ext uri="{9D8B030D-6E8A-4147-A177-3AD203B41FA5}">
                      <a16:colId xmlns:a16="http://schemas.microsoft.com/office/drawing/2014/main" val="3165970745"/>
                    </a:ext>
                  </a:extLst>
                </a:gridCol>
                <a:gridCol w="620713">
                  <a:extLst>
                    <a:ext uri="{9D8B030D-6E8A-4147-A177-3AD203B41FA5}">
                      <a16:colId xmlns:a16="http://schemas.microsoft.com/office/drawing/2014/main" val="2840366662"/>
                    </a:ext>
                  </a:extLst>
                </a:gridCol>
                <a:gridCol w="639763">
                  <a:extLst>
                    <a:ext uri="{9D8B030D-6E8A-4147-A177-3AD203B41FA5}">
                      <a16:colId xmlns:a16="http://schemas.microsoft.com/office/drawing/2014/main" val="13978589"/>
                    </a:ext>
                  </a:extLst>
                </a:gridCol>
                <a:gridCol w="501650">
                  <a:extLst>
                    <a:ext uri="{9D8B030D-6E8A-4147-A177-3AD203B41FA5}">
                      <a16:colId xmlns:a16="http://schemas.microsoft.com/office/drawing/2014/main" val="1831314244"/>
                    </a:ext>
                  </a:extLst>
                </a:gridCol>
                <a:gridCol w="631825">
                  <a:extLst>
                    <a:ext uri="{9D8B030D-6E8A-4147-A177-3AD203B41FA5}">
                      <a16:colId xmlns:a16="http://schemas.microsoft.com/office/drawing/2014/main" val="131864753"/>
                    </a:ext>
                  </a:extLst>
                </a:gridCol>
                <a:gridCol w="792955">
                  <a:extLst>
                    <a:ext uri="{9D8B030D-6E8A-4147-A177-3AD203B41FA5}">
                      <a16:colId xmlns:a16="http://schemas.microsoft.com/office/drawing/2014/main" val="662167350"/>
                    </a:ext>
                  </a:extLst>
                </a:gridCol>
              </a:tblGrid>
              <a:tr h="370840">
                <a:tc>
                  <a:txBody>
                    <a:bodyPr/>
                    <a:lstStyle/>
                    <a:p>
                      <a:pPr algn="r"/>
                      <a:r>
                        <a:rPr lang="en-IN" dirty="0">
                          <a:effectLst/>
                        </a:rPr>
                        <a:t>Batting</a:t>
                      </a:r>
                    </a:p>
                  </a:txBody>
                  <a:tcPr marL="95250" marR="95250" marT="28575" marB="28575" anchor="ctr"/>
                </a:tc>
                <a:tc>
                  <a:txBody>
                    <a:bodyPr/>
                    <a:lstStyle/>
                    <a:p>
                      <a:pPr algn="r"/>
                      <a:r>
                        <a:rPr lang="en-IN" dirty="0">
                          <a:effectLst/>
                        </a:rPr>
                        <a:t>M</a:t>
                      </a:r>
                    </a:p>
                  </a:txBody>
                  <a:tcPr marL="95250" marR="95250" marT="28575" marB="28575" anchor="ctr"/>
                </a:tc>
                <a:tc>
                  <a:txBody>
                    <a:bodyPr/>
                    <a:lstStyle/>
                    <a:p>
                      <a:pPr algn="r"/>
                      <a:r>
                        <a:rPr lang="en-IN">
                          <a:effectLst/>
                        </a:rPr>
                        <a:t>Inn</a:t>
                      </a:r>
                    </a:p>
                  </a:txBody>
                  <a:tcPr marL="95250" marR="95250" marT="95250" marB="95250" anchor="ctr"/>
                </a:tc>
                <a:tc>
                  <a:txBody>
                    <a:bodyPr/>
                    <a:lstStyle/>
                    <a:p>
                      <a:pPr algn="r"/>
                      <a:r>
                        <a:rPr lang="en-IN">
                          <a:effectLst/>
                        </a:rPr>
                        <a:t>NO</a:t>
                      </a:r>
                    </a:p>
                  </a:txBody>
                  <a:tcPr marL="95250" marR="95250" marT="95250" marB="95250" anchor="ctr"/>
                </a:tc>
                <a:tc>
                  <a:txBody>
                    <a:bodyPr/>
                    <a:lstStyle/>
                    <a:p>
                      <a:pPr algn="r"/>
                      <a:r>
                        <a:rPr lang="en-IN">
                          <a:effectLst/>
                        </a:rPr>
                        <a:t>Runs</a:t>
                      </a:r>
                    </a:p>
                  </a:txBody>
                  <a:tcPr marL="95250" marR="95250" marT="95250" marB="95250" anchor="ctr"/>
                </a:tc>
                <a:tc>
                  <a:txBody>
                    <a:bodyPr/>
                    <a:lstStyle/>
                    <a:p>
                      <a:pPr algn="r"/>
                      <a:r>
                        <a:rPr lang="en-IN" dirty="0">
                          <a:effectLst/>
                        </a:rPr>
                        <a:t>HS</a:t>
                      </a:r>
                    </a:p>
                  </a:txBody>
                  <a:tcPr marL="95250" marR="95250" marT="95250" marB="95250" anchor="ctr"/>
                </a:tc>
                <a:tc>
                  <a:txBody>
                    <a:bodyPr/>
                    <a:lstStyle/>
                    <a:p>
                      <a:pPr algn="r"/>
                      <a:r>
                        <a:rPr lang="en-IN">
                          <a:effectLst/>
                        </a:rPr>
                        <a:t>Avg</a:t>
                      </a:r>
                    </a:p>
                  </a:txBody>
                  <a:tcPr marL="95250" marR="95250" marT="95250" marB="95250" anchor="ctr"/>
                </a:tc>
                <a:tc>
                  <a:txBody>
                    <a:bodyPr/>
                    <a:lstStyle/>
                    <a:p>
                      <a:pPr algn="r"/>
                      <a:r>
                        <a:rPr lang="en-IN">
                          <a:effectLst/>
                        </a:rPr>
                        <a:t>BF</a:t>
                      </a:r>
                    </a:p>
                  </a:txBody>
                  <a:tcPr marL="95250" marR="95250" marT="95250" marB="95250" anchor="ctr"/>
                </a:tc>
                <a:tc>
                  <a:txBody>
                    <a:bodyPr/>
                    <a:lstStyle/>
                    <a:p>
                      <a:pPr algn="r"/>
                      <a:r>
                        <a:rPr lang="en-IN">
                          <a:effectLst/>
                        </a:rPr>
                        <a:t>SR</a:t>
                      </a:r>
                    </a:p>
                  </a:txBody>
                  <a:tcPr marL="95250" marR="95250" marT="95250" marB="95250" anchor="ctr"/>
                </a:tc>
                <a:tc>
                  <a:txBody>
                    <a:bodyPr/>
                    <a:lstStyle/>
                    <a:p>
                      <a:pPr algn="r"/>
                      <a:r>
                        <a:rPr lang="en-IN">
                          <a:effectLst/>
                        </a:rPr>
                        <a:t>100</a:t>
                      </a:r>
                    </a:p>
                  </a:txBody>
                  <a:tcPr marL="95250" marR="95250" marT="95250" marB="95250" anchor="ctr"/>
                </a:tc>
                <a:tc>
                  <a:txBody>
                    <a:bodyPr/>
                    <a:lstStyle/>
                    <a:p>
                      <a:pPr algn="r"/>
                      <a:r>
                        <a:rPr lang="en-IN">
                          <a:effectLst/>
                        </a:rPr>
                        <a:t>200</a:t>
                      </a:r>
                    </a:p>
                  </a:txBody>
                  <a:tcPr marL="95250" marR="95250" marT="95250" marB="95250" anchor="ctr"/>
                </a:tc>
                <a:tc>
                  <a:txBody>
                    <a:bodyPr/>
                    <a:lstStyle/>
                    <a:p>
                      <a:pPr algn="r"/>
                      <a:r>
                        <a:rPr lang="en-IN">
                          <a:effectLst/>
                        </a:rPr>
                        <a:t>50</a:t>
                      </a:r>
                    </a:p>
                  </a:txBody>
                  <a:tcPr marL="95250" marR="95250" marT="95250" marB="95250" anchor="ctr"/>
                </a:tc>
                <a:tc>
                  <a:txBody>
                    <a:bodyPr/>
                    <a:lstStyle/>
                    <a:p>
                      <a:pPr algn="r"/>
                      <a:r>
                        <a:rPr lang="en-IN">
                          <a:effectLst/>
                        </a:rPr>
                        <a:t>4s</a:t>
                      </a:r>
                    </a:p>
                  </a:txBody>
                  <a:tcPr marL="95250" marR="95250" marT="95250" marB="95250" anchor="ctr"/>
                </a:tc>
                <a:tc>
                  <a:txBody>
                    <a:bodyPr/>
                    <a:lstStyle/>
                    <a:p>
                      <a:pPr algn="r"/>
                      <a:r>
                        <a:rPr lang="en-IN" dirty="0">
                          <a:effectLst/>
                        </a:rPr>
                        <a:t>6s</a:t>
                      </a:r>
                    </a:p>
                  </a:txBody>
                  <a:tcPr marL="95250" marR="95250" marT="95250" marB="95250" anchor="ctr"/>
                </a:tc>
                <a:extLst>
                  <a:ext uri="{0D108BD9-81ED-4DB2-BD59-A6C34878D82A}">
                    <a16:rowId xmlns:a16="http://schemas.microsoft.com/office/drawing/2014/main" val="568121541"/>
                  </a:ext>
                </a:extLst>
              </a:tr>
              <a:tr h="370840">
                <a:tc>
                  <a:txBody>
                    <a:bodyPr/>
                    <a:lstStyle/>
                    <a:p>
                      <a:pPr algn="l"/>
                      <a:r>
                        <a:rPr lang="en-IN" b="1" dirty="0">
                          <a:effectLst/>
                        </a:rPr>
                        <a:t>Test</a:t>
                      </a:r>
                      <a:endParaRPr lang="en-IN" dirty="0">
                        <a:effectLst/>
                      </a:endParaRPr>
                    </a:p>
                  </a:txBody>
                  <a:tcPr marL="95250" marR="95250" marT="95250" marB="95250" anchor="ctr"/>
                </a:tc>
                <a:tc>
                  <a:txBody>
                    <a:bodyPr/>
                    <a:lstStyle/>
                    <a:p>
                      <a:pPr algn="r"/>
                      <a:r>
                        <a:rPr lang="en-IN">
                          <a:effectLst/>
                        </a:rPr>
                        <a:t>90</a:t>
                      </a:r>
                    </a:p>
                  </a:txBody>
                  <a:tcPr marL="95250" marR="95250" marT="47625" marB="47625" anchor="ctr"/>
                </a:tc>
                <a:tc>
                  <a:txBody>
                    <a:bodyPr/>
                    <a:lstStyle/>
                    <a:p>
                      <a:pPr algn="r"/>
                      <a:r>
                        <a:rPr lang="en-IN">
                          <a:effectLst/>
                        </a:rPr>
                        <a:t>144</a:t>
                      </a:r>
                    </a:p>
                  </a:txBody>
                  <a:tcPr marL="95250" marR="95250" marT="95250" marB="95250" anchor="ctr"/>
                </a:tc>
                <a:tc>
                  <a:txBody>
                    <a:bodyPr/>
                    <a:lstStyle/>
                    <a:p>
                      <a:pPr algn="r"/>
                      <a:r>
                        <a:rPr lang="en-IN">
                          <a:effectLst/>
                        </a:rPr>
                        <a:t>16</a:t>
                      </a:r>
                    </a:p>
                  </a:txBody>
                  <a:tcPr marL="95250" marR="95250" marT="95250" marB="95250" anchor="ctr"/>
                </a:tc>
                <a:tc>
                  <a:txBody>
                    <a:bodyPr/>
                    <a:lstStyle/>
                    <a:p>
                      <a:pPr algn="r"/>
                      <a:r>
                        <a:rPr lang="en-IN">
                          <a:effectLst/>
                        </a:rPr>
                        <a:t>4876</a:t>
                      </a:r>
                    </a:p>
                  </a:txBody>
                  <a:tcPr marL="95250" marR="95250" marT="95250" marB="95250" anchor="ctr"/>
                </a:tc>
                <a:tc>
                  <a:txBody>
                    <a:bodyPr/>
                    <a:lstStyle/>
                    <a:p>
                      <a:pPr algn="r"/>
                      <a:r>
                        <a:rPr lang="en-IN">
                          <a:effectLst/>
                        </a:rPr>
                        <a:t>224</a:t>
                      </a:r>
                    </a:p>
                  </a:txBody>
                  <a:tcPr marL="95250" marR="95250" marT="95250" marB="95250" anchor="ctr"/>
                </a:tc>
                <a:tc>
                  <a:txBody>
                    <a:bodyPr/>
                    <a:lstStyle/>
                    <a:p>
                      <a:pPr algn="r"/>
                      <a:r>
                        <a:rPr lang="en-IN">
                          <a:effectLst/>
                        </a:rPr>
                        <a:t>38.09</a:t>
                      </a:r>
                    </a:p>
                  </a:txBody>
                  <a:tcPr marL="95250" marR="95250" marT="95250" marB="95250" anchor="ctr"/>
                </a:tc>
                <a:tc>
                  <a:txBody>
                    <a:bodyPr/>
                    <a:lstStyle/>
                    <a:p>
                      <a:pPr algn="r"/>
                      <a:r>
                        <a:rPr lang="en-IN">
                          <a:effectLst/>
                        </a:rPr>
                        <a:t>8248</a:t>
                      </a:r>
                    </a:p>
                  </a:txBody>
                  <a:tcPr marL="95250" marR="95250" marT="95250" marB="95250" anchor="ctr"/>
                </a:tc>
                <a:tc>
                  <a:txBody>
                    <a:bodyPr/>
                    <a:lstStyle/>
                    <a:p>
                      <a:pPr algn="r"/>
                      <a:r>
                        <a:rPr lang="en-IN">
                          <a:effectLst/>
                        </a:rPr>
                        <a:t>59.12</a:t>
                      </a:r>
                    </a:p>
                  </a:txBody>
                  <a:tcPr marL="95250" marR="95250" marT="95250" marB="95250" anchor="ctr"/>
                </a:tc>
                <a:tc>
                  <a:txBody>
                    <a:bodyPr/>
                    <a:lstStyle/>
                    <a:p>
                      <a:pPr algn="r"/>
                      <a:r>
                        <a:rPr lang="en-IN">
                          <a:effectLst/>
                        </a:rPr>
                        <a:t>6</a:t>
                      </a:r>
                    </a:p>
                  </a:txBody>
                  <a:tcPr marL="95250" marR="95250" marT="95250" marB="95250" anchor="ctr"/>
                </a:tc>
                <a:tc>
                  <a:txBody>
                    <a:bodyPr/>
                    <a:lstStyle/>
                    <a:p>
                      <a:pPr algn="r"/>
                      <a:r>
                        <a:rPr lang="en-IN">
                          <a:effectLst/>
                        </a:rPr>
                        <a:t>1</a:t>
                      </a:r>
                    </a:p>
                  </a:txBody>
                  <a:tcPr marL="95250" marR="95250" marT="95250" marB="95250" anchor="ctr"/>
                </a:tc>
                <a:tc>
                  <a:txBody>
                    <a:bodyPr/>
                    <a:lstStyle/>
                    <a:p>
                      <a:pPr algn="r"/>
                      <a:r>
                        <a:rPr lang="en-IN">
                          <a:effectLst/>
                        </a:rPr>
                        <a:t>33</a:t>
                      </a:r>
                    </a:p>
                  </a:txBody>
                  <a:tcPr marL="95250" marR="95250" marT="95250" marB="95250" anchor="ctr"/>
                </a:tc>
                <a:tc>
                  <a:txBody>
                    <a:bodyPr/>
                    <a:lstStyle/>
                    <a:p>
                      <a:pPr algn="r"/>
                      <a:r>
                        <a:rPr lang="en-IN">
                          <a:effectLst/>
                        </a:rPr>
                        <a:t>544</a:t>
                      </a:r>
                    </a:p>
                  </a:txBody>
                  <a:tcPr marL="95250" marR="95250" marT="95250" marB="95250" anchor="ctr"/>
                </a:tc>
                <a:tc>
                  <a:txBody>
                    <a:bodyPr/>
                    <a:lstStyle/>
                    <a:p>
                      <a:pPr algn="r"/>
                      <a:r>
                        <a:rPr lang="en-IN" dirty="0">
                          <a:effectLst/>
                        </a:rPr>
                        <a:t>78</a:t>
                      </a:r>
                    </a:p>
                  </a:txBody>
                  <a:tcPr marL="95250" marR="95250" marT="95250" marB="95250" anchor="ctr"/>
                </a:tc>
                <a:extLst>
                  <a:ext uri="{0D108BD9-81ED-4DB2-BD59-A6C34878D82A}">
                    <a16:rowId xmlns:a16="http://schemas.microsoft.com/office/drawing/2014/main" val="3770148060"/>
                  </a:ext>
                </a:extLst>
              </a:tr>
              <a:tr h="370840">
                <a:tc>
                  <a:txBody>
                    <a:bodyPr/>
                    <a:lstStyle/>
                    <a:p>
                      <a:pPr algn="l"/>
                      <a:r>
                        <a:rPr lang="en-IN" b="1" dirty="0">
                          <a:effectLst/>
                        </a:rPr>
                        <a:t>ODI</a:t>
                      </a:r>
                      <a:endParaRPr lang="en-IN" dirty="0">
                        <a:effectLst/>
                      </a:endParaRPr>
                    </a:p>
                  </a:txBody>
                  <a:tcPr marL="95250" marR="95250" marT="95250" marB="95250" anchor="ctr"/>
                </a:tc>
                <a:tc>
                  <a:txBody>
                    <a:bodyPr/>
                    <a:lstStyle/>
                    <a:p>
                      <a:pPr algn="r"/>
                      <a:r>
                        <a:rPr lang="en-IN" dirty="0">
                          <a:effectLst/>
                        </a:rPr>
                        <a:t>350</a:t>
                      </a:r>
                    </a:p>
                  </a:txBody>
                  <a:tcPr marL="95250" marR="95250" marT="47625" marB="47625" anchor="ctr"/>
                </a:tc>
                <a:tc>
                  <a:txBody>
                    <a:bodyPr/>
                    <a:lstStyle/>
                    <a:p>
                      <a:pPr algn="r"/>
                      <a:r>
                        <a:rPr lang="en-IN">
                          <a:effectLst/>
                        </a:rPr>
                        <a:t>297</a:t>
                      </a:r>
                    </a:p>
                  </a:txBody>
                  <a:tcPr marL="95250" marR="95250" marT="95250" marB="95250" anchor="ctr"/>
                </a:tc>
                <a:tc>
                  <a:txBody>
                    <a:bodyPr/>
                    <a:lstStyle/>
                    <a:p>
                      <a:pPr algn="r"/>
                      <a:r>
                        <a:rPr lang="en-IN">
                          <a:effectLst/>
                        </a:rPr>
                        <a:t>84</a:t>
                      </a:r>
                    </a:p>
                  </a:txBody>
                  <a:tcPr marL="95250" marR="95250" marT="95250" marB="95250" anchor="ctr"/>
                </a:tc>
                <a:tc>
                  <a:txBody>
                    <a:bodyPr/>
                    <a:lstStyle/>
                    <a:p>
                      <a:pPr algn="r"/>
                      <a:r>
                        <a:rPr lang="en-IN">
                          <a:effectLst/>
                        </a:rPr>
                        <a:t>10773</a:t>
                      </a:r>
                    </a:p>
                  </a:txBody>
                  <a:tcPr marL="95250" marR="95250" marT="95250" marB="95250" anchor="ctr"/>
                </a:tc>
                <a:tc>
                  <a:txBody>
                    <a:bodyPr/>
                    <a:lstStyle/>
                    <a:p>
                      <a:pPr algn="r"/>
                      <a:r>
                        <a:rPr lang="en-IN">
                          <a:effectLst/>
                        </a:rPr>
                        <a:t>183</a:t>
                      </a:r>
                    </a:p>
                  </a:txBody>
                  <a:tcPr marL="95250" marR="95250" marT="95250" marB="95250" anchor="ctr"/>
                </a:tc>
                <a:tc>
                  <a:txBody>
                    <a:bodyPr/>
                    <a:lstStyle/>
                    <a:p>
                      <a:pPr algn="r"/>
                      <a:r>
                        <a:rPr lang="en-IN">
                          <a:effectLst/>
                        </a:rPr>
                        <a:t>50.58</a:t>
                      </a:r>
                    </a:p>
                  </a:txBody>
                  <a:tcPr marL="95250" marR="95250" marT="95250" marB="95250" anchor="ctr"/>
                </a:tc>
                <a:tc>
                  <a:txBody>
                    <a:bodyPr/>
                    <a:lstStyle/>
                    <a:p>
                      <a:pPr algn="r"/>
                      <a:r>
                        <a:rPr lang="en-IN">
                          <a:effectLst/>
                        </a:rPr>
                        <a:t>12303</a:t>
                      </a:r>
                    </a:p>
                  </a:txBody>
                  <a:tcPr marL="95250" marR="95250" marT="95250" marB="95250" anchor="ctr"/>
                </a:tc>
                <a:tc>
                  <a:txBody>
                    <a:bodyPr/>
                    <a:lstStyle/>
                    <a:p>
                      <a:pPr algn="r"/>
                      <a:r>
                        <a:rPr lang="en-IN">
                          <a:effectLst/>
                        </a:rPr>
                        <a:t>87.56</a:t>
                      </a:r>
                    </a:p>
                  </a:txBody>
                  <a:tcPr marL="95250" marR="95250" marT="95250" marB="95250" anchor="ctr"/>
                </a:tc>
                <a:tc>
                  <a:txBody>
                    <a:bodyPr/>
                    <a:lstStyle/>
                    <a:p>
                      <a:pPr algn="r"/>
                      <a:r>
                        <a:rPr lang="en-IN">
                          <a:effectLst/>
                        </a:rPr>
                        <a:t>10</a:t>
                      </a:r>
                    </a:p>
                  </a:txBody>
                  <a:tcPr marL="95250" marR="95250" marT="95250" marB="95250" anchor="ctr"/>
                </a:tc>
                <a:tc>
                  <a:txBody>
                    <a:bodyPr/>
                    <a:lstStyle/>
                    <a:p>
                      <a:pPr algn="r"/>
                      <a:r>
                        <a:rPr lang="en-IN">
                          <a:effectLst/>
                        </a:rPr>
                        <a:t>0</a:t>
                      </a:r>
                    </a:p>
                  </a:txBody>
                  <a:tcPr marL="95250" marR="95250" marT="95250" marB="95250" anchor="ctr"/>
                </a:tc>
                <a:tc>
                  <a:txBody>
                    <a:bodyPr/>
                    <a:lstStyle/>
                    <a:p>
                      <a:pPr algn="r"/>
                      <a:r>
                        <a:rPr lang="en-IN">
                          <a:effectLst/>
                        </a:rPr>
                        <a:t>73</a:t>
                      </a:r>
                    </a:p>
                  </a:txBody>
                  <a:tcPr marL="95250" marR="95250" marT="95250" marB="95250" anchor="ctr"/>
                </a:tc>
                <a:tc>
                  <a:txBody>
                    <a:bodyPr/>
                    <a:lstStyle/>
                    <a:p>
                      <a:pPr algn="r"/>
                      <a:r>
                        <a:rPr lang="en-IN">
                          <a:effectLst/>
                        </a:rPr>
                        <a:t>826</a:t>
                      </a:r>
                    </a:p>
                  </a:txBody>
                  <a:tcPr marL="95250" marR="95250" marT="95250" marB="95250" anchor="ctr"/>
                </a:tc>
                <a:tc>
                  <a:txBody>
                    <a:bodyPr/>
                    <a:lstStyle/>
                    <a:p>
                      <a:pPr algn="r"/>
                      <a:r>
                        <a:rPr lang="en-IN" dirty="0">
                          <a:effectLst/>
                        </a:rPr>
                        <a:t>229</a:t>
                      </a:r>
                    </a:p>
                  </a:txBody>
                  <a:tcPr marL="95250" marR="95250" marT="95250" marB="95250" anchor="ctr"/>
                </a:tc>
                <a:extLst>
                  <a:ext uri="{0D108BD9-81ED-4DB2-BD59-A6C34878D82A}">
                    <a16:rowId xmlns:a16="http://schemas.microsoft.com/office/drawing/2014/main" val="722435748"/>
                  </a:ext>
                </a:extLst>
              </a:tr>
              <a:tr h="370840">
                <a:tc>
                  <a:txBody>
                    <a:bodyPr/>
                    <a:lstStyle/>
                    <a:p>
                      <a:pPr algn="l"/>
                      <a:r>
                        <a:rPr lang="en-IN" b="1">
                          <a:effectLst/>
                        </a:rPr>
                        <a:t>T20I</a:t>
                      </a:r>
                      <a:endParaRPr lang="en-IN">
                        <a:effectLst/>
                      </a:endParaRPr>
                    </a:p>
                  </a:txBody>
                  <a:tcPr marL="95250" marR="95250" marT="95250" marB="95250" anchor="ctr"/>
                </a:tc>
                <a:tc>
                  <a:txBody>
                    <a:bodyPr/>
                    <a:lstStyle/>
                    <a:p>
                      <a:pPr algn="r"/>
                      <a:r>
                        <a:rPr lang="en-IN">
                          <a:effectLst/>
                        </a:rPr>
                        <a:t>98</a:t>
                      </a:r>
                    </a:p>
                  </a:txBody>
                  <a:tcPr marL="95250" marR="95250" marT="47625" marB="47625" anchor="ctr"/>
                </a:tc>
                <a:tc>
                  <a:txBody>
                    <a:bodyPr/>
                    <a:lstStyle/>
                    <a:p>
                      <a:pPr algn="r"/>
                      <a:r>
                        <a:rPr lang="en-IN">
                          <a:effectLst/>
                        </a:rPr>
                        <a:t>85</a:t>
                      </a:r>
                    </a:p>
                  </a:txBody>
                  <a:tcPr marL="95250" marR="95250" marT="95250" marB="95250" anchor="ctr"/>
                </a:tc>
                <a:tc>
                  <a:txBody>
                    <a:bodyPr/>
                    <a:lstStyle/>
                    <a:p>
                      <a:pPr algn="r"/>
                      <a:r>
                        <a:rPr lang="en-IN">
                          <a:effectLst/>
                        </a:rPr>
                        <a:t>42</a:t>
                      </a:r>
                    </a:p>
                  </a:txBody>
                  <a:tcPr marL="95250" marR="95250" marT="95250" marB="95250" anchor="ctr"/>
                </a:tc>
                <a:tc>
                  <a:txBody>
                    <a:bodyPr/>
                    <a:lstStyle/>
                    <a:p>
                      <a:pPr algn="r"/>
                      <a:r>
                        <a:rPr lang="en-IN">
                          <a:effectLst/>
                        </a:rPr>
                        <a:t>1617</a:t>
                      </a:r>
                    </a:p>
                  </a:txBody>
                  <a:tcPr marL="95250" marR="95250" marT="95250" marB="95250" anchor="ctr"/>
                </a:tc>
                <a:tc>
                  <a:txBody>
                    <a:bodyPr/>
                    <a:lstStyle/>
                    <a:p>
                      <a:pPr algn="r"/>
                      <a:r>
                        <a:rPr lang="en-IN">
                          <a:effectLst/>
                        </a:rPr>
                        <a:t>56</a:t>
                      </a:r>
                    </a:p>
                  </a:txBody>
                  <a:tcPr marL="95250" marR="95250" marT="95250" marB="95250" anchor="ctr"/>
                </a:tc>
                <a:tc>
                  <a:txBody>
                    <a:bodyPr/>
                    <a:lstStyle/>
                    <a:p>
                      <a:pPr algn="r"/>
                      <a:r>
                        <a:rPr lang="en-IN">
                          <a:effectLst/>
                        </a:rPr>
                        <a:t>37.6</a:t>
                      </a:r>
                    </a:p>
                  </a:txBody>
                  <a:tcPr marL="95250" marR="95250" marT="95250" marB="95250" anchor="ctr"/>
                </a:tc>
                <a:tc>
                  <a:txBody>
                    <a:bodyPr/>
                    <a:lstStyle/>
                    <a:p>
                      <a:pPr algn="r"/>
                      <a:r>
                        <a:rPr lang="en-IN">
                          <a:effectLst/>
                        </a:rPr>
                        <a:t>1282</a:t>
                      </a:r>
                    </a:p>
                  </a:txBody>
                  <a:tcPr marL="95250" marR="95250" marT="95250" marB="95250" anchor="ctr"/>
                </a:tc>
                <a:tc>
                  <a:txBody>
                    <a:bodyPr/>
                    <a:lstStyle/>
                    <a:p>
                      <a:pPr algn="r"/>
                      <a:r>
                        <a:rPr lang="en-IN">
                          <a:effectLst/>
                        </a:rPr>
                        <a:t>126.13</a:t>
                      </a:r>
                    </a:p>
                  </a:txBody>
                  <a:tcPr marL="95250" marR="95250" marT="95250" marB="95250" anchor="ctr"/>
                </a:tc>
                <a:tc>
                  <a:txBody>
                    <a:bodyPr/>
                    <a:lstStyle/>
                    <a:p>
                      <a:pPr algn="r"/>
                      <a:r>
                        <a:rPr lang="en-IN">
                          <a:effectLst/>
                        </a:rPr>
                        <a:t>0</a:t>
                      </a:r>
                    </a:p>
                  </a:txBody>
                  <a:tcPr marL="95250" marR="95250" marT="95250" marB="95250" anchor="ctr"/>
                </a:tc>
                <a:tc>
                  <a:txBody>
                    <a:bodyPr/>
                    <a:lstStyle/>
                    <a:p>
                      <a:pPr algn="r"/>
                      <a:r>
                        <a:rPr lang="en-IN">
                          <a:effectLst/>
                        </a:rPr>
                        <a:t>0</a:t>
                      </a:r>
                    </a:p>
                  </a:txBody>
                  <a:tcPr marL="95250" marR="95250" marT="95250" marB="95250" anchor="ctr"/>
                </a:tc>
                <a:tc>
                  <a:txBody>
                    <a:bodyPr/>
                    <a:lstStyle/>
                    <a:p>
                      <a:pPr algn="r"/>
                      <a:r>
                        <a:rPr lang="en-IN">
                          <a:effectLst/>
                        </a:rPr>
                        <a:t>2</a:t>
                      </a:r>
                    </a:p>
                  </a:txBody>
                  <a:tcPr marL="95250" marR="95250" marT="95250" marB="95250" anchor="ctr"/>
                </a:tc>
                <a:tc>
                  <a:txBody>
                    <a:bodyPr/>
                    <a:lstStyle/>
                    <a:p>
                      <a:pPr algn="r"/>
                      <a:r>
                        <a:rPr lang="en-IN">
                          <a:effectLst/>
                        </a:rPr>
                        <a:t>116</a:t>
                      </a:r>
                    </a:p>
                  </a:txBody>
                  <a:tcPr marL="95250" marR="95250" marT="95250" marB="95250" anchor="ctr"/>
                </a:tc>
                <a:tc>
                  <a:txBody>
                    <a:bodyPr/>
                    <a:lstStyle/>
                    <a:p>
                      <a:pPr algn="r"/>
                      <a:r>
                        <a:rPr lang="en-IN" dirty="0">
                          <a:effectLst/>
                        </a:rPr>
                        <a:t>52</a:t>
                      </a:r>
                    </a:p>
                  </a:txBody>
                  <a:tcPr marL="95250" marR="95250" marT="95250" marB="95250" anchor="ctr"/>
                </a:tc>
                <a:extLst>
                  <a:ext uri="{0D108BD9-81ED-4DB2-BD59-A6C34878D82A}">
                    <a16:rowId xmlns:a16="http://schemas.microsoft.com/office/drawing/2014/main" val="1312618070"/>
                  </a:ext>
                </a:extLst>
              </a:tr>
              <a:tr h="370840">
                <a:tc>
                  <a:txBody>
                    <a:bodyPr/>
                    <a:lstStyle/>
                    <a:p>
                      <a:pPr algn="l"/>
                      <a:r>
                        <a:rPr lang="en-IN" b="1" dirty="0">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IPL</a:t>
                      </a:r>
                    </a:p>
                  </a:txBody>
                  <a:tcPr marL="95250" marR="95250" marT="95250" marB="95250" anchor="ctr"/>
                </a:tc>
                <a:tc>
                  <a:txBody>
                    <a:bodyPr/>
                    <a:lstStyle/>
                    <a:p>
                      <a:pPr algn="r"/>
                      <a:r>
                        <a:rPr lang="en-IN" b="1" dirty="0">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234</a:t>
                      </a:r>
                    </a:p>
                  </a:txBody>
                  <a:tcPr marL="95250" marR="95250" marT="47625" marB="47625"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206</a:t>
                      </a:r>
                    </a:p>
                  </a:txBody>
                  <a:tcPr marL="95250" marR="95250" marT="95250" marB="95250"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79</a:t>
                      </a:r>
                    </a:p>
                  </a:txBody>
                  <a:tcPr marL="95250" marR="95250" marT="95250" marB="95250"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4978</a:t>
                      </a:r>
                    </a:p>
                  </a:txBody>
                  <a:tcPr marL="95250" marR="95250" marT="95250" marB="95250"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84</a:t>
                      </a:r>
                    </a:p>
                  </a:txBody>
                  <a:tcPr marL="95250" marR="95250" marT="95250" marB="95250" anchor="ctr"/>
                </a:tc>
                <a:tc>
                  <a:txBody>
                    <a:bodyPr/>
                    <a:lstStyle/>
                    <a:p>
                      <a:pPr algn="r"/>
                      <a:r>
                        <a:rPr lang="en-IN" b="1" dirty="0">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39.2</a:t>
                      </a:r>
                    </a:p>
                  </a:txBody>
                  <a:tcPr marL="95250" marR="95250" marT="95250" marB="95250"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3682</a:t>
                      </a:r>
                    </a:p>
                  </a:txBody>
                  <a:tcPr marL="95250" marR="95250" marT="95250" marB="95250"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135.2</a:t>
                      </a:r>
                    </a:p>
                  </a:txBody>
                  <a:tcPr marL="95250" marR="95250" marT="95250" marB="95250"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0</a:t>
                      </a:r>
                    </a:p>
                  </a:txBody>
                  <a:tcPr marL="95250" marR="95250" marT="95250" marB="95250"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0</a:t>
                      </a:r>
                    </a:p>
                  </a:txBody>
                  <a:tcPr marL="95250" marR="95250" marT="95250" marB="95250"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24</a:t>
                      </a:r>
                    </a:p>
                  </a:txBody>
                  <a:tcPr marL="95250" marR="95250" marT="95250" marB="95250" anchor="ctr"/>
                </a:tc>
                <a:tc>
                  <a:txBody>
                    <a:bodyPr/>
                    <a:lstStyle/>
                    <a:p>
                      <a:pPr algn="r"/>
                      <a:r>
                        <a:rPr lang="en-IN" b="1">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346</a:t>
                      </a:r>
                    </a:p>
                  </a:txBody>
                  <a:tcPr marL="95250" marR="95250" marT="95250" marB="95250" anchor="ctr"/>
                </a:tc>
                <a:tc>
                  <a:txBody>
                    <a:bodyPr/>
                    <a:lstStyle/>
                    <a:p>
                      <a:pPr algn="r"/>
                      <a:r>
                        <a:rPr lang="en-IN" b="1" dirty="0">
                          <a:ln>
                            <a:solidFill>
                              <a:srgbClr val="FF0000"/>
                            </a:solidFill>
                          </a:ln>
                          <a:solidFill>
                            <a:srgbClr val="FF0000"/>
                          </a:solidFill>
                          <a:effectLst>
                            <a:glow>
                              <a:schemeClr val="accent1">
                                <a:alpha val="40000"/>
                              </a:schemeClr>
                            </a:glow>
                            <a:outerShdw dist="50800" sx="1000" sy="1000" algn="ctr" rotWithShape="0">
                              <a:srgbClr val="FF0000">
                                <a:alpha val="6597"/>
                              </a:srgbClr>
                            </a:outerShdw>
                          </a:effectLst>
                        </a:rPr>
                        <a:t>229</a:t>
                      </a:r>
                    </a:p>
                  </a:txBody>
                  <a:tcPr marL="95250" marR="95250" marT="95250" marB="95250" anchor="ctr"/>
                </a:tc>
                <a:extLst>
                  <a:ext uri="{0D108BD9-81ED-4DB2-BD59-A6C34878D82A}">
                    <a16:rowId xmlns:a16="http://schemas.microsoft.com/office/drawing/2014/main" val="597231033"/>
                  </a:ext>
                </a:extLst>
              </a:tr>
            </a:tbl>
          </a:graphicData>
        </a:graphic>
      </p:graphicFrame>
      <p:graphicFrame>
        <p:nvGraphicFramePr>
          <p:cNvPr id="6" name="Table 6">
            <a:extLst>
              <a:ext uri="{FF2B5EF4-FFF2-40B4-BE49-F238E27FC236}">
                <a16:creationId xmlns:a16="http://schemas.microsoft.com/office/drawing/2014/main" id="{2528EDBF-2F86-1B4B-2955-C171C2868352}"/>
              </a:ext>
            </a:extLst>
          </p:cNvPr>
          <p:cNvGraphicFramePr>
            <a:graphicFrameLocks noGrp="1"/>
          </p:cNvGraphicFramePr>
          <p:nvPr>
            <p:extLst>
              <p:ext uri="{D42A27DB-BD31-4B8C-83A1-F6EECF244321}">
                <p14:modId xmlns:p14="http://schemas.microsoft.com/office/powerpoint/2010/main" val="1572804974"/>
              </p:ext>
            </p:extLst>
          </p:nvPr>
        </p:nvGraphicFramePr>
        <p:xfrm>
          <a:off x="1038367" y="3795987"/>
          <a:ext cx="10229376" cy="2324100"/>
        </p:xfrm>
        <a:graphic>
          <a:graphicData uri="http://schemas.openxmlformats.org/drawingml/2006/table">
            <a:tbl>
              <a:tblPr firstRow="1" bandRow="1">
                <a:tableStyleId>{5C22544A-7EE6-4342-B048-85BDC9FD1C3A}</a:tableStyleId>
              </a:tblPr>
              <a:tblGrid>
                <a:gridCol w="1172079">
                  <a:extLst>
                    <a:ext uri="{9D8B030D-6E8A-4147-A177-3AD203B41FA5}">
                      <a16:colId xmlns:a16="http://schemas.microsoft.com/office/drawing/2014/main" val="3196492952"/>
                    </a:ext>
                  </a:extLst>
                </a:gridCol>
                <a:gridCol w="643867">
                  <a:extLst>
                    <a:ext uri="{9D8B030D-6E8A-4147-A177-3AD203B41FA5}">
                      <a16:colId xmlns:a16="http://schemas.microsoft.com/office/drawing/2014/main" val="334175647"/>
                    </a:ext>
                  </a:extLst>
                </a:gridCol>
                <a:gridCol w="545185">
                  <a:extLst>
                    <a:ext uri="{9D8B030D-6E8A-4147-A177-3AD203B41FA5}">
                      <a16:colId xmlns:a16="http://schemas.microsoft.com/office/drawing/2014/main" val="617893448"/>
                    </a:ext>
                  </a:extLst>
                </a:gridCol>
                <a:gridCol w="687130">
                  <a:extLst>
                    <a:ext uri="{9D8B030D-6E8A-4147-A177-3AD203B41FA5}">
                      <a16:colId xmlns:a16="http://schemas.microsoft.com/office/drawing/2014/main" val="2351162236"/>
                    </a:ext>
                  </a:extLst>
                </a:gridCol>
                <a:gridCol w="844469">
                  <a:extLst>
                    <a:ext uri="{9D8B030D-6E8A-4147-A177-3AD203B41FA5}">
                      <a16:colId xmlns:a16="http://schemas.microsoft.com/office/drawing/2014/main" val="69899948"/>
                    </a:ext>
                  </a:extLst>
                </a:gridCol>
                <a:gridCol w="813672">
                  <a:extLst>
                    <a:ext uri="{9D8B030D-6E8A-4147-A177-3AD203B41FA5}">
                      <a16:colId xmlns:a16="http://schemas.microsoft.com/office/drawing/2014/main" val="2281466394"/>
                    </a:ext>
                  </a:extLst>
                </a:gridCol>
                <a:gridCol w="776813">
                  <a:extLst>
                    <a:ext uri="{9D8B030D-6E8A-4147-A177-3AD203B41FA5}">
                      <a16:colId xmlns:a16="http://schemas.microsoft.com/office/drawing/2014/main" val="3370719456"/>
                    </a:ext>
                  </a:extLst>
                </a:gridCol>
                <a:gridCol w="821308">
                  <a:extLst>
                    <a:ext uri="{9D8B030D-6E8A-4147-A177-3AD203B41FA5}">
                      <a16:colId xmlns:a16="http://schemas.microsoft.com/office/drawing/2014/main" val="2787116184"/>
                    </a:ext>
                  </a:extLst>
                </a:gridCol>
                <a:gridCol w="862096">
                  <a:extLst>
                    <a:ext uri="{9D8B030D-6E8A-4147-A177-3AD203B41FA5}">
                      <a16:colId xmlns:a16="http://schemas.microsoft.com/office/drawing/2014/main" val="1987625256"/>
                    </a:ext>
                  </a:extLst>
                </a:gridCol>
                <a:gridCol w="773106">
                  <a:extLst>
                    <a:ext uri="{9D8B030D-6E8A-4147-A177-3AD203B41FA5}">
                      <a16:colId xmlns:a16="http://schemas.microsoft.com/office/drawing/2014/main" val="448987588"/>
                    </a:ext>
                  </a:extLst>
                </a:gridCol>
                <a:gridCol w="797206">
                  <a:extLst>
                    <a:ext uri="{9D8B030D-6E8A-4147-A177-3AD203B41FA5}">
                      <a16:colId xmlns:a16="http://schemas.microsoft.com/office/drawing/2014/main" val="2642302675"/>
                    </a:ext>
                  </a:extLst>
                </a:gridCol>
                <a:gridCol w="680407">
                  <a:extLst>
                    <a:ext uri="{9D8B030D-6E8A-4147-A177-3AD203B41FA5}">
                      <a16:colId xmlns:a16="http://schemas.microsoft.com/office/drawing/2014/main" val="529256078"/>
                    </a:ext>
                  </a:extLst>
                </a:gridCol>
                <a:gridCol w="812038">
                  <a:extLst>
                    <a:ext uri="{9D8B030D-6E8A-4147-A177-3AD203B41FA5}">
                      <a16:colId xmlns:a16="http://schemas.microsoft.com/office/drawing/2014/main" val="3444994454"/>
                    </a:ext>
                  </a:extLst>
                </a:gridCol>
              </a:tblGrid>
              <a:tr h="0">
                <a:tc>
                  <a:txBody>
                    <a:bodyPr/>
                    <a:lstStyle/>
                    <a:p>
                      <a:r>
                        <a:rPr lang="en-US" dirty="0"/>
                        <a:t>Bowling</a:t>
                      </a:r>
                    </a:p>
                  </a:txBody>
                  <a:tcPr/>
                </a:tc>
                <a:tc>
                  <a:txBody>
                    <a:bodyPr/>
                    <a:lstStyle/>
                    <a:p>
                      <a:pPr algn="r"/>
                      <a:r>
                        <a:rPr lang="en-IN" dirty="0">
                          <a:effectLst/>
                        </a:rPr>
                        <a:t>M</a:t>
                      </a:r>
                    </a:p>
                  </a:txBody>
                  <a:tcPr marL="95250" marR="95250" marT="28575" marB="28575" anchor="ctr"/>
                </a:tc>
                <a:tc>
                  <a:txBody>
                    <a:bodyPr/>
                    <a:lstStyle/>
                    <a:p>
                      <a:pPr algn="r"/>
                      <a:r>
                        <a:rPr lang="en-IN" dirty="0">
                          <a:effectLst/>
                        </a:rPr>
                        <a:t>Inn</a:t>
                      </a:r>
                    </a:p>
                  </a:txBody>
                  <a:tcPr marL="95250" marR="95250" marT="95250" marB="95250" anchor="ctr"/>
                </a:tc>
                <a:tc>
                  <a:txBody>
                    <a:bodyPr/>
                    <a:lstStyle/>
                    <a:p>
                      <a:pPr algn="r"/>
                      <a:r>
                        <a:rPr lang="en-IN" dirty="0">
                          <a:effectLst/>
                        </a:rPr>
                        <a:t>B</a:t>
                      </a:r>
                    </a:p>
                  </a:txBody>
                  <a:tcPr marL="95250" marR="95250" marT="95250" marB="95250" anchor="ctr"/>
                </a:tc>
                <a:tc>
                  <a:txBody>
                    <a:bodyPr/>
                    <a:lstStyle/>
                    <a:p>
                      <a:pPr algn="r"/>
                      <a:r>
                        <a:rPr lang="en-IN">
                          <a:effectLst/>
                        </a:rPr>
                        <a:t>Runs</a:t>
                      </a:r>
                    </a:p>
                  </a:txBody>
                  <a:tcPr marL="95250" marR="95250" marT="95250" marB="95250" anchor="ctr"/>
                </a:tc>
                <a:tc>
                  <a:txBody>
                    <a:bodyPr/>
                    <a:lstStyle/>
                    <a:p>
                      <a:pPr algn="r"/>
                      <a:r>
                        <a:rPr lang="en-IN">
                          <a:effectLst/>
                        </a:rPr>
                        <a:t>Wkts</a:t>
                      </a:r>
                    </a:p>
                  </a:txBody>
                  <a:tcPr marL="95250" marR="95250" marT="95250" marB="95250" anchor="ctr"/>
                </a:tc>
                <a:tc>
                  <a:txBody>
                    <a:bodyPr/>
                    <a:lstStyle/>
                    <a:p>
                      <a:pPr algn="r"/>
                      <a:r>
                        <a:rPr lang="en-IN" dirty="0">
                          <a:effectLst/>
                        </a:rPr>
                        <a:t>BBI</a:t>
                      </a:r>
                    </a:p>
                  </a:txBody>
                  <a:tcPr marL="95250" marR="95250" marT="95250" marB="95250" anchor="ctr"/>
                </a:tc>
                <a:tc>
                  <a:txBody>
                    <a:bodyPr/>
                    <a:lstStyle/>
                    <a:p>
                      <a:pPr algn="r"/>
                      <a:r>
                        <a:rPr lang="en-IN">
                          <a:effectLst/>
                        </a:rPr>
                        <a:t>BBM</a:t>
                      </a:r>
                    </a:p>
                  </a:txBody>
                  <a:tcPr marL="95250" marR="95250" marT="95250" marB="95250" anchor="ctr"/>
                </a:tc>
                <a:tc>
                  <a:txBody>
                    <a:bodyPr/>
                    <a:lstStyle/>
                    <a:p>
                      <a:pPr algn="r"/>
                      <a:r>
                        <a:rPr lang="en-IN">
                          <a:effectLst/>
                        </a:rPr>
                        <a:t>Econ</a:t>
                      </a:r>
                    </a:p>
                  </a:txBody>
                  <a:tcPr marL="95250" marR="95250" marT="95250" marB="95250" anchor="ctr"/>
                </a:tc>
                <a:tc>
                  <a:txBody>
                    <a:bodyPr/>
                    <a:lstStyle/>
                    <a:p>
                      <a:pPr algn="r"/>
                      <a:r>
                        <a:rPr lang="en-IN">
                          <a:effectLst/>
                        </a:rPr>
                        <a:t>Avg</a:t>
                      </a:r>
                    </a:p>
                  </a:txBody>
                  <a:tcPr marL="95250" marR="95250" marT="95250" marB="95250" anchor="ctr"/>
                </a:tc>
                <a:tc>
                  <a:txBody>
                    <a:bodyPr/>
                    <a:lstStyle/>
                    <a:p>
                      <a:pPr algn="r"/>
                      <a:r>
                        <a:rPr lang="en-IN">
                          <a:effectLst/>
                        </a:rPr>
                        <a:t>SR</a:t>
                      </a:r>
                    </a:p>
                  </a:txBody>
                  <a:tcPr marL="95250" marR="95250" marT="95250" marB="95250" anchor="ctr"/>
                </a:tc>
                <a:tc>
                  <a:txBody>
                    <a:bodyPr/>
                    <a:lstStyle/>
                    <a:p>
                      <a:pPr algn="r"/>
                      <a:r>
                        <a:rPr lang="en-IN" dirty="0">
                          <a:effectLst/>
                        </a:rPr>
                        <a:t>5W</a:t>
                      </a:r>
                    </a:p>
                  </a:txBody>
                  <a:tcPr marL="95250" marR="95250" marT="95250" marB="95250" anchor="ctr"/>
                </a:tc>
                <a:tc>
                  <a:txBody>
                    <a:bodyPr/>
                    <a:lstStyle/>
                    <a:p>
                      <a:pPr algn="r"/>
                      <a:r>
                        <a:rPr lang="en-IN" dirty="0">
                          <a:effectLst/>
                        </a:rPr>
                        <a:t>10W</a:t>
                      </a:r>
                    </a:p>
                  </a:txBody>
                  <a:tcPr marL="95250" marR="95250" marT="95250" marB="95250" anchor="ctr"/>
                </a:tc>
                <a:extLst>
                  <a:ext uri="{0D108BD9-81ED-4DB2-BD59-A6C34878D82A}">
                    <a16:rowId xmlns:a16="http://schemas.microsoft.com/office/drawing/2014/main" val="1962519636"/>
                  </a:ext>
                </a:extLst>
              </a:tr>
              <a:tr h="370840">
                <a:tc>
                  <a:txBody>
                    <a:bodyPr/>
                    <a:lstStyle/>
                    <a:p>
                      <a:pPr algn="l"/>
                      <a:r>
                        <a:rPr lang="en-IN" b="1" dirty="0">
                          <a:effectLst/>
                        </a:rPr>
                        <a:t>Test</a:t>
                      </a:r>
                      <a:endParaRPr lang="en-IN" dirty="0">
                        <a:effectLst/>
                      </a:endParaRPr>
                    </a:p>
                  </a:txBody>
                  <a:tcPr marL="95250" marR="95250" marT="95250" marB="95250" anchor="ctr"/>
                </a:tc>
                <a:tc>
                  <a:txBody>
                    <a:bodyPr/>
                    <a:lstStyle/>
                    <a:p>
                      <a:pPr algn="r"/>
                      <a:r>
                        <a:rPr lang="en-IN">
                          <a:effectLst/>
                        </a:rPr>
                        <a:t>90</a:t>
                      </a:r>
                    </a:p>
                  </a:txBody>
                  <a:tcPr marL="95250" marR="95250" marT="47625" marB="47625" anchor="ctr"/>
                </a:tc>
                <a:tc>
                  <a:txBody>
                    <a:bodyPr/>
                    <a:lstStyle/>
                    <a:p>
                      <a:pPr algn="r"/>
                      <a:r>
                        <a:rPr lang="en-IN">
                          <a:effectLst/>
                        </a:rPr>
                        <a:t>7</a:t>
                      </a:r>
                    </a:p>
                  </a:txBody>
                  <a:tcPr marL="95250" marR="95250" marT="95250" marB="95250" anchor="ctr"/>
                </a:tc>
                <a:tc>
                  <a:txBody>
                    <a:bodyPr/>
                    <a:lstStyle/>
                    <a:p>
                      <a:pPr algn="r"/>
                      <a:r>
                        <a:rPr lang="en-IN" dirty="0">
                          <a:effectLst/>
                        </a:rPr>
                        <a:t>96</a:t>
                      </a:r>
                    </a:p>
                  </a:txBody>
                  <a:tcPr marL="95250" marR="95250" marT="95250" marB="95250" anchor="ctr"/>
                </a:tc>
                <a:tc>
                  <a:txBody>
                    <a:bodyPr/>
                    <a:lstStyle/>
                    <a:p>
                      <a:pPr algn="r"/>
                      <a:r>
                        <a:rPr lang="en-IN" dirty="0">
                          <a:effectLst/>
                        </a:rPr>
                        <a:t>67</a:t>
                      </a:r>
                    </a:p>
                  </a:txBody>
                  <a:tcPr marL="95250" marR="95250" marT="95250" marB="95250" anchor="ctr"/>
                </a:tc>
                <a:tc>
                  <a:txBody>
                    <a:bodyPr/>
                    <a:lstStyle/>
                    <a:p>
                      <a:pPr algn="r"/>
                      <a:r>
                        <a:rPr lang="en-IN" dirty="0">
                          <a:effectLst/>
                        </a:rPr>
                        <a:t>0</a:t>
                      </a:r>
                    </a:p>
                  </a:txBody>
                  <a:tcPr marL="95250" marR="95250" marT="95250" marB="95250" anchor="ctr"/>
                </a:tc>
                <a:tc>
                  <a:txBody>
                    <a:bodyPr/>
                    <a:lstStyle/>
                    <a:p>
                      <a:pPr algn="r"/>
                      <a:r>
                        <a:rPr lang="en-IN">
                          <a:effectLst/>
                        </a:rPr>
                        <a:t>0/1</a:t>
                      </a:r>
                    </a:p>
                  </a:txBody>
                  <a:tcPr marL="95250" marR="95250" marT="95250" marB="95250" anchor="ctr"/>
                </a:tc>
                <a:tc>
                  <a:txBody>
                    <a:bodyPr/>
                    <a:lstStyle/>
                    <a:p>
                      <a:pPr algn="r"/>
                      <a:r>
                        <a:rPr lang="en-IN" dirty="0">
                          <a:effectLst/>
                        </a:rPr>
                        <a:t>0/1</a:t>
                      </a:r>
                    </a:p>
                  </a:txBody>
                  <a:tcPr marL="95250" marR="95250" marT="95250" marB="95250" anchor="ctr"/>
                </a:tc>
                <a:tc>
                  <a:txBody>
                    <a:bodyPr/>
                    <a:lstStyle/>
                    <a:p>
                      <a:pPr algn="r"/>
                      <a:r>
                        <a:rPr lang="en-IN">
                          <a:effectLst/>
                        </a:rPr>
                        <a:t>4.19</a:t>
                      </a:r>
                    </a:p>
                  </a:txBody>
                  <a:tcPr marL="95250" marR="95250" marT="95250" marB="95250" anchor="ctr"/>
                </a:tc>
                <a:tc>
                  <a:txBody>
                    <a:bodyPr/>
                    <a:lstStyle/>
                    <a:p>
                      <a:pPr algn="r"/>
                      <a:r>
                        <a:rPr lang="en-IN">
                          <a:effectLst/>
                        </a:rPr>
                        <a:t>0.0</a:t>
                      </a:r>
                    </a:p>
                  </a:txBody>
                  <a:tcPr marL="95250" marR="95250" marT="95250" marB="95250" anchor="ctr"/>
                </a:tc>
                <a:tc>
                  <a:txBody>
                    <a:bodyPr/>
                    <a:lstStyle/>
                    <a:p>
                      <a:pPr algn="r"/>
                      <a:r>
                        <a:rPr lang="en-IN">
                          <a:effectLst/>
                        </a:rPr>
                        <a:t>0.0</a:t>
                      </a:r>
                    </a:p>
                  </a:txBody>
                  <a:tcPr marL="95250" marR="95250" marT="95250" marB="95250" anchor="ctr"/>
                </a:tc>
                <a:tc>
                  <a:txBody>
                    <a:bodyPr/>
                    <a:lstStyle/>
                    <a:p>
                      <a:pPr algn="r"/>
                      <a:r>
                        <a:rPr lang="en-IN">
                          <a:effectLst/>
                        </a:rPr>
                        <a:t>0</a:t>
                      </a:r>
                    </a:p>
                  </a:txBody>
                  <a:tcPr marL="95250" marR="95250" marT="95250" marB="95250" anchor="ctr"/>
                </a:tc>
                <a:tc>
                  <a:txBody>
                    <a:bodyPr/>
                    <a:lstStyle/>
                    <a:p>
                      <a:pPr algn="r"/>
                      <a:r>
                        <a:rPr lang="en-IN" dirty="0">
                          <a:effectLst/>
                        </a:rPr>
                        <a:t>0</a:t>
                      </a:r>
                    </a:p>
                  </a:txBody>
                  <a:tcPr marL="95250" marR="95250" marT="95250" marB="95250" anchor="ctr"/>
                </a:tc>
                <a:extLst>
                  <a:ext uri="{0D108BD9-81ED-4DB2-BD59-A6C34878D82A}">
                    <a16:rowId xmlns:a16="http://schemas.microsoft.com/office/drawing/2014/main" val="4234691457"/>
                  </a:ext>
                </a:extLst>
              </a:tr>
              <a:tr h="370840">
                <a:tc>
                  <a:txBody>
                    <a:bodyPr/>
                    <a:lstStyle/>
                    <a:p>
                      <a:pPr algn="l"/>
                      <a:r>
                        <a:rPr lang="en-IN" b="1">
                          <a:effectLst/>
                        </a:rPr>
                        <a:t>ODI</a:t>
                      </a:r>
                      <a:endParaRPr lang="en-IN">
                        <a:effectLst/>
                      </a:endParaRPr>
                    </a:p>
                  </a:txBody>
                  <a:tcPr marL="95250" marR="95250" marT="95250" marB="95250" anchor="ctr"/>
                </a:tc>
                <a:tc>
                  <a:txBody>
                    <a:bodyPr/>
                    <a:lstStyle/>
                    <a:p>
                      <a:pPr algn="r"/>
                      <a:r>
                        <a:rPr lang="en-IN">
                          <a:effectLst/>
                        </a:rPr>
                        <a:t>350</a:t>
                      </a:r>
                    </a:p>
                  </a:txBody>
                  <a:tcPr marL="95250" marR="95250" marT="47625" marB="47625" anchor="ctr"/>
                </a:tc>
                <a:tc>
                  <a:txBody>
                    <a:bodyPr/>
                    <a:lstStyle/>
                    <a:p>
                      <a:pPr algn="r"/>
                      <a:r>
                        <a:rPr lang="en-IN">
                          <a:effectLst/>
                        </a:rPr>
                        <a:t>2</a:t>
                      </a:r>
                    </a:p>
                  </a:txBody>
                  <a:tcPr marL="95250" marR="95250" marT="95250" marB="95250" anchor="ctr"/>
                </a:tc>
                <a:tc>
                  <a:txBody>
                    <a:bodyPr/>
                    <a:lstStyle/>
                    <a:p>
                      <a:pPr algn="r"/>
                      <a:r>
                        <a:rPr lang="en-IN">
                          <a:effectLst/>
                        </a:rPr>
                        <a:t>36</a:t>
                      </a:r>
                    </a:p>
                  </a:txBody>
                  <a:tcPr marL="95250" marR="95250" marT="95250" marB="95250" anchor="ctr"/>
                </a:tc>
                <a:tc>
                  <a:txBody>
                    <a:bodyPr/>
                    <a:lstStyle/>
                    <a:p>
                      <a:pPr algn="r"/>
                      <a:r>
                        <a:rPr lang="en-IN">
                          <a:effectLst/>
                        </a:rPr>
                        <a:t>31</a:t>
                      </a:r>
                    </a:p>
                  </a:txBody>
                  <a:tcPr marL="95250" marR="95250" marT="95250" marB="95250" anchor="ctr"/>
                </a:tc>
                <a:tc>
                  <a:txBody>
                    <a:bodyPr/>
                    <a:lstStyle/>
                    <a:p>
                      <a:pPr algn="r"/>
                      <a:r>
                        <a:rPr lang="en-IN" dirty="0">
                          <a:effectLst/>
                        </a:rPr>
                        <a:t>1</a:t>
                      </a:r>
                    </a:p>
                  </a:txBody>
                  <a:tcPr marL="95250" marR="95250" marT="95250" marB="95250" anchor="ctr"/>
                </a:tc>
                <a:tc>
                  <a:txBody>
                    <a:bodyPr/>
                    <a:lstStyle/>
                    <a:p>
                      <a:pPr algn="r"/>
                      <a:r>
                        <a:rPr lang="en-IN" dirty="0">
                          <a:effectLst/>
                        </a:rPr>
                        <a:t>1/14</a:t>
                      </a:r>
                    </a:p>
                  </a:txBody>
                  <a:tcPr marL="95250" marR="95250" marT="95250" marB="95250" anchor="ctr"/>
                </a:tc>
                <a:tc>
                  <a:txBody>
                    <a:bodyPr/>
                    <a:lstStyle/>
                    <a:p>
                      <a:pPr algn="r"/>
                      <a:r>
                        <a:rPr lang="en-IN" dirty="0">
                          <a:effectLst/>
                        </a:rPr>
                        <a:t>1/14</a:t>
                      </a:r>
                    </a:p>
                  </a:txBody>
                  <a:tcPr marL="95250" marR="95250" marT="95250" marB="95250" anchor="ctr"/>
                </a:tc>
                <a:tc>
                  <a:txBody>
                    <a:bodyPr/>
                    <a:lstStyle/>
                    <a:p>
                      <a:pPr algn="r"/>
                      <a:r>
                        <a:rPr lang="en-IN">
                          <a:effectLst/>
                        </a:rPr>
                        <a:t>5.17</a:t>
                      </a:r>
                    </a:p>
                  </a:txBody>
                  <a:tcPr marL="95250" marR="95250" marT="95250" marB="95250" anchor="ctr"/>
                </a:tc>
                <a:tc>
                  <a:txBody>
                    <a:bodyPr/>
                    <a:lstStyle/>
                    <a:p>
                      <a:pPr algn="r"/>
                      <a:r>
                        <a:rPr lang="en-IN">
                          <a:effectLst/>
                        </a:rPr>
                        <a:t>31.0</a:t>
                      </a:r>
                    </a:p>
                  </a:txBody>
                  <a:tcPr marL="95250" marR="95250" marT="95250" marB="95250" anchor="ctr"/>
                </a:tc>
                <a:tc>
                  <a:txBody>
                    <a:bodyPr/>
                    <a:lstStyle/>
                    <a:p>
                      <a:pPr algn="r"/>
                      <a:r>
                        <a:rPr lang="en-IN">
                          <a:effectLst/>
                        </a:rPr>
                        <a:t>36.0</a:t>
                      </a:r>
                    </a:p>
                  </a:txBody>
                  <a:tcPr marL="95250" marR="95250" marT="95250" marB="95250" anchor="ctr"/>
                </a:tc>
                <a:tc>
                  <a:txBody>
                    <a:bodyPr/>
                    <a:lstStyle/>
                    <a:p>
                      <a:pPr algn="r"/>
                      <a:r>
                        <a:rPr lang="en-IN">
                          <a:effectLst/>
                        </a:rPr>
                        <a:t>0</a:t>
                      </a:r>
                    </a:p>
                  </a:txBody>
                  <a:tcPr marL="95250" marR="95250" marT="95250" marB="95250" anchor="ctr"/>
                </a:tc>
                <a:tc>
                  <a:txBody>
                    <a:bodyPr/>
                    <a:lstStyle/>
                    <a:p>
                      <a:pPr algn="r"/>
                      <a:r>
                        <a:rPr lang="en-IN">
                          <a:effectLst/>
                        </a:rPr>
                        <a:t>0</a:t>
                      </a:r>
                    </a:p>
                  </a:txBody>
                  <a:tcPr marL="95250" marR="95250" marT="95250" marB="95250" anchor="ctr"/>
                </a:tc>
                <a:extLst>
                  <a:ext uri="{0D108BD9-81ED-4DB2-BD59-A6C34878D82A}">
                    <a16:rowId xmlns:a16="http://schemas.microsoft.com/office/drawing/2014/main" val="2049241922"/>
                  </a:ext>
                </a:extLst>
              </a:tr>
              <a:tr h="370840">
                <a:tc>
                  <a:txBody>
                    <a:bodyPr/>
                    <a:lstStyle/>
                    <a:p>
                      <a:pPr algn="l"/>
                      <a:r>
                        <a:rPr lang="en-IN" b="1">
                          <a:effectLst/>
                        </a:rPr>
                        <a:t>T20I</a:t>
                      </a:r>
                      <a:endParaRPr lang="en-IN">
                        <a:effectLst/>
                      </a:endParaRPr>
                    </a:p>
                  </a:txBody>
                  <a:tcPr marL="95250" marR="95250" marT="95250" marB="95250" anchor="ctr"/>
                </a:tc>
                <a:tc>
                  <a:txBody>
                    <a:bodyPr/>
                    <a:lstStyle/>
                    <a:p>
                      <a:pPr algn="r"/>
                      <a:r>
                        <a:rPr lang="en-IN">
                          <a:effectLst/>
                        </a:rPr>
                        <a:t>98</a:t>
                      </a:r>
                    </a:p>
                  </a:txBody>
                  <a:tcPr marL="95250" marR="95250" marT="47625" marB="47625"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dirty="0">
                          <a:effectLst/>
                        </a:rPr>
                        <a:t>-</a:t>
                      </a:r>
                    </a:p>
                  </a:txBody>
                  <a:tcPr marL="95250" marR="95250" marT="95250" marB="95250" anchor="ctr"/>
                </a:tc>
                <a:tc>
                  <a:txBody>
                    <a:bodyPr/>
                    <a:lstStyle/>
                    <a:p>
                      <a:pPr algn="r"/>
                      <a:r>
                        <a:rPr lang="en-IN" dirty="0">
                          <a:effectLst/>
                        </a:rPr>
                        <a:t>-</a:t>
                      </a:r>
                    </a:p>
                  </a:txBody>
                  <a:tcPr marL="95250" marR="95250" marT="95250" marB="95250" anchor="ctr"/>
                </a:tc>
                <a:tc>
                  <a:txBody>
                    <a:bodyPr/>
                    <a:lstStyle/>
                    <a:p>
                      <a:pPr algn="r"/>
                      <a:r>
                        <a:rPr lang="en-IN" dirty="0">
                          <a:effectLst/>
                        </a:rPr>
                        <a:t>-</a:t>
                      </a:r>
                    </a:p>
                  </a:txBody>
                  <a:tcPr marL="95250" marR="95250" marT="95250" marB="95250" anchor="ctr"/>
                </a:tc>
                <a:tc>
                  <a:txBody>
                    <a:bodyPr/>
                    <a:lstStyle/>
                    <a:p>
                      <a:pPr algn="r"/>
                      <a:r>
                        <a:rPr lang="en-IN" dirty="0">
                          <a:effectLst/>
                        </a:rPr>
                        <a:t>-</a:t>
                      </a:r>
                    </a:p>
                  </a:txBody>
                  <a:tcPr marL="95250" marR="95250" marT="95250" marB="95250" anchor="ctr"/>
                </a:tc>
                <a:tc>
                  <a:txBody>
                    <a:bodyPr/>
                    <a:lstStyle/>
                    <a:p>
                      <a:pPr algn="r"/>
                      <a:r>
                        <a:rPr lang="en-IN" dirty="0">
                          <a:effectLst/>
                        </a:rPr>
                        <a:t>-</a:t>
                      </a:r>
                    </a:p>
                  </a:txBody>
                  <a:tcPr marL="95250" marR="95250" marT="95250" marB="95250" anchor="ctr"/>
                </a:tc>
                <a:tc>
                  <a:txBody>
                    <a:bodyPr/>
                    <a:lstStyle/>
                    <a:p>
                      <a:pPr algn="r"/>
                      <a:r>
                        <a:rPr lang="en-IN">
                          <a:effectLst/>
                        </a:rPr>
                        <a:t>-</a:t>
                      </a:r>
                    </a:p>
                  </a:txBody>
                  <a:tcPr marL="95250" marR="95250" marT="95250" marB="95250" anchor="ctr"/>
                </a:tc>
                <a:extLst>
                  <a:ext uri="{0D108BD9-81ED-4DB2-BD59-A6C34878D82A}">
                    <a16:rowId xmlns:a16="http://schemas.microsoft.com/office/drawing/2014/main" val="1376917403"/>
                  </a:ext>
                </a:extLst>
              </a:tr>
              <a:tr h="460375">
                <a:tc>
                  <a:txBody>
                    <a:bodyPr/>
                    <a:lstStyle/>
                    <a:p>
                      <a:pPr algn="l"/>
                      <a:r>
                        <a:rPr lang="en-IN" b="1">
                          <a:effectLst/>
                        </a:rPr>
                        <a:t>IPL</a:t>
                      </a:r>
                      <a:endParaRPr lang="en-IN">
                        <a:effectLst/>
                      </a:endParaRPr>
                    </a:p>
                  </a:txBody>
                  <a:tcPr marL="95250" marR="95250" marT="95250" marB="95250" anchor="ctr"/>
                </a:tc>
                <a:tc>
                  <a:txBody>
                    <a:bodyPr/>
                    <a:lstStyle/>
                    <a:p>
                      <a:pPr algn="r"/>
                      <a:r>
                        <a:rPr lang="en-IN">
                          <a:effectLst/>
                        </a:rPr>
                        <a:t>234</a:t>
                      </a:r>
                    </a:p>
                  </a:txBody>
                  <a:tcPr marL="95250" marR="95250" marT="47625" marB="47625"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a:effectLst/>
                        </a:rPr>
                        <a:t>-</a:t>
                      </a:r>
                    </a:p>
                  </a:txBody>
                  <a:tcPr marL="95250" marR="95250" marT="95250" marB="95250" anchor="ctr"/>
                </a:tc>
                <a:tc>
                  <a:txBody>
                    <a:bodyPr/>
                    <a:lstStyle/>
                    <a:p>
                      <a:pPr algn="r"/>
                      <a:r>
                        <a:rPr lang="en-IN" dirty="0">
                          <a:effectLst/>
                        </a:rPr>
                        <a:t>-</a:t>
                      </a:r>
                    </a:p>
                  </a:txBody>
                  <a:tcPr marL="95250" marR="95250" marT="95250" marB="95250" anchor="ctr"/>
                </a:tc>
                <a:tc>
                  <a:txBody>
                    <a:bodyPr/>
                    <a:lstStyle/>
                    <a:p>
                      <a:pPr algn="r"/>
                      <a:r>
                        <a:rPr lang="en-IN" dirty="0">
                          <a:effectLst/>
                        </a:rPr>
                        <a:t>-</a:t>
                      </a:r>
                    </a:p>
                  </a:txBody>
                  <a:tcPr marL="95250" marR="95250" marT="95250" marB="95250" anchor="ctr"/>
                </a:tc>
                <a:extLst>
                  <a:ext uri="{0D108BD9-81ED-4DB2-BD59-A6C34878D82A}">
                    <a16:rowId xmlns:a16="http://schemas.microsoft.com/office/drawing/2014/main" val="4077541214"/>
                  </a:ext>
                </a:extLst>
              </a:tr>
            </a:tbl>
          </a:graphicData>
        </a:graphic>
      </p:graphicFrame>
      <p:sp>
        <p:nvSpPr>
          <p:cNvPr id="7" name="TextBox 6">
            <a:extLst>
              <a:ext uri="{FF2B5EF4-FFF2-40B4-BE49-F238E27FC236}">
                <a16:creationId xmlns:a16="http://schemas.microsoft.com/office/drawing/2014/main" id="{CBFEE9E5-8E7B-252D-4009-A98A1FC9AB5D}"/>
              </a:ext>
            </a:extLst>
          </p:cNvPr>
          <p:cNvSpPr txBox="1"/>
          <p:nvPr/>
        </p:nvSpPr>
        <p:spPr>
          <a:xfrm>
            <a:off x="-10886" y="6584265"/>
            <a:ext cx="1587294" cy="276999"/>
          </a:xfrm>
          <a:prstGeom prst="rect">
            <a:avLst/>
          </a:prstGeom>
          <a:noFill/>
        </p:spPr>
        <p:txBody>
          <a:bodyPr wrap="none" rtlCol="0">
            <a:spAutoFit/>
          </a:bodyPr>
          <a:lstStyle/>
          <a:p>
            <a:r>
              <a:rPr lang="en-US" sz="1200" dirty="0"/>
              <a:t>Source: </a:t>
            </a:r>
            <a:r>
              <a:rPr lang="en-US" sz="1200" dirty="0" err="1"/>
              <a:t>cricbuzz.com</a:t>
            </a:r>
            <a:endParaRPr lang="en-US" sz="1200" dirty="0"/>
          </a:p>
        </p:txBody>
      </p:sp>
    </p:spTree>
    <p:extLst>
      <p:ext uri="{BB962C8B-B14F-4D97-AF65-F5344CB8AC3E}">
        <p14:creationId xmlns:p14="http://schemas.microsoft.com/office/powerpoint/2010/main" val="47506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9F60-1B64-E1B9-7C05-6F1A9E05BDB7}"/>
              </a:ext>
            </a:extLst>
          </p:cNvPr>
          <p:cNvSpPr>
            <a:spLocks noGrp="1"/>
          </p:cNvSpPr>
          <p:nvPr>
            <p:ph type="title"/>
          </p:nvPr>
        </p:nvSpPr>
        <p:spPr>
          <a:xfrm>
            <a:off x="409372" y="148113"/>
            <a:ext cx="11554029" cy="1169057"/>
          </a:xfrm>
        </p:spPr>
        <p:txBody>
          <a:bodyPr/>
          <a:lstStyle/>
          <a:p>
            <a:pPr algn="ctr"/>
            <a:r>
              <a:rPr lang="en-US" sz="4000" dirty="0">
                <a:latin typeface="Century Gothic" panose="020B0502020202020204" pitchFamily="34" charset="0"/>
              </a:rPr>
              <a:t>Points Covered in MS Dhoni Data Analytics</a:t>
            </a:r>
          </a:p>
        </p:txBody>
      </p:sp>
      <p:sp>
        <p:nvSpPr>
          <p:cNvPr id="6" name="TextBox 5">
            <a:extLst>
              <a:ext uri="{FF2B5EF4-FFF2-40B4-BE49-F238E27FC236}">
                <a16:creationId xmlns:a16="http://schemas.microsoft.com/office/drawing/2014/main" id="{F9435AF7-6206-E7B7-828D-D259B5841B5D}"/>
              </a:ext>
            </a:extLst>
          </p:cNvPr>
          <p:cNvSpPr txBox="1"/>
          <p:nvPr/>
        </p:nvSpPr>
        <p:spPr>
          <a:xfrm>
            <a:off x="409371" y="1189946"/>
            <a:ext cx="11140371" cy="4401205"/>
          </a:xfrm>
          <a:prstGeom prst="rect">
            <a:avLst/>
          </a:prstGeom>
          <a:noFill/>
        </p:spPr>
        <p:txBody>
          <a:bodyPr wrap="square" rtlCol="0">
            <a:spAutoFit/>
          </a:bodyPr>
          <a:lstStyle/>
          <a:p>
            <a:pPr marL="285750" indent="-285750">
              <a:buFont typeface="Wingdings" pitchFamily="2" charset="2"/>
              <a:buChar char="Ø"/>
            </a:pPr>
            <a:r>
              <a:rPr lang="en-US" sz="2000" b="1" dirty="0">
                <a:solidFill>
                  <a:srgbClr val="FFC000"/>
                </a:solidFill>
                <a:latin typeface="Century Gothic" panose="020B0502020202020204" pitchFamily="34" charset="0"/>
              </a:rPr>
              <a:t>Batting Performance Post 2018 in IPL in Death Overs</a:t>
            </a:r>
          </a:p>
          <a:p>
            <a:endParaRPr lang="en-US" sz="2000" b="1" dirty="0">
              <a:solidFill>
                <a:srgbClr val="FFC000"/>
              </a:solidFill>
              <a:latin typeface="Century Gothic" panose="020B0502020202020204" pitchFamily="34" charset="0"/>
            </a:endParaRPr>
          </a:p>
          <a:p>
            <a:pPr marL="285750" indent="-285750">
              <a:buFont typeface="Wingdings" pitchFamily="2" charset="2"/>
              <a:buChar char="Ø"/>
            </a:pPr>
            <a:r>
              <a:rPr lang="en-US" sz="2000" b="1" dirty="0">
                <a:solidFill>
                  <a:srgbClr val="FFC000"/>
                </a:solidFill>
                <a:latin typeface="Century Gothic" panose="020B0502020202020204" pitchFamily="34" charset="0"/>
              </a:rPr>
              <a:t>Strike Rate post 2018 in IPL in Death Overs</a:t>
            </a:r>
          </a:p>
          <a:p>
            <a:pPr marL="285750" indent="-285750">
              <a:buFont typeface="Wingdings" pitchFamily="2" charset="2"/>
              <a:buChar char="Ø"/>
            </a:pPr>
            <a:endParaRPr lang="en-US" sz="2000" b="1" dirty="0"/>
          </a:p>
          <a:p>
            <a:pPr marL="285750" indent="-285750">
              <a:buFont typeface="Wingdings" pitchFamily="2" charset="2"/>
              <a:buChar char="Ø"/>
            </a:pPr>
            <a:r>
              <a:rPr lang="en-US" sz="2000" b="1" dirty="0">
                <a:solidFill>
                  <a:srgbClr val="FFC000"/>
                </a:solidFill>
                <a:latin typeface="Century Gothic" panose="020B0502020202020204" pitchFamily="34" charset="0"/>
              </a:rPr>
              <a:t>Comparison in Runs Scored along with the best Middle Order Batters in IPL Post 2018</a:t>
            </a:r>
          </a:p>
          <a:p>
            <a:pPr marL="285750" indent="-285750">
              <a:buFont typeface="Wingdings" pitchFamily="2" charset="2"/>
              <a:buChar char="Ø"/>
            </a:pPr>
            <a:endParaRPr lang="en-US" sz="2000" b="1" dirty="0">
              <a:solidFill>
                <a:srgbClr val="FFC000"/>
              </a:solidFill>
              <a:latin typeface="Century Gothic" panose="020B0502020202020204" pitchFamily="34" charset="0"/>
            </a:endParaRPr>
          </a:p>
          <a:p>
            <a:pPr marL="285750" indent="-285750">
              <a:buFont typeface="Wingdings" pitchFamily="2" charset="2"/>
              <a:buChar char="Ø"/>
            </a:pPr>
            <a:r>
              <a:rPr lang="en-US" sz="2000" b="1" dirty="0">
                <a:solidFill>
                  <a:srgbClr val="FFC000"/>
                </a:solidFill>
                <a:latin typeface="Century Gothic" panose="020B0502020202020204" pitchFamily="34" charset="0"/>
              </a:rPr>
              <a:t>Runs Scored in Entire IPL i.e. 2008-2022</a:t>
            </a:r>
          </a:p>
          <a:p>
            <a:pPr marL="285750" indent="-285750">
              <a:buFont typeface="Wingdings" pitchFamily="2" charset="2"/>
              <a:buChar char="Ø"/>
            </a:pPr>
            <a:endParaRPr lang="en-US" sz="2000" b="1" dirty="0">
              <a:solidFill>
                <a:srgbClr val="FFC000"/>
              </a:solidFill>
              <a:latin typeface="Century Gothic" panose="020B0502020202020204" pitchFamily="34" charset="0"/>
            </a:endParaRPr>
          </a:p>
          <a:p>
            <a:pPr marL="285750" indent="-285750">
              <a:buFont typeface="Wingdings" pitchFamily="2" charset="2"/>
              <a:buChar char="Ø"/>
            </a:pPr>
            <a:r>
              <a:rPr lang="en-US" sz="2000" b="1" dirty="0">
                <a:solidFill>
                  <a:srgbClr val="FFC000"/>
                </a:solidFill>
                <a:latin typeface="Century Gothic" panose="020B0502020202020204" pitchFamily="34" charset="0"/>
              </a:rPr>
              <a:t>Number of Boundaries scored over the years in IPL</a:t>
            </a:r>
          </a:p>
          <a:p>
            <a:endParaRPr lang="en-US" sz="2000" b="1" dirty="0">
              <a:solidFill>
                <a:srgbClr val="FFC000"/>
              </a:solidFill>
              <a:latin typeface="Century Gothic" panose="020B0502020202020204" pitchFamily="34" charset="0"/>
            </a:endParaRPr>
          </a:p>
          <a:p>
            <a:pPr marL="285750" indent="-285750">
              <a:buFont typeface="Wingdings" pitchFamily="2" charset="2"/>
              <a:buChar char="Ø"/>
            </a:pPr>
            <a:r>
              <a:rPr lang="en-US" sz="2000" b="1" dirty="0">
                <a:solidFill>
                  <a:srgbClr val="FFC000"/>
                </a:solidFill>
                <a:latin typeface="Century Gothic" panose="020B0502020202020204" pitchFamily="34" charset="0"/>
              </a:rPr>
              <a:t>Dot Ball Percentage over the Years in IPL</a:t>
            </a:r>
          </a:p>
          <a:p>
            <a:endParaRPr lang="en-US" sz="2000" b="1" dirty="0"/>
          </a:p>
          <a:p>
            <a:pPr marL="285750" indent="-285750">
              <a:buFont typeface="Wingdings" pitchFamily="2" charset="2"/>
              <a:buChar char="Ø"/>
            </a:pPr>
            <a:endParaRPr lang="en-US" sz="2000" b="1" dirty="0">
              <a:solidFill>
                <a:srgbClr val="FFC000"/>
              </a:solidFill>
              <a:latin typeface="Century Gothic" panose="020B0502020202020204" pitchFamily="34" charset="0"/>
            </a:endParaRPr>
          </a:p>
          <a:p>
            <a:pPr marL="285750" indent="-285750">
              <a:buFont typeface="Wingdings" pitchFamily="2" charset="2"/>
              <a:buChar char="Ø"/>
            </a:pPr>
            <a:endParaRPr lang="en-US" sz="2000" b="1" dirty="0">
              <a:solidFill>
                <a:srgbClr val="FFC000"/>
              </a:solidFill>
              <a:latin typeface="Century Gothic" panose="020B0502020202020204" pitchFamily="34" charset="0"/>
            </a:endParaRPr>
          </a:p>
        </p:txBody>
      </p:sp>
      <p:sp>
        <p:nvSpPr>
          <p:cNvPr id="7" name="TextBox 6">
            <a:extLst>
              <a:ext uri="{FF2B5EF4-FFF2-40B4-BE49-F238E27FC236}">
                <a16:creationId xmlns:a16="http://schemas.microsoft.com/office/drawing/2014/main" id="{E1C2F88A-A047-EF91-F01D-429C04C131A4}"/>
              </a:ext>
            </a:extLst>
          </p:cNvPr>
          <p:cNvSpPr txBox="1"/>
          <p:nvPr/>
        </p:nvSpPr>
        <p:spPr>
          <a:xfrm>
            <a:off x="409372" y="5152072"/>
            <a:ext cx="3201517" cy="1477328"/>
          </a:xfrm>
          <a:prstGeom prst="rect">
            <a:avLst/>
          </a:prstGeom>
          <a:noFill/>
        </p:spPr>
        <p:txBody>
          <a:bodyPr wrap="none" rtlCol="0">
            <a:spAutoFit/>
          </a:bodyPr>
          <a:lstStyle/>
          <a:p>
            <a:r>
              <a:rPr lang="en-US" dirty="0"/>
              <a:t>Tools used:</a:t>
            </a:r>
          </a:p>
          <a:p>
            <a:pPr marL="285750" indent="-285750">
              <a:buFont typeface="Wingdings" pitchFamily="2" charset="2"/>
              <a:buChar char="v"/>
            </a:pPr>
            <a:r>
              <a:rPr lang="en-US" dirty="0" err="1"/>
              <a:t>Jupyter</a:t>
            </a:r>
            <a:r>
              <a:rPr lang="en-US" dirty="0"/>
              <a:t> Notebook</a:t>
            </a:r>
          </a:p>
          <a:p>
            <a:pPr marL="285750" indent="-285750">
              <a:buFont typeface="Wingdings" pitchFamily="2" charset="2"/>
              <a:buChar char="v"/>
            </a:pPr>
            <a:r>
              <a:rPr lang="en-US" dirty="0"/>
              <a:t>Microsoft Excel</a:t>
            </a:r>
          </a:p>
          <a:p>
            <a:pPr marL="285750" indent="-285750">
              <a:buFont typeface="Wingdings" pitchFamily="2" charset="2"/>
              <a:buChar char="v"/>
            </a:pPr>
            <a:r>
              <a:rPr lang="en-US" dirty="0"/>
              <a:t>Microsoft </a:t>
            </a:r>
            <a:r>
              <a:rPr lang="en-US" dirty="0" err="1"/>
              <a:t>Powerpoint</a:t>
            </a:r>
            <a:endParaRPr lang="en-US" dirty="0"/>
          </a:p>
          <a:p>
            <a:pPr marL="285750" indent="-285750">
              <a:buFont typeface="Wingdings" pitchFamily="2" charset="2"/>
              <a:buChar char="v"/>
            </a:pPr>
            <a:r>
              <a:rPr lang="en-US" dirty="0"/>
              <a:t>IPL data from </a:t>
            </a:r>
            <a:r>
              <a:rPr lang="en-US" dirty="0" err="1"/>
              <a:t>cricsheet.org</a:t>
            </a:r>
            <a:endParaRPr lang="en-US" dirty="0"/>
          </a:p>
        </p:txBody>
      </p:sp>
    </p:spTree>
    <p:extLst>
      <p:ext uri="{BB962C8B-B14F-4D97-AF65-F5344CB8AC3E}">
        <p14:creationId xmlns:p14="http://schemas.microsoft.com/office/powerpoint/2010/main" val="51685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26" name="Oval 25">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0" name="Freeform: Shape 29">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9CDDB983-348D-F919-53D4-57714C4B09BC}"/>
              </a:ext>
            </a:extLst>
          </p:cNvPr>
          <p:cNvSpPr txBox="1"/>
          <p:nvPr/>
        </p:nvSpPr>
        <p:spPr>
          <a:xfrm>
            <a:off x="211806" y="1991121"/>
            <a:ext cx="3305387" cy="3361604"/>
          </a:xfrm>
          <a:prstGeom prst="rect">
            <a:avLst/>
          </a:prstGeom>
        </p:spPr>
        <p:txBody>
          <a:bodyPr vert="horz" lIns="91440" tIns="45720" rIns="91440" bIns="45720" rtlCol="0" anchor="t">
            <a:normAutofit/>
          </a:bodyPr>
          <a:lstStyle/>
          <a:p>
            <a:pPr>
              <a:lnSpc>
                <a:spcPct val="125000"/>
              </a:lnSpc>
              <a:spcAft>
                <a:spcPts val="600"/>
              </a:spcAft>
            </a:pPr>
            <a:r>
              <a:rPr lang="en-US" spc="50" dirty="0"/>
              <a:t>On Analyzing Runs Scored by MS Dhoni in the Death Over (15-20 overs) post 2018 in IPL, it is observed that if not the best he is still one of the best batters to have played in the finishing stages. He is still a good finisher.</a:t>
            </a:r>
          </a:p>
        </p:txBody>
      </p:sp>
      <p:pic>
        <p:nvPicPr>
          <p:cNvPr id="5" name="Picture 4" descr="Chart, bar chart&#10;&#10;Description automatically generated">
            <a:extLst>
              <a:ext uri="{FF2B5EF4-FFF2-40B4-BE49-F238E27FC236}">
                <a16:creationId xmlns:a16="http://schemas.microsoft.com/office/drawing/2014/main" id="{B8EA9AB1-4846-3BF7-BF3A-4078CF10E300}"/>
              </a:ext>
            </a:extLst>
          </p:cNvPr>
          <p:cNvPicPr>
            <a:picLocks noChangeAspect="1"/>
          </p:cNvPicPr>
          <p:nvPr/>
        </p:nvPicPr>
        <p:blipFill>
          <a:blip r:embed="rId3"/>
          <a:stretch>
            <a:fillRect/>
          </a:stretch>
        </p:blipFill>
        <p:spPr>
          <a:xfrm>
            <a:off x="3728999" y="919556"/>
            <a:ext cx="8242030" cy="5295505"/>
          </a:xfrm>
          <a:prstGeom prst="rect">
            <a:avLst/>
          </a:prstGeom>
        </p:spPr>
      </p:pic>
      <p:sp>
        <p:nvSpPr>
          <p:cNvPr id="7" name="TextBox 6">
            <a:extLst>
              <a:ext uri="{FF2B5EF4-FFF2-40B4-BE49-F238E27FC236}">
                <a16:creationId xmlns:a16="http://schemas.microsoft.com/office/drawing/2014/main" id="{05F1A872-8CEE-AEB1-F99B-06F737115037}"/>
              </a:ext>
            </a:extLst>
          </p:cNvPr>
          <p:cNvSpPr txBox="1"/>
          <p:nvPr/>
        </p:nvSpPr>
        <p:spPr>
          <a:xfrm>
            <a:off x="211806" y="316472"/>
            <a:ext cx="6159058" cy="369332"/>
          </a:xfrm>
          <a:prstGeom prst="rect">
            <a:avLst/>
          </a:prstGeom>
          <a:noFill/>
        </p:spPr>
        <p:txBody>
          <a:bodyPr wrap="none" rtlCol="0">
            <a:spAutoFit/>
          </a:bodyPr>
          <a:lstStyle/>
          <a:p>
            <a:pPr marL="285750" indent="-285750">
              <a:buFont typeface="Wingdings" pitchFamily="2" charset="2"/>
              <a:buChar char="Ø"/>
            </a:pPr>
            <a:r>
              <a:rPr lang="en-US" b="1" dirty="0">
                <a:solidFill>
                  <a:srgbClr val="FFC000"/>
                </a:solidFill>
                <a:latin typeface="Century Gothic" panose="020B0502020202020204" pitchFamily="34" charset="0"/>
              </a:rPr>
              <a:t>Batting Performance Post 2018 in IPL in Death Overs</a:t>
            </a:r>
          </a:p>
        </p:txBody>
      </p:sp>
    </p:spTree>
    <p:extLst>
      <p:ext uri="{BB962C8B-B14F-4D97-AF65-F5344CB8AC3E}">
        <p14:creationId xmlns:p14="http://schemas.microsoft.com/office/powerpoint/2010/main" val="317697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8ABDB566-A176-38CA-172D-20C8036488C0}"/>
              </a:ext>
            </a:extLst>
          </p:cNvPr>
          <p:cNvPicPr>
            <a:picLocks noChangeAspect="1"/>
          </p:cNvPicPr>
          <p:nvPr/>
        </p:nvPicPr>
        <p:blipFill>
          <a:blip r:embed="rId2"/>
          <a:stretch>
            <a:fillRect/>
          </a:stretch>
        </p:blipFill>
        <p:spPr>
          <a:xfrm>
            <a:off x="1558150" y="795277"/>
            <a:ext cx="9075699" cy="4713448"/>
          </a:xfrm>
          <a:prstGeom prst="rect">
            <a:avLst/>
          </a:prstGeom>
        </p:spPr>
      </p:pic>
      <p:sp>
        <p:nvSpPr>
          <p:cNvPr id="6" name="TextBox 5">
            <a:extLst>
              <a:ext uri="{FF2B5EF4-FFF2-40B4-BE49-F238E27FC236}">
                <a16:creationId xmlns:a16="http://schemas.microsoft.com/office/drawing/2014/main" id="{44133C41-77AE-F507-6E2F-3D071DAF6E7A}"/>
              </a:ext>
            </a:extLst>
          </p:cNvPr>
          <p:cNvSpPr txBox="1"/>
          <p:nvPr/>
        </p:nvSpPr>
        <p:spPr>
          <a:xfrm>
            <a:off x="3671888" y="4572000"/>
            <a:ext cx="530915" cy="369332"/>
          </a:xfrm>
          <a:prstGeom prst="rect">
            <a:avLst/>
          </a:prstGeom>
          <a:noFill/>
        </p:spPr>
        <p:txBody>
          <a:bodyPr wrap="none" rtlCol="0">
            <a:spAutoFit/>
          </a:bodyPr>
          <a:lstStyle/>
          <a:p>
            <a:r>
              <a:rPr lang="en-US" dirty="0"/>
              <a:t>On </a:t>
            </a:r>
          </a:p>
        </p:txBody>
      </p:sp>
      <p:sp>
        <p:nvSpPr>
          <p:cNvPr id="7" name="TextBox 6">
            <a:extLst>
              <a:ext uri="{FF2B5EF4-FFF2-40B4-BE49-F238E27FC236}">
                <a16:creationId xmlns:a16="http://schemas.microsoft.com/office/drawing/2014/main" id="{18612BB3-3125-D2B0-CDA1-6248D46C066F}"/>
              </a:ext>
            </a:extLst>
          </p:cNvPr>
          <p:cNvSpPr txBox="1"/>
          <p:nvPr/>
        </p:nvSpPr>
        <p:spPr>
          <a:xfrm>
            <a:off x="211806" y="316472"/>
            <a:ext cx="5077031" cy="369332"/>
          </a:xfrm>
          <a:prstGeom prst="rect">
            <a:avLst/>
          </a:prstGeom>
          <a:noFill/>
        </p:spPr>
        <p:txBody>
          <a:bodyPr wrap="none" rtlCol="0">
            <a:spAutoFit/>
          </a:bodyPr>
          <a:lstStyle>
            <a:defPPr>
              <a:defRPr lang="en-US"/>
            </a:defPPr>
            <a:lvl1pPr marL="285750" indent="-285750">
              <a:buFont typeface="Wingdings" pitchFamily="2" charset="2"/>
              <a:buChar char="Ø"/>
              <a:defRPr b="1">
                <a:solidFill>
                  <a:srgbClr val="FFC000"/>
                </a:solidFill>
                <a:latin typeface="Century Gothic" panose="020B0502020202020204" pitchFamily="34" charset="0"/>
              </a:defRPr>
            </a:lvl1pPr>
          </a:lstStyle>
          <a:p>
            <a:r>
              <a:rPr lang="en-US" dirty="0"/>
              <a:t>Strike Rate post 2018 in IPL in Death Overs</a:t>
            </a:r>
          </a:p>
        </p:txBody>
      </p:sp>
      <p:sp>
        <p:nvSpPr>
          <p:cNvPr id="8" name="TextBox 7">
            <a:extLst>
              <a:ext uri="{FF2B5EF4-FFF2-40B4-BE49-F238E27FC236}">
                <a16:creationId xmlns:a16="http://schemas.microsoft.com/office/drawing/2014/main" id="{3989620A-17E9-CACE-E65D-9A1460F31E32}"/>
              </a:ext>
            </a:extLst>
          </p:cNvPr>
          <p:cNvSpPr txBox="1"/>
          <p:nvPr/>
        </p:nvSpPr>
        <p:spPr>
          <a:xfrm>
            <a:off x="77853" y="5672628"/>
            <a:ext cx="11796421" cy="923330"/>
          </a:xfrm>
          <a:prstGeom prst="rect">
            <a:avLst/>
          </a:prstGeom>
          <a:noFill/>
        </p:spPr>
        <p:txBody>
          <a:bodyPr wrap="square" rtlCol="0">
            <a:spAutoFit/>
          </a:bodyPr>
          <a:lstStyle/>
          <a:p>
            <a:pPr algn="ctr"/>
            <a:r>
              <a:rPr lang="en-US" dirty="0"/>
              <a:t>The graph shows analysis of MS Dhoni’s Strike rate in the Death Overs in the last 4 years of IPL. It is an excellent strike rate of 151.58. Having said that he has scored more than 900 runs post 2018. So according to the previous &amp; current slide analysis we can say that MSD is still one of the BEST FINISHERS of IPL.</a:t>
            </a:r>
          </a:p>
        </p:txBody>
      </p:sp>
    </p:spTree>
    <p:extLst>
      <p:ext uri="{BB962C8B-B14F-4D97-AF65-F5344CB8AC3E}">
        <p14:creationId xmlns:p14="http://schemas.microsoft.com/office/powerpoint/2010/main" val="74294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Chart, bar chart&#10;&#10;Description automatically generated">
            <a:extLst>
              <a:ext uri="{FF2B5EF4-FFF2-40B4-BE49-F238E27FC236}">
                <a16:creationId xmlns:a16="http://schemas.microsoft.com/office/drawing/2014/main" id="{2527358F-A62D-DB21-18E6-0D2C9221C828}"/>
              </a:ext>
            </a:extLst>
          </p:cNvPr>
          <p:cNvPicPr>
            <a:picLocks noGrp="1" noChangeAspect="1"/>
          </p:cNvPicPr>
          <p:nvPr>
            <p:ph idx="1"/>
          </p:nvPr>
        </p:nvPicPr>
        <p:blipFill>
          <a:blip r:embed="rId2"/>
          <a:stretch>
            <a:fillRect/>
          </a:stretch>
        </p:blipFill>
        <p:spPr>
          <a:xfrm>
            <a:off x="235618" y="772471"/>
            <a:ext cx="8936957" cy="5874697"/>
          </a:xfrm>
        </p:spPr>
      </p:pic>
      <p:sp>
        <p:nvSpPr>
          <p:cNvPr id="8" name="TextBox 7">
            <a:extLst>
              <a:ext uri="{FF2B5EF4-FFF2-40B4-BE49-F238E27FC236}">
                <a16:creationId xmlns:a16="http://schemas.microsoft.com/office/drawing/2014/main" id="{4663FFB9-A58C-F5CF-4842-E7B2A3A89992}"/>
              </a:ext>
            </a:extLst>
          </p:cNvPr>
          <p:cNvSpPr txBox="1"/>
          <p:nvPr/>
        </p:nvSpPr>
        <p:spPr>
          <a:xfrm>
            <a:off x="211806" y="316472"/>
            <a:ext cx="9762609" cy="369332"/>
          </a:xfrm>
          <a:prstGeom prst="rect">
            <a:avLst/>
          </a:prstGeom>
          <a:noFill/>
        </p:spPr>
        <p:txBody>
          <a:bodyPr wrap="none" rtlCol="0">
            <a:spAutoFit/>
          </a:bodyPr>
          <a:lstStyle>
            <a:defPPr>
              <a:defRPr lang="en-US"/>
            </a:defPPr>
            <a:lvl1pPr marL="285750" indent="-285750">
              <a:buFont typeface="Wingdings" pitchFamily="2" charset="2"/>
              <a:buChar char="Ø"/>
              <a:defRPr b="1">
                <a:solidFill>
                  <a:srgbClr val="FFC000"/>
                </a:solidFill>
                <a:latin typeface="Century Gothic" panose="020B0502020202020204" pitchFamily="34" charset="0"/>
              </a:defRPr>
            </a:lvl1pPr>
          </a:lstStyle>
          <a:p>
            <a:r>
              <a:rPr lang="en-US" dirty="0"/>
              <a:t>Comparison in Runs Scored along with the best Middle Order Batters in IPL Post 2018</a:t>
            </a:r>
          </a:p>
        </p:txBody>
      </p:sp>
      <p:sp>
        <p:nvSpPr>
          <p:cNvPr id="11" name="TextBox 10">
            <a:extLst>
              <a:ext uri="{FF2B5EF4-FFF2-40B4-BE49-F238E27FC236}">
                <a16:creationId xmlns:a16="http://schemas.microsoft.com/office/drawing/2014/main" id="{5F295702-A7C8-3409-C003-0F8C6DD81B00}"/>
              </a:ext>
            </a:extLst>
          </p:cNvPr>
          <p:cNvSpPr txBox="1"/>
          <p:nvPr/>
        </p:nvSpPr>
        <p:spPr>
          <a:xfrm>
            <a:off x="9345385" y="1443841"/>
            <a:ext cx="2770414" cy="3970318"/>
          </a:xfrm>
          <a:prstGeom prst="rect">
            <a:avLst/>
          </a:prstGeom>
          <a:noFill/>
        </p:spPr>
        <p:txBody>
          <a:bodyPr wrap="square" rtlCol="0">
            <a:spAutoFit/>
          </a:bodyPr>
          <a:lstStyle/>
          <a:p>
            <a:r>
              <a:rPr lang="en-US" dirty="0"/>
              <a:t>In T20 middle order batters have become extremely important as they need to be good partnership makers as well as hard hitters. They even need to try and play as long as possible if there is a top order collapse. The graph shows that MSD has scored more than 900 runs and is still one of the best Middle order Batter.</a:t>
            </a:r>
          </a:p>
        </p:txBody>
      </p:sp>
    </p:spTree>
    <p:extLst>
      <p:ext uri="{BB962C8B-B14F-4D97-AF65-F5344CB8AC3E}">
        <p14:creationId xmlns:p14="http://schemas.microsoft.com/office/powerpoint/2010/main" val="107044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E08FD2-0188-67A4-0041-F8BA5E667457}"/>
              </a:ext>
            </a:extLst>
          </p:cNvPr>
          <p:cNvSpPr txBox="1"/>
          <p:nvPr/>
        </p:nvSpPr>
        <p:spPr>
          <a:xfrm>
            <a:off x="211806" y="316472"/>
            <a:ext cx="4717958" cy="369332"/>
          </a:xfrm>
          <a:prstGeom prst="rect">
            <a:avLst/>
          </a:prstGeom>
          <a:noFill/>
        </p:spPr>
        <p:txBody>
          <a:bodyPr wrap="none" rtlCol="0">
            <a:spAutoFit/>
          </a:bodyPr>
          <a:lstStyle>
            <a:defPPr>
              <a:defRPr lang="en-US"/>
            </a:defPPr>
            <a:lvl1pPr marL="285750" indent="-285750">
              <a:buFont typeface="Wingdings" pitchFamily="2" charset="2"/>
              <a:buChar char="Ø"/>
              <a:defRPr b="1">
                <a:solidFill>
                  <a:srgbClr val="FFC000"/>
                </a:solidFill>
                <a:latin typeface="Century Gothic" panose="020B0502020202020204" pitchFamily="34" charset="0"/>
              </a:defRPr>
            </a:lvl1pPr>
          </a:lstStyle>
          <a:p>
            <a:r>
              <a:rPr lang="en-US" dirty="0"/>
              <a:t>Runs Scored in Entire IPL i.e. 2008-2022</a:t>
            </a:r>
          </a:p>
        </p:txBody>
      </p:sp>
      <p:pic>
        <p:nvPicPr>
          <p:cNvPr id="6" name="Picture 5" descr="Chart, bar chart, histogram&#10;&#10;Description automatically generated">
            <a:extLst>
              <a:ext uri="{FF2B5EF4-FFF2-40B4-BE49-F238E27FC236}">
                <a16:creationId xmlns:a16="http://schemas.microsoft.com/office/drawing/2014/main" id="{06EDDE59-D938-EF29-C777-D1365AB75D10}"/>
              </a:ext>
            </a:extLst>
          </p:cNvPr>
          <p:cNvPicPr>
            <a:picLocks noChangeAspect="1"/>
          </p:cNvPicPr>
          <p:nvPr/>
        </p:nvPicPr>
        <p:blipFill>
          <a:blip r:embed="rId2"/>
          <a:stretch>
            <a:fillRect/>
          </a:stretch>
        </p:blipFill>
        <p:spPr>
          <a:xfrm>
            <a:off x="5405869" y="545570"/>
            <a:ext cx="6574325" cy="6166116"/>
          </a:xfrm>
          <a:prstGeom prst="rect">
            <a:avLst/>
          </a:prstGeom>
        </p:spPr>
      </p:pic>
      <p:sp>
        <p:nvSpPr>
          <p:cNvPr id="8" name="TextBox 7">
            <a:extLst>
              <a:ext uri="{FF2B5EF4-FFF2-40B4-BE49-F238E27FC236}">
                <a16:creationId xmlns:a16="http://schemas.microsoft.com/office/drawing/2014/main" id="{E50B2CEB-5390-FB4B-52D1-92E41ECB520E}"/>
              </a:ext>
            </a:extLst>
          </p:cNvPr>
          <p:cNvSpPr txBox="1"/>
          <p:nvPr/>
        </p:nvSpPr>
        <p:spPr>
          <a:xfrm>
            <a:off x="838200" y="1415143"/>
            <a:ext cx="3940629" cy="4524315"/>
          </a:xfrm>
          <a:prstGeom prst="rect">
            <a:avLst/>
          </a:prstGeom>
          <a:noFill/>
        </p:spPr>
        <p:txBody>
          <a:bodyPr wrap="square" rtlCol="0">
            <a:spAutoFit/>
          </a:bodyPr>
          <a:lstStyle/>
          <a:p>
            <a:r>
              <a:rPr lang="en-US" dirty="0"/>
              <a:t>As you can see MSD has been scoring consistently since the birth of IPL and T20 Cricket. His aggressive style of batting as given him a lot of success for a long time as along with aggression there is a calm head on his shoulders. He is always analyzing the situation before playing in a certain way. He has always been a team player so he set himself as a Middle order batter to bring some stability in the Middle order. </a:t>
            </a:r>
          </a:p>
          <a:p>
            <a:r>
              <a:rPr lang="en-US" dirty="0"/>
              <a:t>However, in the last 3 years he has scored merely 200 runs in a season or even less. This shows a dip in the consistency.</a:t>
            </a:r>
          </a:p>
        </p:txBody>
      </p:sp>
    </p:spTree>
    <p:extLst>
      <p:ext uri="{BB962C8B-B14F-4D97-AF65-F5344CB8AC3E}">
        <p14:creationId xmlns:p14="http://schemas.microsoft.com/office/powerpoint/2010/main" val="40677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4C2A7FCE-FF20-1DB3-A149-6317109F9A2B}"/>
              </a:ext>
            </a:extLst>
          </p:cNvPr>
          <p:cNvPicPr>
            <a:picLocks noGrp="1" noChangeAspect="1"/>
          </p:cNvPicPr>
          <p:nvPr>
            <p:ph idx="1"/>
          </p:nvPr>
        </p:nvPicPr>
        <p:blipFill>
          <a:blip r:embed="rId2"/>
          <a:stretch>
            <a:fillRect/>
          </a:stretch>
        </p:blipFill>
        <p:spPr>
          <a:xfrm>
            <a:off x="211805" y="728668"/>
            <a:ext cx="8545441" cy="6000746"/>
          </a:xfrm>
        </p:spPr>
      </p:pic>
      <p:sp>
        <p:nvSpPr>
          <p:cNvPr id="4" name="TextBox 3">
            <a:extLst>
              <a:ext uri="{FF2B5EF4-FFF2-40B4-BE49-F238E27FC236}">
                <a16:creationId xmlns:a16="http://schemas.microsoft.com/office/drawing/2014/main" id="{1B66B1E9-1E97-9729-0AB8-5A9AF2D5179D}"/>
              </a:ext>
            </a:extLst>
          </p:cNvPr>
          <p:cNvSpPr txBox="1"/>
          <p:nvPr/>
        </p:nvSpPr>
        <p:spPr>
          <a:xfrm>
            <a:off x="211806" y="316472"/>
            <a:ext cx="6058069" cy="369332"/>
          </a:xfrm>
          <a:prstGeom prst="rect">
            <a:avLst/>
          </a:prstGeom>
          <a:noFill/>
        </p:spPr>
        <p:txBody>
          <a:bodyPr wrap="none" rtlCol="0">
            <a:spAutoFit/>
          </a:bodyPr>
          <a:lstStyle>
            <a:defPPr>
              <a:defRPr lang="en-US"/>
            </a:defPPr>
            <a:lvl1pPr marL="285750" indent="-285750">
              <a:buFont typeface="Wingdings" pitchFamily="2" charset="2"/>
              <a:buChar char="Ø"/>
              <a:defRPr b="1">
                <a:solidFill>
                  <a:srgbClr val="FFC000"/>
                </a:solidFill>
                <a:latin typeface="Century Gothic" panose="020B0502020202020204" pitchFamily="34" charset="0"/>
              </a:defRPr>
            </a:lvl1pPr>
          </a:lstStyle>
          <a:p>
            <a:r>
              <a:rPr lang="en-US" dirty="0"/>
              <a:t>Number of Boundaries scored over the years in IPL</a:t>
            </a:r>
          </a:p>
        </p:txBody>
      </p:sp>
      <p:sp>
        <p:nvSpPr>
          <p:cNvPr id="7" name="TextBox 6">
            <a:extLst>
              <a:ext uri="{FF2B5EF4-FFF2-40B4-BE49-F238E27FC236}">
                <a16:creationId xmlns:a16="http://schemas.microsoft.com/office/drawing/2014/main" id="{F190E4FF-F0D0-8B6F-A04B-710DD26FB4A7}"/>
              </a:ext>
            </a:extLst>
          </p:cNvPr>
          <p:cNvSpPr txBox="1"/>
          <p:nvPr/>
        </p:nvSpPr>
        <p:spPr>
          <a:xfrm>
            <a:off x="9072563" y="1171579"/>
            <a:ext cx="2907632" cy="4801314"/>
          </a:xfrm>
          <a:prstGeom prst="rect">
            <a:avLst/>
          </a:prstGeom>
          <a:noFill/>
        </p:spPr>
        <p:txBody>
          <a:bodyPr wrap="square" rtlCol="0">
            <a:spAutoFit/>
          </a:bodyPr>
          <a:lstStyle/>
          <a:p>
            <a:r>
              <a:rPr lang="en-US" dirty="0"/>
              <a:t>This analysis shows that MSD has been consistently scoring a lot of runs at and that too very quickly. He is consistently hitting a lot of boundaries over the years, more than 40 almost every year.</a:t>
            </a:r>
          </a:p>
          <a:p>
            <a:r>
              <a:rPr lang="en-US" dirty="0"/>
              <a:t>However, again in the last 3 years the boundaries have come down to around 30 or even less. This again suggests there has been a dip in form and bowlers have found a way to stop him from hitting boundaries consistently.</a:t>
            </a:r>
          </a:p>
        </p:txBody>
      </p:sp>
    </p:spTree>
    <p:extLst>
      <p:ext uri="{BB962C8B-B14F-4D97-AF65-F5344CB8AC3E}">
        <p14:creationId xmlns:p14="http://schemas.microsoft.com/office/powerpoint/2010/main" val="115006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88E6CC60-C6C1-905C-F375-4A93185D5413}"/>
              </a:ext>
            </a:extLst>
          </p:cNvPr>
          <p:cNvPicPr>
            <a:picLocks noGrp="1" noChangeAspect="1"/>
          </p:cNvPicPr>
          <p:nvPr>
            <p:ph idx="1"/>
          </p:nvPr>
        </p:nvPicPr>
        <p:blipFill>
          <a:blip r:embed="rId2"/>
          <a:stretch>
            <a:fillRect/>
          </a:stretch>
        </p:blipFill>
        <p:spPr>
          <a:xfrm>
            <a:off x="3584654" y="891598"/>
            <a:ext cx="8395540" cy="5649930"/>
          </a:xfrm>
        </p:spPr>
      </p:pic>
      <p:sp>
        <p:nvSpPr>
          <p:cNvPr id="4" name="TextBox 3">
            <a:extLst>
              <a:ext uri="{FF2B5EF4-FFF2-40B4-BE49-F238E27FC236}">
                <a16:creationId xmlns:a16="http://schemas.microsoft.com/office/drawing/2014/main" id="{C8C9E36D-639F-E54E-A9FA-A847EAF93A9F}"/>
              </a:ext>
            </a:extLst>
          </p:cNvPr>
          <p:cNvSpPr txBox="1"/>
          <p:nvPr/>
        </p:nvSpPr>
        <p:spPr>
          <a:xfrm>
            <a:off x="211806" y="316472"/>
            <a:ext cx="4963218" cy="369332"/>
          </a:xfrm>
          <a:prstGeom prst="rect">
            <a:avLst/>
          </a:prstGeom>
          <a:noFill/>
        </p:spPr>
        <p:txBody>
          <a:bodyPr wrap="none" rtlCol="0">
            <a:spAutoFit/>
          </a:bodyPr>
          <a:lstStyle>
            <a:defPPr>
              <a:defRPr lang="en-US"/>
            </a:defPPr>
            <a:lvl1pPr marL="285750" indent="-285750">
              <a:buFont typeface="Wingdings" pitchFamily="2" charset="2"/>
              <a:buChar char="Ø"/>
              <a:defRPr b="1">
                <a:solidFill>
                  <a:srgbClr val="FFC000"/>
                </a:solidFill>
                <a:latin typeface="Century Gothic" panose="020B0502020202020204" pitchFamily="34" charset="0"/>
              </a:defRPr>
            </a:lvl1pPr>
          </a:lstStyle>
          <a:p>
            <a:r>
              <a:rPr lang="en-US" dirty="0"/>
              <a:t>Dot Ball Percentage over the Years in IPL</a:t>
            </a:r>
          </a:p>
        </p:txBody>
      </p:sp>
      <p:sp>
        <p:nvSpPr>
          <p:cNvPr id="7" name="TextBox 6">
            <a:extLst>
              <a:ext uri="{FF2B5EF4-FFF2-40B4-BE49-F238E27FC236}">
                <a16:creationId xmlns:a16="http://schemas.microsoft.com/office/drawing/2014/main" id="{70E690DE-6920-C500-BA8F-737A8DEAD9AC}"/>
              </a:ext>
            </a:extLst>
          </p:cNvPr>
          <p:cNvSpPr txBox="1"/>
          <p:nvPr/>
        </p:nvSpPr>
        <p:spPr>
          <a:xfrm>
            <a:off x="211806" y="1315521"/>
            <a:ext cx="2988594" cy="4801314"/>
          </a:xfrm>
          <a:prstGeom prst="rect">
            <a:avLst/>
          </a:prstGeom>
          <a:noFill/>
        </p:spPr>
        <p:txBody>
          <a:bodyPr wrap="square" rtlCol="0">
            <a:spAutoFit/>
          </a:bodyPr>
          <a:lstStyle/>
          <a:p>
            <a:r>
              <a:rPr lang="en-US" dirty="0"/>
              <a:t>This graph suggests how good was MSD before 2018. The dot ball percentage was around 30%</a:t>
            </a:r>
          </a:p>
          <a:p>
            <a:r>
              <a:rPr lang="en-US" dirty="0"/>
              <a:t>But in the last 3 years the dot ball percentage has almost touched 44% which cannot be acceptable for a middle order batter. As MSD generally comes to crease when run scoring has to be fast, high number of dot balls can put of a lot of pressure on the non striker which could result in losing wickets. An important point to think about!</a:t>
            </a:r>
          </a:p>
        </p:txBody>
      </p:sp>
    </p:spTree>
    <p:extLst>
      <p:ext uri="{BB962C8B-B14F-4D97-AF65-F5344CB8AC3E}">
        <p14:creationId xmlns:p14="http://schemas.microsoft.com/office/powerpoint/2010/main" val="1238691926"/>
      </p:ext>
    </p:extLst>
  </p:cSld>
  <p:clrMapOvr>
    <a:masterClrMapping/>
  </p:clrMapOvr>
</p:sld>
</file>

<file path=ppt/theme/theme1.xml><?xml version="1.0" encoding="utf-8"?>
<a:theme xmlns:a="http://schemas.openxmlformats.org/drawingml/2006/main" name="GlowVTI">
  <a:themeElements>
    <a:clrScheme name="AnalogousFromLightSeed_2SEEDS">
      <a:dk1>
        <a:srgbClr val="000000"/>
      </a:dk1>
      <a:lt1>
        <a:srgbClr val="FFFFFF"/>
      </a:lt1>
      <a:dk2>
        <a:srgbClr val="213B35"/>
      </a:dk2>
      <a:lt2>
        <a:srgbClr val="E2E4E8"/>
      </a:lt2>
      <a:accent1>
        <a:srgbClr val="BB9D70"/>
      </a:accent1>
      <a:accent2>
        <a:srgbClr val="CA968A"/>
      </a:accent2>
      <a:accent3>
        <a:srgbClr val="A3A473"/>
      </a:accent3>
      <a:accent4>
        <a:srgbClr val="6AACA7"/>
      </a:accent4>
      <a:accent5>
        <a:srgbClr val="79A8C2"/>
      </a:accent5>
      <a:accent6>
        <a:srgbClr val="7789C1"/>
      </a:accent6>
      <a:hlink>
        <a:srgbClr val="6682AC"/>
      </a:hlink>
      <a:folHlink>
        <a:srgbClr val="7F7F7F"/>
      </a:folHlink>
    </a:clrScheme>
    <a:fontScheme name="Blur">
      <a:majorFont>
        <a:latin typeface="Microsoft GothicNeo"/>
        <a:ea typeface=""/>
        <a:cs typeface=""/>
      </a:majorFont>
      <a:minorFont>
        <a:latin typeface="Microsoft GothicNe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942</Words>
  <Application>Microsoft Macintosh PowerPoint</Application>
  <PresentationFormat>Widescreen</PresentationFormat>
  <Paragraphs>180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Microsoft GothicNeo</vt:lpstr>
      <vt:lpstr>Microsoft GothicNeo Light</vt:lpstr>
      <vt:lpstr>Arial</vt:lpstr>
      <vt:lpstr>Calibri</vt:lpstr>
      <vt:lpstr>Century Gothic</vt:lpstr>
      <vt:lpstr>Wingdings</vt:lpstr>
      <vt:lpstr>GlowVTI</vt:lpstr>
      <vt:lpstr>Is MS Dhoni Still Good Enough to Bat?</vt:lpstr>
      <vt:lpstr>Mahendra Singh Dhoni - Career Summary</vt:lpstr>
      <vt:lpstr>Points Covered in MS Dhoni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MS Dhoni Still Good Enough to Bat?</dc:title>
  <dc:creator>Abhishek Nadkarni</dc:creator>
  <cp:lastModifiedBy>Abhishek Nadkarni</cp:lastModifiedBy>
  <cp:revision>9</cp:revision>
  <dcterms:created xsi:type="dcterms:W3CDTF">2023-01-23T06:36:42Z</dcterms:created>
  <dcterms:modified xsi:type="dcterms:W3CDTF">2023-01-23T13:07:40Z</dcterms:modified>
</cp:coreProperties>
</file>