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1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0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3df8d8357_2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2b3df8d835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3df8d8357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2b3df8d8357_2_8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2b3df8d8357_2_83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3df8d8357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b3df8d8357_2_9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2b3df8d8357_2_9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3df8d8357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b3df8d8357_2_9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2b3df8d8357_2_9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3df8d8357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2b3df8d8357_2_10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g2b3df8d8357_2_10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3df8d8357_2_11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2b3df8d8357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3df8d8357_2_11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b3df8d8357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3493051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b3493051c8_0_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b3493051c8_0_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3493051c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b3493051c8_0_18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b3493051c8_0_18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38f59c0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b38f59c016_0_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b38f59c016_0_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38f59c01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b38f59c016_0_3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2b38f59c016_0_32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3df8d8357_2_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2b3df8d83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32d7c5929_9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32d7c5929_9_3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2b32d7c5929_9_36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b32d7c5929_9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b32d7c5929_9_10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b32d7c5929_9_109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3df8d8357_2_1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2b3df8d8357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b3df8d8357_2_2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g2b3df8d8357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3df8d8357_2_3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2b3df8d8357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3df8d835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b3df8d8357_2_3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g2b3df8d8357_2_3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3df8d8357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2b3df8d8357_2_60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g2b3df8d8357_2_60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3df8d8357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b3df8d8357_2_6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g2b3df8d8357_2_67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3df8d8357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2b3df8d8357_2_7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0200" cy="40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2b3df8d8357_2_74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_2/3 Foto">
  <p:cSld name="Titel_2/3 Fot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2"/>
          <p:cNvCxnSpPr/>
          <p:nvPr/>
        </p:nvCxnSpPr>
        <p:spPr>
          <a:xfrm>
            <a:off x="245160" y="547942"/>
            <a:ext cx="865368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" name="Google Shape;18;p2"/>
          <p:cNvCxnSpPr/>
          <p:nvPr/>
        </p:nvCxnSpPr>
        <p:spPr>
          <a:xfrm>
            <a:off x="245160" y="4603270"/>
            <a:ext cx="865368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2"/>
          <p:cNvSpPr txBox="1"/>
          <p:nvPr/>
        </p:nvSpPr>
        <p:spPr>
          <a:xfrm>
            <a:off x="9258301" y="404813"/>
            <a:ext cx="16414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zuschneiden unter: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Einpassen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Zuschneidewerkzeug horizontal bis zur ersten oder zweiten Linie ziehen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288000" y="3543675"/>
            <a:ext cx="8568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288000" y="3913575"/>
            <a:ext cx="8568000" cy="60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3435846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/>
          <p:nvPr/>
        </p:nvSpPr>
        <p:spPr>
          <a:xfrm>
            <a:off x="245160" y="4660040"/>
            <a:ext cx="294280" cy="2160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Text">
  <p:cSld name="Inhalt_Text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1"/>
          </p:nvPr>
        </p:nvSpPr>
        <p:spPr>
          <a:xfrm>
            <a:off x="1352870" y="843558"/>
            <a:ext cx="6438260" cy="345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Bild">
  <p:cSld name="Inhalt_Bild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/>
        </p:nvSpPr>
        <p:spPr>
          <a:xfrm>
            <a:off x="9258301" y="404813"/>
            <a:ext cx="16414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zuschneiden unter: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Einpassen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Zuschneidewerkzeug horizontal bis zur ersten oder zweiten Linie ziehen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>
            <a:spLocks noGrp="1"/>
          </p:cNvSpPr>
          <p:nvPr>
            <p:ph type="pic" idx="2"/>
          </p:nvPr>
        </p:nvSpPr>
        <p:spPr>
          <a:xfrm>
            <a:off x="287339" y="842963"/>
            <a:ext cx="8569325" cy="34575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Diagramm">
  <p:cSld name="Inhalt_Diagram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>
            <a:spLocks noGrp="1"/>
          </p:cNvSpPr>
          <p:nvPr>
            <p:ph type="chart" idx="2"/>
          </p:nvPr>
        </p:nvSpPr>
        <p:spPr>
          <a:xfrm>
            <a:off x="287339" y="843510"/>
            <a:ext cx="8569325" cy="3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Text_Bild">
  <p:cSld name="Inhalt_Text_Bild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9258301" y="404813"/>
            <a:ext cx="16414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zuschneiden unter: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Einpassen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Zuschneidewerkzeug horizontal bis zur ersten oder zweiten Linie ziehen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287339" y="843511"/>
            <a:ext cx="3492551" cy="345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>
            <a:spLocks noGrp="1"/>
          </p:cNvSpPr>
          <p:nvPr>
            <p:ph type="pic" idx="2"/>
          </p:nvPr>
        </p:nvSpPr>
        <p:spPr>
          <a:xfrm>
            <a:off x="3923911" y="843511"/>
            <a:ext cx="4932090" cy="34564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lussfolie">
  <p:cSld name="Abschlussfoli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5"/>
          <p:cNvCxnSpPr/>
          <p:nvPr/>
        </p:nvCxnSpPr>
        <p:spPr>
          <a:xfrm>
            <a:off x="245160" y="547942"/>
            <a:ext cx="8653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4" name="Google Shape;84;p15"/>
          <p:cNvSpPr txBox="1"/>
          <p:nvPr/>
        </p:nvSpPr>
        <p:spPr>
          <a:xfrm>
            <a:off x="276226" y="4030266"/>
            <a:ext cx="8569325" cy="56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 for your attention!</a:t>
            </a:r>
            <a:endParaRPr sz="2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-2244725" y="4058842"/>
            <a:ext cx="203200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Dankformel anpassen: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Anpassen der Dankformel  unter Karteireiter Ansicht &gt; auf Folienmaster klicken. Links in der Übersicht auf die Abschlussfolie scrollen und dort in die Textbox klicken.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9258301" y="404813"/>
            <a:ext cx="16414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zuschneiden unter: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Einpassen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Zuschneidewerkzeug horizontal bis zur ersten oder zweiten Linie ziehen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287338" y="573472"/>
            <a:ext cx="85710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988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45160" y="4660040"/>
            <a:ext cx="294280" cy="2160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_EN 1">
  <p:cSld name="Final_EN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6"/>
          <p:cNvCxnSpPr/>
          <p:nvPr/>
        </p:nvCxnSpPr>
        <p:spPr>
          <a:xfrm>
            <a:off x="245160" y="547942"/>
            <a:ext cx="8653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6"/>
          <p:cNvSpPr txBox="1"/>
          <p:nvPr/>
        </p:nvSpPr>
        <p:spPr>
          <a:xfrm>
            <a:off x="-2244725" y="4058842"/>
            <a:ext cx="20319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Dankformel anpassen: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Anpassen der Dankformel  unter Karteireiter Ansicht &gt; auf Folienmaster klicken. Links in der Übersicht auf die Abschlussfolie scrollen und dort in die Textbox klicken.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9258301" y="404813"/>
            <a:ext cx="1641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zuschneiden unter: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Einpassen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Zuschneidewerkzeug horizontal bis zur ersten oder zweiten Linie ziehen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45160" y="4660040"/>
            <a:ext cx="2943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_Aufzählung">
  <p:cSld name="Inhalt_Aufzählung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1352789" y="843510"/>
            <a:ext cx="6437763" cy="345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SubTtl_list">
  <p:cSld name="content_SubTtl_lis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87338" y="648000"/>
            <a:ext cx="8569325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287999" y="972000"/>
            <a:ext cx="8568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Tl_Text1/3_Pctr2/3">
  <p:cSld name="sbTl_Text1/3_Pctr2/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87339" y="972000"/>
            <a:ext cx="3492551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>
            <a:spLocks noGrp="1"/>
          </p:cNvSpPr>
          <p:nvPr>
            <p:ph type="pic" idx="2"/>
          </p:nvPr>
        </p:nvSpPr>
        <p:spPr>
          <a:xfrm>
            <a:off x="3923911" y="972000"/>
            <a:ext cx="4932090" cy="334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5"/>
          <p:cNvSpPr txBox="1">
            <a:spLocks noGrp="1"/>
          </p:cNvSpPr>
          <p:nvPr>
            <p:ph type="body" idx="3"/>
          </p:nvPr>
        </p:nvSpPr>
        <p:spPr>
          <a:xfrm>
            <a:off x="287338" y="648000"/>
            <a:ext cx="8569325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bTl_Text1/2_2Pcts1/2">
  <p:cSld name="sbTl_Text1/2_2Pcts1/2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87338" y="972000"/>
            <a:ext cx="4212000" cy="3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>
            <a:spLocks noGrp="1"/>
          </p:cNvSpPr>
          <p:nvPr>
            <p:ph type="pic" idx="2"/>
          </p:nvPr>
        </p:nvSpPr>
        <p:spPr>
          <a:xfrm>
            <a:off x="4644000" y="972000"/>
            <a:ext cx="4212000" cy="1584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6"/>
          <p:cNvSpPr>
            <a:spLocks noGrp="1"/>
          </p:cNvSpPr>
          <p:nvPr>
            <p:ph type="pic" idx="3"/>
          </p:nvPr>
        </p:nvSpPr>
        <p:spPr>
          <a:xfrm>
            <a:off x="4644000" y="2736000"/>
            <a:ext cx="4212000" cy="15840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287338" y="648000"/>
            <a:ext cx="8569325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_EN">
  <p:cSld name="Final_E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7"/>
          <p:cNvCxnSpPr/>
          <p:nvPr/>
        </p:nvCxnSpPr>
        <p:spPr>
          <a:xfrm>
            <a:off x="245160" y="547942"/>
            <a:ext cx="865368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7"/>
          <p:cNvSpPr txBox="1"/>
          <p:nvPr/>
        </p:nvSpPr>
        <p:spPr>
          <a:xfrm>
            <a:off x="276226" y="4030266"/>
            <a:ext cx="8569325" cy="56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 for your attention!</a:t>
            </a:r>
            <a:endParaRPr sz="2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/>
        </p:nvSpPr>
        <p:spPr>
          <a:xfrm>
            <a:off x="-2244725" y="4058842"/>
            <a:ext cx="203200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Dankformel anpassen: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Anpassen der Dankformel  unter Karteireiter Ansicht &gt; auf Folienmaster klicken. Links in der Übersicht auf die Abschlussfolie scrollen und dort in die Textbox klicken.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 txBox="1"/>
          <p:nvPr/>
        </p:nvSpPr>
        <p:spPr>
          <a:xfrm>
            <a:off x="9258301" y="404813"/>
            <a:ext cx="16414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zuschneiden unter: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Einpassen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Zuschneidewerkzeug horizontal bis zur ersten oder zweiten Linie ziehen</a:t>
            </a: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287338" y="573472"/>
            <a:ext cx="8570912" cy="3456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988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72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245160" y="4660040"/>
            <a:ext cx="294280" cy="2160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_1/3 Foto">
  <p:cSld name="Titel_1/3 Fot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8"/>
          <p:cNvCxnSpPr/>
          <p:nvPr/>
        </p:nvCxnSpPr>
        <p:spPr>
          <a:xfrm>
            <a:off x="245160" y="547942"/>
            <a:ext cx="865368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" name="Google Shape;51;p8"/>
          <p:cNvSpPr txBox="1"/>
          <p:nvPr/>
        </p:nvSpPr>
        <p:spPr>
          <a:xfrm>
            <a:off x="9258301" y="404813"/>
            <a:ext cx="16414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Bild zuschneiden unter: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Einpassen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oder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-"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Zuschneidewerkzeug horizontal bis zur ersten oder zweiten Linie ziehen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288000" y="1865700"/>
            <a:ext cx="8568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288000" y="2235600"/>
            <a:ext cx="856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170348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5" name="Google Shape;55;p8"/>
          <p:cNvCxnSpPr/>
          <p:nvPr/>
        </p:nvCxnSpPr>
        <p:spPr>
          <a:xfrm>
            <a:off x="245160" y="4603270"/>
            <a:ext cx="865368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" name="Google Shape;56;p8"/>
          <p:cNvSpPr/>
          <p:nvPr/>
        </p:nvSpPr>
        <p:spPr>
          <a:xfrm>
            <a:off x="245160" y="4660040"/>
            <a:ext cx="294280" cy="2160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_Linie_Text">
  <p:cSld name="Abschnitt_Linie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9"/>
          <p:cNvCxnSpPr/>
          <p:nvPr/>
        </p:nvCxnSpPr>
        <p:spPr>
          <a:xfrm>
            <a:off x="245160" y="547942"/>
            <a:ext cx="865368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9" name="Google Shape;59;p9"/>
          <p:cNvCxnSpPr/>
          <p:nvPr/>
        </p:nvCxnSpPr>
        <p:spPr>
          <a:xfrm>
            <a:off x="245160" y="4603270"/>
            <a:ext cx="865368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" name="Google Shape;60;p9"/>
          <p:cNvCxnSpPr/>
          <p:nvPr/>
        </p:nvCxnSpPr>
        <p:spPr>
          <a:xfrm>
            <a:off x="287339" y="2277666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9"/>
          <p:cNvSpPr txBox="1">
            <a:spLocks noGrp="1"/>
          </p:cNvSpPr>
          <p:nvPr>
            <p:ph type="ctrTitle"/>
          </p:nvPr>
        </p:nvSpPr>
        <p:spPr>
          <a:xfrm>
            <a:off x="288000" y="1865700"/>
            <a:ext cx="85680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88000" y="2397600"/>
            <a:ext cx="856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245160" y="4660040"/>
            <a:ext cx="294280" cy="2160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ebersicht">
  <p:cSld name="Uebersich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1352789" y="843510"/>
            <a:ext cx="6437763" cy="3456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988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97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287339" y="545306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288925" y="4601766"/>
            <a:ext cx="85693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12;p1"/>
          <p:cNvSpPr txBox="1"/>
          <p:nvPr/>
        </p:nvSpPr>
        <p:spPr>
          <a:xfrm>
            <a:off x="-2244725" y="4058841"/>
            <a:ext cx="20320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Fußzeile anpassen: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Zum Anpassen der Fußzeile unter Karteireiter Ansicht &gt; auf Folienmaster klicken. Links in der Übersicht auf die oberste Folie scrollen und dort in die Fußzeile klicken. So wird der Text automatisch auf allen Seiten angepasst.</a:t>
            </a:r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516270" y="4589950"/>
            <a:ext cx="2377920" cy="55640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263919" y="4683209"/>
            <a:ext cx="730250" cy="395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9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123950" y="4664852"/>
            <a:ext cx="4251325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- B  | Group - 17</a:t>
            </a:r>
            <a:b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Abhishek, Marcelo, Praveen  |  29/01/2024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hivajbd/input-and-output-shape-in-lstm-keras/commen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oria.com/learn/understanding-binary-cross-entropy-and-log-loss-for-effective-model-monitoring/#:~:text=Probabilistic%20Output%3A%20The%20sigmoid%20function,which%20operates%20on%20predicted%20probabiliti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3435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DE"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33199"/>
          <a:stretch/>
        </p:blipFill>
        <p:spPr>
          <a:xfrm>
            <a:off x="0" y="-1"/>
            <a:ext cx="9144000" cy="344642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>
            <a:spLocks noGrp="1"/>
          </p:cNvSpPr>
          <p:nvPr>
            <p:ph type="ctrTitle"/>
          </p:nvPr>
        </p:nvSpPr>
        <p:spPr>
          <a:xfrm>
            <a:off x="288000" y="3584080"/>
            <a:ext cx="8568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Computational Intelligence in Engineering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Project - B</a:t>
            </a:r>
            <a:endParaRPr sz="2400"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1"/>
          </p:nvPr>
        </p:nvSpPr>
        <p:spPr>
          <a:xfrm>
            <a:off x="288000" y="4270140"/>
            <a:ext cx="85680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Group - 17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 AND DISCUSSION - Cross validation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448600" y="721025"/>
            <a:ext cx="7257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dataset was not used in training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0" y="1337313"/>
            <a:ext cx="5209337" cy="246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 AND DISCUSSION - Cross validation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448600" y="721025"/>
            <a:ext cx="7257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dataset was not used in training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0" y="1337313"/>
            <a:ext cx="5209337" cy="246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448600" y="721025"/>
            <a:ext cx="7257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dataset was not used in training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0" y="1337300"/>
            <a:ext cx="5212079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 AND DISCUSSION - Cross validation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448600" y="721025"/>
            <a:ext cx="7257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dataset was not used in training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0" y="1401500"/>
            <a:ext cx="5212079" cy="246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89786" y="1291900"/>
            <a:ext cx="3108960" cy="255971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472075" y="4044350"/>
            <a:ext cx="75744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false positives or false negatives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 AND DISCUSSION - Cross validation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287338" y="133200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 &amp; OUTLOOK</a:t>
            </a: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body" idx="1"/>
          </p:nvPr>
        </p:nvSpPr>
        <p:spPr>
          <a:xfrm>
            <a:off x="287325" y="972000"/>
            <a:ext cx="85692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 b="1"/>
              <a:t>Conclusion</a:t>
            </a:r>
            <a:endParaRPr b="1"/>
          </a:p>
          <a:p>
            <a:pPr marL="501650" lvl="1" indent="-28575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60"/>
              <a:buChar char="▪"/>
            </a:pPr>
            <a:r>
              <a:rPr lang="en-US" sz="1400"/>
              <a:t>Different models with both ML and DL approaches were tested.</a:t>
            </a:r>
            <a:endParaRPr sz="1400"/>
          </a:p>
          <a:p>
            <a:pPr marL="501650" lvl="1" indent="-29464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With complexity of dataset, it makes sense to proceed with LSTM(DL) as it incorporates automatic feature extraction while training as compared to ML methods.</a:t>
            </a:r>
            <a:endParaRPr sz="1400"/>
          </a:p>
          <a:p>
            <a:pPr marL="501650" lvl="1" indent="-28575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60"/>
              <a:buChar char="▪"/>
            </a:pPr>
            <a:r>
              <a:rPr lang="en-US" sz="1400"/>
              <a:t>LSTM achieved binary accuracy over 99% in training and validation.</a:t>
            </a:r>
            <a:endParaRPr sz="1400"/>
          </a:p>
          <a:p>
            <a:pPr marL="501650" lvl="1" indent="-29464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LSTM successfully detected imperfections in the test data. </a:t>
            </a:r>
            <a:endParaRPr sz="1400"/>
          </a:p>
          <a:p>
            <a:pPr marL="28575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endParaRPr sz="1400"/>
          </a:p>
          <a:p>
            <a:pPr marL="28575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201775" y="2760250"/>
            <a:ext cx="8568000" cy="11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oto Sans Symbols"/>
              <a:buChar char="▪"/>
            </a:pPr>
            <a:r>
              <a:rPr lang="en-US"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Outlook:</a:t>
            </a:r>
            <a:endParaRPr sz="1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1650" marR="0" lvl="1" indent="-29845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8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test generalization capabilities of the model using simulations with other types of imperfect dataset.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1650" marR="0" lvl="1" indent="-30607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 the LSTM model to use more features.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/>
        </p:nvSpPr>
        <p:spPr>
          <a:xfrm>
            <a:off x="287337" y="1982986"/>
            <a:ext cx="85692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 for your attention!</a:t>
            </a:r>
            <a:endParaRPr sz="2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Support slides</a:t>
            </a:r>
            <a:endParaRPr/>
          </a:p>
        </p:txBody>
      </p:sp>
      <p:sp>
        <p:nvSpPr>
          <p:cNvPr id="238" name="Google Shape;238;p32"/>
          <p:cNvSpPr txBox="1">
            <a:spLocks noGrp="1"/>
          </p:cNvSpPr>
          <p:nvPr>
            <p:ph type="body" idx="1"/>
          </p:nvPr>
        </p:nvSpPr>
        <p:spPr>
          <a:xfrm>
            <a:off x="287375" y="972000"/>
            <a:ext cx="8569200" cy="55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/>
              <a:t>input shape → (batch size, time step, input units)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https://www.kaggle.com/code/shivajbd/input-and-output-shape-in-lstm-keras/comments</a:t>
            </a:r>
            <a:endParaRPr sz="110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4"/>
          </p:nvPr>
        </p:nvSpPr>
        <p:spPr>
          <a:xfrm>
            <a:off x="287338" y="648000"/>
            <a:ext cx="8569200" cy="28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the LSTM recurrent neural network work?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331150" y="1660475"/>
            <a:ext cx="85248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Network internal architecture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https://colah.github.io/posts/2015-08-Understanding-LSTMs/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41" name="Google Shape;24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1138" y="2306375"/>
            <a:ext cx="5204823" cy="19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Support slides</a:t>
            </a:r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4"/>
          </p:nvPr>
        </p:nvSpPr>
        <p:spPr>
          <a:xfrm>
            <a:off x="287338" y="648000"/>
            <a:ext cx="8569200" cy="28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sigmoid and why binary cross-entropy?</a:t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288000" y="1088675"/>
            <a:ext cx="7705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https://www.aporia.com/learn/understanding-binary-cross-entropy-and-log-loss-for-effective-model-monitoring/#:~:text=Probabilistic%20Output%3A%20The%20sigmoid%20function,which%20operates%20on%20predicted%20probabilities</a:t>
            </a:r>
            <a:r>
              <a:rPr lang="en-US" sz="1100"/>
              <a:t>.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25" y="2086425"/>
            <a:ext cx="3208501" cy="212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4550" y="2327600"/>
            <a:ext cx="4755550" cy="14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 slides</a:t>
            </a:r>
            <a:endParaRPr/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00" y="1085785"/>
            <a:ext cx="1775826" cy="323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601" y="2138366"/>
            <a:ext cx="655320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/>
        </p:nvSpPr>
        <p:spPr>
          <a:xfrm>
            <a:off x="187900" y="4186900"/>
            <a:ext cx="778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https://en.wikipedia.org/wiki/F-score</a:t>
            </a:r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body" idx="4"/>
          </p:nvPr>
        </p:nvSpPr>
        <p:spPr>
          <a:xfrm>
            <a:off x="287338" y="648000"/>
            <a:ext cx="8569200" cy="28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 score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 slides</a:t>
            </a:r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287350" y="972000"/>
            <a:ext cx="4212000" cy="309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3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Dynamic simulation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Force changes magnitude and position depending on the simulation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Complex structure</a:t>
            </a:r>
            <a:endParaRPr/>
          </a:p>
          <a:p>
            <a:pPr marL="914400" lvl="1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▪"/>
            </a:pPr>
            <a:r>
              <a:rPr lang="en-US"/>
              <a:t>Elements in very different positions relative to the force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/>
              <a:t>→ Testing with the shear stress YZ provided good results</a:t>
            </a:r>
            <a:endParaRPr/>
          </a:p>
          <a:p>
            <a:pPr marL="0" lvl="0" indent="0" algn="l" rtl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/>
              <a:t>→ Outlook: Add more features</a:t>
            </a: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body" idx="4"/>
          </p:nvPr>
        </p:nvSpPr>
        <p:spPr>
          <a:xfrm>
            <a:off x="287338" y="648000"/>
            <a:ext cx="8569200" cy="28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we chose the shear stress YZ</a:t>
            </a:r>
            <a:endParaRPr/>
          </a:p>
        </p:txBody>
      </p:sp>
      <p:pic>
        <p:nvPicPr>
          <p:cNvPr id="270" name="Google Shape;2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522900"/>
            <a:ext cx="4339860" cy="18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/>
        </p:nvSpPr>
        <p:spPr>
          <a:xfrm>
            <a:off x="326800" y="4243975"/>
            <a:ext cx="84903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Image taken from folder: Imperfect Structure, Imperfect no 2_2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95420" y="2139690"/>
            <a:ext cx="85692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 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Introduction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Discussion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and Outlook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419444" y="851890"/>
            <a:ext cx="64377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The Team :</a:t>
            </a:r>
            <a:endParaRPr/>
          </a:p>
          <a:p>
            <a:pPr marL="215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Neural Network model setup and validation - Marcelo</a:t>
            </a:r>
            <a:endParaRPr/>
          </a:p>
          <a:p>
            <a:pPr marL="215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ML model setup and validation - Praveen</a:t>
            </a:r>
            <a:endParaRPr/>
          </a:p>
          <a:p>
            <a:pPr marL="215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Presentation - Abhishek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body" idx="4"/>
          </p:nvPr>
        </p:nvSpPr>
        <p:spPr>
          <a:xfrm>
            <a:off x="287338" y="648000"/>
            <a:ext cx="8569200" cy="2880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results</a:t>
            </a:r>
            <a:endParaRPr/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50" y="1105050"/>
            <a:ext cx="3657599" cy="293339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DISCUSSION - Loss Variation over epochs - tanh </a:t>
            </a:r>
            <a:endParaRPr/>
          </a:p>
        </p:txBody>
      </p:sp>
      <p:sp>
        <p:nvSpPr>
          <p:cNvPr id="280" name="Google Shape;280;p36"/>
          <p:cNvSpPr txBox="1"/>
          <p:nvPr/>
        </p:nvSpPr>
        <p:spPr>
          <a:xfrm>
            <a:off x="4770075" y="1421525"/>
            <a:ext cx="3722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/>
              <a:t>Training results: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No overfitting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F_score = 0.66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6"/>
          <p:cNvSpPr txBox="1"/>
          <p:nvPr/>
        </p:nvSpPr>
        <p:spPr>
          <a:xfrm>
            <a:off x="4740825" y="2626850"/>
            <a:ext cx="37812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b="1">
                <a:solidFill>
                  <a:schemeClr val="dk1"/>
                </a:solidFill>
              </a:rPr>
              <a:t>Training configuration:</a:t>
            </a:r>
            <a:endParaRPr b="1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Epochs: 400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Early stopping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Learning rate: 0.01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DISCUSSION - Cross validation -  tanh</a:t>
            </a:r>
            <a:endParaRPr/>
          </a:p>
        </p:txBody>
      </p:sp>
      <p:pic>
        <p:nvPicPr>
          <p:cNvPr id="288" name="Google Shape;28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00" y="1440179"/>
            <a:ext cx="4572001" cy="2263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400" y="1068475"/>
            <a:ext cx="3657600" cy="3006547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 txBox="1"/>
          <p:nvPr/>
        </p:nvSpPr>
        <p:spPr>
          <a:xfrm>
            <a:off x="448600" y="721025"/>
            <a:ext cx="72573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 dataset was not used in the training</a:t>
            </a:r>
            <a:endParaRPr/>
          </a:p>
        </p:txBody>
      </p:sp>
      <p:sp>
        <p:nvSpPr>
          <p:cNvPr id="291" name="Google Shape;291;p37"/>
          <p:cNvSpPr txBox="1"/>
          <p:nvPr/>
        </p:nvSpPr>
        <p:spPr>
          <a:xfrm>
            <a:off x="683475" y="1672225"/>
            <a:ext cx="1397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Imperfection</a:t>
            </a:r>
            <a:endParaRPr/>
          </a:p>
        </p:txBody>
      </p:sp>
      <p:sp>
        <p:nvSpPr>
          <p:cNvPr id="292" name="Google Shape;292;p37"/>
          <p:cNvSpPr txBox="1"/>
          <p:nvPr/>
        </p:nvSpPr>
        <p:spPr>
          <a:xfrm>
            <a:off x="624750" y="2740600"/>
            <a:ext cx="18201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imperfection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INTRODUCTION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153300" y="720425"/>
            <a:ext cx="85680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0" lvl="0" indent="-203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Artificial intelligence solves the challenges posed by data analysis complexity involved in Structural Health Monitoring.</a:t>
            </a:r>
            <a:endParaRPr sz="1600"/>
          </a:p>
          <a:p>
            <a:pPr marL="2159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77100" y="1279025"/>
            <a:ext cx="82986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5900" marR="0" lvl="0" indent="-203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the project is to see how AI can determine the condition of the structure based on the data provided. This involves evaluating various ML/DL techniques and optimizing it.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75150" y="2210325"/>
            <a:ext cx="8302500" cy="22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5900" marR="0" lvl="0" indent="-203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involves :</a:t>
            </a: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1" indent="-2260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analysis - Abhishek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1" indent="-2260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conditioning - Abhishek, Marcelo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1" indent="-2260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 processing - Abhishek, Praveen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1" indent="-2260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various AI algorithms with dataset - Marcelo (DL), Praveen (ML)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1" indent="-2260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Optimizing and fine tuning - Marcelo (DL), Praveen (ML)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800" marR="0" lvl="1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Noto Sans Symbols"/>
              <a:buChar char="▪"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 and estimate parameters - Marcelo (DL), Praveen (ML)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METHODS – ML Approach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287350" y="1200600"/>
            <a:ext cx="41133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60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Data Conditioning (filling missing rows, dropping columns)</a:t>
            </a:r>
            <a:endParaRPr sz="1400"/>
          </a:p>
          <a:p>
            <a:pPr marL="285750" lvl="0" indent="-2730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Mathematical Stats : Mean, Standard Deviation, min, max</a:t>
            </a:r>
            <a:endParaRPr sz="1400"/>
          </a:p>
          <a:p>
            <a:pPr marL="285750" lvl="0" indent="-2730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Fast Fourier transform (FFT) (TBD)</a:t>
            </a:r>
            <a:endParaRPr sz="1400"/>
          </a:p>
          <a:p>
            <a:pPr marL="285750" lvl="0" indent="-2730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Principal Component Analysis (PCA) (5)</a:t>
            </a:r>
            <a:endParaRPr sz="1400"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3"/>
          </p:nvPr>
        </p:nvSpPr>
        <p:spPr>
          <a:xfrm>
            <a:off x="287338" y="876600"/>
            <a:ext cx="8569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(Pre-)processing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287400" y="2952760"/>
            <a:ext cx="8569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Intelligence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082801"/>
            <a:ext cx="4324602" cy="243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287350" y="3307500"/>
            <a:ext cx="4113300" cy="15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0955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Based on the multivariate dataset, we chose :</a:t>
            </a:r>
            <a:endParaRPr sz="1400"/>
          </a:p>
          <a:p>
            <a:pPr marL="285750" lvl="0" indent="-26035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Random Forest Classification - accuracy 91%</a:t>
            </a:r>
            <a:endParaRPr sz="1400"/>
          </a:p>
          <a:p>
            <a:pPr marL="28575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endParaRPr sz="1400"/>
          </a:p>
        </p:txBody>
      </p:sp>
      <p:sp>
        <p:nvSpPr>
          <p:cNvPr id="127" name="Google Shape;127;p20"/>
          <p:cNvSpPr txBox="1"/>
          <p:nvPr/>
        </p:nvSpPr>
        <p:spPr>
          <a:xfrm>
            <a:off x="4986875" y="3591000"/>
            <a:ext cx="38097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Picture Source :</a:t>
            </a:r>
            <a:r>
              <a:rPr lang="en-US" sz="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</a:t>
            </a:r>
            <a:r>
              <a:rPr lang="en-US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om/@mrmaster907/introduction-random-forest-classification-by-example-6983d95c7b91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METHODS – ANN Approach</a:t>
            </a: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288025" y="1010100"/>
            <a:ext cx="76293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60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▪"/>
            </a:pPr>
            <a:r>
              <a:rPr lang="en-US" sz="1400"/>
              <a:t>Data curing and conditioning (filling missing rows, dropping unnecessary columns).</a:t>
            </a:r>
            <a:endParaRPr sz="1400"/>
          </a:p>
          <a:p>
            <a:pPr marL="285750" lvl="0" indent="-2730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Selecting relevant data</a:t>
            </a:r>
            <a:endParaRPr sz="1400"/>
          </a:p>
          <a:p>
            <a:pPr marL="285750" lvl="0" indent="-2730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en-US" sz="1400"/>
              <a:t>Scaling data with scipy MinMaxScaler </a:t>
            </a:r>
            <a:endParaRPr sz="1400"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3"/>
          </p:nvPr>
        </p:nvSpPr>
        <p:spPr>
          <a:xfrm>
            <a:off x="287991" y="686100"/>
            <a:ext cx="24276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 (Pre-)processing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8889" y="2015578"/>
            <a:ext cx="5106212" cy="255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METHODS - Network Architecture - Recurrent neural network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859600" y="1108550"/>
            <a:ext cx="892500" cy="29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-1325" y="671825"/>
            <a:ext cx="2240400" cy="16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tensor: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Shear stress YZ as a time series for each node.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fill the missing nodes with an arbitrary value.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3754247" y="920458"/>
            <a:ext cx="458100" cy="28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501797" y="3972508"/>
            <a:ext cx="963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Masking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627222" y="920458"/>
            <a:ext cx="458100" cy="28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4374772" y="3972508"/>
            <a:ext cx="963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500197" y="920458"/>
            <a:ext cx="458100" cy="285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5247747" y="3972508"/>
            <a:ext cx="9630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6970" y="857008"/>
            <a:ext cx="654082" cy="29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6940147" y="1966008"/>
            <a:ext cx="19461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Binary classification value for each node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6752" y="857008"/>
            <a:ext cx="728834" cy="299008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3484172" y="2169808"/>
            <a:ext cx="223200" cy="31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4322372" y="2169808"/>
            <a:ext cx="223200" cy="31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5181159" y="2193508"/>
            <a:ext cx="223200" cy="31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6054122" y="2188708"/>
            <a:ext cx="223200" cy="31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0" y="2265600"/>
            <a:ext cx="2240400" cy="8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Masking layer: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avoid training with the marked values.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0" y="3030550"/>
            <a:ext cx="22404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 layer: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recurrent NN relu activation - 128 units.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0" y="3884850"/>
            <a:ext cx="22404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Dense layer: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Sigmoid activation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 AND DISCUSSION - Loss Variation over epochs 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4"/>
          </p:nvPr>
        </p:nvSpPr>
        <p:spPr>
          <a:xfrm>
            <a:off x="287338" y="648000"/>
            <a:ext cx="8569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Training results</a:t>
            </a:r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0" y="1229325"/>
            <a:ext cx="4114800" cy="3024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body" idx="4"/>
          </p:nvPr>
        </p:nvSpPr>
        <p:spPr>
          <a:xfrm>
            <a:off x="287338" y="648000"/>
            <a:ext cx="8569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Training results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 AND DISCUSSION - Loss Variation over epochs 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000" y="1229300"/>
            <a:ext cx="4114800" cy="301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body" idx="4"/>
          </p:nvPr>
        </p:nvSpPr>
        <p:spPr>
          <a:xfrm>
            <a:off x="287338" y="648000"/>
            <a:ext cx="85692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Training results</a:t>
            </a:r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288000" y="134741"/>
            <a:ext cx="8568000" cy="4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 AND DISCUSSION - Loss Variation over epochs </a:t>
            </a:r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50" y="1229325"/>
            <a:ext cx="4114800" cy="301409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4770075" y="1421525"/>
            <a:ext cx="37227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results: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No overfitting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>
                <a:solidFill>
                  <a:schemeClr val="dk1"/>
                </a:solidFill>
              </a:rPr>
              <a:t>Accuracy = 99.9 %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F_score = 96</a:t>
            </a:r>
            <a:r>
              <a:rPr lang="en-US">
                <a:solidFill>
                  <a:schemeClr val="dk1"/>
                </a:solidFill>
              </a:rPr>
              <a:t>.5 %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4740825" y="2626850"/>
            <a:ext cx="3781200" cy="1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configuration: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Epochs: 84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 stopping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rate: 0.01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40715_Powerpointvorlage_institute">
  <a:themeElements>
    <a:clrScheme name="RWTH Farben">
      <a:dk1>
        <a:srgbClr val="000000"/>
      </a:dk1>
      <a:lt1>
        <a:srgbClr val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On-screen Show (16:9)</PresentationFormat>
  <Paragraphs>144</Paragraphs>
  <Slides>21</Slides>
  <Notes>21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Noto Sans Symbols</vt:lpstr>
      <vt:lpstr>140715_Powerpointvorlage_institute</vt:lpstr>
      <vt:lpstr>Computational Intelligence in Engineering Project - B</vt:lpstr>
      <vt:lpstr>INTRODUCTION</vt:lpstr>
      <vt:lpstr>PROJECT INTRODUCTION</vt:lpstr>
      <vt:lpstr>METHODS – ML Approach</vt:lpstr>
      <vt:lpstr>METHODS – ANN Approach</vt:lpstr>
      <vt:lpstr>METHODS - Network Architecture - Recurrent neural network</vt:lpstr>
      <vt:lpstr>RESULTS AND DISCUSSION - Loss Variation over epochs </vt:lpstr>
      <vt:lpstr>RESULTS AND DISCUSSION - Loss Variation over epochs </vt:lpstr>
      <vt:lpstr>RESULTS AND DISCUSSION - Loss Variation over epochs </vt:lpstr>
      <vt:lpstr>RESULTS AND DISCUSSION - Cross validation</vt:lpstr>
      <vt:lpstr>RESULTS AND DISCUSSION - Cross validation</vt:lpstr>
      <vt:lpstr>RESULTS AND DISCUSSION - Cross validation</vt:lpstr>
      <vt:lpstr>RESULTS AND DISCUSSION - Cross validation</vt:lpstr>
      <vt:lpstr>CONCLUSION &amp; OUTLOOK</vt:lpstr>
      <vt:lpstr>PowerPoint Presentation</vt:lpstr>
      <vt:lpstr>Support slides</vt:lpstr>
      <vt:lpstr>Support slides</vt:lpstr>
      <vt:lpstr>Support slides</vt:lpstr>
      <vt:lpstr>Support slides</vt:lpstr>
      <vt:lpstr>RESULTS AND DISCUSSION - Loss Variation over epochs - tanh </vt:lpstr>
      <vt:lpstr>RESULTS AND DISCUSSION - Cross validation -  tanh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Intelligence in Engineering Project - B</dc:title>
  <cp:lastModifiedBy>Abhishek Nain</cp:lastModifiedBy>
  <cp:revision>1</cp:revision>
  <dcterms:modified xsi:type="dcterms:W3CDTF">2024-01-28T09:09:25Z</dcterms:modified>
</cp:coreProperties>
</file>