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5"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4/19/2020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4/19/2020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4/19/2020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4/19/2020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4/19/2020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4/19/2020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2819400"/>
            <a:ext cx="6400800" cy="1752600"/>
          </a:xfrm>
        </p:spPr>
        <p:txBody>
          <a:bodyPr/>
          <a:lstStyle/>
          <a:p>
            <a:r>
              <a:rPr lang="en-US" dirty="0"/>
              <a:t>PROJECT MADE UNDER THE GUIDANCE OF:</a:t>
            </a:r>
          </a:p>
          <a:p>
            <a:r>
              <a:rPr lang="en-US" dirty="0"/>
              <a:t>Prof. </a:t>
            </a:r>
            <a:r>
              <a:rPr lang="en-US"/>
              <a:t>nandhini</a:t>
            </a:r>
            <a:endParaRPr lang="en-US" dirty="0"/>
          </a:p>
          <a:p>
            <a:endParaRPr lang="en-US" dirty="0"/>
          </a:p>
          <a:p>
            <a:r>
              <a:rPr lang="en-US" dirty="0"/>
              <a:t>GROUP MEMBERS:</a:t>
            </a:r>
          </a:p>
          <a:p>
            <a:endParaRPr lang="en-US" dirty="0"/>
          </a:p>
        </p:txBody>
      </p:sp>
      <p:sp>
        <p:nvSpPr>
          <p:cNvPr id="2" name="Title 1"/>
          <p:cNvSpPr>
            <a:spLocks noGrp="1"/>
          </p:cNvSpPr>
          <p:nvPr>
            <p:ph type="ctrTitle"/>
          </p:nvPr>
        </p:nvSpPr>
        <p:spPr>
          <a:xfrm>
            <a:off x="1600200" y="0"/>
            <a:ext cx="5638800" cy="1066800"/>
          </a:xfrm>
        </p:spPr>
        <p:txBody>
          <a:bodyPr>
            <a:normAutofit/>
          </a:bodyPr>
          <a:lstStyle/>
          <a:p>
            <a:r>
              <a:rPr lang="en-US" sz="2800" b="1" u="sng" dirty="0"/>
              <a:t>PRINCIPLES OF DATA COMMUNICATION PROJECT</a:t>
            </a:r>
          </a:p>
        </p:txBody>
      </p:sp>
      <p:sp>
        <p:nvSpPr>
          <p:cNvPr id="4" name="Title 1"/>
          <p:cNvSpPr txBox="1">
            <a:spLocks/>
          </p:cNvSpPr>
          <p:nvPr/>
        </p:nvSpPr>
        <p:spPr>
          <a:xfrm>
            <a:off x="990600" y="1752600"/>
            <a:ext cx="5638800" cy="1066800"/>
          </a:xfrm>
          <a:prstGeom prst="rect">
            <a:avLst/>
          </a:prstGeom>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800" b="0" i="0" u="none" strike="noStrike" kern="1200" cap="none" spc="0" normalizeH="0" baseline="0" noProof="0" dirty="0">
              <a:ln>
                <a:noFill/>
              </a:ln>
              <a:solidFill>
                <a:schemeClr val="accent1"/>
              </a:solidFill>
              <a:effectLst/>
              <a:uLnTx/>
              <a:uFillTx/>
              <a:latin typeface="+mj-lt"/>
              <a:ea typeface="+mj-ea"/>
              <a:cs typeface="+mj-cs"/>
            </a:endParaRPr>
          </a:p>
        </p:txBody>
      </p:sp>
      <p:sp>
        <p:nvSpPr>
          <p:cNvPr id="5" name="Title 1"/>
          <p:cNvSpPr txBox="1">
            <a:spLocks/>
          </p:cNvSpPr>
          <p:nvPr/>
        </p:nvSpPr>
        <p:spPr>
          <a:xfrm>
            <a:off x="1752600" y="1143000"/>
            <a:ext cx="5638800" cy="1066800"/>
          </a:xfrm>
          <a:prstGeom prst="rect">
            <a:avLst/>
          </a:prstGeom>
        </p:spPr>
        <p:txBody>
          <a:bodyPr vert="horz" anchor="b">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sng" strike="noStrike" kern="1200" cap="none" spc="0" normalizeH="0" baseline="0" noProof="0" dirty="0">
                <a:ln>
                  <a:noFill/>
                </a:ln>
                <a:solidFill>
                  <a:schemeClr val="accent1"/>
                </a:solidFill>
                <a:effectLst/>
                <a:uLnTx/>
                <a:uFillTx/>
                <a:latin typeface="+mj-lt"/>
                <a:ea typeface="+mj-ea"/>
                <a:cs typeface="+mj-cs"/>
              </a:rPr>
              <a:t>TOPIC:IMAGE</a:t>
            </a:r>
            <a:r>
              <a:rPr kumimoji="0" lang="en-US" sz="2800" b="1" i="0" u="sng" strike="noStrike" kern="1200" cap="none" spc="0" normalizeH="0" noProof="0" dirty="0">
                <a:ln>
                  <a:noFill/>
                </a:ln>
                <a:solidFill>
                  <a:schemeClr val="accent1"/>
                </a:solidFill>
                <a:effectLst/>
                <a:uLnTx/>
                <a:uFillTx/>
                <a:latin typeface="+mj-lt"/>
                <a:ea typeface="+mj-ea"/>
                <a:cs typeface="+mj-cs"/>
              </a:rPr>
              <a:t> COMPRESSION USING MATLAB SOFTWATE AND HUFFMAN CODING</a:t>
            </a:r>
            <a:endParaRPr kumimoji="0" lang="en-US" sz="2800" b="1" i="0" u="sng" strike="noStrike" kern="1200" cap="none" spc="0" normalizeH="0" baseline="0" noProof="0" dirty="0">
              <a:ln>
                <a:noFill/>
              </a:ln>
              <a:solidFill>
                <a:schemeClr val="accent1"/>
              </a:solidFill>
              <a:effectLst/>
              <a:uLnTx/>
              <a:uFillTx/>
              <a:latin typeface="+mj-lt"/>
              <a:ea typeface="+mj-ea"/>
              <a:cs typeface="+mj-cs"/>
            </a:endParaRPr>
          </a:p>
        </p:txBody>
      </p:sp>
      <p:graphicFrame>
        <p:nvGraphicFramePr>
          <p:cNvPr id="7" name="Table 6"/>
          <p:cNvGraphicFramePr>
            <a:graphicFrameLocks noGrp="1"/>
          </p:cNvGraphicFramePr>
          <p:nvPr/>
        </p:nvGraphicFramePr>
        <p:xfrm>
          <a:off x="1828800" y="4343400"/>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NAME</a:t>
                      </a:r>
                    </a:p>
                  </a:txBody>
                  <a:tcPr/>
                </a:tc>
                <a:tc>
                  <a:txBody>
                    <a:bodyPr/>
                    <a:lstStyle/>
                    <a:p>
                      <a:r>
                        <a:rPr lang="en-US" dirty="0"/>
                        <a:t>ID NUMBER</a:t>
                      </a:r>
                    </a:p>
                  </a:txBody>
                  <a:tcPr/>
                </a:tc>
                <a:extLst>
                  <a:ext uri="{0D108BD9-81ED-4DB2-BD59-A6C34878D82A}">
                    <a16:rowId xmlns:a16="http://schemas.microsoft.com/office/drawing/2014/main" val="10000"/>
                  </a:ext>
                </a:extLst>
              </a:tr>
              <a:tr h="370840">
                <a:tc>
                  <a:txBody>
                    <a:bodyPr/>
                    <a:lstStyle/>
                    <a:p>
                      <a:r>
                        <a:rPr lang="en-US" dirty="0"/>
                        <a:t>PRAKASH NADGERI</a:t>
                      </a:r>
                    </a:p>
                  </a:txBody>
                  <a:tcPr/>
                </a:tc>
                <a:tc>
                  <a:txBody>
                    <a:bodyPr/>
                    <a:lstStyle/>
                    <a:p>
                      <a:r>
                        <a:rPr lang="en-US" dirty="0"/>
                        <a:t>181090033</a:t>
                      </a:r>
                    </a:p>
                  </a:txBody>
                  <a:tcPr/>
                </a:tc>
                <a:extLst>
                  <a:ext uri="{0D108BD9-81ED-4DB2-BD59-A6C34878D82A}">
                    <a16:rowId xmlns:a16="http://schemas.microsoft.com/office/drawing/2014/main" val="10001"/>
                  </a:ext>
                </a:extLst>
              </a:tr>
              <a:tr h="370840">
                <a:tc>
                  <a:txBody>
                    <a:bodyPr/>
                    <a:lstStyle/>
                    <a:p>
                      <a:r>
                        <a:rPr lang="en-US" dirty="0"/>
                        <a:t>ABHISHEK . R . NAIR</a:t>
                      </a:r>
                    </a:p>
                  </a:txBody>
                  <a:tcPr/>
                </a:tc>
                <a:tc>
                  <a:txBody>
                    <a:bodyPr/>
                    <a:lstStyle/>
                    <a:p>
                      <a:r>
                        <a:rPr lang="en-US" dirty="0"/>
                        <a:t>181090034</a:t>
                      </a:r>
                    </a:p>
                  </a:txBody>
                  <a:tcPr/>
                </a:tc>
                <a:extLst>
                  <a:ext uri="{0D108BD9-81ED-4DB2-BD59-A6C34878D82A}">
                    <a16:rowId xmlns:a16="http://schemas.microsoft.com/office/drawing/2014/main" val="10002"/>
                  </a:ext>
                </a:extLst>
              </a:tr>
              <a:tr h="370840">
                <a:tc>
                  <a:txBody>
                    <a:bodyPr/>
                    <a:lstStyle/>
                    <a:p>
                      <a:r>
                        <a:rPr lang="en-US" dirty="0"/>
                        <a:t>PARTH . J . NAKAR</a:t>
                      </a:r>
                    </a:p>
                  </a:txBody>
                  <a:tcPr/>
                </a:tc>
                <a:tc>
                  <a:txBody>
                    <a:bodyPr/>
                    <a:lstStyle/>
                    <a:p>
                      <a:r>
                        <a:rPr lang="en-US" dirty="0"/>
                        <a:t>181090035</a:t>
                      </a:r>
                    </a:p>
                  </a:txBody>
                  <a:tcPr/>
                </a:tc>
                <a:extLst>
                  <a:ext uri="{0D108BD9-81ED-4DB2-BD59-A6C34878D82A}">
                    <a16:rowId xmlns:a16="http://schemas.microsoft.com/office/drawing/2014/main" val="10003"/>
                  </a:ext>
                </a:extLst>
              </a:tr>
              <a:tr h="370840">
                <a:tc>
                  <a:txBody>
                    <a:bodyPr/>
                    <a:lstStyle/>
                    <a:p>
                      <a:r>
                        <a:rPr lang="en-US" dirty="0"/>
                        <a:t>NIKHIL JAIN</a:t>
                      </a:r>
                    </a:p>
                  </a:txBody>
                  <a:tcPr/>
                </a:tc>
                <a:tc>
                  <a:txBody>
                    <a:bodyPr/>
                    <a:lstStyle/>
                    <a:p>
                      <a:r>
                        <a:rPr lang="en-US" dirty="0"/>
                        <a:t>181090036</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Original Input Image</a:t>
            </a:r>
          </a:p>
        </p:txBody>
      </p:sp>
      <p:sp>
        <p:nvSpPr>
          <p:cNvPr id="3" name="Content Placeholder 2"/>
          <p:cNvSpPr>
            <a:spLocks noGrp="1"/>
          </p:cNvSpPr>
          <p:nvPr>
            <p:ph sz="quarter" idx="1"/>
          </p:nvPr>
        </p:nvSpPr>
        <p:spPr>
          <a:xfrm>
            <a:off x="301752" y="1527048"/>
            <a:ext cx="8537448" cy="5102352"/>
          </a:xfrm>
        </p:spPr>
        <p:txBody>
          <a:bodyPr>
            <a:normAutofit lnSpcReduction="10000"/>
          </a:bodyPr>
          <a:lstStyle/>
          <a:p>
            <a:r>
              <a:rPr lang="en-IN" sz="2200" dirty="0"/>
              <a:t>The image is read through MATLAB to capture its pixels. After obtaining the compressed image, peak-signal-noise ratio (PSNR) and mean-square error (MSE) are calculated using the following relationships:</a:t>
            </a:r>
            <a:endParaRPr lang="en-US" sz="2200" dirty="0"/>
          </a:p>
          <a:p>
            <a:endParaRPr lang="en-US" sz="2200" dirty="0"/>
          </a:p>
          <a:p>
            <a:endParaRPr lang="en-IN" sz="2400" dirty="0"/>
          </a:p>
          <a:p>
            <a:r>
              <a:rPr lang="en-IN" sz="2400" dirty="0"/>
              <a:t>where m and n are the number of rows and columns. Image1 and Image2 are the original and compressed images, respectively.</a:t>
            </a:r>
          </a:p>
          <a:p>
            <a:r>
              <a:rPr lang="en-IN" sz="2200" dirty="0"/>
              <a:t>After compression, there should not be much change in the quality of the image. MSE indicates an error between the original image and compressed image. It should be as small as possible.</a:t>
            </a:r>
          </a:p>
          <a:p>
            <a:r>
              <a:rPr lang="en-IN" sz="2200" dirty="0"/>
              <a:t>Where R is the maximum fluctuation in the input image data type .PSNR is related to MSE and it gives the amount of noise in a compressed image. PSNR should be as high as possible</a:t>
            </a:r>
            <a:r>
              <a:rPr lang="en-IN" sz="2400" dirty="0"/>
              <a:t>.</a:t>
            </a:r>
            <a:endParaRPr lang="en-US" sz="2400" dirty="0"/>
          </a:p>
          <a:p>
            <a:endParaRPr lang="en-US" sz="2200" dirty="0"/>
          </a:p>
          <a:p>
            <a:endParaRPr lang="en-US" dirty="0"/>
          </a:p>
        </p:txBody>
      </p:sp>
      <p:pic>
        <p:nvPicPr>
          <p:cNvPr id="4" name="Picture 3" descr="relationshi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2590800"/>
            <a:ext cx="3248025" cy="842963"/>
          </a:xfrm>
          <a:prstGeom prst="rect">
            <a:avLst/>
          </a:prstGeom>
          <a:noFill/>
          <a:ln>
            <a:noFill/>
          </a:ln>
        </p:spPr>
      </p:pic>
      <p:pic>
        <p:nvPicPr>
          <p:cNvPr id="5" name="Picture 4" descr="relationship--2"/>
          <p:cNvPicPr/>
          <p:nvPr/>
        </p:nvPicPr>
        <p:blipFill>
          <a:blip r:embed="rId3">
            <a:extLst>
              <a:ext uri="{28A0092B-C50C-407E-A947-70E740481C1C}">
                <a14:useLocalDpi xmlns:a14="http://schemas.microsoft.com/office/drawing/2010/main" val="0"/>
              </a:ext>
            </a:extLst>
          </a:blip>
          <a:srcRect/>
          <a:stretch>
            <a:fillRect/>
          </a:stretch>
        </p:blipFill>
        <p:spPr bwMode="auto">
          <a:xfrm>
            <a:off x="6248400" y="2667000"/>
            <a:ext cx="2381250" cy="666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 to Double Precision Image</a:t>
            </a:r>
          </a:p>
        </p:txBody>
      </p:sp>
      <p:sp>
        <p:nvSpPr>
          <p:cNvPr id="3" name="Content Placeholder 2"/>
          <p:cNvSpPr>
            <a:spLocks noGrp="1"/>
          </p:cNvSpPr>
          <p:nvPr>
            <p:ph sz="quarter" idx="1"/>
          </p:nvPr>
        </p:nvSpPr>
        <p:spPr>
          <a:xfrm>
            <a:off x="301752" y="1527048"/>
            <a:ext cx="8613648" cy="5330952"/>
          </a:xfrm>
        </p:spPr>
        <p:txBody>
          <a:bodyPr>
            <a:normAutofit fontScale="77500" lnSpcReduction="20000"/>
          </a:bodyPr>
          <a:lstStyle/>
          <a:p>
            <a:pPr marL="0" indent="0">
              <a:buNone/>
            </a:pPr>
            <a:r>
              <a:rPr lang="en-IN" b="1" dirty="0">
                <a:latin typeface="Georgia" panose="02040502050405020303" pitchFamily="18" charset="0"/>
              </a:rPr>
              <a:t>1.Why is image converted to a double precision image?</a:t>
            </a:r>
          </a:p>
          <a:p>
            <a:pPr marL="0" indent="0">
              <a:buNone/>
            </a:pPr>
            <a:r>
              <a:rPr lang="en-IN" dirty="0">
                <a:latin typeface="Georgia" panose="02040502050405020303" pitchFamily="18" charset="0"/>
              </a:rPr>
              <a:t>MATLAB has two ways of representing RGB and </a:t>
            </a:r>
            <a:r>
              <a:rPr lang="en-IN" dirty="0" err="1">
                <a:latin typeface="Georgia" panose="02040502050405020303" pitchFamily="18" charset="0"/>
              </a:rPr>
              <a:t>grayscale</a:t>
            </a:r>
            <a:r>
              <a:rPr lang="en-IN" dirty="0">
                <a:latin typeface="Georgia" panose="02040502050405020303" pitchFamily="18" charset="0"/>
              </a:rPr>
              <a:t> images:-</a:t>
            </a:r>
            <a:endParaRPr lang="en-US" dirty="0">
              <a:latin typeface="Georgia" panose="02040502050405020303" pitchFamily="18" charset="0"/>
            </a:endParaRPr>
          </a:p>
          <a:p>
            <a:pPr marL="0" lvl="0" indent="0">
              <a:buNone/>
            </a:pPr>
            <a:r>
              <a:rPr lang="en-IN" dirty="0">
                <a:latin typeface="Georgia" panose="02040502050405020303" pitchFamily="18" charset="0"/>
              </a:rPr>
              <a:t>1)Images can be represented as double precision numbers (or single precision) in the range 0 to 1.</a:t>
            </a:r>
            <a:endParaRPr lang="en-US" dirty="0">
              <a:latin typeface="Georgia" panose="02040502050405020303" pitchFamily="18" charset="0"/>
            </a:endParaRPr>
          </a:p>
          <a:p>
            <a:pPr marL="0" indent="0">
              <a:buNone/>
            </a:pPr>
            <a:r>
              <a:rPr lang="en-IN" dirty="0">
                <a:latin typeface="Georgia" panose="02040502050405020303" pitchFamily="18" charset="0"/>
              </a:rPr>
              <a:t>2)Images can also be represented as integer data classes, especially uint8 (unsigned 8 bit integers), in which case the values are the integers 0, 1, 2, ... up to the maximum </a:t>
            </a:r>
            <a:r>
              <a:rPr lang="en-IN" dirty="0" err="1">
                <a:latin typeface="Georgia" panose="02040502050405020303" pitchFamily="18" charset="0"/>
              </a:rPr>
              <a:t>representable</a:t>
            </a:r>
            <a:r>
              <a:rPr lang="en-IN" dirty="0">
                <a:latin typeface="Georgia" panose="02040502050405020303" pitchFamily="18" charset="0"/>
              </a:rPr>
              <a:t> in the integer class, such as 255. The conversion from integer class to </a:t>
            </a:r>
            <a:r>
              <a:rPr lang="en-IN" b="1" dirty="0">
                <a:latin typeface="Georgia" panose="02040502050405020303" pitchFamily="18" charset="0"/>
              </a:rPr>
              <a:t>double </a:t>
            </a:r>
            <a:r>
              <a:rPr lang="en-IN" dirty="0">
                <a:latin typeface="Georgia" panose="02040502050405020303" pitchFamily="18" charset="0"/>
              </a:rPr>
              <a:t>precision is to switch the numbers to floating point and then divide by the maximum allowed for the class, such as double(</a:t>
            </a:r>
            <a:r>
              <a:rPr lang="en-IN" dirty="0" err="1">
                <a:latin typeface="Georgia" panose="02040502050405020303" pitchFamily="18" charset="0"/>
              </a:rPr>
              <a:t>ImageData</a:t>
            </a:r>
            <a:r>
              <a:rPr lang="en-IN" dirty="0">
                <a:latin typeface="Georgia" panose="02040502050405020303" pitchFamily="18" charset="0"/>
              </a:rPr>
              <a:t>)/255 so </a:t>
            </a:r>
            <a:r>
              <a:rPr lang="en-IN" b="1" dirty="0">
                <a:latin typeface="Georgia" panose="02040502050405020303" pitchFamily="18" charset="0"/>
              </a:rPr>
              <a:t>0 still corresponds to 0.0 and 255 corresponds to 1.0</a:t>
            </a:r>
          </a:p>
          <a:p>
            <a:pPr marL="0" lvl="0" indent="0">
              <a:buNone/>
            </a:pPr>
            <a:r>
              <a:rPr lang="en-IN" dirty="0">
                <a:latin typeface="Georgia" panose="02040502050405020303" pitchFamily="18" charset="0"/>
              </a:rPr>
              <a:t>Most of the image file formats store only integers, </a:t>
            </a:r>
            <a:r>
              <a:rPr lang="en-IN" b="1" dirty="0">
                <a:latin typeface="Georgia" panose="02040502050405020303" pitchFamily="18" charset="0"/>
              </a:rPr>
              <a:t>or "prefer" to store integers.</a:t>
            </a:r>
            <a:r>
              <a:rPr lang="en-IN" dirty="0">
                <a:latin typeface="Georgia" panose="02040502050405020303" pitchFamily="18" charset="0"/>
              </a:rPr>
              <a:t> operations on images are </a:t>
            </a:r>
            <a:r>
              <a:rPr lang="en-IN" b="1" dirty="0">
                <a:latin typeface="Georgia" panose="02040502050405020303" pitchFamily="18" charset="0"/>
              </a:rPr>
              <a:t>easier when the images are represented in floating point.</a:t>
            </a:r>
            <a:r>
              <a:rPr lang="en-IN" dirty="0">
                <a:latin typeface="Georgia" panose="02040502050405020303" pitchFamily="18" charset="0"/>
              </a:rPr>
              <a:t> For example if you want to subtract one image from another, if the images are in unsigned integer format, everywhere the second image was greater than the first you would get 0 as the result because </a:t>
            </a:r>
            <a:r>
              <a:rPr lang="en-IN" b="1" dirty="0">
                <a:latin typeface="Georgia" panose="02040502050405020303" pitchFamily="18" charset="0"/>
              </a:rPr>
              <a:t>unsigned integers cannot represent negative numbers.</a:t>
            </a:r>
            <a:endParaRPr lang="en-US" b="1" dirty="0">
              <a:latin typeface="Georgia" panose="02040502050405020303" pitchFamily="18" charset="0"/>
            </a:endParaRPr>
          </a:p>
          <a:p>
            <a:pPr marL="0" indent="0">
              <a:buNone/>
            </a:pPr>
            <a:endParaRPr lang="en-US" dirty="0">
              <a:latin typeface="Georgia" panose="02040502050405020303" pitchFamily="18" charset="0"/>
            </a:endParaRPr>
          </a:p>
          <a:p>
            <a:pPr marL="0" indent="0">
              <a:buNone/>
            </a:pPr>
            <a:endParaRPr lang="en-US" dirty="0">
              <a:latin typeface="Georgia" panose="02040502050405020303"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Discrete Cosine Transformation Matrix</a:t>
            </a:r>
          </a:p>
        </p:txBody>
      </p:sp>
      <p:sp>
        <p:nvSpPr>
          <p:cNvPr id="3" name="Content Placeholder 2"/>
          <p:cNvSpPr>
            <a:spLocks noGrp="1"/>
          </p:cNvSpPr>
          <p:nvPr>
            <p:ph sz="quarter" idx="1"/>
          </p:nvPr>
        </p:nvSpPr>
        <p:spPr>
          <a:xfrm>
            <a:off x="301752" y="1527048"/>
            <a:ext cx="8503920" cy="6092952"/>
          </a:xfrm>
        </p:spPr>
        <p:txBody>
          <a:bodyPr>
            <a:normAutofit/>
          </a:bodyPr>
          <a:lstStyle/>
          <a:p>
            <a:r>
              <a:rPr lang="en-US" sz="2200" dirty="0"/>
              <a:t>The discrete cosine transform (DCT) represents an image as a sum of sinusoids of varying magnitudes and frequencies. The dct2 function computes the two-dimensional discrete cosine transform (DCT) of an image. The DCT has the property that, for a typical image, most of the visually significant information about the image is concentrated in just a few coefficients of the DCT. For this reason, the DCT is often used in image compression applications.</a:t>
            </a:r>
          </a:p>
          <a:p>
            <a:r>
              <a:rPr lang="en-US" sz="2200" dirty="0"/>
              <a:t> For example, the DCT is at the heart of the international standard </a:t>
            </a:r>
            <a:r>
              <a:rPr lang="en-US" sz="2200" dirty="0" err="1"/>
              <a:t>lossy</a:t>
            </a:r>
            <a:r>
              <a:rPr lang="en-US" sz="2200" dirty="0"/>
              <a:t> image compression algorithm known as JPEG</a:t>
            </a:r>
          </a:p>
          <a:p>
            <a:r>
              <a:rPr lang="en-US" sz="2200" dirty="0"/>
              <a:t>The two-dimensional DCT of an M-by-N matrix A is defined as follows.</a:t>
            </a:r>
          </a:p>
          <a:p>
            <a:endParaRPr lang="en-US" dirty="0"/>
          </a:p>
          <a:p>
            <a:endParaRPr lang="en-US" dirty="0"/>
          </a:p>
          <a:p>
            <a:endParaRPr lang="en-US" dirty="0"/>
          </a:p>
        </p:txBody>
      </p:sp>
      <p:pic>
        <p:nvPicPr>
          <p:cNvPr id="7" name="Picture 6" descr="pdc1.PNG"/>
          <p:cNvPicPr>
            <a:picLocks noChangeAspect="1"/>
          </p:cNvPicPr>
          <p:nvPr/>
        </p:nvPicPr>
        <p:blipFill>
          <a:blip r:embed="rId2"/>
          <a:stretch>
            <a:fillRect/>
          </a:stretch>
        </p:blipFill>
        <p:spPr>
          <a:xfrm>
            <a:off x="2514600" y="5486400"/>
            <a:ext cx="4382112" cy="122889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DCT Conversion</a:t>
            </a:r>
          </a:p>
        </p:txBody>
      </p:sp>
      <p:sp>
        <p:nvSpPr>
          <p:cNvPr id="3" name="Content Placeholder 2"/>
          <p:cNvSpPr>
            <a:spLocks noGrp="1"/>
          </p:cNvSpPr>
          <p:nvPr>
            <p:ph sz="quarter" idx="1"/>
          </p:nvPr>
        </p:nvSpPr>
        <p:spPr/>
        <p:txBody>
          <a:bodyPr/>
          <a:lstStyle/>
          <a:p>
            <a:r>
              <a:rPr lang="en-US" sz="1600" dirty="0"/>
              <a:t>This example shows how to compress an image using the Discrete Cosine Transform (DCT).</a:t>
            </a:r>
          </a:p>
          <a:p>
            <a:r>
              <a:rPr lang="en-US" sz="1600" dirty="0"/>
              <a:t>The example computes the two-dimensional DCT of 8-by-8 blocks in an input image, discards (sets to zero) all but 10 of the 64 DCT coefficients in each block, and then reconstructs the image using the two-dimensional inverse DCT of each block. The example uses the transform matrix computation method.</a:t>
            </a:r>
          </a:p>
          <a:p>
            <a:endParaRPr lang="en-US" dirty="0"/>
          </a:p>
        </p:txBody>
      </p:sp>
      <p:pic>
        <p:nvPicPr>
          <p:cNvPr id="4" name="Picture 3" descr="pdc2.PNG"/>
          <p:cNvPicPr>
            <a:picLocks noChangeAspect="1"/>
          </p:cNvPicPr>
          <p:nvPr/>
        </p:nvPicPr>
        <p:blipFill>
          <a:blip r:embed="rId2"/>
          <a:stretch>
            <a:fillRect/>
          </a:stretch>
        </p:blipFill>
        <p:spPr>
          <a:xfrm>
            <a:off x="1371600" y="3098544"/>
            <a:ext cx="6420778" cy="35599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Quantization by Masking</a:t>
            </a:r>
          </a:p>
        </p:txBody>
      </p:sp>
      <p:sp>
        <p:nvSpPr>
          <p:cNvPr id="3" name="Content Placeholder 2"/>
          <p:cNvSpPr>
            <a:spLocks noGrp="1"/>
          </p:cNvSpPr>
          <p:nvPr>
            <p:ph sz="quarter" idx="1"/>
          </p:nvPr>
        </p:nvSpPr>
        <p:spPr>
          <a:xfrm>
            <a:off x="301752" y="1527048"/>
            <a:ext cx="8613648" cy="5178552"/>
          </a:xfrm>
        </p:spPr>
        <p:txBody>
          <a:bodyPr>
            <a:normAutofit fontScale="77500" lnSpcReduction="20000"/>
          </a:bodyPr>
          <a:lstStyle/>
          <a:p>
            <a:r>
              <a:rPr lang="en-IN" b="1" dirty="0"/>
              <a:t>3. What is quantization?</a:t>
            </a:r>
            <a:endParaRPr lang="en-US" dirty="0"/>
          </a:p>
          <a:p>
            <a:r>
              <a:rPr lang="en-IN" dirty="0"/>
              <a:t>Quantization, involved in image processing, is a lossy compression technique achieved by compressing a range of values to a single quantum value. When the number of discrete symbols in a given stream is reduced, the stream becomes more compressible. For example, reducing the number of colours required to represent a digital image makes it possible to reduce its file size. </a:t>
            </a:r>
          </a:p>
          <a:p>
            <a:r>
              <a:rPr lang="en-IN" b="1" dirty="0"/>
              <a:t>4. What is masking?</a:t>
            </a:r>
            <a:endParaRPr lang="en-US" dirty="0"/>
          </a:p>
          <a:p>
            <a:r>
              <a:rPr lang="en-IN" dirty="0"/>
              <a:t>Masking involves setting some of the pixel values in an image to zero, or some other "background" value. </a:t>
            </a:r>
            <a:endParaRPr lang="en-US" dirty="0"/>
          </a:p>
          <a:p>
            <a:r>
              <a:rPr lang="en-IN" dirty="0"/>
              <a:t>Masking can be done in one of two ways:-</a:t>
            </a:r>
            <a:endParaRPr lang="en-US" dirty="0"/>
          </a:p>
          <a:p>
            <a:r>
              <a:rPr lang="en-IN" dirty="0"/>
              <a:t>1.Using an image as a mask. A mask image is simply an image where some of the pixel intensity values are zero, and others are non-zero. </a:t>
            </a:r>
            <a:endParaRPr lang="en-US" dirty="0"/>
          </a:p>
          <a:p>
            <a:r>
              <a:rPr lang="en-IN" dirty="0"/>
              <a:t>Wherever the pixel intensity value is zero in the mask image, then the pixel intensity of the resulting masked image will be set to the background value (normally zero).</a:t>
            </a:r>
            <a:endParaRPr lang="en-US" dirty="0"/>
          </a:p>
          <a:p>
            <a:r>
              <a:rPr lang="en-IN" dirty="0"/>
              <a:t>2. Using a set of ROIs as the mask. The ROIs for each slice are used to define the mask.</a:t>
            </a:r>
            <a:endParaRPr lang="en-US" dirty="0"/>
          </a:p>
          <a:p>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Masking</a:t>
            </a:r>
          </a:p>
        </p:txBody>
      </p:sp>
      <p:sp>
        <p:nvSpPr>
          <p:cNvPr id="3" name="Content Placeholder 2"/>
          <p:cNvSpPr>
            <a:spLocks noGrp="1"/>
          </p:cNvSpPr>
          <p:nvPr>
            <p:ph sz="quarter" idx="1"/>
          </p:nvPr>
        </p:nvSpPr>
        <p:spPr>
          <a:xfrm>
            <a:off x="301752" y="1527048"/>
            <a:ext cx="8537448" cy="5102352"/>
          </a:xfrm>
        </p:spPr>
        <p:txBody>
          <a:bodyPr>
            <a:normAutofit fontScale="92500" lnSpcReduction="10000"/>
          </a:bodyPr>
          <a:lstStyle/>
          <a:p>
            <a:r>
              <a:rPr lang="en-IN" b="1" dirty="0"/>
              <a:t>5. Why we have defined three mask matrix?</a:t>
            </a:r>
            <a:endParaRPr lang="en-US" dirty="0"/>
          </a:p>
          <a:p>
            <a:r>
              <a:rPr lang="en-IN" dirty="0" err="1"/>
              <a:t>Matlab</a:t>
            </a:r>
            <a:r>
              <a:rPr lang="en-IN" dirty="0"/>
              <a:t> reads image in RGB format. Using array indexing we separated the R,G,B channels of image and then we converted them to double precision images individually.</a:t>
            </a:r>
          </a:p>
          <a:p>
            <a:r>
              <a:rPr lang="en-US" b="1" dirty="0"/>
              <a:t>True </a:t>
            </a:r>
            <a:r>
              <a:rPr lang="en-US" b="1" dirty="0" err="1"/>
              <a:t>colour</a:t>
            </a:r>
            <a:r>
              <a:rPr lang="en-US" b="1" dirty="0"/>
              <a:t>, or RGB</a:t>
            </a:r>
            <a:r>
              <a:rPr lang="en-US" dirty="0"/>
              <a:t>:</a:t>
            </a:r>
          </a:p>
          <a:p>
            <a:r>
              <a:rPr lang="en-US" dirty="0"/>
              <a:t>Here each pixel has a particular </a:t>
            </a:r>
            <a:r>
              <a:rPr lang="en-US" dirty="0" err="1"/>
              <a:t>colour</a:t>
            </a:r>
            <a:r>
              <a:rPr lang="en-US" dirty="0"/>
              <a:t>; that </a:t>
            </a:r>
            <a:r>
              <a:rPr lang="en-US" dirty="0" err="1"/>
              <a:t>colour</a:t>
            </a:r>
            <a:r>
              <a:rPr lang="en-US" dirty="0"/>
              <a:t> being described by the amount of red, green and blue in it. If each of these components has a range(0-255) this gives a total of </a:t>
            </a:r>
            <a:r>
              <a:rPr lang="en-US" b="1" dirty="0"/>
              <a:t>255^3=1,67,77,216 different possible </a:t>
            </a:r>
            <a:r>
              <a:rPr lang="en-US" b="1" dirty="0" err="1"/>
              <a:t>colours</a:t>
            </a:r>
            <a:r>
              <a:rPr lang="en-US" b="1" dirty="0"/>
              <a:t> in the image</a:t>
            </a:r>
            <a:r>
              <a:rPr lang="en-US" dirty="0"/>
              <a:t>. This is enough </a:t>
            </a:r>
            <a:r>
              <a:rPr lang="en-US" dirty="0" err="1"/>
              <a:t>colours</a:t>
            </a:r>
            <a:r>
              <a:rPr lang="en-US" dirty="0"/>
              <a:t> for any image.</a:t>
            </a:r>
          </a:p>
          <a:p>
            <a:r>
              <a:rPr lang="en-US" dirty="0"/>
              <a:t>Since the total number of bits required for each pixel is 24, such images are also called 24 bit </a:t>
            </a:r>
            <a:r>
              <a:rPr lang="en-US" dirty="0" err="1"/>
              <a:t>colour</a:t>
            </a:r>
            <a:r>
              <a:rPr lang="en-US" dirty="0"/>
              <a:t> images</a:t>
            </a:r>
          </a:p>
          <a:p>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RGB Continued.</a:t>
            </a:r>
          </a:p>
        </p:txBody>
      </p:sp>
      <p:sp>
        <p:nvSpPr>
          <p:cNvPr id="3" name="Content Placeholder 2"/>
          <p:cNvSpPr>
            <a:spLocks noGrp="1"/>
          </p:cNvSpPr>
          <p:nvPr>
            <p:ph sz="quarter" idx="1"/>
          </p:nvPr>
        </p:nvSpPr>
        <p:spPr/>
        <p:txBody>
          <a:bodyPr/>
          <a:lstStyle/>
          <a:p>
            <a:r>
              <a:rPr lang="en-US" dirty="0"/>
              <a:t>An image may be considered as consisting of a stack of three matrices; representing the red, green and blue values for each pixel. This means that for every pixel there correspond three values.</a:t>
            </a:r>
          </a:p>
          <a:p>
            <a:endParaRPr lang="en-US" dirty="0"/>
          </a:p>
        </p:txBody>
      </p:sp>
      <p:pic>
        <p:nvPicPr>
          <p:cNvPr id="4" name="Picture 3" descr="pdc3.PNG"/>
          <p:cNvPicPr>
            <a:picLocks noChangeAspect="1"/>
          </p:cNvPicPr>
          <p:nvPr/>
        </p:nvPicPr>
        <p:blipFill>
          <a:blip r:embed="rId2"/>
          <a:stretch>
            <a:fillRect/>
          </a:stretch>
        </p:blipFill>
        <p:spPr>
          <a:xfrm>
            <a:off x="2133600" y="3276600"/>
            <a:ext cx="3962400" cy="339830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two masked Matrices.</a:t>
            </a:r>
          </a:p>
        </p:txBody>
      </p:sp>
      <p:sp>
        <p:nvSpPr>
          <p:cNvPr id="3" name="Content Placeholder 2"/>
          <p:cNvSpPr>
            <a:spLocks noGrp="1"/>
          </p:cNvSpPr>
          <p:nvPr>
            <p:ph sz="quarter" idx="1"/>
          </p:nvPr>
        </p:nvSpPr>
        <p:spPr/>
        <p:txBody>
          <a:bodyPr/>
          <a:lstStyle/>
          <a:p>
            <a:r>
              <a:rPr lang="en-IN" sz="1800" b="1" dirty="0"/>
              <a:t>What is significance of </a:t>
            </a:r>
            <a:r>
              <a:rPr lang="en-IN" sz="1800" b="1" dirty="0" err="1"/>
              <a:t>blkproc</a:t>
            </a:r>
            <a:r>
              <a:rPr lang="en-IN" sz="1800" b="1" dirty="0"/>
              <a:t>()?</a:t>
            </a:r>
            <a:endParaRPr lang="en-US" sz="1800" dirty="0"/>
          </a:p>
          <a:p>
            <a:r>
              <a:rPr lang="en-IN" sz="1800" dirty="0"/>
              <a:t>First we separated the R,G,B channels and defined discrete cosine transform matrix. </a:t>
            </a:r>
            <a:r>
              <a:rPr lang="en-IN" sz="1800" dirty="0" err="1"/>
              <a:t>blkproc</a:t>
            </a:r>
            <a:r>
              <a:rPr lang="en-IN" sz="1800" dirty="0"/>
              <a:t>()  processes the image I by applying the function to each distinct m-by-n block of I. It is used for implementing distinct block processing for an image and it returns a matrix or vector or scalar</a:t>
            </a:r>
            <a:r>
              <a:rPr lang="en-IN" dirty="0"/>
              <a:t>.</a:t>
            </a:r>
          </a:p>
          <a:p>
            <a:pPr>
              <a:buNone/>
            </a:pPr>
            <a:endParaRPr lang="en-US" dirty="0"/>
          </a:p>
        </p:txBody>
      </p:sp>
      <p:pic>
        <p:nvPicPr>
          <p:cNvPr id="4" name="Picture 3" descr="pdcbef.jpg"/>
          <p:cNvPicPr>
            <a:picLocks noChangeAspect="1"/>
          </p:cNvPicPr>
          <p:nvPr/>
        </p:nvPicPr>
        <p:blipFill>
          <a:blip r:embed="rId2"/>
          <a:stretch>
            <a:fillRect/>
          </a:stretch>
        </p:blipFill>
        <p:spPr>
          <a:xfrm>
            <a:off x="729763" y="3124200"/>
            <a:ext cx="3817620" cy="2971800"/>
          </a:xfrm>
          <a:prstGeom prst="rect">
            <a:avLst/>
          </a:prstGeom>
        </p:spPr>
      </p:pic>
      <p:pic>
        <p:nvPicPr>
          <p:cNvPr id="5" name="Picture 4" descr="pdcaf.jpg"/>
          <p:cNvPicPr>
            <a:picLocks noChangeAspect="1"/>
          </p:cNvPicPr>
          <p:nvPr/>
        </p:nvPicPr>
        <p:blipFill>
          <a:blip r:embed="rId3"/>
          <a:stretch>
            <a:fillRect/>
          </a:stretch>
        </p:blipFill>
        <p:spPr>
          <a:xfrm>
            <a:off x="4953000" y="3116503"/>
            <a:ext cx="3810000" cy="3055697"/>
          </a:xfrm>
          <a:prstGeom prst="rect">
            <a:avLst/>
          </a:prstGeom>
        </p:spPr>
      </p:pic>
      <p:sp>
        <p:nvSpPr>
          <p:cNvPr id="6" name="TextBox 5"/>
          <p:cNvSpPr txBox="1"/>
          <p:nvPr/>
        </p:nvSpPr>
        <p:spPr>
          <a:xfrm>
            <a:off x="914400" y="6324600"/>
            <a:ext cx="3657600" cy="381000"/>
          </a:xfrm>
          <a:prstGeom prst="rect">
            <a:avLst/>
          </a:prstGeom>
          <a:noFill/>
        </p:spPr>
        <p:txBody>
          <a:bodyPr wrap="square" rtlCol="0">
            <a:spAutoFit/>
          </a:bodyPr>
          <a:lstStyle/>
          <a:p>
            <a:r>
              <a:rPr lang="en-US" dirty="0"/>
              <a:t>EARLIER MASKING</a:t>
            </a:r>
          </a:p>
        </p:txBody>
      </p:sp>
      <p:sp>
        <p:nvSpPr>
          <p:cNvPr id="7" name="TextBox 6"/>
          <p:cNvSpPr txBox="1"/>
          <p:nvPr/>
        </p:nvSpPr>
        <p:spPr>
          <a:xfrm>
            <a:off x="4953000" y="6324600"/>
            <a:ext cx="3733800" cy="381000"/>
          </a:xfrm>
          <a:prstGeom prst="rect">
            <a:avLst/>
          </a:prstGeom>
          <a:noFill/>
        </p:spPr>
        <p:txBody>
          <a:bodyPr wrap="square" rtlCol="0">
            <a:spAutoFit/>
          </a:bodyPr>
          <a:lstStyle/>
          <a:p>
            <a:r>
              <a:rPr lang="en-US" dirty="0"/>
              <a:t>NEW MASKING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Compressed Image</a:t>
            </a:r>
          </a:p>
        </p:txBody>
      </p:sp>
      <p:sp>
        <p:nvSpPr>
          <p:cNvPr id="3" name="Content Placeholder 2"/>
          <p:cNvSpPr>
            <a:spLocks noGrp="1"/>
          </p:cNvSpPr>
          <p:nvPr>
            <p:ph sz="quarter" idx="1"/>
          </p:nvPr>
        </p:nvSpPr>
        <p:spPr/>
        <p:txBody>
          <a:bodyPr/>
          <a:lstStyle/>
          <a:p>
            <a:r>
              <a:rPr lang="en-US" sz="2000" dirty="0"/>
              <a:t>Here is an example of what the output of the Project, </a:t>
            </a:r>
            <a:r>
              <a:rPr lang="en-US" sz="2000" dirty="0" err="1"/>
              <a:t>i.e</a:t>
            </a:r>
            <a:r>
              <a:rPr lang="en-US" sz="2000" dirty="0"/>
              <a:t>: Lossless Compression of images using MATLAB looks like:-</a:t>
            </a:r>
          </a:p>
          <a:p>
            <a:r>
              <a:rPr lang="en-US" sz="2000" dirty="0"/>
              <a:t>Notice how with only minor changes visible to our visual perception, we are able to drastically reduce the image size to suit our requirements.</a:t>
            </a:r>
          </a:p>
          <a:p>
            <a:endParaRPr lang="en-US" dirty="0"/>
          </a:p>
        </p:txBody>
      </p:sp>
      <p:pic>
        <p:nvPicPr>
          <p:cNvPr id="4" name="Picture 3" descr="pdccomp.jpg"/>
          <p:cNvPicPr>
            <a:picLocks noChangeAspect="1"/>
          </p:cNvPicPr>
          <p:nvPr/>
        </p:nvPicPr>
        <p:blipFill>
          <a:blip r:embed="rId2"/>
          <a:stretch>
            <a:fillRect/>
          </a:stretch>
        </p:blipFill>
        <p:spPr>
          <a:xfrm>
            <a:off x="2286000" y="2971800"/>
            <a:ext cx="4495800" cy="3886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Future Scope</a:t>
            </a:r>
          </a:p>
        </p:txBody>
      </p:sp>
      <p:sp>
        <p:nvSpPr>
          <p:cNvPr id="3" name="Content Placeholder 2"/>
          <p:cNvSpPr>
            <a:spLocks noGrp="1"/>
          </p:cNvSpPr>
          <p:nvPr>
            <p:ph sz="quarter" idx="1"/>
          </p:nvPr>
        </p:nvSpPr>
        <p:spPr>
          <a:xfrm>
            <a:off x="301752" y="1527048"/>
            <a:ext cx="8613648" cy="5102352"/>
          </a:xfrm>
        </p:spPr>
        <p:txBody>
          <a:bodyPr>
            <a:normAutofit fontScale="85000" lnSpcReduction="20000"/>
          </a:bodyPr>
          <a:lstStyle/>
          <a:p>
            <a:r>
              <a:rPr lang="en-IN" dirty="0"/>
              <a:t>As a future work more focus can be on improvement of compression ratio using the new techniques.</a:t>
            </a:r>
          </a:p>
          <a:p>
            <a:r>
              <a:rPr lang="en-IN" dirty="0"/>
              <a:t> The proposed technique can be experimented on different kinds of data sets like </a:t>
            </a:r>
            <a:r>
              <a:rPr lang="en-IN" b="1" dirty="0"/>
              <a:t>audio</a:t>
            </a:r>
            <a:r>
              <a:rPr lang="en-IN" dirty="0"/>
              <a:t>, </a:t>
            </a:r>
            <a:r>
              <a:rPr lang="en-IN" b="1" dirty="0"/>
              <a:t>video</a:t>
            </a:r>
            <a:r>
              <a:rPr lang="en-IN" dirty="0"/>
              <a:t>, </a:t>
            </a:r>
            <a:r>
              <a:rPr lang="en-IN" b="1" dirty="0"/>
              <a:t>text</a:t>
            </a:r>
            <a:r>
              <a:rPr lang="en-IN" dirty="0"/>
              <a:t> as till now it is restricted to images.</a:t>
            </a:r>
          </a:p>
          <a:p>
            <a:r>
              <a:rPr lang="en-IN" dirty="0"/>
              <a:t> New methods can be combined and proposed </a:t>
            </a:r>
            <a:r>
              <a:rPr lang="en-IN" b="1" dirty="0"/>
              <a:t>that decreases the time complexity incurred</a:t>
            </a:r>
            <a:r>
              <a:rPr lang="en-IN" dirty="0"/>
              <a:t> in creating dictionary. Further the work can be extended to video compression.</a:t>
            </a:r>
          </a:p>
          <a:p>
            <a:r>
              <a:rPr lang="en-IN" dirty="0"/>
              <a:t> Video data is basically a </a:t>
            </a:r>
            <a:r>
              <a:rPr lang="en-IN" b="1" dirty="0"/>
              <a:t>three dimensional array of colour pixels</a:t>
            </a:r>
            <a:r>
              <a:rPr lang="en-IN" dirty="0"/>
              <a:t>, that contains spatial and temporal redundancy.  Similarities can thus be encoded by </a:t>
            </a:r>
            <a:r>
              <a:rPr lang="en-IN" b="1" dirty="0"/>
              <a:t>registering differences within a frame</a:t>
            </a:r>
            <a:r>
              <a:rPr lang="en-IN" dirty="0"/>
              <a:t> where data frame is a set of all pixels that correspond to a single time moment.  </a:t>
            </a:r>
          </a:p>
          <a:p>
            <a:r>
              <a:rPr lang="en-IN" dirty="0"/>
              <a:t>With the advancements in compression technology, it is now very easy and efficient to compress video files.</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 and Image Processing</a:t>
            </a:r>
          </a:p>
        </p:txBody>
      </p:sp>
      <p:sp>
        <p:nvSpPr>
          <p:cNvPr id="3" name="Content Placeholder 2"/>
          <p:cNvSpPr>
            <a:spLocks noGrp="1"/>
          </p:cNvSpPr>
          <p:nvPr>
            <p:ph sz="quarter" idx="1"/>
          </p:nvPr>
        </p:nvSpPr>
        <p:spPr/>
        <p:txBody>
          <a:bodyPr>
            <a:normAutofit fontScale="92500" lnSpcReduction="10000"/>
          </a:bodyPr>
          <a:lstStyle/>
          <a:p>
            <a:r>
              <a:rPr lang="en-US" dirty="0"/>
              <a:t>Human beings are predominantly visual creatures: we rely heavily on our vision to make sense of the world around us. We not only look at things to identify and classify them, but we can scan for differences, and obtain an overall rough feeling for a scene with a quick glance.</a:t>
            </a:r>
          </a:p>
          <a:p>
            <a:r>
              <a:rPr lang="en-US" b="1" dirty="0"/>
              <a:t>What is image processing?</a:t>
            </a:r>
          </a:p>
          <a:p>
            <a:r>
              <a:rPr lang="en-US" dirty="0"/>
              <a:t>Image processing involves changing the nature of an image in order to either:-</a:t>
            </a:r>
          </a:p>
          <a:p>
            <a:r>
              <a:rPr lang="en-US" dirty="0"/>
              <a:t>1. Improve its pictorial information for human interpretation,</a:t>
            </a:r>
          </a:p>
          <a:p>
            <a:r>
              <a:rPr lang="en-US" dirty="0"/>
              <a:t>2. Render it more suitable for autonomous machine perception.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Image Processing</a:t>
            </a:r>
          </a:p>
        </p:txBody>
      </p:sp>
      <p:sp>
        <p:nvSpPr>
          <p:cNvPr id="3" name="Content Placeholder 2"/>
          <p:cNvSpPr>
            <a:spLocks noGrp="1"/>
          </p:cNvSpPr>
          <p:nvPr>
            <p:ph sz="quarter" idx="1"/>
          </p:nvPr>
        </p:nvSpPr>
        <p:spPr/>
        <p:txBody>
          <a:bodyPr>
            <a:normAutofit fontScale="77500" lnSpcReduction="20000"/>
          </a:bodyPr>
          <a:lstStyle/>
          <a:p>
            <a:r>
              <a:rPr lang="en-US" dirty="0"/>
              <a:t>Image processing has an enormous range of applications; almost every area of science and technology can make use of image processing methods. Applications:-</a:t>
            </a:r>
          </a:p>
          <a:p>
            <a:r>
              <a:rPr lang="en-US" b="1" dirty="0"/>
              <a:t>1)Medicine</a:t>
            </a:r>
          </a:p>
          <a:p>
            <a:r>
              <a:rPr lang="en-US" dirty="0"/>
              <a:t>Inspection and interpretation of images obtained from X-rays, MRI or CAT scans.</a:t>
            </a:r>
          </a:p>
          <a:p>
            <a:r>
              <a:rPr lang="en-US" b="1" dirty="0"/>
              <a:t>2)Agriculture</a:t>
            </a:r>
          </a:p>
          <a:p>
            <a:r>
              <a:rPr lang="en-US" dirty="0"/>
              <a:t>Satellite/aerial views of land, for example to determine how much land is being used for different purposes, or to investigate the suitability of different regions for different crops</a:t>
            </a:r>
          </a:p>
          <a:p>
            <a:r>
              <a:rPr lang="en-US" b="1" dirty="0"/>
              <a:t>3)Industry</a:t>
            </a:r>
          </a:p>
          <a:p>
            <a:r>
              <a:rPr lang="en-US" dirty="0"/>
              <a:t>Automatic inspection of items on a production line.</a:t>
            </a:r>
          </a:p>
          <a:p>
            <a:r>
              <a:rPr lang="en-US" b="1" dirty="0"/>
              <a:t>4)Law Enforcement</a:t>
            </a:r>
          </a:p>
          <a:p>
            <a:r>
              <a:rPr lang="en-US" dirty="0"/>
              <a:t>sharpening or de-blurring of speed-camera images.</a:t>
            </a:r>
          </a:p>
          <a:p>
            <a:r>
              <a:rPr lang="en-US" dirty="0"/>
              <a:t>Fingerprint Analysis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sz="quarter" idx="1"/>
          </p:nvPr>
        </p:nvSpPr>
        <p:spPr/>
        <p:txBody>
          <a:bodyPr>
            <a:normAutofit lnSpcReduction="10000"/>
          </a:bodyPr>
          <a:lstStyle/>
          <a:p>
            <a:endParaRPr lang="en-US" dirty="0"/>
          </a:p>
          <a:p>
            <a:r>
              <a:rPr lang="en-US" dirty="0"/>
              <a:t> Lossless Image Compression through Huffman Coding Technique and Its Application in Image Processing using MATLAB by </a:t>
            </a:r>
            <a:r>
              <a:rPr lang="en-US" b="1" dirty="0" err="1"/>
              <a:t>Vikash</a:t>
            </a:r>
            <a:r>
              <a:rPr lang="en-US" b="1" dirty="0"/>
              <a:t> Kumar, Sanjay Sharma.</a:t>
            </a:r>
          </a:p>
          <a:p>
            <a:r>
              <a:rPr lang="en-US" dirty="0"/>
              <a:t>An Introduction to Digital Image Processing with </a:t>
            </a:r>
            <a:r>
              <a:rPr lang="en-US" dirty="0" err="1"/>
              <a:t>Matlab</a:t>
            </a:r>
            <a:r>
              <a:rPr lang="en-US" b="1" dirty="0"/>
              <a:t> </a:t>
            </a:r>
            <a:r>
              <a:rPr lang="en-US" dirty="0"/>
              <a:t>by</a:t>
            </a:r>
            <a:r>
              <a:rPr lang="en-US" b="1" dirty="0"/>
              <a:t> Alasdair </a:t>
            </a:r>
            <a:r>
              <a:rPr lang="en-US" b="1" dirty="0" err="1"/>
              <a:t>McAndrew</a:t>
            </a:r>
            <a:r>
              <a:rPr lang="en-US" b="1" dirty="0"/>
              <a:t>.</a:t>
            </a:r>
          </a:p>
          <a:p>
            <a:r>
              <a:rPr lang="en-US" dirty="0"/>
              <a:t>Image Processing Toolbox™ User’s Guide by </a:t>
            </a:r>
            <a:r>
              <a:rPr lang="en-US" b="1" dirty="0"/>
              <a:t>The </a:t>
            </a:r>
            <a:r>
              <a:rPr lang="en-US" b="1" dirty="0" err="1"/>
              <a:t>MathWorks</a:t>
            </a:r>
            <a:r>
              <a:rPr lang="en-US" b="1" dirty="0"/>
              <a:t>, Inc</a:t>
            </a:r>
          </a:p>
          <a:p>
            <a:r>
              <a:rPr lang="en-US" dirty="0"/>
              <a:t>Digital Image Compression Techniques by </a:t>
            </a:r>
            <a:r>
              <a:rPr lang="en-US" b="1" dirty="0" err="1"/>
              <a:t>Majid</a:t>
            </a:r>
            <a:r>
              <a:rPr lang="en-US" b="1" dirty="0"/>
              <a:t> </a:t>
            </a:r>
            <a:r>
              <a:rPr lang="en-US" b="1" dirty="0" err="1"/>
              <a:t>Rabbani</a:t>
            </a:r>
            <a:r>
              <a:rPr lang="en-US" b="1" dirty="0"/>
              <a:t> and Paul W </a:t>
            </a:r>
            <a:r>
              <a:rPr lang="en-US" b="1" dirty="0" err="1"/>
              <a:t>Johnes</a:t>
            </a:r>
            <a:r>
              <a:rPr lang="en-US" b="1" dirty="0"/>
              <a:t> , SPIE Press</a:t>
            </a:r>
          </a:p>
          <a:p>
            <a:endParaRPr lang="en-US" b="1" dirty="0"/>
          </a:p>
          <a:p>
            <a:endParaRPr lang="en-US" b="1"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Used in the project</a:t>
            </a:r>
          </a:p>
        </p:txBody>
      </p:sp>
      <p:sp>
        <p:nvSpPr>
          <p:cNvPr id="3" name="Content Placeholder 2"/>
          <p:cNvSpPr>
            <a:spLocks noGrp="1"/>
          </p:cNvSpPr>
          <p:nvPr>
            <p:ph sz="quarter" idx="1"/>
          </p:nvPr>
        </p:nvSpPr>
        <p:spPr/>
        <p:txBody>
          <a:bodyPr>
            <a:normAutofit fontScale="92500" lnSpcReduction="10000"/>
          </a:bodyPr>
          <a:lstStyle/>
          <a:p>
            <a:r>
              <a:rPr lang="en-US" b="1" dirty="0"/>
              <a:t>MATLAB</a:t>
            </a:r>
          </a:p>
          <a:p>
            <a:r>
              <a:rPr lang="en-US" dirty="0" err="1"/>
              <a:t>Matlab</a:t>
            </a:r>
            <a:r>
              <a:rPr lang="en-US" dirty="0"/>
              <a:t> is a data analysis and visualization tool which has been designed with powerful support for matrices and matrix operations. As well as this, </a:t>
            </a:r>
            <a:r>
              <a:rPr lang="en-US" dirty="0" err="1"/>
              <a:t>Matlab</a:t>
            </a:r>
            <a:r>
              <a:rPr lang="en-US" dirty="0"/>
              <a:t> has excellent graphics capabilities, and its own powerful programming language. </a:t>
            </a:r>
          </a:p>
          <a:p>
            <a:r>
              <a:rPr lang="en-US" dirty="0"/>
              <a:t>One of the reasons that </a:t>
            </a:r>
            <a:r>
              <a:rPr lang="en-US" dirty="0" err="1"/>
              <a:t>Matlab</a:t>
            </a:r>
            <a:r>
              <a:rPr lang="en-US" dirty="0"/>
              <a:t> has become </a:t>
            </a:r>
            <a:r>
              <a:rPr lang="en-US" dirty="0" err="1"/>
              <a:t>suchan</a:t>
            </a:r>
            <a:r>
              <a:rPr lang="en-US" dirty="0"/>
              <a:t> important tool is through the use of sets of </a:t>
            </a:r>
            <a:r>
              <a:rPr lang="en-US" dirty="0" err="1"/>
              <a:t>Matlab</a:t>
            </a:r>
            <a:r>
              <a:rPr lang="en-US" dirty="0"/>
              <a:t> programs designed to support a particular task. These sets of programs are called </a:t>
            </a:r>
            <a:r>
              <a:rPr lang="en-US" b="1" dirty="0"/>
              <a:t>toolboxes</a:t>
            </a:r>
            <a:r>
              <a:rPr lang="en-US" dirty="0"/>
              <a:t>, and the particular toolbox of interest to us is the </a:t>
            </a:r>
            <a:r>
              <a:rPr lang="en-US" b="1" dirty="0"/>
              <a:t>image processing toolbox.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Images : Introduction</a:t>
            </a:r>
          </a:p>
        </p:txBody>
      </p:sp>
      <p:sp>
        <p:nvSpPr>
          <p:cNvPr id="3" name="Content Placeholder 2"/>
          <p:cNvSpPr>
            <a:spLocks noGrp="1"/>
          </p:cNvSpPr>
          <p:nvPr>
            <p:ph sz="quarter" idx="1"/>
          </p:nvPr>
        </p:nvSpPr>
        <p:spPr>
          <a:xfrm>
            <a:off x="301752" y="1527048"/>
            <a:ext cx="8842248" cy="4949952"/>
          </a:xfrm>
        </p:spPr>
        <p:txBody>
          <a:bodyPr>
            <a:normAutofit fontScale="92500" lnSpcReduction="20000"/>
          </a:bodyPr>
          <a:lstStyle/>
          <a:p>
            <a:r>
              <a:rPr lang="en-US" dirty="0"/>
              <a:t>A digital image differs from a photo in that the </a:t>
            </a:r>
            <a:r>
              <a:rPr lang="en-US" dirty="0" err="1"/>
              <a:t>x,y</a:t>
            </a:r>
            <a:r>
              <a:rPr lang="en-US" dirty="0"/>
              <a:t> and f(</a:t>
            </a:r>
            <a:r>
              <a:rPr lang="en-US" dirty="0" err="1"/>
              <a:t>x,y</a:t>
            </a:r>
            <a:r>
              <a:rPr lang="en-US" dirty="0"/>
              <a:t>)  values are all </a:t>
            </a:r>
            <a:r>
              <a:rPr lang="en-US" b="1" dirty="0"/>
              <a:t>discrete</a:t>
            </a:r>
            <a:r>
              <a:rPr lang="en-US" dirty="0"/>
              <a:t>. Usually they take on only integer values and will have x and y values ranging from 1 to 256. and the brightness values also ranging from 0 (black) to 255 (white).</a:t>
            </a:r>
          </a:p>
          <a:p>
            <a:r>
              <a:rPr lang="en-US" b="1" dirty="0"/>
              <a:t>Pixels</a:t>
            </a:r>
            <a:r>
              <a:rPr lang="en-US" dirty="0"/>
              <a:t>: A digital image can be considered as a large array of discrete dots, each of which has a brightness associated with it. These dots are called picture elements, or more simply pixels.</a:t>
            </a:r>
          </a:p>
          <a:p>
            <a:r>
              <a:rPr lang="en-US" dirty="0"/>
              <a:t>The pixels surrounding a given pixel constitute its </a:t>
            </a:r>
            <a:r>
              <a:rPr lang="en-US" b="1" dirty="0" err="1"/>
              <a:t>neighbourhood</a:t>
            </a:r>
            <a:r>
              <a:rPr lang="en-US" dirty="0"/>
              <a:t>.</a:t>
            </a:r>
          </a:p>
          <a:p>
            <a:r>
              <a:rPr lang="en-US" dirty="0"/>
              <a:t>Except in very special circumstances, </a:t>
            </a:r>
            <a:r>
              <a:rPr lang="en-US" dirty="0" err="1"/>
              <a:t>neighbourhoods</a:t>
            </a:r>
            <a:r>
              <a:rPr lang="en-US" dirty="0"/>
              <a:t> have odd numbers of rows and columns; this ensures that the current pixel is in the centre of the </a:t>
            </a:r>
            <a:r>
              <a:rPr lang="en-US" dirty="0" err="1"/>
              <a:t>neighbourhood</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Compression : Introduction</a:t>
            </a:r>
          </a:p>
        </p:txBody>
      </p:sp>
      <p:sp>
        <p:nvSpPr>
          <p:cNvPr id="3" name="Content Placeholder 2"/>
          <p:cNvSpPr>
            <a:spLocks noGrp="1"/>
          </p:cNvSpPr>
          <p:nvPr>
            <p:ph sz="quarter" idx="1"/>
          </p:nvPr>
        </p:nvSpPr>
        <p:spPr>
          <a:xfrm>
            <a:off x="301752" y="1527048"/>
            <a:ext cx="8613648" cy="5026152"/>
          </a:xfrm>
        </p:spPr>
        <p:txBody>
          <a:bodyPr>
            <a:normAutofit fontScale="85000" lnSpcReduction="20000"/>
          </a:bodyPr>
          <a:lstStyle/>
          <a:p>
            <a:r>
              <a:rPr lang="en-US" b="1" dirty="0"/>
              <a:t>How large is an image?</a:t>
            </a:r>
          </a:p>
          <a:p>
            <a:r>
              <a:rPr lang="en-US" dirty="0"/>
              <a:t>Image les tend to be large. For example, suppose we consider a 512*512 </a:t>
            </a:r>
            <a:r>
              <a:rPr lang="en-US" dirty="0" err="1"/>
              <a:t>colour</a:t>
            </a:r>
            <a:r>
              <a:rPr lang="en-US" dirty="0"/>
              <a:t> image. The number of bits used in this image (assuming no compression, and neglecting any header information) is:</a:t>
            </a:r>
          </a:p>
          <a:p>
            <a:r>
              <a:rPr lang="en-US" dirty="0"/>
              <a:t>512*512*3=786432bytes</a:t>
            </a:r>
          </a:p>
          <a:p>
            <a:pPr>
              <a:buNone/>
            </a:pPr>
            <a:r>
              <a:rPr lang="en-US" dirty="0"/>
              <a:t>                     =786.432kb</a:t>
            </a:r>
          </a:p>
          <a:p>
            <a:r>
              <a:rPr lang="en-US" dirty="0"/>
              <a:t>Many images are of course such larger than this; satellite images may be of the order of several thousand pixels in each direction.</a:t>
            </a:r>
          </a:p>
          <a:p>
            <a:r>
              <a:rPr lang="en-US" dirty="0"/>
              <a:t>Assuming a word to contain 10 ASCII characters (on average), and that each character requires 8bits of storage, then 1000 words contain 1000*8*10=80,000bits of information</a:t>
            </a:r>
          </a:p>
          <a:p>
            <a:r>
              <a:rPr lang="en-US" dirty="0"/>
              <a:t>Thus it’s safe to say: </a:t>
            </a:r>
            <a:r>
              <a:rPr lang="en-US" b="1" dirty="0"/>
              <a:t>‘A picture is worth one thousand words.’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Compression</a:t>
            </a:r>
          </a:p>
        </p:txBody>
      </p:sp>
      <p:sp>
        <p:nvSpPr>
          <p:cNvPr id="3" name="Content Placeholder 2"/>
          <p:cNvSpPr>
            <a:spLocks noGrp="1"/>
          </p:cNvSpPr>
          <p:nvPr>
            <p:ph sz="quarter" idx="1"/>
          </p:nvPr>
        </p:nvSpPr>
        <p:spPr>
          <a:xfrm>
            <a:off x="-79248" y="1298448"/>
            <a:ext cx="9223248" cy="5559552"/>
          </a:xfrm>
        </p:spPr>
        <p:txBody>
          <a:bodyPr>
            <a:normAutofit fontScale="70000" lnSpcReduction="20000"/>
          </a:bodyPr>
          <a:lstStyle/>
          <a:p>
            <a:r>
              <a:rPr lang="en-IN" dirty="0"/>
              <a:t> </a:t>
            </a:r>
            <a:endParaRPr lang="en-US" dirty="0"/>
          </a:p>
          <a:p>
            <a:r>
              <a:rPr lang="en-IN" b="1" dirty="0"/>
              <a:t>1.Need for Compression-</a:t>
            </a:r>
            <a:endParaRPr lang="en-US" b="1" dirty="0"/>
          </a:p>
          <a:p>
            <a:r>
              <a:rPr lang="en-IN" dirty="0"/>
              <a:t> Compression is a technique to reduce the quantity of data without excessively reducing the quality of the multimedia data. The transition and storing of compressed multimedia data is much faster and more efficient than original uncompressed multimedia data. </a:t>
            </a:r>
            <a:endParaRPr lang="en-US" dirty="0"/>
          </a:p>
          <a:p>
            <a:r>
              <a:rPr lang="en-IN" b="1" dirty="0"/>
              <a:t>2.Principle behind Compression-</a:t>
            </a:r>
            <a:endParaRPr lang="en-US" b="1" dirty="0"/>
          </a:p>
          <a:p>
            <a:r>
              <a:rPr lang="en-IN" dirty="0"/>
              <a:t>a. Redundancies reduction aims at removing duplication from the signal source (image/video).</a:t>
            </a:r>
            <a:endParaRPr lang="en-US" dirty="0"/>
          </a:p>
          <a:p>
            <a:r>
              <a:rPr lang="en-IN" dirty="0"/>
              <a:t> b. Irrelevancy reduction omits parts of the signal that will not be noticed by the signal receiver, namely the Human Visual System.</a:t>
            </a:r>
            <a:endParaRPr lang="en-US" dirty="0"/>
          </a:p>
          <a:p>
            <a:r>
              <a:rPr lang="en-IN" b="1" dirty="0"/>
              <a:t>3.Types of Compression </a:t>
            </a:r>
            <a:r>
              <a:rPr lang="en-IN" dirty="0"/>
              <a:t>(</a:t>
            </a:r>
            <a:r>
              <a:rPr lang="en-IN" dirty="0" err="1"/>
              <a:t>i</a:t>
            </a:r>
            <a:r>
              <a:rPr lang="en-IN" dirty="0"/>
              <a:t>) Lossless Compression (ii) Lossy Compression</a:t>
            </a:r>
          </a:p>
          <a:p>
            <a:r>
              <a:rPr lang="en-IN" b="1" dirty="0"/>
              <a:t> Lossy Compression</a:t>
            </a:r>
            <a:r>
              <a:rPr lang="en-IN" dirty="0"/>
              <a:t>: The aim is to obtain the best possible fidelity for a given bit-rate or minimizing the bit-rate to achieve a given fidelity measure. Video and audio compression techniques are most suited to this form of compression. If an image is compressed it clearly needs to uncompressed (decoded) before it can viewed/listened to. Some processing of data may be possible in encoded form however. Lossy compression use source encoding techniques that may involve transform encoding, differential encoding or vector quantization. </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Lossless Compression</a:t>
            </a:r>
          </a:p>
        </p:txBody>
      </p:sp>
      <p:sp>
        <p:nvSpPr>
          <p:cNvPr id="3" name="Content Placeholder 2"/>
          <p:cNvSpPr>
            <a:spLocks noGrp="1"/>
          </p:cNvSpPr>
          <p:nvPr>
            <p:ph sz="quarter" idx="1"/>
          </p:nvPr>
        </p:nvSpPr>
        <p:spPr>
          <a:xfrm>
            <a:off x="301752" y="1527048"/>
            <a:ext cx="8842248" cy="5330952"/>
          </a:xfrm>
        </p:spPr>
        <p:txBody>
          <a:bodyPr>
            <a:normAutofit fontScale="77500" lnSpcReduction="20000"/>
          </a:bodyPr>
          <a:lstStyle/>
          <a:p>
            <a:r>
              <a:rPr lang="en-US" dirty="0"/>
              <a:t>This refers to the compression </a:t>
            </a:r>
            <a:r>
              <a:rPr lang="en-US" b="1" dirty="0"/>
              <a:t>keeping all information</a:t>
            </a:r>
            <a:r>
              <a:rPr lang="en-US" dirty="0"/>
              <a:t>, so that the image can be decompressed with </a:t>
            </a:r>
            <a:r>
              <a:rPr lang="en-US" b="1" dirty="0"/>
              <a:t>no loss of information</a:t>
            </a:r>
            <a:r>
              <a:rPr lang="en-US" dirty="0"/>
              <a:t>. This is preferred for images of legal or scientific significance, where loss of data even of apparent insignificance, could have considerable consequences. Unfortunately this style tends not to lead to </a:t>
            </a:r>
            <a:r>
              <a:rPr lang="en-US" b="1" dirty="0"/>
              <a:t>high compression ratios. </a:t>
            </a:r>
            <a:r>
              <a:rPr lang="en-US" dirty="0"/>
              <a:t>However, lossless compression is used as part of many standard image formats.</a:t>
            </a:r>
          </a:p>
          <a:p>
            <a:r>
              <a:rPr lang="en-IN" dirty="0"/>
              <a:t>Data is compressed and can be reconstituted (uncompressed) without loss of detail or information. These are referred to as </a:t>
            </a:r>
            <a:r>
              <a:rPr lang="en-IN" b="1" dirty="0"/>
              <a:t>bit-preserving or reversible compression </a:t>
            </a:r>
            <a:r>
              <a:rPr lang="en-IN" dirty="0"/>
              <a:t>systems also.</a:t>
            </a:r>
          </a:p>
          <a:p>
            <a:r>
              <a:rPr lang="en-IN" dirty="0"/>
              <a:t> Lossless compression frequently involves some form of entropy encoding and are based in information theoretic techniques.</a:t>
            </a:r>
          </a:p>
          <a:p>
            <a:r>
              <a:rPr lang="en-IN" dirty="0"/>
              <a:t>A. Lossless Coding Techniques –</a:t>
            </a:r>
            <a:endParaRPr lang="en-US" dirty="0"/>
          </a:p>
          <a:p>
            <a:r>
              <a:rPr lang="en-IN" dirty="0"/>
              <a:t>a. Run length encoding </a:t>
            </a:r>
            <a:endParaRPr lang="en-US" dirty="0"/>
          </a:p>
          <a:p>
            <a:r>
              <a:rPr lang="en-IN" dirty="0"/>
              <a:t>b. Huffman encoding</a:t>
            </a:r>
            <a:endParaRPr lang="en-US" dirty="0"/>
          </a:p>
          <a:p>
            <a:r>
              <a:rPr lang="en-IN" dirty="0"/>
              <a:t>c. Arithmetic encoding </a:t>
            </a:r>
            <a:endParaRPr lang="en-US" dirty="0"/>
          </a:p>
          <a:p>
            <a:r>
              <a:rPr lang="en-IN" dirty="0"/>
              <a:t>d. Entropy coding </a:t>
            </a:r>
            <a:endParaRPr lang="en-US" dirty="0"/>
          </a:p>
          <a:p>
            <a:r>
              <a:rPr lang="en-IN" dirty="0"/>
              <a:t>e. Area coding</a:t>
            </a:r>
            <a:endParaRPr lang="en-US" dirty="0"/>
          </a:p>
          <a:p>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Huffman Coding</a:t>
            </a:r>
          </a:p>
        </p:txBody>
      </p:sp>
      <p:sp>
        <p:nvSpPr>
          <p:cNvPr id="3" name="Content Placeholder 2"/>
          <p:cNvSpPr>
            <a:spLocks noGrp="1"/>
          </p:cNvSpPr>
          <p:nvPr>
            <p:ph sz="quarter" idx="1"/>
          </p:nvPr>
        </p:nvSpPr>
        <p:spPr>
          <a:xfrm>
            <a:off x="304800" y="1524000"/>
            <a:ext cx="8503920" cy="4572000"/>
          </a:xfrm>
        </p:spPr>
        <p:txBody>
          <a:bodyPr>
            <a:normAutofit/>
          </a:bodyPr>
          <a:lstStyle/>
          <a:p>
            <a:r>
              <a:rPr lang="en-US" sz="1600" dirty="0"/>
              <a:t>The idea of Huffman coding is simple. Rather than using a fixed length code (8 bits) to represent the grey values in an image, we use a variable length code, with smaller length codes corresponding to more probable grey values.</a:t>
            </a:r>
          </a:p>
          <a:p>
            <a:r>
              <a:rPr lang="en-US" sz="1600" dirty="0"/>
              <a:t>Huffman codes are </a:t>
            </a:r>
            <a:r>
              <a:rPr lang="en-US" sz="1600" b="1" dirty="0"/>
              <a:t>uniquely decodable</a:t>
            </a:r>
            <a:r>
              <a:rPr lang="en-US" sz="1600" dirty="0"/>
              <a:t>, in that a string can be decoded in only one way</a:t>
            </a:r>
          </a:p>
          <a:p>
            <a:r>
              <a:rPr lang="en-US" sz="1600" dirty="0"/>
              <a:t>A small example will make this clear. Suppose we have a 2-bit </a:t>
            </a:r>
            <a:r>
              <a:rPr lang="en-US" sz="1600" dirty="0" err="1"/>
              <a:t>greyscale</a:t>
            </a:r>
            <a:r>
              <a:rPr lang="en-US" sz="1600" dirty="0"/>
              <a:t> image with only four grey levels: 0, 1, 2, 3, with the probabilities 0.2, 0.4, 0.3 and 0.1 respectively. The following table shows fixed length and variable length codes for this image:</a:t>
            </a:r>
          </a:p>
          <a:p>
            <a:r>
              <a:rPr lang="en-US" sz="1600" dirty="0"/>
              <a:t>The average number of bits per pixel can be easily calculated as the expected value=&gt;(0.2*3)+(0.4*1)+(0.3*2)+(0.1*3)=</a:t>
            </a:r>
            <a:r>
              <a:rPr lang="en-US" sz="1600" b="1" dirty="0"/>
              <a:t>1.7</a:t>
            </a:r>
          </a:p>
          <a:p>
            <a:r>
              <a:rPr lang="en-US" sz="1600" dirty="0"/>
              <a:t>Although this average is only slightly smaller than 2, it is smaller by a significant amount.</a:t>
            </a:r>
            <a:endParaRPr lang="en-US" sz="1600" b="1" dirty="0"/>
          </a:p>
          <a:p>
            <a:endParaRPr lang="en-US" dirty="0"/>
          </a:p>
        </p:txBody>
      </p:sp>
      <p:graphicFrame>
        <p:nvGraphicFramePr>
          <p:cNvPr id="5" name="Table 4"/>
          <p:cNvGraphicFramePr>
            <a:graphicFrameLocks noGrp="1"/>
          </p:cNvGraphicFramePr>
          <p:nvPr/>
        </p:nvGraphicFramePr>
        <p:xfrm>
          <a:off x="2133600" y="4495800"/>
          <a:ext cx="5334000" cy="1737360"/>
        </p:xfrm>
        <a:graphic>
          <a:graphicData uri="http://schemas.openxmlformats.org/drawingml/2006/table">
            <a:tbl>
              <a:tblPr firstRow="1" bandRow="1">
                <a:tableStyleId>{5C22544A-7EE6-4342-B048-85BDC9FD1C3A}</a:tableStyleId>
              </a:tblPr>
              <a:tblGrid>
                <a:gridCol w="1333500">
                  <a:extLst>
                    <a:ext uri="{9D8B030D-6E8A-4147-A177-3AD203B41FA5}">
                      <a16:colId xmlns:a16="http://schemas.microsoft.com/office/drawing/2014/main" val="20000"/>
                    </a:ext>
                  </a:extLst>
                </a:gridCol>
                <a:gridCol w="1271477">
                  <a:extLst>
                    <a:ext uri="{9D8B030D-6E8A-4147-A177-3AD203B41FA5}">
                      <a16:colId xmlns:a16="http://schemas.microsoft.com/office/drawing/2014/main" val="20001"/>
                    </a:ext>
                  </a:extLst>
                </a:gridCol>
                <a:gridCol w="1395523">
                  <a:extLst>
                    <a:ext uri="{9D8B030D-6E8A-4147-A177-3AD203B41FA5}">
                      <a16:colId xmlns:a16="http://schemas.microsoft.com/office/drawing/2014/main" val="20002"/>
                    </a:ext>
                  </a:extLst>
                </a:gridCol>
                <a:gridCol w="1333500">
                  <a:extLst>
                    <a:ext uri="{9D8B030D-6E8A-4147-A177-3AD203B41FA5}">
                      <a16:colId xmlns:a16="http://schemas.microsoft.com/office/drawing/2014/main" val="20003"/>
                    </a:ext>
                  </a:extLst>
                </a:gridCol>
              </a:tblGrid>
              <a:tr h="381000">
                <a:tc>
                  <a:txBody>
                    <a:bodyPr/>
                    <a:lstStyle/>
                    <a:p>
                      <a:r>
                        <a:rPr lang="en-US" sz="1400" dirty="0"/>
                        <a:t>Grey value </a:t>
                      </a:r>
                    </a:p>
                  </a:txBody>
                  <a:tcPr/>
                </a:tc>
                <a:tc>
                  <a:txBody>
                    <a:bodyPr/>
                    <a:lstStyle/>
                    <a:p>
                      <a:r>
                        <a:rPr lang="en-US" sz="1400" dirty="0"/>
                        <a:t>Probability</a:t>
                      </a:r>
                    </a:p>
                  </a:txBody>
                  <a:tcPr/>
                </a:tc>
                <a:tc>
                  <a:txBody>
                    <a:bodyPr/>
                    <a:lstStyle/>
                    <a:p>
                      <a:r>
                        <a:rPr lang="en-US" sz="1400" dirty="0"/>
                        <a:t>Fixed code</a:t>
                      </a:r>
                    </a:p>
                  </a:txBody>
                  <a:tcPr/>
                </a:tc>
                <a:tc>
                  <a:txBody>
                    <a:bodyPr/>
                    <a:lstStyle/>
                    <a:p>
                      <a:r>
                        <a:rPr lang="en-US" sz="1400" dirty="0"/>
                        <a:t>Variable code</a:t>
                      </a:r>
                    </a:p>
                  </a:txBody>
                  <a:tcPr/>
                </a:tc>
                <a:extLst>
                  <a:ext uri="{0D108BD9-81ED-4DB2-BD59-A6C34878D82A}">
                    <a16:rowId xmlns:a16="http://schemas.microsoft.com/office/drawing/2014/main" val="10000"/>
                  </a:ext>
                </a:extLst>
              </a:tr>
              <a:tr h="293461">
                <a:tc>
                  <a:txBody>
                    <a:bodyPr/>
                    <a:lstStyle/>
                    <a:p>
                      <a:r>
                        <a:rPr lang="en-US" sz="1400" dirty="0"/>
                        <a:t>0</a:t>
                      </a:r>
                    </a:p>
                  </a:txBody>
                  <a:tcPr/>
                </a:tc>
                <a:tc>
                  <a:txBody>
                    <a:bodyPr/>
                    <a:lstStyle/>
                    <a:p>
                      <a:r>
                        <a:rPr lang="en-US" sz="1400" dirty="0"/>
                        <a:t>0.2</a:t>
                      </a:r>
                    </a:p>
                  </a:txBody>
                  <a:tcPr/>
                </a:tc>
                <a:tc>
                  <a:txBody>
                    <a:bodyPr/>
                    <a:lstStyle/>
                    <a:p>
                      <a:r>
                        <a:rPr lang="en-US" sz="1400" dirty="0"/>
                        <a:t>0</a:t>
                      </a:r>
                    </a:p>
                  </a:txBody>
                  <a:tcPr/>
                </a:tc>
                <a:tc>
                  <a:txBody>
                    <a:bodyPr/>
                    <a:lstStyle/>
                    <a:p>
                      <a:r>
                        <a:rPr lang="en-US" sz="1400" dirty="0"/>
                        <a:t>000</a:t>
                      </a:r>
                    </a:p>
                  </a:txBody>
                  <a:tcPr/>
                </a:tc>
                <a:extLst>
                  <a:ext uri="{0D108BD9-81ED-4DB2-BD59-A6C34878D82A}">
                    <a16:rowId xmlns:a16="http://schemas.microsoft.com/office/drawing/2014/main" val="10001"/>
                  </a:ext>
                </a:extLst>
              </a:tr>
              <a:tr h="293461">
                <a:tc>
                  <a:txBody>
                    <a:bodyPr/>
                    <a:lstStyle/>
                    <a:p>
                      <a:r>
                        <a:rPr lang="en-US" sz="1400" dirty="0"/>
                        <a:t>1</a:t>
                      </a:r>
                    </a:p>
                  </a:txBody>
                  <a:tcPr/>
                </a:tc>
                <a:tc>
                  <a:txBody>
                    <a:bodyPr/>
                    <a:lstStyle/>
                    <a:p>
                      <a:r>
                        <a:rPr lang="en-US" sz="1400" dirty="0"/>
                        <a:t>0.4</a:t>
                      </a:r>
                    </a:p>
                  </a:txBody>
                  <a:tcPr/>
                </a:tc>
                <a:tc>
                  <a:txBody>
                    <a:bodyPr/>
                    <a:lstStyle/>
                    <a:p>
                      <a:r>
                        <a:rPr lang="en-US" sz="1400" dirty="0"/>
                        <a:t>01</a:t>
                      </a:r>
                    </a:p>
                  </a:txBody>
                  <a:tcPr/>
                </a:tc>
                <a:tc>
                  <a:txBody>
                    <a:bodyPr/>
                    <a:lstStyle/>
                    <a:p>
                      <a:r>
                        <a:rPr lang="en-US" sz="1400" dirty="0"/>
                        <a:t>1</a:t>
                      </a:r>
                    </a:p>
                  </a:txBody>
                  <a:tcPr/>
                </a:tc>
                <a:extLst>
                  <a:ext uri="{0D108BD9-81ED-4DB2-BD59-A6C34878D82A}">
                    <a16:rowId xmlns:a16="http://schemas.microsoft.com/office/drawing/2014/main" val="10002"/>
                  </a:ext>
                </a:extLst>
              </a:tr>
              <a:tr h="293461">
                <a:tc>
                  <a:txBody>
                    <a:bodyPr/>
                    <a:lstStyle/>
                    <a:p>
                      <a:r>
                        <a:rPr lang="en-US" sz="1400" dirty="0"/>
                        <a:t>2</a:t>
                      </a:r>
                    </a:p>
                  </a:txBody>
                  <a:tcPr/>
                </a:tc>
                <a:tc>
                  <a:txBody>
                    <a:bodyPr/>
                    <a:lstStyle/>
                    <a:p>
                      <a:r>
                        <a:rPr lang="en-US" sz="1400" dirty="0"/>
                        <a:t>0.3</a:t>
                      </a:r>
                    </a:p>
                  </a:txBody>
                  <a:tcPr/>
                </a:tc>
                <a:tc>
                  <a:txBody>
                    <a:bodyPr/>
                    <a:lstStyle/>
                    <a:p>
                      <a:r>
                        <a:rPr lang="en-US" sz="1400" dirty="0"/>
                        <a:t>10</a:t>
                      </a:r>
                    </a:p>
                  </a:txBody>
                  <a:tcPr/>
                </a:tc>
                <a:tc>
                  <a:txBody>
                    <a:bodyPr/>
                    <a:lstStyle/>
                    <a:p>
                      <a:r>
                        <a:rPr lang="en-US" sz="1400" dirty="0"/>
                        <a:t>01</a:t>
                      </a:r>
                    </a:p>
                  </a:txBody>
                  <a:tcPr/>
                </a:tc>
                <a:extLst>
                  <a:ext uri="{0D108BD9-81ED-4DB2-BD59-A6C34878D82A}">
                    <a16:rowId xmlns:a16="http://schemas.microsoft.com/office/drawing/2014/main" val="10003"/>
                  </a:ext>
                </a:extLst>
              </a:tr>
              <a:tr h="293461">
                <a:tc>
                  <a:txBody>
                    <a:bodyPr/>
                    <a:lstStyle/>
                    <a:p>
                      <a:r>
                        <a:rPr lang="en-US" sz="1400" dirty="0"/>
                        <a:t>3</a:t>
                      </a:r>
                    </a:p>
                  </a:txBody>
                  <a:tcPr/>
                </a:tc>
                <a:tc>
                  <a:txBody>
                    <a:bodyPr/>
                    <a:lstStyle/>
                    <a:p>
                      <a:r>
                        <a:rPr lang="en-US" sz="1400" dirty="0"/>
                        <a:t>0.1</a:t>
                      </a:r>
                    </a:p>
                  </a:txBody>
                  <a:tcPr/>
                </a:tc>
                <a:tc>
                  <a:txBody>
                    <a:bodyPr/>
                    <a:lstStyle/>
                    <a:p>
                      <a:r>
                        <a:rPr lang="en-US" sz="1400" dirty="0"/>
                        <a:t>11</a:t>
                      </a:r>
                    </a:p>
                  </a:txBody>
                  <a:tcPr/>
                </a:tc>
                <a:tc>
                  <a:txBody>
                    <a:bodyPr/>
                    <a:lstStyle/>
                    <a:p>
                      <a:r>
                        <a:rPr lang="en-US" sz="1400" dirty="0"/>
                        <a:t>001</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Compression process :Flowchart </a:t>
            </a:r>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3124200" y="1447800"/>
            <a:ext cx="3429000" cy="4267200"/>
          </a:xfrm>
          <a:prstGeom prst="rect">
            <a:avLst/>
          </a:prstGeom>
        </p:spPr>
      </p:pic>
      <p:sp>
        <p:nvSpPr>
          <p:cNvPr id="1025" name="Rectangle 1"/>
          <p:cNvSpPr>
            <a:spLocks noChangeArrowheads="1"/>
          </p:cNvSpPr>
          <p:nvPr/>
        </p:nvSpPr>
        <p:spPr bwMode="auto">
          <a:xfrm>
            <a:off x="2971800" y="5867400"/>
            <a:ext cx="3876382"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22222"/>
                </a:solidFill>
                <a:effectLst/>
                <a:latin typeface="Open Sans"/>
                <a:ea typeface="Times New Roman" pitchFamily="18" charset="0"/>
                <a:cs typeface="Times New Roman" pitchFamily="18" charset="0"/>
              </a:rPr>
              <a:t>Flowchart showing compression process</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302</TotalTime>
  <Words>2412</Words>
  <Application>Microsoft Office PowerPoint</Application>
  <PresentationFormat>On-screen Show (4:3)</PresentationFormat>
  <Paragraphs>156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Georgia</vt:lpstr>
      <vt:lpstr>Open Sans</vt:lpstr>
      <vt:lpstr>Wingdings</vt:lpstr>
      <vt:lpstr>Wingdings 2</vt:lpstr>
      <vt:lpstr>Civic</vt:lpstr>
      <vt:lpstr>PRINCIPLES OF DATA COMMUNICATION PROJECT</vt:lpstr>
      <vt:lpstr>Images and Image Processing</vt:lpstr>
      <vt:lpstr>Software Used in the project</vt:lpstr>
      <vt:lpstr>Digital Images : Introduction</vt:lpstr>
      <vt:lpstr>Image Compression : Introduction</vt:lpstr>
      <vt:lpstr>Image Compression</vt:lpstr>
      <vt:lpstr>Lossless Compression</vt:lpstr>
      <vt:lpstr>Huffman Coding</vt:lpstr>
      <vt:lpstr>Compression process :Flowchart </vt:lpstr>
      <vt:lpstr>Original Input Image</vt:lpstr>
      <vt:lpstr>Conversion to Double Precision Image</vt:lpstr>
      <vt:lpstr>Discrete Cosine Transformation Matrix</vt:lpstr>
      <vt:lpstr>Example of a DCT Conversion</vt:lpstr>
      <vt:lpstr>Quantization by Masking</vt:lpstr>
      <vt:lpstr>Masking</vt:lpstr>
      <vt:lpstr>RGB Continued.</vt:lpstr>
      <vt:lpstr>Comparison of two masked Matrices.</vt:lpstr>
      <vt:lpstr>Compressed Image</vt:lpstr>
      <vt:lpstr>Conclusion and Future Scope</vt:lpstr>
      <vt:lpstr>Applications of Image Processing</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DATA COMMUNICATION PROJECT</dc:title>
  <dc:creator>NIKHIL;Abhishek nair</dc:creator>
  <cp:lastModifiedBy>Abhishek Nair</cp:lastModifiedBy>
  <cp:revision>9</cp:revision>
  <dcterms:created xsi:type="dcterms:W3CDTF">2006-08-16T00:00:00Z</dcterms:created>
  <dcterms:modified xsi:type="dcterms:W3CDTF">2020-04-19T17:31:32Z</dcterms:modified>
</cp:coreProperties>
</file>