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1"/>
  </p:notesMasterIdLst>
  <p:sldIdLst>
    <p:sldId id="456" r:id="rId3"/>
    <p:sldId id="474" r:id="rId4"/>
    <p:sldId id="485" r:id="rId5"/>
    <p:sldId id="500" r:id="rId6"/>
    <p:sldId id="493" r:id="rId7"/>
    <p:sldId id="497" r:id="rId8"/>
    <p:sldId id="476" r:id="rId9"/>
    <p:sldId id="486" r:id="rId10"/>
    <p:sldId id="499" r:id="rId11"/>
    <p:sldId id="501" r:id="rId12"/>
    <p:sldId id="484" r:id="rId13"/>
    <p:sldId id="496" r:id="rId14"/>
    <p:sldId id="490" r:id="rId15"/>
    <p:sldId id="502" r:id="rId16"/>
    <p:sldId id="487" r:id="rId17"/>
    <p:sldId id="503" r:id="rId18"/>
    <p:sldId id="494" r:id="rId19"/>
    <p:sldId id="49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12B32E-CBBE-434B-A52F-F2F2A58933A6}" v="771" dt="2024-04-30T16:58:15.5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4D8E98-B28B-4417-A1EB-11480033979B}"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291A57-1BA7-418D-BA7E-11AA79560AA1}" type="slidenum">
              <a:rPr lang="en-IN" smtClean="0"/>
              <a:t>‹#›</a:t>
            </a:fld>
            <a:endParaRPr lang="en-IN"/>
          </a:p>
        </p:txBody>
      </p:sp>
    </p:spTree>
    <p:extLst>
      <p:ext uri="{BB962C8B-B14F-4D97-AF65-F5344CB8AC3E}">
        <p14:creationId xmlns:p14="http://schemas.microsoft.com/office/powerpoint/2010/main" val="3251008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D6F1-B45E-5048-4687-88B365930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7681E3-80F1-5C62-2FA0-36BA417C08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78EE39-C997-B460-A2FF-4B1DF86EB7C7}"/>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C75118D8-DFE6-8997-BE4F-641E8BF8C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BE6BA-E45F-15A7-045B-60163CC7DE4B}"/>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40333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6CA1-523E-5763-FD71-11C9D7B335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858397-7330-5482-B6A0-6C9290744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8986C0-774C-2F50-DDE3-7848CE16E075}"/>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ED1C68BE-FF0D-0D94-A078-C396A5071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6F9A6-9216-E611-1484-6448516FDD16}"/>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2006127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E784AC-390C-196B-5BE8-999D1C2E91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0F3A6ED-5A9F-CCE9-CABC-C4537EED0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C1BB1-86BC-F5E7-CD24-4A83717EBAC7}"/>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25E71585-643A-6AC6-CEE5-596E52FFDE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AC6F2-F632-A0B3-DC4C-3126382DFDE8}"/>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2320404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939635" y="365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3" name="Text Box 5"/>
          <p:cNvSpPr txBox="1">
            <a:spLocks noChangeArrowheads="1"/>
          </p:cNvSpPr>
          <p:nvPr/>
        </p:nvSpPr>
        <p:spPr bwMode="auto">
          <a:xfrm>
            <a:off x="2112434" y="265113"/>
            <a:ext cx="9266767" cy="366712"/>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4" name="Text Box 6"/>
          <p:cNvSpPr txBox="1">
            <a:spLocks noChangeArrowheads="1"/>
          </p:cNvSpPr>
          <p:nvPr/>
        </p:nvSpPr>
        <p:spPr bwMode="auto">
          <a:xfrm>
            <a:off x="203201" y="1"/>
            <a:ext cx="11705167" cy="366713"/>
          </a:xfrm>
          <a:prstGeom prst="rect">
            <a:avLst/>
          </a:prstGeom>
          <a:noFill/>
          <a:ln>
            <a:noFill/>
          </a:ln>
        </p:spPr>
        <p:txBody>
          <a:bodyPr>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
        <p:nvSpPr>
          <p:cNvPr id="5" name="Text Box 7"/>
          <p:cNvSpPr txBox="1">
            <a:spLocks noChangeArrowheads="1"/>
          </p:cNvSpPr>
          <p:nvPr/>
        </p:nvSpPr>
        <p:spPr bwMode="auto">
          <a:xfrm>
            <a:off x="1939635" y="265113"/>
            <a:ext cx="184730" cy="369332"/>
          </a:xfrm>
          <a:prstGeom prst="rect">
            <a:avLst/>
          </a:prstGeom>
          <a:noFill/>
          <a:ln>
            <a:noFill/>
          </a:ln>
        </p:spPr>
        <p:txBody>
          <a:bodyPr wrap="none">
            <a:spAutoFit/>
          </a:bodyPr>
          <a:lstStyle>
            <a:lvl1pPr eaLnBrk="0" hangingPunct="0">
              <a:defRPr sz="3200">
                <a:solidFill>
                  <a:srgbClr val="000066"/>
                </a:solidFill>
                <a:latin typeface="Berlin Sans FB" pitchFamily="34" charset="0"/>
                <a:cs typeface="Arial" pitchFamily="34" charset="0"/>
              </a:defRPr>
            </a:lvl1pPr>
            <a:lvl2pPr marL="742950" indent="-285750" eaLnBrk="0" hangingPunct="0">
              <a:defRPr sz="3200">
                <a:solidFill>
                  <a:srgbClr val="000066"/>
                </a:solidFill>
                <a:latin typeface="Berlin Sans FB" pitchFamily="34" charset="0"/>
                <a:cs typeface="Arial" pitchFamily="34" charset="0"/>
              </a:defRPr>
            </a:lvl2pPr>
            <a:lvl3pPr marL="1143000" indent="-228600" eaLnBrk="0" hangingPunct="0">
              <a:defRPr sz="3200">
                <a:solidFill>
                  <a:srgbClr val="000066"/>
                </a:solidFill>
                <a:latin typeface="Berlin Sans FB" pitchFamily="34" charset="0"/>
                <a:cs typeface="Arial" pitchFamily="34" charset="0"/>
              </a:defRPr>
            </a:lvl3pPr>
            <a:lvl4pPr marL="1600200" indent="-228600" eaLnBrk="0" hangingPunct="0">
              <a:defRPr sz="3200">
                <a:solidFill>
                  <a:srgbClr val="000066"/>
                </a:solidFill>
                <a:latin typeface="Berlin Sans FB" pitchFamily="34" charset="0"/>
                <a:cs typeface="Arial" pitchFamily="34" charset="0"/>
              </a:defRPr>
            </a:lvl4pPr>
            <a:lvl5pPr marL="2057400" indent="-228600" eaLnBrk="0" hangingPunct="0">
              <a:defRPr sz="3200">
                <a:solidFill>
                  <a:srgbClr val="000066"/>
                </a:solidFill>
                <a:latin typeface="Berlin Sans FB" pitchFamily="34" charset="0"/>
                <a:cs typeface="Arial" pitchFamily="34" charset="0"/>
              </a:defRPr>
            </a:lvl5pPr>
            <a:lvl6pPr marL="2514600" indent="-228600" eaLnBrk="0" fontAlgn="base" hangingPunct="0">
              <a:spcBef>
                <a:spcPct val="0"/>
              </a:spcBef>
              <a:spcAft>
                <a:spcPct val="0"/>
              </a:spcAft>
              <a:defRPr sz="3200">
                <a:solidFill>
                  <a:srgbClr val="000066"/>
                </a:solidFill>
                <a:latin typeface="Berlin Sans FB" pitchFamily="34" charset="0"/>
                <a:cs typeface="Arial" pitchFamily="34" charset="0"/>
              </a:defRPr>
            </a:lvl6pPr>
            <a:lvl7pPr marL="2971800" indent="-228600" eaLnBrk="0" fontAlgn="base" hangingPunct="0">
              <a:spcBef>
                <a:spcPct val="0"/>
              </a:spcBef>
              <a:spcAft>
                <a:spcPct val="0"/>
              </a:spcAft>
              <a:defRPr sz="3200">
                <a:solidFill>
                  <a:srgbClr val="000066"/>
                </a:solidFill>
                <a:latin typeface="Berlin Sans FB" pitchFamily="34" charset="0"/>
                <a:cs typeface="Arial" pitchFamily="34" charset="0"/>
              </a:defRPr>
            </a:lvl7pPr>
            <a:lvl8pPr marL="3429000" indent="-228600" eaLnBrk="0" fontAlgn="base" hangingPunct="0">
              <a:spcBef>
                <a:spcPct val="0"/>
              </a:spcBef>
              <a:spcAft>
                <a:spcPct val="0"/>
              </a:spcAft>
              <a:defRPr sz="3200">
                <a:solidFill>
                  <a:srgbClr val="000066"/>
                </a:solidFill>
                <a:latin typeface="Berlin Sans FB" pitchFamily="34" charset="0"/>
                <a:cs typeface="Arial" pitchFamily="34" charset="0"/>
              </a:defRPr>
            </a:lvl8pPr>
            <a:lvl9pPr marL="3886200" indent="-228600" eaLnBrk="0" fontAlgn="base" hangingPunct="0">
              <a:spcBef>
                <a:spcPct val="0"/>
              </a:spcBef>
              <a:spcAft>
                <a:spcPct val="0"/>
              </a:spcAft>
              <a:defRPr sz="3200">
                <a:solidFill>
                  <a:srgbClr val="000066"/>
                </a:solidFill>
                <a:latin typeface="Berlin Sans FB" pitchFamily="34" charset="0"/>
                <a:cs typeface="Arial" pitchFamily="34" charset="0"/>
              </a:defRPr>
            </a:lvl9pPr>
          </a:lstStyle>
          <a:p>
            <a:pPr algn="ctr" eaLnBrk="1" hangingPunct="1">
              <a:defRPr/>
            </a:pPr>
            <a:endParaRPr lang="en-US" sz="1800">
              <a:solidFill>
                <a:srgbClr val="000000"/>
              </a:solidFill>
            </a:endParaRPr>
          </a:p>
        </p:txBody>
      </p:sp>
    </p:spTree>
    <p:extLst>
      <p:ext uri="{BB962C8B-B14F-4D97-AF65-F5344CB8AC3E}">
        <p14:creationId xmlns:p14="http://schemas.microsoft.com/office/powerpoint/2010/main" val="271825578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F8BBDF3-E4E2-4AE4-9544-4B5677FBB6DA}" type="datetime4">
              <a:rPr lang="en-US" smtClean="0"/>
              <a:pPr/>
              <a:t>July 9, 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67785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dirty="0"/>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D2421AD-E075-4820-8B9E-2E4FF25C73A0}" type="datetime4">
              <a:rPr lang="en-US" smtClean="0"/>
              <a:pPr/>
              <a:t>July 9, 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120074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458D2C3-E5AC-4FFF-A043-F573A5132EB6}" type="datetime4">
              <a:rPr lang="en-US" smtClean="0"/>
              <a:pPr/>
              <a:t>July 9, 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69492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A3C2D333-5B2B-4A9F-A0CD-531E14285495}" type="datetime4">
              <a:rPr lang="en-US" smtClean="0"/>
              <a:pPr/>
              <a:t>July 9, 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077286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99CF679A-028F-49F1-8E07-91D47D040786}" type="datetime4">
              <a:rPr lang="en-US" smtClean="0"/>
              <a:pPr/>
              <a:t>July 9, 2024</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30607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0536B9DC-8CC2-4106-A918-5BB701FDDC68}" type="datetime4">
              <a:rPr lang="en-US" smtClean="0"/>
              <a:pPr/>
              <a:t>July 9, 2024</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49026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338E502E-74CF-4472-A66C-A301056F1D6C}" type="datetime4">
              <a:rPr lang="en-US" smtClean="0"/>
              <a:pPr/>
              <a:t>July 9, 2024</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008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3548A-0356-CFB2-F9C4-6B9A1B5CB1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1AA04C-A71F-D030-78BB-628940373D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338AB-3582-DC58-433E-7BEE5773F2DC}"/>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15A2BC3B-41E3-74A2-5758-0AA87FC8E4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F31CE-FA7C-F2B1-180D-F8262814AF3B}"/>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27979722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6920D258-E07A-4942-A295-87F90E4E4D50}" type="datetime4">
              <a:rPr lang="en-US" smtClean="0"/>
              <a:pPr/>
              <a:t>July 9, 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347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8BB7D659-3656-4E51-AA99-8759F63B33AB}" type="datetime4">
              <a:rPr lang="en-US" smtClean="0"/>
              <a:pPr/>
              <a:t>July 9, 2024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3344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1B1D7754-702B-461E-86BF-4472B8FE8B82}" type="datetime4">
              <a:rPr lang="en-US" smtClean="0"/>
              <a:pPr/>
              <a:t>July 9, 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28264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EEF73DF7-5F55-4BD6-80DE-0F680BD0361C}" type="datetime4">
              <a:rPr lang="en-US" smtClean="0"/>
              <a:pPr/>
              <a:t>July 9, 2024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US"/>
              <a:t>MSRIT, Bangalore - 54</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44619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066800"/>
          </a:xfrm>
          <a:prstGeom prst="rect">
            <a:avLst/>
          </a:prstGeom>
        </p:spPr>
        <p:txBody>
          <a:bodyPr/>
          <a:lstStyle/>
          <a:p>
            <a:r>
              <a:rPr lang="en-US"/>
              <a:t>Click to edit Master title style</a:t>
            </a:r>
          </a:p>
        </p:txBody>
      </p:sp>
      <p:sp>
        <p:nvSpPr>
          <p:cNvPr id="8" name="Rectangle 7"/>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sz="2800" b="1" dirty="0"/>
          </a:p>
        </p:txBody>
      </p:sp>
      <p:pic>
        <p:nvPicPr>
          <p:cNvPr id="9" name="Picture 9" descr="iarelogo.JPG"/>
          <p:cNvPicPr>
            <a:picLocks noChangeAspect="1"/>
          </p:cNvPicPr>
          <p:nvPr userDrawn="1"/>
        </p:nvPicPr>
        <p:blipFill>
          <a:blip r:embed="rId2" cstate="print"/>
          <a:srcRect/>
          <a:stretch>
            <a:fillRect/>
          </a:stretch>
        </p:blipFill>
        <p:spPr bwMode="auto">
          <a:xfrm>
            <a:off x="11074400" y="1"/>
            <a:ext cx="1117600" cy="898525"/>
          </a:xfrm>
          <a:prstGeom prst="rect">
            <a:avLst/>
          </a:prstGeom>
          <a:noFill/>
          <a:ln w="9525">
            <a:noFill/>
            <a:miter lim="800000"/>
            <a:headEnd/>
            <a:tailEnd/>
          </a:ln>
        </p:spPr>
      </p:pic>
    </p:spTree>
    <p:extLst>
      <p:ext uri="{BB962C8B-B14F-4D97-AF65-F5344CB8AC3E}">
        <p14:creationId xmlns:p14="http://schemas.microsoft.com/office/powerpoint/2010/main" val="16225248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08000" y="304800"/>
            <a:ext cx="11176000" cy="685800"/>
          </a:xfrm>
          <a:prstGeom prst="rect">
            <a:avLst/>
          </a:prstGeom>
        </p:spPr>
        <p:txBody>
          <a:bodyPr/>
          <a:lstStyle/>
          <a:p>
            <a:r>
              <a:rPr lang="en-US" dirty="0"/>
              <a:t>Click to edit Master title style</a:t>
            </a:r>
          </a:p>
        </p:txBody>
      </p:sp>
      <p:sp>
        <p:nvSpPr>
          <p:cNvPr id="4" name="Rectangle 2059"/>
          <p:cNvSpPr>
            <a:spLocks noGrp="1" noChangeArrowheads="1"/>
          </p:cNvSpPr>
          <p:nvPr>
            <p:ph type="dt" sz="half" idx="10"/>
          </p:nvPr>
        </p:nvSpPr>
        <p:spPr>
          <a:xfrm>
            <a:off x="203200" y="6324600"/>
            <a:ext cx="2540000" cy="533400"/>
          </a:xfrm>
          <a:prstGeom prst="rect">
            <a:avLst/>
          </a:prstGeom>
          <a:ln/>
        </p:spPr>
        <p:txBody>
          <a:bodyPr/>
          <a:lstStyle>
            <a:lvl1pPr>
              <a:defRPr/>
            </a:lvl1pPr>
          </a:lstStyle>
          <a:p>
            <a:pPr>
              <a:defRPr/>
            </a:pPr>
            <a:fld id="{447E486A-2D30-4E7E-B762-8AEACFBB5AC5}" type="datetime4">
              <a:rPr lang="en-US" smtClean="0"/>
              <a:pPr>
                <a:defRPr/>
              </a:pPr>
              <a:t>July 9, 2024</a:t>
            </a:fld>
            <a:endParaRPr lang="en-US" dirty="0"/>
          </a:p>
        </p:txBody>
      </p:sp>
      <p:sp>
        <p:nvSpPr>
          <p:cNvPr id="5" name="Rectangle 2060"/>
          <p:cNvSpPr>
            <a:spLocks noGrp="1" noChangeArrowheads="1"/>
          </p:cNvSpPr>
          <p:nvPr>
            <p:ph type="ftr" sz="quarter" idx="11"/>
          </p:nvPr>
        </p:nvSpPr>
        <p:spPr>
          <a:xfrm>
            <a:off x="4267200" y="6324600"/>
            <a:ext cx="3860800" cy="533400"/>
          </a:xfrm>
          <a:prstGeom prst="rect">
            <a:avLst/>
          </a:prstGeom>
          <a:ln/>
        </p:spPr>
        <p:txBody>
          <a:bodyPr/>
          <a:lstStyle>
            <a:lvl1pPr>
              <a:defRPr/>
            </a:lvl1pPr>
          </a:lstStyle>
          <a:p>
            <a:pPr>
              <a:defRPr/>
            </a:pPr>
            <a:r>
              <a:rPr lang="en-US"/>
              <a:t>MSRIT, Bangalore - 54</a:t>
            </a:r>
            <a:endParaRPr lang="en-US" dirty="0"/>
          </a:p>
        </p:txBody>
      </p:sp>
      <p:sp>
        <p:nvSpPr>
          <p:cNvPr id="6" name="Rectangle 2061"/>
          <p:cNvSpPr>
            <a:spLocks noGrp="1" noChangeArrowheads="1"/>
          </p:cNvSpPr>
          <p:nvPr>
            <p:ph type="sldNum" sz="quarter" idx="12"/>
          </p:nvPr>
        </p:nvSpPr>
        <p:spPr>
          <a:xfrm>
            <a:off x="9652000" y="6400800"/>
            <a:ext cx="2540000" cy="457200"/>
          </a:xfrm>
          <a:prstGeom prst="rect">
            <a:avLst/>
          </a:prstGeom>
          <a:ln/>
        </p:spPr>
        <p:txBody>
          <a:bodyPr/>
          <a:lstStyle>
            <a:lvl1pPr>
              <a:defRPr/>
            </a:lvl1pPr>
          </a:lstStyle>
          <a:p>
            <a:pPr>
              <a:defRPr/>
            </a:pPr>
            <a:fld id="{FB96C1A9-2881-4547-AD28-4FC0C8366C04}" type="slidenum">
              <a:rPr lang="en-US"/>
              <a:pPr>
                <a:defRPr/>
              </a:pPr>
              <a:t>‹#›</a:t>
            </a:fld>
            <a:endParaRPr lang="en-US"/>
          </a:p>
        </p:txBody>
      </p:sp>
    </p:spTree>
    <p:extLst>
      <p:ext uri="{BB962C8B-B14F-4D97-AF65-F5344CB8AC3E}">
        <p14:creationId xmlns:p14="http://schemas.microsoft.com/office/powerpoint/2010/main" val="3588873298"/>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B5AA-5CB4-D5E6-7669-BDDBC03198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A231C6-DDE4-6F23-941E-C0ABD710AC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82334-0C75-E768-C8D6-99AFA64BD32A}"/>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B5045D6A-AF0D-2DCB-CCE2-CFF537D88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2C5C-6AE1-2874-9A9C-85607874D55B}"/>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270683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9AC71-97E5-F3EE-C491-9A1E88678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EAD2F-5FBC-B2B7-3FFF-2CDC9F9C01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2EAA64-3711-B960-0C3E-D5A4D40F38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465AC9E-5BD2-CFB1-9569-7028308DAE6E}"/>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6" name="Footer Placeholder 5">
            <a:extLst>
              <a:ext uri="{FF2B5EF4-FFF2-40B4-BE49-F238E27FC236}">
                <a16:creationId xmlns:a16="http://schemas.microsoft.com/office/drawing/2014/main" id="{38B51AC4-3547-5E1A-6C5D-E9CA0B6A7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BC033-AF99-85B0-AE8C-AB029C5F9F6B}"/>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4277847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88A80-5088-EFC4-B4D7-AB11640D79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001216-FE49-E657-6C5D-560E3086BF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218FD7-27D0-F252-1263-A0BFBE3CCA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9E75DF-F3BA-52E4-82D7-45F12BA48B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0B054E-F1E5-D56C-BBAB-8A2C2D4692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B5E240-4585-124F-0559-0DCD7323BF1A}"/>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8" name="Footer Placeholder 7">
            <a:extLst>
              <a:ext uri="{FF2B5EF4-FFF2-40B4-BE49-F238E27FC236}">
                <a16:creationId xmlns:a16="http://schemas.microsoft.com/office/drawing/2014/main" id="{D0A258EF-DBB9-0F6A-7B43-AA5F179CD8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393B98-89EC-1454-9357-0775F02D5508}"/>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698049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7DBA2-F777-3BA6-3FCF-1C435D021A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C6C0D9-E9EC-3916-96EB-FE85030A7DFB}"/>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4" name="Footer Placeholder 3">
            <a:extLst>
              <a:ext uri="{FF2B5EF4-FFF2-40B4-BE49-F238E27FC236}">
                <a16:creationId xmlns:a16="http://schemas.microsoft.com/office/drawing/2014/main" id="{E71F2F6C-5450-26BE-2148-A6152C1E35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B5B2E4-8A28-885C-406F-E573EEF94888}"/>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199476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AD973D-0B64-54EA-F757-5C34B554DD4F}"/>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3" name="Footer Placeholder 2">
            <a:extLst>
              <a:ext uri="{FF2B5EF4-FFF2-40B4-BE49-F238E27FC236}">
                <a16:creationId xmlns:a16="http://schemas.microsoft.com/office/drawing/2014/main" id="{6FB724E5-08AF-7AAD-6486-33B7EF7ED1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70B11-A0FB-1A9D-259B-117C86170A36}"/>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53518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1A84F-FE9C-C432-1C98-AED443CD24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AC519A-AD3A-828F-AD87-165A726CBA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3AD4EC-6BCE-6B4B-E7AE-756F518D0A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21CF94-969C-5FDF-84BF-9DE71E17ADF1}"/>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6" name="Footer Placeholder 5">
            <a:extLst>
              <a:ext uri="{FF2B5EF4-FFF2-40B4-BE49-F238E27FC236}">
                <a16:creationId xmlns:a16="http://schemas.microsoft.com/office/drawing/2014/main" id="{9A2D469E-1CDD-605B-8625-4C3476218C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858469-32AF-9C42-FA9D-12B8EF916188}"/>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2833840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9A1A-685D-A85D-2850-3750E477B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0E0411-FD8F-02C9-CEA6-3C54AC03AD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89367E-8360-1C10-AE87-B799A58DE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773831-7B46-8EC4-077B-F1B4BA7907DA}"/>
              </a:ext>
            </a:extLst>
          </p:cNvPr>
          <p:cNvSpPr>
            <a:spLocks noGrp="1"/>
          </p:cNvSpPr>
          <p:nvPr>
            <p:ph type="dt" sz="half" idx="10"/>
          </p:nvPr>
        </p:nvSpPr>
        <p:spPr/>
        <p:txBody>
          <a:bodyPr/>
          <a:lstStyle/>
          <a:p>
            <a:fld id="{7B6C4E38-2659-40BC-A77B-43D584611BD1}" type="datetimeFigureOut">
              <a:rPr lang="en-US" smtClean="0"/>
              <a:t>7/9/2024</a:t>
            </a:fld>
            <a:endParaRPr lang="en-US"/>
          </a:p>
        </p:txBody>
      </p:sp>
      <p:sp>
        <p:nvSpPr>
          <p:cNvPr id="6" name="Footer Placeholder 5">
            <a:extLst>
              <a:ext uri="{FF2B5EF4-FFF2-40B4-BE49-F238E27FC236}">
                <a16:creationId xmlns:a16="http://schemas.microsoft.com/office/drawing/2014/main" id="{D202A021-75A7-D4F9-E284-251A7F849E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81B8B6-D6BE-9D13-E896-BC71C9D09293}"/>
              </a:ext>
            </a:extLst>
          </p:cNvPr>
          <p:cNvSpPr>
            <a:spLocks noGrp="1"/>
          </p:cNvSpPr>
          <p:nvPr>
            <p:ph type="sldNum" sz="quarter" idx="12"/>
          </p:nvPr>
        </p:nvSpPr>
        <p:spPr/>
        <p:txBody>
          <a:bodyPr/>
          <a:lstStyle/>
          <a:p>
            <a:fld id="{38EB6722-4368-44B7-8833-76137F90F56F}" type="slidenum">
              <a:rPr lang="en-US" smtClean="0"/>
              <a:t>‹#›</a:t>
            </a:fld>
            <a:endParaRPr lang="en-US"/>
          </a:p>
        </p:txBody>
      </p:sp>
    </p:spTree>
    <p:extLst>
      <p:ext uri="{BB962C8B-B14F-4D97-AF65-F5344CB8AC3E}">
        <p14:creationId xmlns:p14="http://schemas.microsoft.com/office/powerpoint/2010/main" val="3370950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6714A2-5A21-95CA-8BF6-FCF7BBAB4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FDD21-5843-FD48-A4F9-FD98F7FD8A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2AC89B-7F62-F7C4-80BC-453F330F37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6C4E38-2659-40BC-A77B-43D584611BD1}" type="datetimeFigureOut">
              <a:rPr lang="en-US" smtClean="0"/>
              <a:t>7/9/2024</a:t>
            </a:fld>
            <a:endParaRPr lang="en-US"/>
          </a:p>
        </p:txBody>
      </p:sp>
      <p:sp>
        <p:nvSpPr>
          <p:cNvPr id="5" name="Footer Placeholder 4">
            <a:extLst>
              <a:ext uri="{FF2B5EF4-FFF2-40B4-BE49-F238E27FC236}">
                <a16:creationId xmlns:a16="http://schemas.microsoft.com/office/drawing/2014/main" id="{6652E058-2772-22C5-08B1-8E139EF23F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9DCD3C-6884-D9B8-09EA-E4A764614C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B6722-4368-44B7-8833-76137F90F56F}" type="slidenum">
              <a:rPr lang="en-US" smtClean="0"/>
              <a:t>‹#›</a:t>
            </a:fld>
            <a:endParaRPr lang="en-US"/>
          </a:p>
        </p:txBody>
      </p:sp>
    </p:spTree>
    <p:extLst>
      <p:ext uri="{BB962C8B-B14F-4D97-AF65-F5344CB8AC3E}">
        <p14:creationId xmlns:p14="http://schemas.microsoft.com/office/powerpoint/2010/main" val="79705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sz="2800" b="1" dirty="0"/>
          </a:p>
        </p:txBody>
      </p:sp>
      <p:pic>
        <p:nvPicPr>
          <p:cNvPr id="8" name="Picture 9" descr="iarelogo.JPG"/>
          <p:cNvPicPr>
            <a:picLocks noChangeAspect="1"/>
          </p:cNvPicPr>
          <p:nvPr userDrawn="1"/>
        </p:nvPicPr>
        <p:blipFill>
          <a:blip r:embed="rId15" cstate="print"/>
          <a:srcRect/>
          <a:stretch>
            <a:fillRect/>
          </a:stretch>
        </p:blipFill>
        <p:spPr bwMode="auto">
          <a:xfrm>
            <a:off x="11074400" y="1"/>
            <a:ext cx="1117600" cy="898525"/>
          </a:xfrm>
          <a:prstGeom prst="rect">
            <a:avLst/>
          </a:prstGeom>
          <a:noFill/>
          <a:ln w="9525">
            <a:noFill/>
            <a:miter lim="800000"/>
            <a:headEnd/>
            <a:tailEnd/>
          </a:ln>
        </p:spPr>
      </p:pic>
      <p:sp>
        <p:nvSpPr>
          <p:cNvPr id="13" name="Rectangle 12"/>
          <p:cNvSpPr/>
          <p:nvPr userDrawn="1"/>
        </p:nvSpPr>
        <p:spPr>
          <a:xfrm>
            <a:off x="0" y="0"/>
            <a:ext cx="12192000" cy="914400"/>
          </a:xfrm>
          <a:prstGeom prst="rect">
            <a:avLst/>
          </a:prstGeom>
          <a:solidFill>
            <a:srgbClr val="2F71A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IN" sz="2800" b="1" dirty="0">
              <a:latin typeface="Calibri" pitchFamily="34" charset="0"/>
              <a:cs typeface="Calibri" pitchFamily="34" charset="0"/>
            </a:endParaRPr>
          </a:p>
        </p:txBody>
      </p:sp>
      <p:pic>
        <p:nvPicPr>
          <p:cNvPr id="14" name="Picture 9" descr="iarelogo.JPG"/>
          <p:cNvPicPr>
            <a:picLocks noChangeAspect="1"/>
          </p:cNvPicPr>
          <p:nvPr userDrawn="1"/>
        </p:nvPicPr>
        <p:blipFill>
          <a:blip r:embed="rId15" cstate="print"/>
          <a:srcRect/>
          <a:stretch>
            <a:fillRect/>
          </a:stretch>
        </p:blipFill>
        <p:spPr bwMode="auto">
          <a:xfrm>
            <a:off x="11074400" y="1"/>
            <a:ext cx="1117600" cy="898525"/>
          </a:xfrm>
          <a:prstGeom prst="rect">
            <a:avLst/>
          </a:prstGeom>
          <a:noFill/>
          <a:ln w="9525">
            <a:noFill/>
            <a:miter lim="800000"/>
            <a:headEnd/>
            <a:tailEnd/>
          </a:ln>
        </p:spPr>
      </p:pic>
      <p:sp>
        <p:nvSpPr>
          <p:cNvPr id="15" name="Freeform 14"/>
          <p:cNvSpPr>
            <a:spLocks/>
          </p:cNvSpPr>
          <p:nvPr userDrawn="1"/>
        </p:nvSpPr>
        <p:spPr bwMode="auto">
          <a:xfrm>
            <a:off x="0" y="5410200"/>
            <a:ext cx="12192000" cy="1454150"/>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tx1">
              <a:lumMod val="65000"/>
              <a:lumOff val="35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sz="1800">
              <a:latin typeface="+mn-lt"/>
              <a:cs typeface="+mn-cs"/>
            </a:endParaRPr>
          </a:p>
        </p:txBody>
      </p:sp>
    </p:spTree>
    <p:extLst>
      <p:ext uri="{BB962C8B-B14F-4D97-AF65-F5344CB8AC3E}">
        <p14:creationId xmlns:p14="http://schemas.microsoft.com/office/powerpoint/2010/main" val="277346250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75057"/>
          </a:xfrm>
          <a:prstGeom prst="rect">
            <a:avLst/>
          </a:prstGeom>
          <a:solidFill>
            <a:srgbClr val="0070C0"/>
          </a:solidFill>
          <a:ln w="25400" cap="flat" cmpd="sng" algn="ctr">
            <a:noFill/>
            <a:prstDash val="solid"/>
          </a:ln>
          <a:effectLst/>
        </p:spPr>
        <p:txBody>
          <a:bodyPr anchor="ctr"/>
          <a:lstStyle/>
          <a:p>
            <a:pPr algn="ctr">
              <a:defRPr/>
            </a:pPr>
            <a:endParaRPr lang="en-US" kern="0" dirty="0">
              <a:latin typeface="Calibri"/>
            </a:endParaRPr>
          </a:p>
        </p:txBody>
      </p:sp>
      <p:pic>
        <p:nvPicPr>
          <p:cNvPr id="9" name="Picture 9" descr="iarelogo.JPG"/>
          <p:cNvPicPr>
            <a:picLocks noChangeAspect="1"/>
          </p:cNvPicPr>
          <p:nvPr/>
        </p:nvPicPr>
        <p:blipFill>
          <a:blip r:embed="rId2" cstate="print"/>
          <a:srcRect/>
          <a:stretch>
            <a:fillRect/>
          </a:stretch>
        </p:blipFill>
        <p:spPr bwMode="auto">
          <a:xfrm>
            <a:off x="11236960" y="89991"/>
            <a:ext cx="955040" cy="1007289"/>
          </a:xfrm>
          <a:prstGeom prst="rect">
            <a:avLst/>
          </a:prstGeom>
          <a:noFill/>
          <a:ln w="9525">
            <a:noFill/>
            <a:miter lim="800000"/>
            <a:headEnd/>
            <a:tailEnd/>
          </a:ln>
        </p:spPr>
      </p:pic>
      <p:sp>
        <p:nvSpPr>
          <p:cNvPr id="3" name="TextBox 2">
            <a:extLst>
              <a:ext uri="{FF2B5EF4-FFF2-40B4-BE49-F238E27FC236}">
                <a16:creationId xmlns:a16="http://schemas.microsoft.com/office/drawing/2014/main" id="{C28D28E0-7DE4-EC90-FF87-20067C9BA1AA}"/>
              </a:ext>
            </a:extLst>
          </p:cNvPr>
          <p:cNvSpPr txBox="1"/>
          <p:nvPr/>
        </p:nvSpPr>
        <p:spPr>
          <a:xfrm>
            <a:off x="2834640" y="243840"/>
            <a:ext cx="6888480" cy="6709529"/>
          </a:xfrm>
          <a:prstGeom prst="rect">
            <a:avLst/>
          </a:prstGeom>
          <a:noFill/>
        </p:spPr>
        <p:txBody>
          <a:bodyPr wrap="square" rtlCol="0">
            <a:spAutoFit/>
          </a:bodyPr>
          <a:lstStyle/>
          <a:p>
            <a:pPr algn="just"/>
            <a:r>
              <a:rPr lang="en-IN" sz="2800" b="1" dirty="0">
                <a:solidFill>
                  <a:srgbClr val="7030A0"/>
                </a:solidFill>
                <a:latin typeface="Calibri" panose="020F0502020204030204" pitchFamily="34" charset="0"/>
                <a:cs typeface="Calibri" panose="020F0502020204030204" pitchFamily="34" charset="0"/>
              </a:rPr>
              <a:t> </a:t>
            </a:r>
            <a:r>
              <a:rPr lang="en-IN" sz="2800" b="1" dirty="0">
                <a:solidFill>
                  <a:schemeClr val="bg1"/>
                </a:solidFill>
                <a:latin typeface="Calibri" panose="020F0502020204030204" pitchFamily="34" charset="0"/>
                <a:cs typeface="Calibri" panose="020F0502020204030204" pitchFamily="34" charset="0"/>
              </a:rPr>
              <a:t>INSTITUTE OF AERONAUTICAL ENGINEERING</a:t>
            </a:r>
          </a:p>
          <a:p>
            <a:pPr algn="just"/>
            <a:r>
              <a:rPr lang="en-IN" b="1" dirty="0">
                <a:solidFill>
                  <a:schemeClr val="bg1"/>
                </a:solidFill>
                <a:latin typeface="Calibri" panose="020F0502020204030204" pitchFamily="34" charset="0"/>
                <a:cs typeface="Calibri" panose="020F0502020204030204" pitchFamily="34" charset="0"/>
              </a:rPr>
              <a:t>                                            (Autonomous)</a:t>
            </a:r>
          </a:p>
          <a:p>
            <a:pPr algn="just"/>
            <a:r>
              <a:rPr lang="en-IN" b="1" dirty="0">
                <a:solidFill>
                  <a:schemeClr val="bg1"/>
                </a:solidFill>
                <a:latin typeface="Calibri" panose="020F0502020204030204" pitchFamily="34" charset="0"/>
                <a:cs typeface="Calibri" panose="020F0502020204030204" pitchFamily="34" charset="0"/>
              </a:rPr>
              <a:t>                     Dundigal –  500043,Hyderabad, Telangana</a:t>
            </a:r>
            <a:endParaRPr lang="en-IN" dirty="0">
              <a:solidFill>
                <a:schemeClr val="bg1"/>
              </a:solidFill>
            </a:endParaRPr>
          </a:p>
          <a:p>
            <a:pPr algn="just"/>
            <a:endParaRPr lang="en-IN" dirty="0">
              <a:solidFill>
                <a:schemeClr val="bg1"/>
              </a:solidFill>
            </a:endParaRPr>
          </a:p>
          <a:p>
            <a:pPr algn="just"/>
            <a:r>
              <a:rPr lang="en-IN" sz="2000" b="1" dirty="0">
                <a:solidFill>
                  <a:schemeClr val="bg1"/>
                </a:solidFill>
              </a:rPr>
              <a:t>              </a:t>
            </a:r>
            <a:r>
              <a:rPr lang="en-IN" sz="2000" b="1" u="sng" dirty="0">
                <a:solidFill>
                  <a:schemeClr val="bg1"/>
                </a:solidFill>
              </a:rPr>
              <a:t>A Deep Learning Model for fine grained malware </a:t>
            </a:r>
          </a:p>
          <a:p>
            <a:pPr algn="just"/>
            <a:r>
              <a:rPr lang="en-IN" sz="2000" b="1" dirty="0">
                <a:solidFill>
                  <a:schemeClr val="bg1"/>
                </a:solidFill>
              </a:rPr>
              <a:t>                </a:t>
            </a:r>
            <a:r>
              <a:rPr lang="en-IN" sz="2000" b="1" u="sng" dirty="0">
                <a:solidFill>
                  <a:schemeClr val="bg1"/>
                </a:solidFill>
              </a:rPr>
              <a:t>feature extraction and variant identification</a:t>
            </a:r>
          </a:p>
          <a:p>
            <a:pPr algn="just"/>
            <a:endParaRPr lang="en-IN" sz="2000" u="sng" dirty="0">
              <a:solidFill>
                <a:schemeClr val="bg1"/>
              </a:solidFill>
            </a:endParaRPr>
          </a:p>
          <a:p>
            <a:pPr algn="just"/>
            <a:r>
              <a:rPr lang="en-IN" dirty="0">
                <a:solidFill>
                  <a:schemeClr val="bg1"/>
                </a:solidFill>
              </a:rPr>
              <a:t>              Department of Computer Science  and Engineering</a:t>
            </a:r>
          </a:p>
          <a:p>
            <a:pPr algn="just"/>
            <a:r>
              <a:rPr lang="en-IN" dirty="0">
                <a:solidFill>
                  <a:schemeClr val="bg1"/>
                </a:solidFill>
              </a:rPr>
              <a:t>                                	     Bachelor of Technology</a:t>
            </a:r>
          </a:p>
          <a:p>
            <a:pPr algn="just"/>
            <a:endParaRPr lang="en-IN" dirty="0">
              <a:solidFill>
                <a:schemeClr val="bg1"/>
              </a:solidFill>
            </a:endParaRPr>
          </a:p>
          <a:p>
            <a:pPr algn="just"/>
            <a:r>
              <a:rPr lang="en-IN" dirty="0">
                <a:solidFill>
                  <a:schemeClr val="bg1"/>
                </a:solidFill>
              </a:rPr>
              <a:t>                                          </a:t>
            </a:r>
            <a:r>
              <a:rPr lang="en-IN" b="1" dirty="0">
                <a:solidFill>
                  <a:schemeClr val="bg1"/>
                </a:solidFill>
              </a:rPr>
              <a:t>Presented by</a:t>
            </a:r>
          </a:p>
          <a:p>
            <a:pPr algn="just"/>
            <a:endParaRPr lang="en-IN" b="1" dirty="0">
              <a:solidFill>
                <a:schemeClr val="bg1"/>
              </a:solidFill>
            </a:endParaRPr>
          </a:p>
          <a:p>
            <a:pPr algn="just"/>
            <a:r>
              <a:rPr lang="en-IN" dirty="0">
                <a:solidFill>
                  <a:schemeClr val="bg1"/>
                </a:solidFill>
              </a:rPr>
              <a:t>          	                     PERKA   ABHILASHA</a:t>
            </a:r>
          </a:p>
          <a:p>
            <a:pPr algn="just"/>
            <a:r>
              <a:rPr lang="en-IN" dirty="0">
                <a:solidFill>
                  <a:schemeClr val="bg1"/>
                </a:solidFill>
              </a:rPr>
              <a:t>		         22955A0501</a:t>
            </a:r>
          </a:p>
          <a:p>
            <a:pPr algn="just"/>
            <a:r>
              <a:rPr lang="en-IN" dirty="0">
                <a:solidFill>
                  <a:schemeClr val="bg1"/>
                </a:solidFill>
              </a:rPr>
              <a:t>	                  NYALAKANTI ABHISHEK</a:t>
            </a:r>
          </a:p>
          <a:p>
            <a:pPr algn="just"/>
            <a:r>
              <a:rPr lang="en-IN" dirty="0">
                <a:solidFill>
                  <a:schemeClr val="bg1"/>
                </a:solidFill>
              </a:rPr>
              <a:t>		         22955A0503</a:t>
            </a:r>
          </a:p>
          <a:p>
            <a:pPr algn="just"/>
            <a:r>
              <a:rPr lang="en-IN" dirty="0">
                <a:solidFill>
                  <a:schemeClr val="bg1"/>
                </a:solidFill>
              </a:rPr>
              <a:t>	                GEDELA BASKERA VAMSHI</a:t>
            </a:r>
          </a:p>
          <a:p>
            <a:pPr algn="just"/>
            <a:r>
              <a:rPr lang="en-IN" dirty="0">
                <a:solidFill>
                  <a:schemeClr val="bg1"/>
                </a:solidFill>
              </a:rPr>
              <a:t>		         21951A0524</a:t>
            </a:r>
          </a:p>
          <a:p>
            <a:pPr algn="just"/>
            <a:endParaRPr lang="en-IN" dirty="0">
              <a:solidFill>
                <a:schemeClr val="bg1"/>
              </a:solidFill>
            </a:endParaRPr>
          </a:p>
          <a:p>
            <a:pPr algn="just"/>
            <a:r>
              <a:rPr lang="en-IN" dirty="0">
                <a:solidFill>
                  <a:schemeClr val="bg1"/>
                </a:solidFill>
              </a:rPr>
              <a:t>                               	  </a:t>
            </a:r>
            <a:r>
              <a:rPr lang="en-IN" b="1" dirty="0">
                <a:solidFill>
                  <a:schemeClr val="bg1"/>
                </a:solidFill>
              </a:rPr>
              <a:t>Under the Guidance of</a:t>
            </a:r>
          </a:p>
          <a:p>
            <a:pPr algn="just"/>
            <a:r>
              <a:rPr lang="en-IN" dirty="0">
                <a:solidFill>
                  <a:schemeClr val="bg1"/>
                </a:solidFill>
              </a:rPr>
              <a:t>	                      Mr. P. Suresh Kumar</a:t>
            </a:r>
          </a:p>
          <a:p>
            <a:pPr algn="just"/>
            <a:r>
              <a:rPr lang="en-IN" dirty="0">
                <a:solidFill>
                  <a:schemeClr val="bg1"/>
                </a:solidFill>
              </a:rPr>
              <a:t>	                       Assistant Professor</a:t>
            </a:r>
          </a:p>
          <a:p>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E7F9D330-B758-0B65-B7A6-01982EB7406B}"/>
              </a:ext>
            </a:extLst>
          </p:cNvPr>
          <p:cNvSpPr txBox="1"/>
          <p:nvPr/>
        </p:nvSpPr>
        <p:spPr>
          <a:xfrm>
            <a:off x="1098883" y="1042202"/>
            <a:ext cx="9182501" cy="5444054"/>
          </a:xfrm>
          <a:prstGeom prst="rect">
            <a:avLst/>
          </a:prstGeom>
          <a:noFill/>
        </p:spPr>
        <p:txBody>
          <a:bodyPr wrap="square" rtlCol="0">
            <a:spAutoFit/>
          </a:bodyPr>
          <a:lstStyle/>
          <a:p>
            <a:pPr>
              <a:lnSpc>
                <a:spcPct val="150000"/>
              </a:lnSpc>
            </a:pPr>
            <a:r>
              <a:rPr lang="en-IN" b="1" dirty="0">
                <a:latin typeface="Times New Roman" panose="02020603050405020304" pitchFamily="18" charset="0"/>
                <a:cs typeface="Times New Roman" panose="02020603050405020304" pitchFamily="18" charset="0"/>
              </a:rPr>
              <a:t>FUNCTIONAL REQUIREMENTS: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Feature Extraction</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Need to implement ensemble learning and machine learning</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Training and testing</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Classification</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Detect malware</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Calculate performance metrics</a:t>
            </a:r>
          </a:p>
          <a:p>
            <a:pPr>
              <a:lnSpc>
                <a:spcPct val="150000"/>
              </a:lnSpc>
            </a:pPr>
            <a:r>
              <a:rPr lang="en-IN" b="1" dirty="0">
                <a:latin typeface="Times New Roman" panose="02020603050405020304" pitchFamily="18" charset="0"/>
                <a:cs typeface="Times New Roman" panose="02020603050405020304" pitchFamily="18" charset="0"/>
              </a:rPr>
              <a:t>NON-FUNCTIONAL REQUIREMENTS:</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Accuracy</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Performance</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Scalability</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Usability</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security</a:t>
            </a:r>
          </a:p>
        </p:txBody>
      </p:sp>
    </p:spTree>
    <p:extLst>
      <p:ext uri="{BB962C8B-B14F-4D97-AF65-F5344CB8AC3E}">
        <p14:creationId xmlns:p14="http://schemas.microsoft.com/office/powerpoint/2010/main" val="2491638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r>
              <a:rPr lang="en-US" sz="2000" b="1" u="sng" dirty="0">
                <a:latin typeface="Times New Roman" panose="02020603050405020304" pitchFamily="18" charset="0"/>
                <a:ea typeface="+mn-lt"/>
                <a:cs typeface="Times New Roman" panose="02020603050405020304" pitchFamily="18" charset="0"/>
              </a:rPr>
              <a:t>Algorithm for CNN:</a:t>
            </a:r>
          </a:p>
        </p:txBody>
      </p:sp>
      <p:sp>
        <p:nvSpPr>
          <p:cNvPr id="6" name="TextBox 5">
            <a:extLst>
              <a:ext uri="{FF2B5EF4-FFF2-40B4-BE49-F238E27FC236}">
                <a16:creationId xmlns:a16="http://schemas.microsoft.com/office/drawing/2014/main" id="{72572153-F03C-9584-CD9B-557FC538417A}"/>
              </a:ext>
            </a:extLst>
          </p:cNvPr>
          <p:cNvSpPr txBox="1"/>
          <p:nvPr/>
        </p:nvSpPr>
        <p:spPr>
          <a:xfrm>
            <a:off x="1147011" y="1836821"/>
            <a:ext cx="7876673" cy="33665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Initialize the CNN model as a sequence of layers.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Conv2D layers to extract features from input data</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pooling layers  to </a:t>
            </a:r>
            <a:r>
              <a:rPr lang="en-US" dirty="0" err="1">
                <a:latin typeface="Times New Roman" panose="02020603050405020304" pitchFamily="18" charset="0"/>
                <a:cs typeface="Times New Roman" panose="02020603050405020304" pitchFamily="18" charset="0"/>
              </a:rPr>
              <a:t>downsample</a:t>
            </a:r>
            <a:r>
              <a:rPr lang="en-US" dirty="0">
                <a:latin typeface="Times New Roman" panose="02020603050405020304" pitchFamily="18" charset="0"/>
                <a:cs typeface="Times New Roman" panose="02020603050405020304" pitchFamily="18" charset="0"/>
              </a:rPr>
              <a:t> feature maps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Flatten the 2D output from the last convolutional/pooling layer into a 1D vector.</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Dense layers to interpret the features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Compile the CNN model with optimizer, loss function, and metrics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Fit the model to training data</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the trained model on test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208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769352" y="1501541"/>
            <a:ext cx="10809839" cy="3993765"/>
          </a:xfrm>
        </p:spPr>
        <p:txBody>
          <a:bodyPr lIns="91440" tIns="45720" rIns="91440" bIns="45720" anchor="t"/>
          <a:lstStyle/>
          <a:p>
            <a:pPr algn="just">
              <a:lnSpc>
                <a:spcPct val="150000"/>
              </a:lnSpc>
              <a:spcBef>
                <a:spcPts val="480"/>
              </a:spcBef>
            </a:pPr>
            <a:r>
              <a:rPr lang="en-US" sz="1800" dirty="0">
                <a:latin typeface="Times New Roman" panose="02020603050405020304" pitchFamily="18" charset="0"/>
                <a:ea typeface="+mn-lt"/>
                <a:cs typeface="Times New Roman" panose="02020603050405020304" pitchFamily="18" charset="0"/>
              </a:rPr>
              <a:t>Initialization: The hidden state is initialized with zeros or random values.</a:t>
            </a:r>
          </a:p>
          <a:p>
            <a:pPr algn="l">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Load and Preprocess Data</a:t>
            </a:r>
          </a:p>
          <a:p>
            <a:pPr algn="l">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Load the dataset. Split the data into training and testing sets. Normalize the data.</a:t>
            </a:r>
          </a:p>
          <a:p>
            <a:pPr algn="l">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Define the LSTM Model</a:t>
            </a:r>
          </a:p>
          <a:p>
            <a:pPr algn="l">
              <a:lnSpc>
                <a:spcPct val="150000"/>
              </a:lnSpc>
            </a:pPr>
            <a:r>
              <a:rPr lang="en-US" sz="1800" dirty="0">
                <a:latin typeface="Times New Roman" panose="02020603050405020304" pitchFamily="18" charset="0"/>
                <a:ea typeface="Calibri" panose="020F0502020204030204" pitchFamily="34" charset="0"/>
                <a:cs typeface="Times New Roman" panose="02020603050405020304" pitchFamily="18" charset="0"/>
              </a:rPr>
              <a:t>Initialize the Sequential model. Add LSTM layers with specified units and activation functions. Add a Dropout layer to prevent overfitting. Add a Dense layer with the specified number of units and activation function.</a:t>
            </a:r>
            <a:endParaRPr lang="en-US" sz="1800" dirty="0">
              <a:latin typeface="Times New Roman" panose="02020603050405020304" pitchFamily="18" charset="0"/>
              <a:ea typeface="+mn-lt"/>
              <a:cs typeface="Times New Roman" panose="02020603050405020304" pitchFamily="18" charset="0"/>
            </a:endParaRPr>
          </a:p>
          <a:p>
            <a:pPr algn="just">
              <a:lnSpc>
                <a:spcPct val="150000"/>
              </a:lnSpc>
              <a:spcBef>
                <a:spcPts val="480"/>
              </a:spcBef>
            </a:pPr>
            <a:r>
              <a:rPr lang="en-US" sz="1800" dirty="0">
                <a:latin typeface="Times New Roman" panose="02020603050405020304" pitchFamily="18" charset="0"/>
                <a:ea typeface="+mn-lt"/>
                <a:cs typeface="Times New Roman" panose="02020603050405020304" pitchFamily="18" charset="0"/>
              </a:rPr>
              <a:t>For each element (t) in the sequence: The current element (</a:t>
            </a:r>
            <a:r>
              <a:rPr lang="en-US" sz="1800" dirty="0" err="1">
                <a:latin typeface="Times New Roman" panose="02020603050405020304" pitchFamily="18" charset="0"/>
                <a:ea typeface="+mn-lt"/>
                <a:cs typeface="Times New Roman" panose="02020603050405020304" pitchFamily="18" charset="0"/>
              </a:rPr>
              <a:t>x_t</a:t>
            </a:r>
            <a:r>
              <a:rPr lang="en-US" sz="1800" dirty="0">
                <a:latin typeface="Times New Roman" panose="02020603050405020304" pitchFamily="18" charset="0"/>
                <a:ea typeface="+mn-lt"/>
                <a:cs typeface="Times New Roman" panose="02020603050405020304" pitchFamily="18" charset="0"/>
              </a:rPr>
              <a:t>) is fed into the input </a:t>
            </a:r>
            <a:r>
              <a:rPr lang="en-US" sz="1800" dirty="0" err="1">
                <a:latin typeface="Times New Roman" panose="02020603050405020304" pitchFamily="18" charset="0"/>
                <a:ea typeface="+mn-lt"/>
                <a:cs typeface="Times New Roman" panose="02020603050405020304" pitchFamily="18" charset="0"/>
              </a:rPr>
              <a:t>layer.The</a:t>
            </a:r>
            <a:r>
              <a:rPr lang="en-US" sz="1800" dirty="0">
                <a:latin typeface="Times New Roman" panose="02020603050405020304" pitchFamily="18" charset="0"/>
                <a:ea typeface="+mn-lt"/>
                <a:cs typeface="Times New Roman" panose="02020603050405020304" pitchFamily="18" charset="0"/>
              </a:rPr>
              <a:t> current hidden state (h_(t-1)) from the previous step is retrieved. The recurrent layer processes the input (</a:t>
            </a:r>
            <a:r>
              <a:rPr lang="en-US" sz="1800" dirty="0" err="1">
                <a:latin typeface="Times New Roman" panose="02020603050405020304" pitchFamily="18" charset="0"/>
                <a:ea typeface="+mn-lt"/>
                <a:cs typeface="Times New Roman" panose="02020603050405020304" pitchFamily="18" charset="0"/>
              </a:rPr>
              <a:t>x_t</a:t>
            </a:r>
            <a:r>
              <a:rPr lang="en-US" sz="1800" dirty="0">
                <a:latin typeface="Times New Roman" panose="02020603050405020304" pitchFamily="18" charset="0"/>
                <a:ea typeface="+mn-lt"/>
                <a:cs typeface="Times New Roman" panose="02020603050405020304" pitchFamily="18" charset="0"/>
              </a:rPr>
              <a:t>) and the previous hidden state (h_(t-1)) to update the current hidden state (</a:t>
            </a:r>
            <a:r>
              <a:rPr lang="en-US" sz="1800" dirty="0" err="1">
                <a:latin typeface="Times New Roman" panose="02020603050405020304" pitchFamily="18" charset="0"/>
                <a:ea typeface="+mn-lt"/>
                <a:cs typeface="Times New Roman" panose="02020603050405020304" pitchFamily="18" charset="0"/>
              </a:rPr>
              <a:t>h_t</a:t>
            </a:r>
            <a:r>
              <a:rPr lang="en-US" sz="1800" dirty="0">
                <a:latin typeface="Times New Roman" panose="02020603050405020304" pitchFamily="18" charset="0"/>
                <a:ea typeface="+mn-lt"/>
                <a:cs typeface="Times New Roman" panose="02020603050405020304" pitchFamily="18" charset="0"/>
              </a:rPr>
              <a:t>) and generate the output (</a:t>
            </a:r>
            <a:r>
              <a:rPr lang="en-US" sz="1800" dirty="0" err="1">
                <a:latin typeface="Times New Roman" panose="02020603050405020304" pitchFamily="18" charset="0"/>
                <a:ea typeface="+mn-lt"/>
                <a:cs typeface="Times New Roman" panose="02020603050405020304" pitchFamily="18" charset="0"/>
              </a:rPr>
              <a:t>o_t</a:t>
            </a:r>
            <a:r>
              <a:rPr lang="en-US" sz="1800" dirty="0">
                <a:latin typeface="Times New Roman" panose="02020603050405020304" pitchFamily="18" charset="0"/>
                <a:ea typeface="+mn-lt"/>
                <a:cs typeface="Times New Roman" panose="02020603050405020304" pitchFamily="18" charset="0"/>
              </a:rPr>
              <a:t>).</a:t>
            </a:r>
          </a:p>
          <a:p>
            <a:pPr algn="just">
              <a:lnSpc>
                <a:spcPct val="150000"/>
              </a:lnSpc>
              <a:spcBef>
                <a:spcPts val="480"/>
              </a:spcBef>
            </a:pPr>
            <a:r>
              <a:rPr lang="en-US" sz="1800" dirty="0">
                <a:latin typeface="Times New Roman" panose="02020603050405020304" pitchFamily="18" charset="0"/>
                <a:ea typeface="+mn-lt"/>
                <a:cs typeface="Times New Roman" panose="02020603050405020304" pitchFamily="18" charset="0"/>
              </a:rPr>
              <a:t>Output: The output sequence (o_1, o_2, ..., </a:t>
            </a:r>
            <a:r>
              <a:rPr lang="en-US" sz="1800" dirty="0" err="1">
                <a:latin typeface="Times New Roman" panose="02020603050405020304" pitchFamily="18" charset="0"/>
                <a:ea typeface="+mn-lt"/>
                <a:cs typeface="Times New Roman" panose="02020603050405020304" pitchFamily="18" charset="0"/>
              </a:rPr>
              <a:t>o_T</a:t>
            </a:r>
            <a:r>
              <a:rPr lang="en-US" sz="1800" dirty="0">
                <a:latin typeface="Times New Roman" panose="02020603050405020304" pitchFamily="18" charset="0"/>
                <a:ea typeface="+mn-lt"/>
                <a:cs typeface="Times New Roman" panose="02020603050405020304" pitchFamily="18" charset="0"/>
              </a:rPr>
              <a:t>) is obtained after processing all elements in the sequence.</a:t>
            </a:r>
          </a:p>
        </p:txBody>
      </p:sp>
      <p:sp>
        <p:nvSpPr>
          <p:cNvPr id="4" name="TextBox 3">
            <a:extLst>
              <a:ext uri="{FF2B5EF4-FFF2-40B4-BE49-F238E27FC236}">
                <a16:creationId xmlns:a16="http://schemas.microsoft.com/office/drawing/2014/main" id="{1DAF39CB-2265-391C-C706-1510EC60F448}"/>
              </a:ext>
            </a:extLst>
          </p:cNvPr>
          <p:cNvSpPr txBox="1"/>
          <p:nvPr/>
        </p:nvSpPr>
        <p:spPr>
          <a:xfrm>
            <a:off x="500514" y="920324"/>
            <a:ext cx="9822046" cy="923330"/>
          </a:xfrm>
          <a:prstGeom prst="rect">
            <a:avLst/>
          </a:prstGeom>
          <a:noFill/>
        </p:spPr>
        <p:txBody>
          <a:bodyPr wrap="square">
            <a:spAutoFit/>
          </a:bodyPr>
          <a:lstStyle/>
          <a:p>
            <a:pPr marL="0" indent="0" algn="l">
              <a:buNone/>
            </a:pPr>
            <a:endParaRPr lang="en-US" sz="1800" dirty="0">
              <a:latin typeface="Söhne"/>
              <a:ea typeface="Calibri" panose="020F0502020204030204" pitchFamily="34" charset="0"/>
              <a:cs typeface="Calibri" panose="020F0502020204030204" pitchFamily="34" charset="0"/>
            </a:endParaRPr>
          </a:p>
          <a:p>
            <a:pPr marL="0" indent="0" algn="l">
              <a:buNone/>
            </a:pPr>
            <a:r>
              <a:rPr lang="en-US" b="1" u="sng" dirty="0">
                <a:latin typeface="Times New Roman" panose="02020603050405020304" pitchFamily="18" charset="0"/>
                <a:ea typeface="Calibri" panose="020F0502020204030204" pitchFamily="34" charset="0"/>
                <a:cs typeface="Times New Roman" panose="02020603050405020304" pitchFamily="18" charset="0"/>
              </a:rPr>
              <a:t>ALGORITHM FOR RNN MODEL:</a:t>
            </a:r>
          </a:p>
          <a:p>
            <a:pPr marL="0" indent="0" algn="l">
              <a:buNone/>
            </a:pPr>
            <a:endParaRPr lang="en-US" b="1" u="sng" dirty="0">
              <a:latin typeface="Söhne"/>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5170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06972471-468B-B94A-5EF2-2411D8B285D0}"/>
              </a:ext>
            </a:extLst>
          </p:cNvPr>
          <p:cNvSpPr txBox="1"/>
          <p:nvPr/>
        </p:nvSpPr>
        <p:spPr>
          <a:xfrm>
            <a:off x="813335" y="1389246"/>
            <a:ext cx="10693667" cy="383181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MODELS:</a:t>
            </a:r>
          </a:p>
          <a:p>
            <a:endParaRPr lang="en-IN" b="1" u="sng"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Decision tree classifier</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Gradient boosting</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K-nearest neighbors(KNN)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Logistic regression classifier</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Naïve bayes</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Random Forest</a:t>
            </a:r>
          </a:p>
          <a:p>
            <a:pPr marL="742950" lvl="1" indent="-285750">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20474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06972471-468B-B94A-5EF2-2411D8B285D0}"/>
              </a:ext>
            </a:extLst>
          </p:cNvPr>
          <p:cNvSpPr txBox="1"/>
          <p:nvPr/>
        </p:nvSpPr>
        <p:spPr>
          <a:xfrm>
            <a:off x="813335" y="1389246"/>
            <a:ext cx="10693667" cy="397031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MODULES:</a:t>
            </a:r>
          </a:p>
          <a:p>
            <a:endParaRPr lang="en-IN" b="1" u="sng"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collection module</a:t>
            </a:r>
          </a:p>
          <a:p>
            <a:pPr marL="742950" lvl="1" indent="-285750">
              <a:lnSpc>
                <a:spcPct val="150000"/>
              </a:lnSpc>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Prepocessing</a:t>
            </a:r>
            <a:r>
              <a:rPr lang="en-US" dirty="0">
                <a:latin typeface="Times New Roman" panose="02020603050405020304" pitchFamily="18" charset="0"/>
                <a:cs typeface="Times New Roman" panose="02020603050405020304" pitchFamily="18" charset="0"/>
              </a:rPr>
              <a:t> module</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 training module</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User interface module</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storage module</a:t>
            </a:r>
          </a:p>
          <a:p>
            <a:pPr marL="742950" lvl="1"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System integration module </a:t>
            </a:r>
          </a:p>
          <a:p>
            <a:endParaRPr lang="en-US" dirty="0"/>
          </a:p>
          <a:p>
            <a:endParaRPr lang="en-IN" dirty="0"/>
          </a:p>
          <a:p>
            <a:endParaRPr lang="en-IN" dirty="0"/>
          </a:p>
        </p:txBody>
      </p:sp>
    </p:spTree>
    <p:extLst>
      <p:ext uri="{BB962C8B-B14F-4D97-AF65-F5344CB8AC3E}">
        <p14:creationId xmlns:p14="http://schemas.microsoft.com/office/powerpoint/2010/main" val="2351100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E7F9D330-B758-0B65-B7A6-01982EB7406B}"/>
              </a:ext>
            </a:extLst>
          </p:cNvPr>
          <p:cNvSpPr txBox="1"/>
          <p:nvPr/>
        </p:nvSpPr>
        <p:spPr>
          <a:xfrm>
            <a:off x="1251283" y="1235242"/>
            <a:ext cx="9182501" cy="3831818"/>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METHODOLOGY:</a:t>
            </a:r>
          </a:p>
          <a:p>
            <a:endParaRPr lang="en-IN" b="1" u="sng" dirty="0"/>
          </a:p>
          <a:p>
            <a:pPr marL="28575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Data Collection and Preparation</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 Acquisition</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Data Preprocessing</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Feature selection </a:t>
            </a:r>
          </a:p>
          <a:p>
            <a:pPr marL="742950" lvl="1" indent="-285750">
              <a:lnSpc>
                <a:spcPct val="150000"/>
              </a:lnSpc>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model training and evaluation</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Model Implementation:</a:t>
            </a:r>
          </a:p>
          <a:p>
            <a:pPr marL="742950" lvl="1" indent="-285750">
              <a:lnSpc>
                <a:spcPct val="150000"/>
              </a:lnSpc>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Implement deep learning models using frameworks like </a:t>
            </a:r>
            <a:r>
              <a:rPr lang="en-US" dirty="0" err="1">
                <a:latin typeface="Times New Roman" panose="02020603050405020304" pitchFamily="18" charset="0"/>
                <a:cs typeface="Times New Roman" panose="02020603050405020304" pitchFamily="18" charset="0"/>
              </a:rPr>
              <a:t>TKInter</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Keras</a:t>
            </a: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5874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E7F9D330-B758-0B65-B7A6-01982EB7406B}"/>
              </a:ext>
            </a:extLst>
          </p:cNvPr>
          <p:cNvSpPr txBox="1"/>
          <p:nvPr/>
        </p:nvSpPr>
        <p:spPr>
          <a:xfrm>
            <a:off x="1190323" y="1347002"/>
            <a:ext cx="9701197" cy="3925883"/>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CONCLUSION:</a:t>
            </a:r>
          </a:p>
          <a:p>
            <a:endParaRPr lang="en-IN" b="1" u="sng" dirty="0">
              <a:latin typeface="Times New Roman" panose="02020603050405020304" pitchFamily="18" charset="0"/>
              <a:cs typeface="Times New Roman" panose="02020603050405020304" pitchFamily="18" charset="0"/>
            </a:endParaRPr>
          </a:p>
          <a:p>
            <a:pPr algn="just">
              <a:lnSpc>
                <a:spcPct val="150000"/>
              </a:lnSpc>
            </a:pPr>
            <a:r>
              <a:rPr lang="en-IN" dirty="0"/>
              <a:t>       </a:t>
            </a:r>
            <a:r>
              <a:rPr lang="en-IN" sz="1800" dirty="0">
                <a:solidFill>
                  <a:srgbClr val="000000"/>
                </a:solidFill>
                <a:effectLst/>
                <a:latin typeface="Times New Roman" panose="02020603050405020304" pitchFamily="18" charset="0"/>
                <a:ea typeface="Times New Roman" panose="02020603050405020304" pitchFamily="18" charset="0"/>
              </a:rPr>
              <a:t>In this Project, we devised a framework that can detect malicious Android applications. The proposed technique takes into account various elements of machine learning and achieves a 96.24% in identifying malicious Android applications. We first define and pick functions to capture and </a:t>
            </a:r>
            <a:r>
              <a:rPr lang="en-IN" sz="1800" dirty="0" err="1">
                <a:solidFill>
                  <a:srgbClr val="000000"/>
                </a:solidFill>
                <a:effectLst/>
                <a:latin typeface="Times New Roman" panose="02020603050405020304" pitchFamily="18" charset="0"/>
                <a:ea typeface="Times New Roman" panose="02020603050405020304" pitchFamily="18" charset="0"/>
              </a:rPr>
              <a:t>analyze</a:t>
            </a:r>
            <a:r>
              <a:rPr lang="en-IN" sz="1800" dirty="0">
                <a:solidFill>
                  <a:srgbClr val="000000"/>
                </a:solidFill>
                <a:effectLst/>
                <a:latin typeface="Times New Roman" panose="02020603050405020304" pitchFamily="18" charset="0"/>
                <a:ea typeface="Times New Roman" panose="02020603050405020304" pitchFamily="18" charset="0"/>
              </a:rPr>
              <a:t> Android apps' </a:t>
            </a:r>
            <a:r>
              <a:rPr lang="en-IN" sz="1800" dirty="0" err="1">
                <a:solidFill>
                  <a:srgbClr val="000000"/>
                </a:solidFill>
                <a:effectLst/>
                <a:latin typeface="Times New Roman" panose="02020603050405020304" pitchFamily="18" charset="0"/>
                <a:ea typeface="Times New Roman" panose="02020603050405020304" pitchFamily="18" charset="0"/>
              </a:rPr>
              <a:t>behavior</a:t>
            </a:r>
            <a:r>
              <a:rPr lang="en-IN" sz="1800" dirty="0">
                <a:solidFill>
                  <a:srgbClr val="000000"/>
                </a:solidFill>
                <a:effectLst/>
                <a:latin typeface="Times New Roman" panose="02020603050405020304" pitchFamily="18" charset="0"/>
                <a:ea typeface="Times New Roman" panose="02020603050405020304" pitchFamily="18" charset="0"/>
              </a:rPr>
              <a:t>, leveraging reverse application engineering and </a:t>
            </a:r>
            <a:r>
              <a:rPr lang="en-IN" sz="1800" dirty="0" err="1">
                <a:solidFill>
                  <a:srgbClr val="000000"/>
                </a:solidFill>
                <a:effectLst/>
                <a:latin typeface="Times New Roman" panose="02020603050405020304" pitchFamily="18" charset="0"/>
                <a:ea typeface="Times New Roman" panose="02020603050405020304" pitchFamily="18" charset="0"/>
              </a:rPr>
              <a:t>AndroGuard</a:t>
            </a:r>
            <a:r>
              <a:rPr lang="en-IN" sz="1800" dirty="0">
                <a:solidFill>
                  <a:srgbClr val="000000"/>
                </a:solidFill>
                <a:effectLst/>
                <a:latin typeface="Times New Roman" panose="02020603050405020304" pitchFamily="18" charset="0"/>
                <a:ea typeface="Times New Roman" panose="02020603050405020304" pitchFamily="18" charset="0"/>
              </a:rPr>
              <a:t> to extract features into binary vectors and then use python build modules and split shuffle functions to train the model with benign and malicious datasets. Our experimental findings show that our suggested model has a false positive rate of 0.3 with 96% accuracy in the given environment with an enhanced and larger feature and sample sets. </a:t>
            </a:r>
            <a:endParaRPr lang="en-IN" dirty="0"/>
          </a:p>
        </p:txBody>
      </p:sp>
    </p:spTree>
    <p:extLst>
      <p:ext uri="{BB962C8B-B14F-4D97-AF65-F5344CB8AC3E}">
        <p14:creationId xmlns:p14="http://schemas.microsoft.com/office/powerpoint/2010/main" val="29596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E7F9D330-B758-0B65-B7A6-01982EB7406B}"/>
              </a:ext>
            </a:extLst>
          </p:cNvPr>
          <p:cNvSpPr txBox="1"/>
          <p:nvPr/>
        </p:nvSpPr>
        <p:spPr>
          <a:xfrm>
            <a:off x="490888" y="994610"/>
            <a:ext cx="10972800" cy="4247317"/>
          </a:xfrm>
          <a:prstGeom prst="rect">
            <a:avLst/>
          </a:prstGeom>
          <a:noFill/>
        </p:spPr>
        <p:txBody>
          <a:bodyPr wrap="square" rtlCol="0">
            <a:spAutoFit/>
          </a:bodyPr>
          <a:lstStyle/>
          <a:p>
            <a:r>
              <a:rPr lang="en-IN" b="1" u="sng" dirty="0"/>
              <a:t>REFERENCES:</a:t>
            </a:r>
          </a:p>
          <a:p>
            <a:endParaRPr lang="en-IN" b="1" u="sng" dirty="0"/>
          </a:p>
          <a:p>
            <a:r>
              <a:rPr lang="en-IN" dirty="0">
                <a:latin typeface="Times New Roman" panose="02020603050405020304" pitchFamily="18" charset="0"/>
                <a:cs typeface="Times New Roman" panose="02020603050405020304" pitchFamily="18" charset="0"/>
              </a:rPr>
              <a:t>[1] Anderson, R., Barton, C., </a:t>
            </a:r>
            <a:r>
              <a:rPr lang="en-IN" dirty="0" err="1">
                <a:latin typeface="Times New Roman" panose="02020603050405020304" pitchFamily="18" charset="0"/>
                <a:cs typeface="Times New Roman" panose="02020603050405020304" pitchFamily="18" charset="0"/>
              </a:rPr>
              <a:t>Böhme</a:t>
            </a:r>
            <a:r>
              <a:rPr lang="en-IN" dirty="0">
                <a:latin typeface="Times New Roman" panose="02020603050405020304" pitchFamily="18" charset="0"/>
                <a:cs typeface="Times New Roman" panose="02020603050405020304" pitchFamily="18" charset="0"/>
              </a:rPr>
              <a:t>, R., Clayton, R., Van </a:t>
            </a:r>
            <a:r>
              <a:rPr lang="en-IN" dirty="0" err="1">
                <a:latin typeface="Times New Roman" panose="02020603050405020304" pitchFamily="18" charset="0"/>
                <a:cs typeface="Times New Roman" panose="02020603050405020304" pitchFamily="18" charset="0"/>
              </a:rPr>
              <a:t>Eeten</a:t>
            </a:r>
            <a:r>
              <a:rPr lang="en-IN" dirty="0">
                <a:latin typeface="Times New Roman" panose="02020603050405020304" pitchFamily="18" charset="0"/>
                <a:cs typeface="Times New Roman" panose="02020603050405020304" pitchFamily="18" charset="0"/>
              </a:rPr>
              <a:t>, M. J., Levi, M., ... &amp; Savage, S. (2013). Measuring the cost of cybercrime. In The economics of information security and privacy (pp. 265-300). Springer, Berlin, Heidelberg.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[2] Li, B., Roundy, K., Gates, C., &amp; </a:t>
            </a:r>
            <a:r>
              <a:rPr lang="en-IN" dirty="0" err="1">
                <a:latin typeface="Times New Roman" panose="02020603050405020304" pitchFamily="18" charset="0"/>
                <a:cs typeface="Times New Roman" panose="02020603050405020304" pitchFamily="18" charset="0"/>
              </a:rPr>
              <a:t>Vorobeychik</a:t>
            </a:r>
            <a:r>
              <a:rPr lang="en-IN" dirty="0">
                <a:latin typeface="Times New Roman" panose="02020603050405020304" pitchFamily="18" charset="0"/>
                <a:cs typeface="Times New Roman" panose="02020603050405020304" pitchFamily="18" charset="0"/>
              </a:rPr>
              <a:t>, Y. (2017, March). Large Scale Identification of Malicious Singleton Files. In Proceedings of the Seventh ACM on Conference on Data and Application Security and Privacy (pp. 227-238). ACM.</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Alazab</a:t>
            </a:r>
            <a:r>
              <a:rPr lang="en-IN" dirty="0">
                <a:latin typeface="Times New Roman" panose="02020603050405020304" pitchFamily="18" charset="0"/>
                <a:cs typeface="Times New Roman" panose="02020603050405020304" pitchFamily="18" charset="0"/>
              </a:rPr>
              <a:t>, M., Venkataraman, S., &amp; Watters, P. (2010, July). Towards under standing malware behaviour by the extraction of API calls. In 2010 Second Cybercrime and Trustworthy Computing Workshop (pp. 52-59). IEEE.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[4] Tang, M., </a:t>
            </a:r>
            <a:r>
              <a:rPr lang="en-IN" dirty="0" err="1">
                <a:latin typeface="Times New Roman" panose="02020603050405020304" pitchFamily="18" charset="0"/>
                <a:cs typeface="Times New Roman" panose="02020603050405020304" pitchFamily="18" charset="0"/>
              </a:rPr>
              <a:t>Alazab</a:t>
            </a:r>
            <a:r>
              <a:rPr lang="en-IN" dirty="0">
                <a:latin typeface="Times New Roman" panose="02020603050405020304" pitchFamily="18" charset="0"/>
                <a:cs typeface="Times New Roman" panose="02020603050405020304" pitchFamily="18" charset="0"/>
              </a:rPr>
              <a:t>, M., &amp; Luo, Y. (2017). Big data for cybersecurity: vulnerability disclosure trends and dependencies. IEEE Transactions on Big Data. </a:t>
            </a:r>
          </a:p>
        </p:txBody>
      </p:sp>
    </p:spTree>
    <p:extLst>
      <p:ext uri="{BB962C8B-B14F-4D97-AF65-F5344CB8AC3E}">
        <p14:creationId xmlns:p14="http://schemas.microsoft.com/office/powerpoint/2010/main" val="340644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pic>
        <p:nvPicPr>
          <p:cNvPr id="4" name="Picture 3">
            <a:extLst>
              <a:ext uri="{FF2B5EF4-FFF2-40B4-BE49-F238E27FC236}">
                <a16:creationId xmlns:a16="http://schemas.microsoft.com/office/drawing/2014/main" id="{22904781-D749-E098-70E2-D5988EC3F926}"/>
              </a:ext>
            </a:extLst>
          </p:cNvPr>
          <p:cNvPicPr>
            <a:picLocks noChangeAspect="1"/>
          </p:cNvPicPr>
          <p:nvPr/>
        </p:nvPicPr>
        <p:blipFill>
          <a:blip r:embed="rId2"/>
          <a:stretch>
            <a:fillRect/>
          </a:stretch>
        </p:blipFill>
        <p:spPr>
          <a:xfrm>
            <a:off x="1809162" y="1371600"/>
            <a:ext cx="8178118" cy="4500880"/>
          </a:xfrm>
          <a:prstGeom prst="rect">
            <a:avLst/>
          </a:prstGeom>
        </p:spPr>
      </p:pic>
    </p:spTree>
    <p:extLst>
      <p:ext uri="{BB962C8B-B14F-4D97-AF65-F5344CB8AC3E}">
        <p14:creationId xmlns:p14="http://schemas.microsoft.com/office/powerpoint/2010/main" val="2920308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714A-EF03-40CD-6C0D-FA89B581D28F}"/>
              </a:ext>
            </a:extLst>
          </p:cNvPr>
          <p:cNvSpPr>
            <a:spLocks noGrp="1"/>
          </p:cNvSpPr>
          <p:nvPr>
            <p:ph type="title"/>
          </p:nvPr>
        </p:nvSpPr>
        <p:spPr>
          <a:xfrm>
            <a:off x="609599" y="85060"/>
            <a:ext cx="10972800" cy="869576"/>
          </a:xfrm>
        </p:spPr>
        <p:txBody>
          <a:bodyPr lIns="91440" tIns="45720" rIns="91440" bIns="45720" anchor="t"/>
          <a:lstStyle/>
          <a:p>
            <a:r>
              <a:rPr lang="en-IN" dirty="0">
                <a:solidFill>
                  <a:schemeClr val="bg1"/>
                </a:solidFill>
              </a:rPr>
              <a:t> </a:t>
            </a:r>
            <a:endParaRPr lang="en-IN" dirty="0">
              <a:solidFill>
                <a:schemeClr val="bg1"/>
              </a:solidFill>
              <a:ea typeface="Calibri"/>
              <a:cs typeface="Calibri"/>
            </a:endParaRPr>
          </a:p>
        </p:txBody>
      </p:sp>
      <p:sp>
        <p:nvSpPr>
          <p:cNvPr id="5" name="TextBox 4">
            <a:extLst>
              <a:ext uri="{FF2B5EF4-FFF2-40B4-BE49-F238E27FC236}">
                <a16:creationId xmlns:a16="http://schemas.microsoft.com/office/drawing/2014/main" id="{2FD17FD5-AD71-D102-3FB3-0E834C6C6953}"/>
              </a:ext>
            </a:extLst>
          </p:cNvPr>
          <p:cNvSpPr txBox="1"/>
          <p:nvPr/>
        </p:nvSpPr>
        <p:spPr>
          <a:xfrm>
            <a:off x="949960" y="1554540"/>
            <a:ext cx="6146800" cy="3754874"/>
          </a:xfrm>
          <a:prstGeom prst="rect">
            <a:avLst/>
          </a:prstGeom>
          <a:noFill/>
        </p:spPr>
        <p:txBody>
          <a:bodyPr wrap="square">
            <a:spAutoFit/>
          </a:bodyPr>
          <a:lstStyle/>
          <a:p>
            <a:pPr eaLnBrk="1" hangingPunct="1"/>
            <a:r>
              <a:rPr lang="en-US" altLang="en-US" sz="2000" b="1" u="sng" dirty="0">
                <a:latin typeface="Times New Roman" panose="02020603050405020304" pitchFamily="18" charset="0"/>
                <a:ea typeface="Cambria" pitchFamily="18" charset="0"/>
                <a:cs typeface="Times New Roman" panose="02020603050405020304" pitchFamily="18" charset="0"/>
              </a:rPr>
              <a:t>OUTLINE:</a:t>
            </a:r>
          </a:p>
          <a:p>
            <a:pPr eaLnBrk="1" hangingPunct="1"/>
            <a:endParaRPr lang="en-US" altLang="en-US" sz="1800" b="1" u="sng" dirty="0">
              <a:latin typeface="Times New Roman" panose="02020603050405020304" pitchFamily="18" charset="0"/>
              <a:ea typeface="Cambria" pitchFamily="18" charset="0"/>
              <a:cs typeface="Times New Roman" panose="02020603050405020304" pitchFamily="18" charset="0"/>
            </a:endParaRP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rPr>
              <a:t>Abstract</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rPr>
              <a:t>Problem statement</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rPr>
              <a:t>Existing System &amp; Proposed System</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rPr>
              <a:t>Architecture of the Project</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rPr>
              <a:t>Requirements</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rPr>
              <a:t>Algorithms</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rPr>
              <a:t>Modules</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rPr>
              <a:t>Methodology</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rPr>
              <a:t>Results</a:t>
            </a:r>
          </a:p>
          <a:p>
            <a:pPr marL="742950" lvl="1" indent="-285750">
              <a:buFont typeface="Courier New" panose="02070309020205020404" pitchFamily="49" charset="0"/>
              <a:buChar char="o"/>
            </a:pPr>
            <a:r>
              <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rPr>
              <a:t>References</a:t>
            </a:r>
          </a:p>
        </p:txBody>
      </p:sp>
    </p:spTree>
    <p:extLst>
      <p:ext uri="{BB962C8B-B14F-4D97-AF65-F5344CB8AC3E}">
        <p14:creationId xmlns:p14="http://schemas.microsoft.com/office/powerpoint/2010/main" val="248741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924560" y="1084691"/>
            <a:ext cx="1039911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9658C593-5610-B2F2-FACF-43BE9FE21340}"/>
              </a:ext>
            </a:extLst>
          </p:cNvPr>
          <p:cNvSpPr txBox="1"/>
          <p:nvPr/>
        </p:nvSpPr>
        <p:spPr>
          <a:xfrm>
            <a:off x="965200" y="1493520"/>
            <a:ext cx="10312400" cy="3648884"/>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ABSTRACT:</a:t>
            </a:r>
          </a:p>
          <a:p>
            <a:pPr algn="just">
              <a:lnSpc>
                <a:spcPct val="150000"/>
              </a:lnSpc>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Android dominates the smartphone market, it's become a bullseye for malware creators, rendering traditional detection methods obsolete. This research tackles this critical issue by leveraging machine learning to identify malicious apps on Android devices. Their approach is two-pronged: firstly, they utilize a wider range of informative features to analyze apps, and secondly, they combine various machine learning algorithms, including AdaBoost, to boost detection accuracy. Trained on a colossal dataset of recent malware samples, their model achieves a remarkable 96.24% success rate in identifying malware with minimal false positives. This innovative approach using machine learning offers a significant leap forward in the fight against Android malware, providing a more robust defense for smartphone users.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76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714A-EF03-40CD-6C0D-FA89B581D28F}"/>
              </a:ext>
            </a:extLst>
          </p:cNvPr>
          <p:cNvSpPr>
            <a:spLocks noGrp="1"/>
          </p:cNvSpPr>
          <p:nvPr>
            <p:ph type="title"/>
          </p:nvPr>
        </p:nvSpPr>
        <p:spPr>
          <a:xfrm>
            <a:off x="609599" y="85060"/>
            <a:ext cx="10972800" cy="869576"/>
          </a:xfrm>
        </p:spPr>
        <p:txBody>
          <a:bodyPr lIns="91440" tIns="45720" rIns="91440" bIns="45720" anchor="t"/>
          <a:lstStyle/>
          <a:p>
            <a:r>
              <a:rPr lang="en-IN" dirty="0">
                <a:solidFill>
                  <a:schemeClr val="bg1"/>
                </a:solidFill>
              </a:rPr>
              <a:t> </a:t>
            </a:r>
            <a:endParaRPr lang="en-IN" dirty="0">
              <a:solidFill>
                <a:schemeClr val="bg1"/>
              </a:solidFill>
              <a:ea typeface="Calibri"/>
              <a:cs typeface="Calibri"/>
            </a:endParaRPr>
          </a:p>
        </p:txBody>
      </p:sp>
      <p:sp>
        <p:nvSpPr>
          <p:cNvPr id="5" name="TextBox 4">
            <a:extLst>
              <a:ext uri="{FF2B5EF4-FFF2-40B4-BE49-F238E27FC236}">
                <a16:creationId xmlns:a16="http://schemas.microsoft.com/office/drawing/2014/main" id="{2FD17FD5-AD71-D102-3FB3-0E834C6C6953}"/>
              </a:ext>
            </a:extLst>
          </p:cNvPr>
          <p:cNvSpPr txBox="1"/>
          <p:nvPr/>
        </p:nvSpPr>
        <p:spPr>
          <a:xfrm>
            <a:off x="949960" y="1402140"/>
            <a:ext cx="10337800" cy="4278094"/>
          </a:xfrm>
          <a:prstGeom prst="rect">
            <a:avLst/>
          </a:prstGeom>
          <a:noFill/>
        </p:spPr>
        <p:txBody>
          <a:bodyPr wrap="square">
            <a:spAutoFit/>
          </a:bodyPr>
          <a:lstStyle/>
          <a:p>
            <a:pPr eaLnBrk="1" hangingPunct="1"/>
            <a:r>
              <a:rPr lang="en-US" altLang="en-US" sz="1800" b="1" dirty="0">
                <a:latin typeface="Times New Roman" panose="02020603050405020304" pitchFamily="18" charset="0"/>
                <a:ea typeface="Cambria" pitchFamily="18" charset="0"/>
                <a:cs typeface="Times New Roman" panose="02020603050405020304" pitchFamily="18" charset="0"/>
              </a:rPr>
              <a:t>PROBLEM   STATEMENT:</a:t>
            </a:r>
          </a:p>
          <a:p>
            <a:pPr eaLnBrk="1" hangingPunct="1"/>
            <a:r>
              <a:rPr lang="en-US" altLang="en-US" b="1" dirty="0">
                <a:latin typeface="Times New Roman" panose="02020603050405020304" pitchFamily="18" charset="0"/>
                <a:ea typeface="Cambria" pitchFamily="18" charset="0"/>
                <a:cs typeface="Times New Roman" panose="02020603050405020304" pitchFamily="18" charset="0"/>
              </a:rPr>
              <a:t> </a:t>
            </a:r>
            <a:endParaRPr lang="en-US" altLang="en-US" sz="1800" b="1" dirty="0">
              <a:latin typeface="Times New Roman" panose="02020603050405020304" pitchFamily="18" charset="0"/>
              <a:ea typeface="Cambria" pitchFamily="18" charset="0"/>
              <a:cs typeface="Times New Roman" panose="02020603050405020304" pitchFamily="18" charset="0"/>
            </a:endParaRPr>
          </a:p>
          <a:p>
            <a:pPr algn="just" eaLnBrk="1" hangingPunct="1">
              <a:lnSpc>
                <a:spcPct val="150000"/>
              </a:lnSpc>
            </a:pPr>
            <a:r>
              <a:rPr lang="en-US" dirty="0">
                <a:latin typeface="Times New Roman" panose="02020603050405020304" pitchFamily="18" charset="0"/>
                <a:cs typeface="Times New Roman" panose="02020603050405020304" pitchFamily="18" charset="0"/>
              </a:rPr>
              <a:t>  Existing Android malware detection methods have limitations. While some studies achieve good accuracy (e.g., 91% with 700 samples), they might use limited datasets and feature sets, making them vulnerable to new malware. Other approaches focus on specific techniques like system calls, which might not be comprehensive enough. Additionally, not all existing systems leverage machine learning, a powerful tool for improving detection. Finally, a lack of transparency in some studies makes it difficult to assess their generalizability. To address these shortcomings, the proposed system incorporates machine learning, a wider range of features extracted through reverse engineering, and a larger dataset of recent malware samples for more robust and adaptable detection of Android malware.</a:t>
            </a:r>
            <a:endParaRPr lang="en-US" altLang="en-US" sz="1800" b="1" u="sng" dirty="0">
              <a:latin typeface="Times New Roman" panose="02020603050405020304" pitchFamily="18" charset="0"/>
              <a:ea typeface="Cambria" pitchFamily="18" charset="0"/>
              <a:cs typeface="Times New Roman" panose="02020603050405020304" pitchFamily="18" charset="0"/>
            </a:endParaRPr>
          </a:p>
          <a:p>
            <a:pPr marL="742950" lvl="1" indent="-285750">
              <a:buFont typeface="Courier New" panose="02070309020205020404" pitchFamily="49" charset="0"/>
              <a:buChar char="o"/>
            </a:pPr>
            <a:endParaRPr lang="en-US" altLang="en-US" sz="2000" dirty="0">
              <a:latin typeface="Times New Roman" panose="02020603050405020304" pitchFamily="18" charset="0"/>
              <a:ea typeface="Cambria" pitchFamily="18" charset="0"/>
              <a:cs typeface="Times New Roman" panose="02020603050405020304" pitchFamily="18" charset="0"/>
              <a:sym typeface="Wingdings" pitchFamily="2" charset="2"/>
            </a:endParaRPr>
          </a:p>
        </p:txBody>
      </p:sp>
    </p:spTree>
    <p:extLst>
      <p:ext uri="{BB962C8B-B14F-4D97-AF65-F5344CB8AC3E}">
        <p14:creationId xmlns:p14="http://schemas.microsoft.com/office/powerpoint/2010/main" val="1094285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92B69-56DB-0497-B1CD-102333A6EB05}"/>
              </a:ext>
            </a:extLst>
          </p:cNvPr>
          <p:cNvSpPr txBox="1"/>
          <p:nvPr/>
        </p:nvSpPr>
        <p:spPr>
          <a:xfrm>
            <a:off x="952900" y="1270535"/>
            <a:ext cx="9877659" cy="5106526"/>
          </a:xfrm>
          <a:prstGeom prst="rect">
            <a:avLst/>
          </a:prstGeom>
          <a:noFill/>
        </p:spPr>
        <p:txBody>
          <a:bodyPr wrap="square" rtlCol="0">
            <a:spAutoFit/>
          </a:bodyPr>
          <a:lstStyle/>
          <a:p>
            <a:r>
              <a:rPr lang="en-IN" b="1" u="sng" dirty="0">
                <a:latin typeface="Times New Roman" panose="02020603050405020304" pitchFamily="18" charset="0"/>
                <a:cs typeface="Times New Roman" panose="02020603050405020304" pitchFamily="18" charset="0"/>
              </a:rPr>
              <a:t>EXISTING SYSTEM:</a:t>
            </a:r>
          </a:p>
          <a:p>
            <a:endParaRPr lang="en-IN" b="1" u="sng"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Relies on predefined patterns (signatures) of known malware.</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Requires constant updates to keep up with new malware variants.</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may produce false positive if heuristic rules are overly broad.</a:t>
            </a: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800100" marR="6350" lvl="1" indent="-342900" algn="just">
              <a:lnSpc>
                <a:spcPct val="150000"/>
              </a:lnSpc>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The system is not implemented MACHINE LEARNING ALGORITHM AND ENSEMBLE LEARNING. </a:t>
            </a:r>
          </a:p>
          <a:p>
            <a:pPr marL="800100" marR="6350" lvl="1" indent="-342900" algn="just">
              <a:lnSpc>
                <a:spcPct val="150000"/>
              </a:lnSpc>
              <a:spcAft>
                <a:spcPts val="1325"/>
              </a:spcAft>
              <a:buFont typeface="Wingdings" panose="05000000000000000000" pitchFamily="2" charset="2"/>
              <a:buChar char="Ø"/>
            </a:pPr>
            <a:r>
              <a:rPr lang="en-IN" kern="100" dirty="0">
                <a:solidFill>
                  <a:srgbClr val="000000"/>
                </a:solidFill>
                <a:effectLst/>
                <a:latin typeface="Times New Roman" panose="02020603050405020304" pitchFamily="18" charset="0"/>
                <a:ea typeface="Times New Roman" panose="02020603050405020304" pitchFamily="18" charset="0"/>
              </a:rPr>
              <a:t>The system is not implemented Reverse Engineered Applications characteristics.</a:t>
            </a:r>
          </a:p>
          <a:p>
            <a:pPr marL="1200150" lvl="2"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IN" b="1" u="sng" dirty="0"/>
          </a:p>
        </p:txBody>
      </p:sp>
      <p:sp>
        <p:nvSpPr>
          <p:cNvPr id="7" name="Rectangle 2">
            <a:extLst>
              <a:ext uri="{FF2B5EF4-FFF2-40B4-BE49-F238E27FC236}">
                <a16:creationId xmlns:a16="http://schemas.microsoft.com/office/drawing/2014/main" id="{683F86FC-5F8E-63D9-C6CD-4B82B15250E8}"/>
              </a:ext>
            </a:extLst>
          </p:cNvPr>
          <p:cNvSpPr>
            <a:spLocks noChangeArrowheads="1"/>
          </p:cNvSpPr>
          <p:nvPr/>
        </p:nvSpPr>
        <p:spPr bwMode="auto">
          <a:xfrm>
            <a:off x="866273" y="2309344"/>
            <a:ext cx="1184549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5432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C92B69-56DB-0497-B1CD-102333A6EB05}"/>
              </a:ext>
            </a:extLst>
          </p:cNvPr>
          <p:cNvSpPr txBox="1"/>
          <p:nvPr/>
        </p:nvSpPr>
        <p:spPr>
          <a:xfrm>
            <a:off x="1005840" y="1395663"/>
            <a:ext cx="10068560" cy="3426579"/>
          </a:xfrm>
          <a:prstGeom prst="rect">
            <a:avLst/>
          </a:prstGeom>
          <a:noFill/>
        </p:spPr>
        <p:txBody>
          <a:bodyPr wrap="square" rtlCol="0">
            <a:spAutoFit/>
          </a:bodyPr>
          <a:lstStyle/>
          <a:p>
            <a:r>
              <a:rPr lang="en-IN" sz="2000" b="1" u="sng" dirty="0"/>
              <a:t>PROPOSED SYSTEM:</a:t>
            </a:r>
          </a:p>
          <a:p>
            <a:pPr marL="342900" marR="6350" lvl="0" indent="-342900" algn="just">
              <a:lnSpc>
                <a:spcPct val="150000"/>
              </a:lnSpc>
              <a:spcAft>
                <a:spcPts val="10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proposed system chooses the characteristics based on their capability to display all data sets. Enhanced efficiency by reducing the dataset size and the hours wasted on the classification process introduces an effective function selection process. </a:t>
            </a:r>
          </a:p>
          <a:p>
            <a:pPr marL="342900" marR="6350" lvl="0" indent="-342900" algn="just">
              <a:lnSpc>
                <a:spcPct val="150000"/>
              </a:lnSpc>
              <a:spcAft>
                <a:spcPts val="1000"/>
              </a:spcAft>
              <a:buFont typeface="Symbol" panose="05050102010706020507" pitchFamily="18" charset="2"/>
              <a:buChar char=""/>
            </a:pPr>
            <a:r>
              <a:rPr lang="en-IN" sz="1800" kern="100" dirty="0">
                <a:solidFill>
                  <a:srgbClr val="000000"/>
                </a:solidFill>
                <a:effectLst/>
                <a:latin typeface="Times New Roman" panose="02020603050405020304" pitchFamily="18" charset="0"/>
                <a:ea typeface="Times New Roman" panose="02020603050405020304" pitchFamily="18" charset="0"/>
              </a:rPr>
              <a:t>The system used in this study also incorporates larger feature sets for classification. Although this problem arises in machine learning quite often to some extent choosing the type of model for detection or classification can highly impact the high dimensionality of the data being used.</a:t>
            </a:r>
          </a:p>
          <a:p>
            <a:endParaRPr lang="en-IN" dirty="0"/>
          </a:p>
        </p:txBody>
      </p:sp>
    </p:spTree>
    <p:extLst>
      <p:ext uri="{BB962C8B-B14F-4D97-AF65-F5344CB8AC3E}">
        <p14:creationId xmlns:p14="http://schemas.microsoft.com/office/powerpoint/2010/main" val="422299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pic>
        <p:nvPicPr>
          <p:cNvPr id="1026" name="Picture 2" descr="image">
            <a:extLst>
              <a:ext uri="{FF2B5EF4-FFF2-40B4-BE49-F238E27FC236}">
                <a16:creationId xmlns:a16="http://schemas.microsoft.com/office/drawing/2014/main" id="{324B120B-6620-0C57-C87B-02BA1EDF28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5680" y="1693864"/>
            <a:ext cx="9418320" cy="41095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610473-83BE-4C93-70B8-FAC7F860F6E4}"/>
              </a:ext>
            </a:extLst>
          </p:cNvPr>
          <p:cNvSpPr txBox="1"/>
          <p:nvPr/>
        </p:nvSpPr>
        <p:spPr>
          <a:xfrm>
            <a:off x="762000" y="1137920"/>
            <a:ext cx="4643120" cy="461665"/>
          </a:xfrm>
          <a:prstGeom prst="rect">
            <a:avLst/>
          </a:prstGeom>
          <a:noFill/>
        </p:spPr>
        <p:txBody>
          <a:bodyPr wrap="square" rtlCol="0">
            <a:spAutoFit/>
          </a:bodyPr>
          <a:lstStyle/>
          <a:p>
            <a:r>
              <a:rPr lang="en-IN" sz="2400" b="1" u="sng" dirty="0">
                <a:latin typeface="Times New Roman" panose="02020603050405020304" pitchFamily="18" charset="0"/>
                <a:cs typeface="Times New Roman" panose="02020603050405020304" pitchFamily="18" charset="0"/>
              </a:rPr>
              <a:t>ARCHITECTURE DESIGN :</a:t>
            </a:r>
          </a:p>
        </p:txBody>
      </p:sp>
    </p:spTree>
    <p:extLst>
      <p:ext uri="{BB962C8B-B14F-4D97-AF65-F5344CB8AC3E}">
        <p14:creationId xmlns:p14="http://schemas.microsoft.com/office/powerpoint/2010/main" val="273326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2" name="TextBox 1">
            <a:extLst>
              <a:ext uri="{FF2B5EF4-FFF2-40B4-BE49-F238E27FC236}">
                <a16:creationId xmlns:a16="http://schemas.microsoft.com/office/drawing/2014/main" id="{7BE8FFC0-CB78-09D8-E26A-19E71A8BFA59}"/>
              </a:ext>
            </a:extLst>
          </p:cNvPr>
          <p:cNvSpPr txBox="1"/>
          <p:nvPr/>
        </p:nvSpPr>
        <p:spPr>
          <a:xfrm>
            <a:off x="568960" y="1087120"/>
            <a:ext cx="3068320" cy="400110"/>
          </a:xfrm>
          <a:prstGeom prst="rect">
            <a:avLst/>
          </a:prstGeom>
          <a:noFill/>
        </p:spPr>
        <p:txBody>
          <a:bodyPr wrap="square" rtlCol="0">
            <a:spAutoFit/>
          </a:bodyPr>
          <a:lstStyle/>
          <a:p>
            <a:r>
              <a:rPr lang="en-IN" sz="2000" b="1" u="sng" dirty="0">
                <a:latin typeface="Times New Roman" panose="02020603050405020304" pitchFamily="18" charset="0"/>
                <a:cs typeface="Times New Roman" panose="02020603050405020304" pitchFamily="18" charset="0"/>
              </a:rPr>
              <a:t>System Architecture:</a:t>
            </a:r>
          </a:p>
        </p:txBody>
      </p:sp>
      <p:pic>
        <p:nvPicPr>
          <p:cNvPr id="6" name="Picture 5">
            <a:extLst>
              <a:ext uri="{FF2B5EF4-FFF2-40B4-BE49-F238E27FC236}">
                <a16:creationId xmlns:a16="http://schemas.microsoft.com/office/drawing/2014/main" id="{92181332-8CCA-9297-3519-1DBAA6A42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5094" y="955040"/>
            <a:ext cx="6654098" cy="5008880"/>
          </a:xfrm>
          <a:prstGeom prst="rect">
            <a:avLst/>
          </a:prstGeom>
        </p:spPr>
      </p:pic>
    </p:spTree>
    <p:extLst>
      <p:ext uri="{BB962C8B-B14F-4D97-AF65-F5344CB8AC3E}">
        <p14:creationId xmlns:p14="http://schemas.microsoft.com/office/powerpoint/2010/main" val="745811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C8E2B8-E8F1-0A12-A9E0-BC449D17171F}"/>
              </a:ext>
            </a:extLst>
          </p:cNvPr>
          <p:cNvSpPr>
            <a:spLocks noGrp="1"/>
          </p:cNvSpPr>
          <p:nvPr>
            <p:ph idx="1"/>
          </p:nvPr>
        </p:nvSpPr>
        <p:spPr>
          <a:xfrm>
            <a:off x="609600" y="1084691"/>
            <a:ext cx="10714074" cy="4220783"/>
          </a:xfrm>
        </p:spPr>
        <p:txBody>
          <a:bodyPr lIns="91440" tIns="45720" rIns="91440" bIns="45720" anchor="t"/>
          <a:lstStyle/>
          <a:p>
            <a:pPr marL="0" indent="0">
              <a:buNone/>
            </a:pPr>
            <a:endParaRPr lang="en-US" sz="2000" dirty="0">
              <a:ea typeface="+mn-lt"/>
              <a:cs typeface="+mn-lt"/>
            </a:endParaRPr>
          </a:p>
          <a:p>
            <a:pPr marL="0" indent="0" algn="just">
              <a:spcBef>
                <a:spcPts val="480"/>
              </a:spcBef>
              <a:buNone/>
            </a:pPr>
            <a:endParaRPr lang="en-US" sz="2000" dirty="0">
              <a:ea typeface="+mn-lt"/>
              <a:cs typeface="+mn-lt"/>
            </a:endParaRPr>
          </a:p>
        </p:txBody>
      </p:sp>
      <p:sp>
        <p:nvSpPr>
          <p:cNvPr id="5" name="TextBox 4">
            <a:extLst>
              <a:ext uri="{FF2B5EF4-FFF2-40B4-BE49-F238E27FC236}">
                <a16:creationId xmlns:a16="http://schemas.microsoft.com/office/drawing/2014/main" id="{08B5C0AC-23D2-9826-9EC6-8D6C28EA179B}"/>
              </a:ext>
            </a:extLst>
          </p:cNvPr>
          <p:cNvSpPr txBox="1"/>
          <p:nvPr/>
        </p:nvSpPr>
        <p:spPr>
          <a:xfrm>
            <a:off x="995680" y="1280160"/>
            <a:ext cx="5720080" cy="475155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REQUIREMENTS</a:t>
            </a:r>
          </a:p>
          <a:p>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SOFTWARE REQUIREMENTS:</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Operating System – Windows 11</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Python, Html, </a:t>
            </a:r>
            <a:r>
              <a:rPr lang="en-IN" dirty="0" err="1">
                <a:latin typeface="Times New Roman" panose="02020603050405020304" pitchFamily="18" charset="0"/>
                <a:cs typeface="Times New Roman" panose="02020603050405020304" pitchFamily="18" charset="0"/>
              </a:rPr>
              <a:t>css,TKInter</a:t>
            </a:r>
            <a:endParaRPr lang="en-IN" dirty="0">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Django-ORM</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MySQL WAMP Server</a:t>
            </a:r>
          </a:p>
          <a:p>
            <a:pPr>
              <a:lnSpc>
                <a:spcPct val="150000"/>
              </a:lnSpc>
            </a:pPr>
            <a:endParaRPr lang="en-IN"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HARDWARE REQUIREMENTS:</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Processor-</a:t>
            </a:r>
            <a:r>
              <a:rPr lang="en-IN" dirty="0" err="1">
                <a:latin typeface="Times New Roman" panose="02020603050405020304" pitchFamily="18" charset="0"/>
                <a:cs typeface="Times New Roman" panose="02020603050405020304" pitchFamily="18" charset="0"/>
              </a:rPr>
              <a:t>Pentinum</a:t>
            </a:r>
            <a:r>
              <a:rPr lang="en-IN" dirty="0">
                <a:latin typeface="Times New Roman" panose="02020603050405020304" pitchFamily="18" charset="0"/>
                <a:cs typeface="Times New Roman" panose="02020603050405020304" pitchFamily="18" charset="0"/>
              </a:rPr>
              <a:t> VI</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RAM- 4GB</a:t>
            </a:r>
          </a:p>
          <a:p>
            <a:pPr marL="742950" lvl="1"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Hard Disk- 20 GB</a:t>
            </a:r>
          </a:p>
        </p:txBody>
      </p:sp>
    </p:spTree>
    <p:extLst>
      <p:ext uri="{BB962C8B-B14F-4D97-AF65-F5344CB8AC3E}">
        <p14:creationId xmlns:p14="http://schemas.microsoft.com/office/powerpoint/2010/main" val="1325966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12359</TotalTime>
  <Words>1259</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18</vt:i4>
      </vt:variant>
    </vt:vector>
  </HeadingPairs>
  <TitlesOfParts>
    <vt:vector size="28" baseType="lpstr">
      <vt:lpstr>Arial</vt:lpstr>
      <vt:lpstr>Calibri</vt:lpstr>
      <vt:lpstr>Calibri Light</vt:lpstr>
      <vt:lpstr>Courier New</vt:lpstr>
      <vt:lpstr>Söhne</vt:lpstr>
      <vt:lpstr>Symbol</vt:lpstr>
      <vt:lpstr>Times New Roman</vt:lpstr>
      <vt:lpstr>Wingdings</vt:lpstr>
      <vt:lpstr>Office Theme</vt:lpstr>
      <vt:lpstr>1_Office Theme</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Mounika Neerupudi</dc:creator>
  <cp:lastModifiedBy>Abhilasha Perka</cp:lastModifiedBy>
  <cp:revision>802</cp:revision>
  <dcterms:created xsi:type="dcterms:W3CDTF">2022-08-11T04:52:00Z</dcterms:created>
  <dcterms:modified xsi:type="dcterms:W3CDTF">2024-07-09T17:51:46Z</dcterms:modified>
</cp:coreProperties>
</file>