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9" r:id="rId4"/>
    <p:sldId id="268" r:id="rId5"/>
    <p:sldId id="258" r:id="rId6"/>
    <p:sldId id="271" r:id="rId7"/>
    <p:sldId id="259" r:id="rId8"/>
    <p:sldId id="260" r:id="rId9"/>
    <p:sldId id="261" r:id="rId10"/>
    <p:sldId id="270" r:id="rId11"/>
    <p:sldId id="263" r:id="rId12"/>
    <p:sldId id="264" r:id="rId13"/>
    <p:sldId id="265" r:id="rId14"/>
    <p:sldId id="272" r:id="rId15"/>
    <p:sldId id="273" r:id="rId16"/>
    <p:sldId id="266" r:id="rId17"/>
    <p:sldId id="274" r:id="rId18"/>
    <p:sldId id="267" r:id="rId19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824" autoAdjust="0"/>
    <p:restoredTop sz="90672" autoAdjust="0"/>
  </p:normalViewPr>
  <p:slideViewPr>
    <p:cSldViewPr>
      <p:cViewPr varScale="1">
        <p:scale>
          <a:sx n="73" d="100"/>
          <a:sy n="73" d="100"/>
        </p:scale>
        <p:origin x="-11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E8DBCF-1A31-4444-8CFB-0DA56D6CEB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ysorg.com/news185729677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DBCF-1A31-4444-8CFB-0DA56D6CEB6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Discussed the fact</a:t>
            </a:r>
            <a:r>
              <a:rPr lang="en-US" baseline="0" dirty="0" smtClean="0"/>
              <a:t> of lack of numbers in automotives, well aware it’s a hole in our research. Attempting to fix ASAP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DBCF-1A31-4444-8CFB-0DA56D6CEB6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090A5-3AD5-4A5C-B147-B80F16B4B8AE}" type="slidenum">
              <a:rPr lang="en-US"/>
              <a:pPr/>
              <a:t>8</a:t>
            </a:fld>
            <a:endParaRPr lang="en-US"/>
          </a:p>
        </p:txBody>
      </p:sp>
      <p:sp>
        <p:nvSpPr>
          <p:cNvPr id="81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1st point; important questions in AI: can a machine feel?  does it have a soul?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3rd point; exposit on difference between philosophy and ethics (ethics asks what it means *if* something is true) 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DEDEDE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DEDEDE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961348-EAED-42D9-BC65-1B9A33AE06B4}" type="slidenum">
              <a:rPr lang="en-US"/>
              <a:pPr/>
              <a:t>9</a:t>
            </a:fld>
            <a:endParaRPr lang="en-US"/>
          </a:p>
        </p:txBody>
      </p:sp>
      <p:sp>
        <p:nvSpPr>
          <p:cNvPr id="1024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Emotions question: Scherer definition of emotions (reaction to input in context of previous experiences and preferences) &amp; reinforcement learning methods that mimic it.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DEDEDE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Soul question: Much, much more abstract, reflect mostly on wobbly definition of a soul to begin with.  Say that we're not even sure if *we* have a soul. Maybe mention idea of 'ghost in a shell' style constructs.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DEDEDE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Person question:  Related to soul question, but has more legal ramifications.  Maybe talk a little about  </a:t>
            </a:r>
            <a:r>
              <a:rPr lang="en-US" sz="1600" u="sng">
                <a:solidFill>
                  <a:srgbClr val="000099"/>
                </a:solidFill>
                <a:latin typeface="Arial" pitchFamily="34" charset="0"/>
                <a:hlinkClick r:id="rId3"/>
              </a:rPr>
              <a:t>ttp://www.physorg.com/news185729677.html</a:t>
            </a: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Refer to Asimov’s Three</a:t>
            </a:r>
            <a:r>
              <a:rPr lang="en-US" baseline="0" dirty="0" smtClean="0"/>
              <a:t> Sets of Robotic Laws, Runaround = Short story introduced by Asimov about a space trip to Mercury involving the use of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 robot may not injure a human being, or, through inaction, allow a human being to come to harm.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 robot must obey orders given it by human beings except where such orders would conflict with the First Law.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 robot must protect its own existence as long as such protection does not conflict with the First or Second Law. (</a:t>
            </a:r>
            <a:r>
              <a:rPr lang="en-US" sz="1200" b="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I, Robot,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6)</a:t>
            </a:r>
          </a:p>
          <a:p>
            <a:pPr marL="685800" lvl="1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DBCF-1A31-4444-8CFB-0DA56D6CEB6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76738" y="3708400"/>
            <a:ext cx="7200053" cy="2556933"/>
          </a:xfrm>
        </p:spPr>
        <p:txBody>
          <a:bodyPr rIns="50799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81167" y="1716458"/>
            <a:ext cx="7200053" cy="1947333"/>
          </a:xfrm>
        </p:spPr>
        <p:txBody>
          <a:bodyPr tIns="0" rIns="50799" bIns="0" anchor="b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AA3D-A4BB-451C-9049-005D5EEAA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7077-F780-4E72-A074-73FB1AADE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5154"/>
            <a:ext cx="2286000" cy="650169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5154"/>
            <a:ext cx="6688667" cy="650169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D04E-2462-451F-8C9C-6441D13A0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E812-F547-4D81-99B0-99CACC40E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982042"/>
            <a:ext cx="7366000" cy="2029292"/>
          </a:xfrm>
        </p:spPr>
        <p:txBody>
          <a:bodyPr tIns="0" bIns="0" anchor="t"/>
          <a:lstStyle>
            <a:lvl1pPr algn="l">
              <a:buNone/>
              <a:defRPr sz="47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2000"/>
            <a:ext cx="7366000" cy="1185209"/>
          </a:xfrm>
        </p:spPr>
        <p:txBody>
          <a:bodyPr lIns="50799" tIns="0" rIns="50799" bIns="0" anchor="b"/>
          <a:lstStyle>
            <a:lvl1pPr marL="0" indent="0" algn="l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D72B-11E0-420E-A6F5-EA57E4F56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1333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3E9E-E01F-45EE-A3E5-4250895B0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389"/>
            <a:ext cx="9144000" cy="1270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6096000"/>
            <a:ext cx="4489098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61140" y="6096000"/>
            <a:ext cx="4490861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1685458"/>
            <a:ext cx="4489098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1685458"/>
            <a:ext cx="4490861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1012-3975-4FFB-B033-D625C5A05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8300720" cy="1270000"/>
          </a:xfrm>
        </p:spPr>
        <p:txBody>
          <a:bodyPr anchor="ctr"/>
          <a:lstStyle>
            <a:lvl1pPr algn="l">
              <a:defRPr sz="51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3D896-E803-4768-8144-48DBF94EB0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7301-DBE7-4A36-948B-E6AC0C0E5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317253"/>
            <a:ext cx="3556000" cy="811389"/>
          </a:xfrm>
        </p:spPr>
        <p:txBody>
          <a:bodyPr tIns="0" bIns="0" anchor="t"/>
          <a:lstStyle>
            <a:lvl1pPr algn="l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238249"/>
            <a:ext cx="3048000" cy="1016000"/>
          </a:xfrm>
        </p:spPr>
        <p:txBody>
          <a:bodyPr lIns="50799" tIns="0" rIns="50799" bIns="0" anchor="b"/>
          <a:lstStyle>
            <a:lvl1pPr marL="0" indent="0" algn="l">
              <a:buNone/>
              <a:defRPr sz="16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8000" y="2201334"/>
            <a:ext cx="7874000" cy="423333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62720" y="7135627"/>
            <a:ext cx="846667" cy="405694"/>
          </a:xfrm>
        </p:spPr>
        <p:txBody>
          <a:bodyPr/>
          <a:lstStyle/>
          <a:p>
            <a:fld id="{5B527EB3-30BE-4A61-BC85-ED0DCE229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147" y="1895232"/>
            <a:ext cx="3393187" cy="1393120"/>
          </a:xfrm>
        </p:spPr>
        <p:txBody>
          <a:bodyPr anchor="b"/>
          <a:lstStyle>
            <a:lvl1pPr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4031" y="1133230"/>
            <a:ext cx="4572000" cy="4572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4149" y="3331961"/>
            <a:ext cx="3393184" cy="2959424"/>
          </a:xfrm>
        </p:spPr>
        <p:txBody>
          <a:bodyPr lIns="50799" rIns="50799"/>
          <a:lstStyle>
            <a:lvl1pPr marL="0" indent="0">
              <a:buFontTx/>
              <a:buNone/>
              <a:defRPr sz="13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8000" y="7135627"/>
            <a:ext cx="2370667" cy="40569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A3C2-9C87-46CD-A8A4-E6F85A87A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8128000" y="0"/>
            <a:ext cx="2032000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  <a:prstGeom prst="rect">
            <a:avLst/>
          </a:prstGeom>
        </p:spPr>
        <p:txBody>
          <a:bodyPr vert="horz" lIns="50799" tIns="50799" rIns="50799" bIns="50799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8297333" cy="5028848"/>
          </a:xfrm>
          <a:prstGeom prst="rect">
            <a:avLst/>
          </a:prstGeom>
        </p:spPr>
        <p:txBody>
          <a:bodyPr vert="horz" lIns="101599" tIns="50799" rIns="101599" bIns="5079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8000" y="7135627"/>
            <a:ext cx="2370667" cy="405694"/>
          </a:xfrm>
          <a:prstGeom prst="rect">
            <a:avLst/>
          </a:prstGeom>
        </p:spPr>
        <p:txBody>
          <a:bodyPr vert="horz" lIns="101599" tIns="50799" rIns="101599" bIns="0" anchor="b"/>
          <a:lstStyle>
            <a:lvl1pPr algn="l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471334" y="7135627"/>
            <a:ext cx="3217333" cy="405694"/>
          </a:xfrm>
          <a:prstGeom prst="rect">
            <a:avLst/>
          </a:prstGeom>
        </p:spPr>
        <p:txBody>
          <a:bodyPr vert="horz" lIns="0" tIns="50799" rIns="0" bIns="0" anchor="b"/>
          <a:lstStyle>
            <a:lvl1pPr algn="ct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059333" y="7135627"/>
            <a:ext cx="846667" cy="40569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BF5A288-5B59-4740-B3A2-CC0EAA6C4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355" indent="-426716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02632" indent="-304797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17589" indent="-284477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422386" indent="-264157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56063" indent="-203198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41" indent="-203198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33579" indent="-203198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77416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774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arning.zoned.d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57250" y="1320800"/>
            <a:ext cx="8451850" cy="1217613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800" dirty="0">
                <a:solidFill>
                  <a:srgbClr val="DEDEDE"/>
                </a:solidFill>
                <a:latin typeface="Trebuchet MS" pitchFamily="34" charset="0"/>
              </a:rPr>
              <a:t>Artificial Intelligence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71650" y="3048000"/>
            <a:ext cx="6635750" cy="2482850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A Presentation By: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Daniel Breneman 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Sean Cox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Robert McConnell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Brian Santo-Domingo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>
              <a:solidFill>
                <a:srgbClr val="DEDEDE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Ethics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00050" y="1981200"/>
            <a:ext cx="9664700" cy="54864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rgbClr val="DEDEDE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800" y="1295401"/>
            <a:ext cx="9296400" cy="3907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What is truly right? For humans? For robots?</a:t>
            </a:r>
          </a:p>
          <a:p>
            <a:pPr lvl="2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Asimov’s Three Sets of Robotic Laws (Runaround)</a:t>
            </a:r>
          </a:p>
          <a:p>
            <a:pPr lvl="3" indent="-342900">
              <a:lnSpc>
                <a:spcPct val="95000"/>
              </a:lnSpc>
              <a:buClr>
                <a:srgbClr val="000000"/>
              </a:buClr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Replacing humans with robots</a:t>
            </a:r>
            <a:b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</a:b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Capable of so much, but to what extent?</a:t>
            </a:r>
          </a:p>
          <a:p>
            <a:pPr lvl="2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“We have hundreds of examples today of Narrow AI… and the narrowness is gradually getting less narrow”</a:t>
            </a:r>
          </a:p>
          <a:p>
            <a:pPr lvl="3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1800" dirty="0" err="1" smtClean="0">
                <a:solidFill>
                  <a:srgbClr val="DEDEDE"/>
                </a:solidFill>
                <a:latin typeface="Trebuchet MS" pitchFamily="34" charset="0"/>
              </a:rPr>
              <a:t>Kurzweil’s</a:t>
            </a:r>
            <a:r>
              <a:rPr lang="en-US" sz="1800" dirty="0" smtClean="0">
                <a:solidFill>
                  <a:srgbClr val="DEDEDE"/>
                </a:solidFill>
                <a:latin typeface="Trebuchet MS" pitchFamily="34" charset="0"/>
              </a:rPr>
              <a:t> “Merging with the Machines”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/>
            </a:r>
            <a:b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</a:b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  <p:pic>
        <p:nvPicPr>
          <p:cNvPr id="6" name="Picture 5" descr="worthingtonterminat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3000" y="4876800"/>
            <a:ext cx="64770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4600" y="6789003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Sam Worthington as Marcus Wright, </a:t>
            </a:r>
          </a:p>
          <a:p>
            <a:r>
              <a:rPr lang="en-US" sz="1600" dirty="0" smtClean="0"/>
              <a:t>Terminator Salvation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Culture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524000"/>
            <a:ext cx="9667875" cy="5551488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Idea of helping mankind with AI has been around since 1988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Intelligent knowledge gatherer systems such as Isabel help doctors make the tougher decisions in their career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60800"/>
            <a:ext cx="3573463" cy="3538538"/>
          </a:xfrm>
          <a:prstGeom prst="rect">
            <a:avLst/>
          </a:prstGeom>
          <a:noFill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4400" y="3860800"/>
            <a:ext cx="3324225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Culture (cont)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Adam utilizes robotics and a unique research intelligence to create, test and document biological experiments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DARPA has been funding the creation of self driving cars, some of which are in our very area. 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US" sz="2700">
              <a:solidFill>
                <a:srgbClr val="DEDEDE"/>
              </a:solidFill>
              <a:latin typeface="Trebuchet MS" pitchFamily="34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4470400"/>
            <a:ext cx="3240088" cy="2800350"/>
          </a:xfrm>
          <a:prstGeom prst="rect">
            <a:avLst/>
          </a:prstGeom>
          <a:noFill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4400" y="4673600"/>
            <a:ext cx="3805238" cy="2363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01275" cy="7666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outlook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Rogue AI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 humanity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Say no to the red button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9200" y="4038600"/>
            <a:ext cx="3305175" cy="339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1000" y="228600"/>
            <a:ext cx="4368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Conclusion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What is artificial intelligence?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How does it affect humanity?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What can we do about it?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References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Economics Image: </a:t>
            </a:r>
            <a:r>
              <a:rPr lang="en-US" sz="2700" u="sng">
                <a:solidFill>
                  <a:srgbClr val="0384BF"/>
                </a:solidFill>
                <a:latin typeface="Trebuchet MS" pitchFamily="34" charset="0"/>
                <a:hlinkClick r:id="rId2"/>
              </a:rPr>
              <a:t>http://warning.zoned.dk/</a:t>
            </a:r>
            <a:endParaRPr lang="en-US" sz="2700" u="sng">
              <a:solidFill>
                <a:srgbClr val="0384BF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Questions</a:t>
            </a:r>
            <a:endParaRPr lang="en-US" sz="4300" dirty="0">
              <a:solidFill>
                <a:srgbClr val="DEDEDE"/>
              </a:solidFill>
              <a:latin typeface="Trebuchet MS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/>
          </a:bodyPr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What is artificial intelligence?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How does it affect humanity?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What can we do about it?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None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Portrays AI as </a:t>
            </a:r>
          </a:p>
          <a:p>
            <a:pPr lvl="1"/>
            <a:r>
              <a:rPr lang="en-US" dirty="0" smtClean="0"/>
              <a:t>Villains</a:t>
            </a:r>
          </a:p>
          <a:p>
            <a:pPr lvl="1"/>
            <a:r>
              <a:rPr lang="en-US" dirty="0" smtClean="0"/>
              <a:t>Subjugators</a:t>
            </a:r>
          </a:p>
          <a:p>
            <a:pPr lvl="1"/>
            <a:r>
              <a:rPr lang="en-US" dirty="0" smtClean="0"/>
              <a:t>Human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4267200"/>
            <a:ext cx="2165910" cy="30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9400" y="4267200"/>
            <a:ext cx="2166938" cy="303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37400" y="4267200"/>
            <a:ext cx="2057400" cy="304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(modern)</a:t>
            </a:r>
          </a:p>
          <a:p>
            <a:r>
              <a:rPr lang="en-US" dirty="0" smtClean="0"/>
              <a:t>AGI</a:t>
            </a:r>
          </a:p>
          <a:p>
            <a:r>
              <a:rPr lang="en-US" dirty="0" smtClean="0"/>
              <a:t>Friendly AI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Timeline</a:t>
            </a:r>
            <a:endParaRPr lang="en-US" sz="4300" dirty="0">
              <a:solidFill>
                <a:srgbClr val="DEDEDE"/>
              </a:solidFill>
              <a:latin typeface="Trebuchet MS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5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>
              <a:solidFill>
                <a:srgbClr val="DEDEDE"/>
              </a:solidFill>
              <a:latin typeface="Trebuchet MS" pitchFamily="34" charset="0"/>
            </a:endParaRPr>
          </a:p>
        </p:txBody>
      </p:sp>
      <p:pic>
        <p:nvPicPr>
          <p:cNvPr id="1026" name="Picture 2" descr="C:\Users\Sean\Desktop\Untitl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800" y="1371600"/>
            <a:ext cx="9372600" cy="5772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ean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800" y="1600200"/>
            <a:ext cx="9144000" cy="57165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296863"/>
            <a:ext cx="9664700" cy="1357312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Economics</a:t>
            </a:r>
            <a:r>
              <a:rPr lang="en-US" dirty="0"/>
              <a:t/>
            </a:r>
            <a:br>
              <a:rPr lang="en-US" dirty="0"/>
            </a:b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5275" y="889000"/>
            <a:ext cx="30163" cy="601186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79400" y="1752600"/>
            <a:ext cx="9220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Automotive</a:t>
            </a:r>
          </a:p>
          <a:p>
            <a:pPr>
              <a:buFont typeface="Arial" pitchFamily="34" charset="0"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Shipping</a:t>
            </a:r>
          </a:p>
          <a:p>
            <a:pPr>
              <a:buFont typeface="Arial" pitchFamily="34" charset="0"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Agriculture</a:t>
            </a:r>
          </a:p>
          <a:p>
            <a:pPr>
              <a:buFont typeface="Arial" pitchFamily="34" charset="0"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700" dirty="0">
              <a:solidFill>
                <a:srgbClr val="DEDEDE"/>
              </a:solidFill>
              <a:latin typeface="Trebuchet MS" pitchFamily="34" charset="0"/>
            </a:endParaRPr>
          </a:p>
        </p:txBody>
      </p:sp>
      <p:pic>
        <p:nvPicPr>
          <p:cNvPr id="1026" name="Picture 2" descr="C:\Users\Sean\Desktop\sexy folder\Future Economics\avg_work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60800" y="3352800"/>
            <a:ext cx="5676884" cy="385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Philosophy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All about asking questions, and putting them in context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After asking questions, ask how they reflect upon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yourself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Philosophy asks whether something is true.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7250" y="3546475"/>
            <a:ext cx="2732088" cy="3856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Common Philosophical Questions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Can a machine feel emotions?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endParaRPr lang="en-US" sz="2700" dirty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Does an AI have a soul?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endParaRPr lang="en-US" sz="2700" dirty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Is an AI a person?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</TotalTime>
  <Words>311</Words>
  <Application>Microsoft PowerPoint</Application>
  <PresentationFormat>Custom</PresentationFormat>
  <Paragraphs>120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Artificial Intelligence</vt:lpstr>
      <vt:lpstr>Questions</vt:lpstr>
      <vt:lpstr>Media</vt:lpstr>
      <vt:lpstr>Definition</vt:lpstr>
      <vt:lpstr>Timeline</vt:lpstr>
      <vt:lpstr>Timeline (cont)</vt:lpstr>
      <vt:lpstr>Economics  </vt:lpstr>
      <vt:lpstr>Philosophy</vt:lpstr>
      <vt:lpstr>Common Philosophical Questions</vt:lpstr>
      <vt:lpstr>Ethics</vt:lpstr>
      <vt:lpstr>Culture</vt:lpstr>
      <vt:lpstr>Culture (cont)</vt:lpstr>
      <vt:lpstr>Slide 13</vt:lpstr>
      <vt:lpstr>Problems</vt:lpstr>
      <vt:lpstr>Solutions</vt:lpstr>
      <vt:lpstr>Conclusion</vt:lpstr>
      <vt:lpstr>Slide 17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Sean</cp:lastModifiedBy>
  <cp:revision>35</cp:revision>
  <dcterms:created xsi:type="dcterms:W3CDTF">2004-05-06T09:28:21Z</dcterms:created>
  <dcterms:modified xsi:type="dcterms:W3CDTF">2011-02-13T20:46:40Z</dcterms:modified>
</cp:coreProperties>
</file>