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75" r:id="rId3"/>
    <p:sldId id="269" r:id="rId4"/>
    <p:sldId id="268" r:id="rId5"/>
    <p:sldId id="258" r:id="rId6"/>
    <p:sldId id="271" r:id="rId7"/>
    <p:sldId id="276" r:id="rId8"/>
    <p:sldId id="277" r:id="rId9"/>
    <p:sldId id="261" r:id="rId10"/>
    <p:sldId id="281" r:id="rId11"/>
    <p:sldId id="278" r:id="rId12"/>
    <p:sldId id="279" r:id="rId13"/>
    <p:sldId id="265" r:id="rId14"/>
    <p:sldId id="272" r:id="rId15"/>
    <p:sldId id="273" r:id="rId16"/>
    <p:sldId id="280" r:id="rId17"/>
    <p:sldId id="267" r:id="rId18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824" autoAdjust="0"/>
    <p:restoredTop sz="90672" autoAdjust="0"/>
  </p:normalViewPr>
  <p:slideViewPr>
    <p:cSldViewPr>
      <p:cViewPr varScale="1">
        <p:scale>
          <a:sx n="79" d="100"/>
          <a:sy n="79" d="100"/>
        </p:scale>
        <p:origin x="-125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5E8DBCF-1A31-4444-8CFB-0DA56D6CEB6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ysorg.com/news185729677.htm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ysorg.com/news185729677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8DBCF-1A31-4444-8CFB-0DA56D6CEB6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961348-EAED-42D9-BC65-1B9A33AE06B4}" type="slidenum">
              <a:rPr lang="en-US"/>
              <a:pPr/>
              <a:t>9</a:t>
            </a:fld>
            <a:endParaRPr lang="en-US"/>
          </a:p>
        </p:txBody>
      </p:sp>
      <p:sp>
        <p:nvSpPr>
          <p:cNvPr id="10241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DEDEDE"/>
                </a:solidFill>
                <a:latin typeface="Trebuchet MS" pitchFamily="34" charset="0"/>
              </a:rPr>
              <a:t>Emotions question: Scherer definition of emotions (reaction to input in context of previous experiences and preferences) &amp; reinforcement learning methods that mimic it.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DEDEDE"/>
              </a:solidFill>
              <a:latin typeface="Trebuchet MS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DEDEDE"/>
                </a:solidFill>
                <a:latin typeface="Trebuchet MS" pitchFamily="34" charset="0"/>
              </a:rPr>
              <a:t>Soul question: Much, much more abstract, reflect mostly on wobbly definition of a soul to begin with.  Say that we're not even sure if *we* have a soul. Maybe mention idea of 'ghost in a shell' style constructs.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DEDEDE"/>
              </a:solidFill>
              <a:latin typeface="Trebuchet MS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DEDEDE"/>
                </a:solidFill>
                <a:latin typeface="Trebuchet MS" pitchFamily="34" charset="0"/>
              </a:rPr>
              <a:t>Person question:  Related to soul question, but has more legal ramifications.  Maybe talk a little about  </a:t>
            </a:r>
            <a:r>
              <a:rPr lang="en-US" sz="1600" u="sng">
                <a:solidFill>
                  <a:srgbClr val="000099"/>
                </a:solidFill>
                <a:latin typeface="Arial" pitchFamily="34" charset="0"/>
                <a:hlinkClick r:id="rId3"/>
              </a:rPr>
              <a:t>ttp://www.physorg.com/news185729677.html</a:t>
            </a: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 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 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Sapient bill of rights</a:t>
            </a:r>
            <a:r>
              <a:rPr lang="en-US" baseline="0" dirty="0" smtClean="0"/>
              <a:t> </a:t>
            </a:r>
            <a:r>
              <a:rPr lang="en-US" dirty="0" smtClean="0"/>
              <a:t>talk</a:t>
            </a:r>
            <a:r>
              <a:rPr lang="en-US" baseline="0" dirty="0" smtClean="0"/>
              <a:t> about argument for dolphins/primates rights from </a:t>
            </a:r>
            <a:r>
              <a:rPr lang="en-US" sz="1200" b="0" i="0" u="sng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hlinkClick r:id="rId3"/>
              </a:rPr>
              <a:t>http://www.physorg.com/news185729677.html</a:t>
            </a:r>
            <a:endParaRPr lang="en-US" sz="1200" b="0" i="0" u="sng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n-US" sz="1200" b="0" i="0" u="sng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u="non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Mental</a:t>
            </a:r>
            <a:r>
              <a:rPr lang="en-US" sz="1200" b="0" i="0" u="non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Programming/Limiting; talk about that </a:t>
            </a:r>
            <a:r>
              <a:rPr lang="en-US" sz="1200" b="0" i="0" u="non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kewl</a:t>
            </a:r>
            <a:r>
              <a:rPr lang="en-US" sz="1200" b="0" i="0" u="non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brain modification wave thingy device I saw on NOVA: self: find better sources damn you</a:t>
            </a:r>
          </a:p>
          <a:p>
            <a:endParaRPr lang="en-US" sz="1200" b="0" i="0" u="none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u="non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What is ‘human’ </a:t>
            </a:r>
            <a:r>
              <a:rPr lang="en-US" dirty="0" smtClean="0"/>
              <a:t>talk</a:t>
            </a:r>
            <a:r>
              <a:rPr lang="en-US" baseline="0" dirty="0" smtClean="0"/>
              <a:t> about sentience quotient (get sources from wiki)</a:t>
            </a:r>
            <a:endParaRPr lang="en-US" sz="1200" b="0" i="0" u="none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8DBCF-1A31-4444-8CFB-0DA56D6CEB6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Viki</a:t>
            </a:r>
            <a:r>
              <a:rPr lang="en-US" baseline="0" dirty="0" smtClean="0"/>
              <a:t> Picture : http://getdclu.wordpress.com/2009/08/25/making-and-controlling-a-robotic-public/</a:t>
            </a:r>
          </a:p>
          <a:p>
            <a:r>
              <a:rPr lang="en-US" baseline="0" smtClean="0"/>
              <a:t>- Assembly Line : http://robotsftw.com/2009/08/so-are-robots-stealing-our-jobs/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8DBCF-1A31-4444-8CFB-0DA56D6CEB6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5280140"/>
            <a:ext cx="10160000" cy="23477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783917" y="0"/>
            <a:ext cx="3376083" cy="7620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76738" y="3708400"/>
            <a:ext cx="7200053" cy="2556933"/>
          </a:xfrm>
        </p:spPr>
        <p:txBody>
          <a:bodyPr rIns="50799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81167" y="1716458"/>
            <a:ext cx="7200053" cy="1947333"/>
          </a:xfrm>
        </p:spPr>
        <p:txBody>
          <a:bodyPr tIns="0" rIns="50799" bIns="0" anchor="b">
            <a:normAutofit/>
          </a:bodyPr>
          <a:lstStyle>
            <a:lvl1pPr marL="0" indent="0" algn="r">
              <a:buNone/>
              <a:defRPr sz="2200">
                <a:solidFill>
                  <a:schemeClr val="tx1"/>
                </a:solidFill>
                <a:effectLst/>
              </a:defRPr>
            </a:lvl1pPr>
            <a:lvl2pPr marL="507995" indent="0" algn="ctr">
              <a:buNone/>
            </a:lvl2pPr>
            <a:lvl3pPr marL="1015990" indent="0" algn="ctr">
              <a:buNone/>
            </a:lvl3pPr>
            <a:lvl4pPr marL="1523985" indent="0" algn="ctr">
              <a:buNone/>
            </a:lvl4pPr>
            <a:lvl5pPr marL="2031980" indent="0" algn="ctr">
              <a:buNone/>
            </a:lvl5pPr>
            <a:lvl6pPr marL="2539975" indent="0" algn="ctr">
              <a:buNone/>
            </a:lvl6pPr>
            <a:lvl7pPr marL="3047970" indent="0" algn="ctr">
              <a:buNone/>
            </a:lvl7pPr>
            <a:lvl8pPr marL="3555964" indent="0" algn="ctr">
              <a:buNone/>
            </a:lvl8pPr>
            <a:lvl9pPr marL="406395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AA3D-A4BB-451C-9049-005D5EEAA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7077-F780-4E72-A074-73FB1AADEC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305154"/>
            <a:ext cx="2286000" cy="650169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05154"/>
            <a:ext cx="6688667" cy="650169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D04E-2462-451F-8C9C-6441D13A09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E812-F547-4D81-99B0-99CACC40E2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5280140"/>
            <a:ext cx="10160000" cy="23477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783917" y="0"/>
            <a:ext cx="3376083" cy="7620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982042"/>
            <a:ext cx="7366000" cy="2029292"/>
          </a:xfrm>
        </p:spPr>
        <p:txBody>
          <a:bodyPr tIns="0" bIns="0" anchor="t"/>
          <a:lstStyle>
            <a:lvl1pPr algn="l">
              <a:buNone/>
              <a:defRPr sz="47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762000"/>
            <a:ext cx="7366000" cy="1185209"/>
          </a:xfrm>
        </p:spPr>
        <p:txBody>
          <a:bodyPr lIns="50799" tIns="0" rIns="50799" bIns="0" anchor="b"/>
          <a:lstStyle>
            <a:lvl1pPr marL="0" indent="0" algn="l">
              <a:buNone/>
              <a:defRPr sz="2200">
                <a:solidFill>
                  <a:schemeClr val="tx1"/>
                </a:solidFill>
                <a:effectLst/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D72B-11E0-420E-A6F5-EA57E4F56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5153"/>
            <a:ext cx="8297333" cy="1270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064000" cy="5028848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1333" y="1778000"/>
            <a:ext cx="4064000" cy="5028848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3E9E-E01F-45EE-A3E5-4250895B0A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389"/>
            <a:ext cx="9144000" cy="1270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6096000"/>
            <a:ext cx="4489098" cy="931333"/>
          </a:xfrm>
        </p:spPr>
        <p:txBody>
          <a:bodyPr anchor="t"/>
          <a:lstStyle>
            <a:lvl1pPr marL="0" indent="0">
              <a:buNone/>
              <a:defRPr sz="2700" b="1">
                <a:solidFill>
                  <a:schemeClr val="accent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61140" y="6096000"/>
            <a:ext cx="4490861" cy="931333"/>
          </a:xfrm>
        </p:spPr>
        <p:txBody>
          <a:bodyPr anchor="t"/>
          <a:lstStyle>
            <a:lvl1pPr marL="0" indent="0">
              <a:buNone/>
              <a:defRPr sz="2700" b="1">
                <a:solidFill>
                  <a:schemeClr val="accent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1685458"/>
            <a:ext cx="4489098" cy="4379737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1140" y="1685458"/>
            <a:ext cx="4490861" cy="4379737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1012-3975-4FFB-B033-D625C5A05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8300720" cy="1270000"/>
          </a:xfrm>
        </p:spPr>
        <p:txBody>
          <a:bodyPr anchor="ctr"/>
          <a:lstStyle>
            <a:lvl1pPr algn="l">
              <a:defRPr sz="51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D3D896-E803-4768-8144-48DBF94EB0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7301-DBE7-4A36-948B-E6AC0C0E53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317253"/>
            <a:ext cx="3556000" cy="811389"/>
          </a:xfrm>
        </p:spPr>
        <p:txBody>
          <a:bodyPr tIns="0" bIns="0" anchor="t"/>
          <a:lstStyle>
            <a:lvl1pPr algn="l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08000" y="238249"/>
            <a:ext cx="3048000" cy="1016000"/>
          </a:xfrm>
        </p:spPr>
        <p:txBody>
          <a:bodyPr lIns="50799" tIns="0" rIns="50799" bIns="0" anchor="b"/>
          <a:lstStyle>
            <a:lvl1pPr marL="0" indent="0" algn="l">
              <a:buNone/>
              <a:defRPr sz="16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08000" y="2201334"/>
            <a:ext cx="7874000" cy="423333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62720" y="7135627"/>
            <a:ext cx="846667" cy="405694"/>
          </a:xfrm>
        </p:spPr>
        <p:txBody>
          <a:bodyPr/>
          <a:lstStyle/>
          <a:p>
            <a:fld id="{5B527EB3-30BE-4A61-BC85-ED0DCE229E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4147" y="1895232"/>
            <a:ext cx="3393187" cy="1393120"/>
          </a:xfrm>
        </p:spPr>
        <p:txBody>
          <a:bodyPr anchor="b"/>
          <a:lstStyle>
            <a:lvl1pPr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84031" y="1133230"/>
            <a:ext cx="4572000" cy="45720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6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4149" y="3331961"/>
            <a:ext cx="3393184" cy="2959424"/>
          </a:xfrm>
        </p:spPr>
        <p:txBody>
          <a:bodyPr lIns="50799" rIns="50799"/>
          <a:lstStyle>
            <a:lvl1pPr marL="0" indent="0">
              <a:buFontTx/>
              <a:buNone/>
              <a:defRPr sz="1300"/>
            </a:lvl1pPr>
            <a:lvl2pPr>
              <a:buFontTx/>
              <a:buNone/>
              <a:defRPr sz="1300"/>
            </a:lvl2pPr>
            <a:lvl3pPr>
              <a:buFontTx/>
              <a:buNone/>
              <a:defRPr sz="1100"/>
            </a:lvl3pPr>
            <a:lvl4pPr>
              <a:buFontTx/>
              <a:buNone/>
              <a:defRPr sz="1000"/>
            </a:lvl4pPr>
            <a:lvl5pPr>
              <a:buFontTx/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8000" y="7135627"/>
            <a:ext cx="2370667" cy="40569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A3C2-9C87-46CD-A8A4-E6F85A87A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5280140"/>
            <a:ext cx="10160000" cy="23477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8128000" y="0"/>
            <a:ext cx="2032000" cy="7620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08000" y="305153"/>
            <a:ext cx="8297333" cy="1270000"/>
          </a:xfrm>
          <a:prstGeom prst="rect">
            <a:avLst/>
          </a:prstGeom>
        </p:spPr>
        <p:txBody>
          <a:bodyPr vert="horz" lIns="50799" tIns="50799" rIns="50799" bIns="50799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508000" y="1778000"/>
            <a:ext cx="8297333" cy="5028848"/>
          </a:xfrm>
          <a:prstGeom prst="rect">
            <a:avLst/>
          </a:prstGeom>
        </p:spPr>
        <p:txBody>
          <a:bodyPr vert="horz" lIns="101599" tIns="50799" rIns="101599" bIns="50799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508000" y="7135627"/>
            <a:ext cx="2370667" cy="405694"/>
          </a:xfrm>
          <a:prstGeom prst="rect">
            <a:avLst/>
          </a:prstGeom>
        </p:spPr>
        <p:txBody>
          <a:bodyPr vert="horz" lIns="101599" tIns="50799" rIns="101599" bIns="0" anchor="b"/>
          <a:lstStyle>
            <a:lvl1pPr algn="l" eaLnBrk="1" latinLnBrk="0" hangingPunct="1">
              <a:defRPr kumimoji="0" sz="11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471334" y="7135627"/>
            <a:ext cx="3217333" cy="405694"/>
          </a:xfrm>
          <a:prstGeom prst="rect">
            <a:avLst/>
          </a:prstGeom>
        </p:spPr>
        <p:txBody>
          <a:bodyPr vert="horz" lIns="0" tIns="50799" rIns="0" bIns="0" anchor="b"/>
          <a:lstStyle>
            <a:lvl1pPr algn="ctr" eaLnBrk="1" latinLnBrk="0" hangingPunct="1">
              <a:defRPr kumimoji="0" sz="11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9059333" y="7135627"/>
            <a:ext cx="846667" cy="40569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BF5A288-5B59-4740-B3A2-CC0EAA6C43C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7355" indent="-426716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02632" indent="-304797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17589" indent="-284477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422386" indent="-264157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656063" indent="-203198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9741" indent="-203198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133579" indent="-203198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77416" indent="-203198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774" indent="-203198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arning.zoned.dk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57250" y="1320800"/>
            <a:ext cx="8451850" cy="1217613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800" dirty="0">
                <a:solidFill>
                  <a:srgbClr val="DEDEDE"/>
                </a:solidFill>
                <a:latin typeface="Trebuchet MS" pitchFamily="34" charset="0"/>
              </a:rPr>
              <a:t>Artificial Intelligence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71650" y="3048000"/>
            <a:ext cx="6635750" cy="2482850"/>
          </a:xfrm>
        </p:spPr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dirty="0">
                <a:solidFill>
                  <a:srgbClr val="DEDEDE"/>
                </a:solidFill>
                <a:latin typeface="Trebuchet MS" pitchFamily="34" charset="0"/>
              </a:rPr>
              <a:t>A Presentation By:</a:t>
            </a:r>
            <a:endParaRPr lang="en-US" dirty="0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dirty="0">
                <a:solidFill>
                  <a:srgbClr val="DEDEDE"/>
                </a:solidFill>
                <a:latin typeface="Trebuchet MS" pitchFamily="34" charset="0"/>
              </a:rPr>
              <a:t>Daniel Breneman </a:t>
            </a:r>
            <a:endParaRPr lang="en-US" dirty="0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dirty="0">
                <a:solidFill>
                  <a:srgbClr val="DEDEDE"/>
                </a:solidFill>
                <a:latin typeface="Trebuchet MS" pitchFamily="34" charset="0"/>
              </a:rPr>
              <a:t>Sean Cox</a:t>
            </a:r>
            <a:endParaRPr lang="en-US" dirty="0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dirty="0">
                <a:solidFill>
                  <a:srgbClr val="DEDEDE"/>
                </a:solidFill>
                <a:latin typeface="Trebuchet MS" pitchFamily="34" charset="0"/>
              </a:rPr>
              <a:t>Robert McConnell</a:t>
            </a:r>
            <a:endParaRPr lang="en-US" dirty="0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dirty="0">
              <a:solidFill>
                <a:srgbClr val="DEDEDE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Moral Vs. Practical</a:t>
            </a:r>
          </a:p>
          <a:p>
            <a:pPr lvl="1"/>
            <a:r>
              <a:rPr lang="en-US" dirty="0" smtClean="0"/>
              <a:t>Sapient Bill of Rights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Mental Programming/Limiting</a:t>
            </a:r>
          </a:p>
          <a:p>
            <a:pPr lvl="1"/>
            <a:r>
              <a:rPr lang="en-US" dirty="0" smtClean="0"/>
              <a:t>If not one, why the other?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Citizenship for AI</a:t>
            </a:r>
          </a:p>
          <a:p>
            <a:pPr lvl="1"/>
            <a:r>
              <a:rPr lang="en-US" dirty="0" smtClean="0"/>
              <a:t>What is ‘Human?’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18200" y="228600"/>
            <a:ext cx="3962401" cy="318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Culture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778000"/>
            <a:ext cx="8915400" cy="5028848"/>
          </a:xfrm>
        </p:spPr>
        <p:txBody>
          <a:bodyPr/>
          <a:lstStyle/>
          <a:p>
            <a:r>
              <a:rPr lang="en-US" dirty="0" smtClean="0"/>
              <a:t>Applicable concepts for mankind since 1988</a:t>
            </a:r>
          </a:p>
          <a:p>
            <a:endParaRPr lang="en-US" dirty="0" smtClean="0"/>
          </a:p>
          <a:p>
            <a:r>
              <a:rPr lang="en-US" dirty="0" smtClean="0"/>
              <a:t>Intelligent knowledge database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5600" y="3733800"/>
            <a:ext cx="3573463" cy="3614738"/>
          </a:xfrm>
          <a:prstGeom prst="rect">
            <a:avLst/>
          </a:prstGeom>
          <a:noFill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7800" y="3733800"/>
            <a:ext cx="3324225" cy="3657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Culture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Adam research intelligence</a:t>
            </a:r>
          </a:p>
          <a:p>
            <a:endParaRPr lang="en-US" dirty="0" smtClean="0"/>
          </a:p>
          <a:p>
            <a:r>
              <a:rPr lang="en-US" dirty="0" smtClean="0"/>
              <a:t>DARPA/Google car program’s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400" y="4470400"/>
            <a:ext cx="3240088" cy="2800350"/>
          </a:xfrm>
          <a:prstGeom prst="rect">
            <a:avLst/>
          </a:prstGeom>
          <a:noFill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30844" y="4572000"/>
            <a:ext cx="3968794" cy="24653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201275" cy="76660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Job outlook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Rogue AI</a:t>
            </a:r>
          </a:p>
        </p:txBody>
      </p:sp>
      <p:pic>
        <p:nvPicPr>
          <p:cNvPr id="5126" name="Picture 6" descr="http://getdclu.files.wordpress.com/2009/08/ethics-making-and-controlling-a-robotic-public.jpg?w=568&amp;h=28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4200" y="4495800"/>
            <a:ext cx="5410200" cy="2800351"/>
          </a:xfrm>
          <a:prstGeom prst="rect">
            <a:avLst/>
          </a:prstGeom>
          <a:noFill/>
        </p:spPr>
      </p:pic>
      <p:pic>
        <p:nvPicPr>
          <p:cNvPr id="6146" name="Picture 2" descr="Robot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08600" y="914400"/>
            <a:ext cx="3657600" cy="27553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Advance humanity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Say no to the red button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9200" y="4038600"/>
            <a:ext cx="3305175" cy="339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61000" y="228600"/>
            <a:ext cx="4368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artificial intelligence?</a:t>
            </a:r>
          </a:p>
          <a:p>
            <a:endParaRPr lang="en-US" dirty="0" smtClean="0"/>
          </a:p>
          <a:p>
            <a:r>
              <a:rPr lang="en-US" dirty="0" smtClean="0"/>
              <a:t>How does it affect humanity?</a:t>
            </a:r>
          </a:p>
          <a:p>
            <a:endParaRPr lang="en-US" dirty="0" smtClean="0"/>
          </a:p>
          <a:p>
            <a:r>
              <a:rPr lang="en-US" dirty="0" smtClean="0"/>
              <a:t>What can we do about it?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DEDEDE"/>
                </a:solidFill>
                <a:latin typeface="Trebuchet MS" pitchFamily="34" charset="0"/>
              </a:rPr>
              <a:t>References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DEDEDE"/>
                </a:solidFill>
                <a:latin typeface="Trebuchet MS" pitchFamily="34" charset="0"/>
              </a:rPr>
              <a:t>Economics Image: </a:t>
            </a:r>
            <a:r>
              <a:rPr lang="en-US" sz="2700" u="sng">
                <a:solidFill>
                  <a:srgbClr val="0384BF"/>
                </a:solidFill>
                <a:latin typeface="Trebuchet MS" pitchFamily="34" charset="0"/>
                <a:hlinkClick r:id="rId2"/>
              </a:rPr>
              <a:t>http://warning.zoned.dk/</a:t>
            </a:r>
            <a:endParaRPr lang="en-US" sz="2700" u="sng">
              <a:solidFill>
                <a:srgbClr val="0384BF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artificial intelligence?</a:t>
            </a:r>
          </a:p>
          <a:p>
            <a:endParaRPr lang="en-US" dirty="0" smtClean="0"/>
          </a:p>
          <a:p>
            <a:r>
              <a:rPr lang="en-US" dirty="0" smtClean="0"/>
              <a:t>How does it affect humanity?</a:t>
            </a:r>
          </a:p>
          <a:p>
            <a:endParaRPr lang="en-US" dirty="0" smtClean="0"/>
          </a:p>
          <a:p>
            <a:r>
              <a:rPr lang="en-US" dirty="0" smtClean="0"/>
              <a:t>What can we do about it?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Portrays AI as </a:t>
            </a:r>
          </a:p>
          <a:p>
            <a:pPr lvl="1"/>
            <a:r>
              <a:rPr lang="en-US" dirty="0" smtClean="0"/>
              <a:t>Villains</a:t>
            </a:r>
          </a:p>
          <a:p>
            <a:pPr lvl="1"/>
            <a:r>
              <a:rPr lang="en-US" dirty="0" smtClean="0"/>
              <a:t>Subjugators</a:t>
            </a:r>
          </a:p>
          <a:p>
            <a:pPr lvl="1"/>
            <a:r>
              <a:rPr lang="en-US" dirty="0" smtClean="0"/>
              <a:t>Human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9000" y="4267200"/>
            <a:ext cx="2165910" cy="30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89400" y="4267200"/>
            <a:ext cx="2166938" cy="3037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37400" y="4267200"/>
            <a:ext cx="2057400" cy="3044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 (modern)</a:t>
            </a:r>
          </a:p>
          <a:p>
            <a:r>
              <a:rPr lang="en-US" dirty="0" smtClean="0"/>
              <a:t>AGI</a:t>
            </a:r>
          </a:p>
          <a:p>
            <a:r>
              <a:rPr lang="en-US" dirty="0" smtClean="0"/>
              <a:t>Friendly AI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 dirty="0" smtClean="0">
                <a:solidFill>
                  <a:srgbClr val="DEDEDE"/>
                </a:solidFill>
                <a:latin typeface="Trebuchet MS" pitchFamily="34" charset="0"/>
              </a:rPr>
              <a:t>Timeline</a:t>
            </a:r>
            <a:endParaRPr lang="en-US" sz="4300" dirty="0">
              <a:solidFill>
                <a:srgbClr val="DEDEDE"/>
              </a:solidFill>
              <a:latin typeface="Trebuchet MS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en-US" sz="25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en-US" sz="2700" dirty="0">
              <a:solidFill>
                <a:srgbClr val="DEDEDE"/>
              </a:solidFill>
              <a:latin typeface="Trebuchet MS" pitchFamily="34" charset="0"/>
            </a:endParaRPr>
          </a:p>
        </p:txBody>
      </p:sp>
      <p:pic>
        <p:nvPicPr>
          <p:cNvPr id="1026" name="Picture 2" descr="C:\Users\Sean\Desktop\Untitl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800" y="1371600"/>
            <a:ext cx="9372600" cy="57725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Sean\Desktop\Untitl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800" y="1600200"/>
            <a:ext cx="9144000" cy="57165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Automotive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Shipping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Agriculture</a:t>
            </a:r>
            <a:endParaRPr lang="en-US" dirty="0"/>
          </a:p>
        </p:txBody>
      </p:sp>
      <p:pic>
        <p:nvPicPr>
          <p:cNvPr id="4" name="Picture 2" descr="C:\Users\Sean\Desktop\sexy folder\Future Economics\avg_work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7000" y="3200400"/>
            <a:ext cx="5676884" cy="3857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778000"/>
            <a:ext cx="9652000" cy="502884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All about asking questions, and putting them in context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After asking questions, ask how they reflect upon yourself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Philosophy asks whether something is true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3600" y="3581400"/>
            <a:ext cx="2732088" cy="38560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 dirty="0">
                <a:solidFill>
                  <a:srgbClr val="DEDEDE"/>
                </a:solidFill>
                <a:latin typeface="Trebuchet MS" pitchFamily="34" charset="0"/>
              </a:rPr>
              <a:t>Common Philosophical Questions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</a:pP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Can a machine feel emotions?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</a:pPr>
            <a:endParaRPr lang="en-US" sz="2700" dirty="0">
              <a:solidFill>
                <a:srgbClr val="DEDEDE"/>
              </a:solidFill>
              <a:latin typeface="Trebuchet MS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</a:pP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Does an AI have a soul?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</a:pPr>
            <a:endParaRPr lang="en-US" sz="2700" dirty="0">
              <a:solidFill>
                <a:srgbClr val="DEDEDE"/>
              </a:solidFill>
              <a:latin typeface="Trebuchet MS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</a:pP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Is an AI a person?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1057</TotalTime>
  <Words>310</Words>
  <Application>Microsoft Office PowerPoint</Application>
  <PresentationFormat>Custom</PresentationFormat>
  <Paragraphs>108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Technic</vt:lpstr>
      <vt:lpstr>Artificial Intelligence</vt:lpstr>
      <vt:lpstr>Questions</vt:lpstr>
      <vt:lpstr>Media</vt:lpstr>
      <vt:lpstr>Definition</vt:lpstr>
      <vt:lpstr>Timeline</vt:lpstr>
      <vt:lpstr>Timeline (cont)</vt:lpstr>
      <vt:lpstr>Economics</vt:lpstr>
      <vt:lpstr>Philosophy</vt:lpstr>
      <vt:lpstr>Common Philosophical Questions</vt:lpstr>
      <vt:lpstr>Ethics</vt:lpstr>
      <vt:lpstr>Culture</vt:lpstr>
      <vt:lpstr>Culture</vt:lpstr>
      <vt:lpstr>Slide 13</vt:lpstr>
      <vt:lpstr>Problems</vt:lpstr>
      <vt:lpstr>Solutions</vt:lpstr>
      <vt:lpstr>Conclusion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Sean</cp:lastModifiedBy>
  <cp:revision>46</cp:revision>
  <dcterms:created xsi:type="dcterms:W3CDTF">2004-05-06T09:28:21Z</dcterms:created>
  <dcterms:modified xsi:type="dcterms:W3CDTF">2011-02-14T03:29:41Z</dcterms:modified>
</cp:coreProperties>
</file>