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9" r:id="rId12"/>
    <p:sldId id="268" r:id="rId13"/>
    <p:sldId id="26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5853"/>
  </p:normalViewPr>
  <p:slideViewPr>
    <p:cSldViewPr snapToGrid="0" snapToObjects="1">
      <p:cViewPr varScale="1">
        <p:scale>
          <a:sx n="111" d="100"/>
          <a:sy n="111" d="100"/>
        </p:scale>
        <p:origin x="3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12/5/20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12/5/20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12/5/20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12/5/20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9DD4-AED4-A44B-B49C-7DAB13D8170B}"/>
              </a:ext>
            </a:extLst>
          </p:cNvPr>
          <p:cNvSpPr>
            <a:spLocks noGrp="1"/>
          </p:cNvSpPr>
          <p:nvPr>
            <p:ph type="ctrTitle"/>
          </p:nvPr>
        </p:nvSpPr>
        <p:spPr>
          <a:xfrm>
            <a:off x="1346866" y="1634065"/>
            <a:ext cx="9456600" cy="1348381"/>
          </a:xfrm>
        </p:spPr>
        <p:txBody>
          <a:bodyPr/>
          <a:lstStyle/>
          <a:p>
            <a:r>
              <a:rPr lang="en-US" sz="5400" dirty="0"/>
              <a:t>Coursera Capstone Project</a:t>
            </a:r>
          </a:p>
        </p:txBody>
      </p:sp>
      <p:sp>
        <p:nvSpPr>
          <p:cNvPr id="3" name="Subtitle 2">
            <a:extLst>
              <a:ext uri="{FF2B5EF4-FFF2-40B4-BE49-F238E27FC236}">
                <a16:creationId xmlns:a16="http://schemas.microsoft.com/office/drawing/2014/main" id="{B500DCC1-67D7-4845-A0FA-9DFDF8AD197F}"/>
              </a:ext>
            </a:extLst>
          </p:cNvPr>
          <p:cNvSpPr>
            <a:spLocks noGrp="1"/>
          </p:cNvSpPr>
          <p:nvPr>
            <p:ph type="subTitle" idx="1"/>
          </p:nvPr>
        </p:nvSpPr>
        <p:spPr>
          <a:xfrm>
            <a:off x="6750756" y="4362515"/>
            <a:ext cx="3737239" cy="1090018"/>
          </a:xfrm>
        </p:spPr>
        <p:txBody>
          <a:bodyPr>
            <a:normAutofit/>
          </a:bodyPr>
          <a:lstStyle/>
          <a:p>
            <a:r>
              <a:rPr lang="en-US" sz="2400" dirty="0">
                <a:solidFill>
                  <a:schemeClr val="tx1"/>
                </a:solidFill>
              </a:rPr>
              <a:t>Abhishek </a:t>
            </a:r>
            <a:r>
              <a:rPr lang="en-US" sz="2400" dirty="0" err="1">
                <a:solidFill>
                  <a:schemeClr val="tx1"/>
                </a:solidFill>
              </a:rPr>
              <a:t>Padala</a:t>
            </a:r>
            <a:endParaRPr lang="en-US" sz="2400" dirty="0">
              <a:solidFill>
                <a:schemeClr val="tx1"/>
              </a:solidFill>
            </a:endParaRPr>
          </a:p>
          <a:p>
            <a:r>
              <a:rPr lang="en-US" sz="2400" dirty="0">
                <a:solidFill>
                  <a:schemeClr val="tx1"/>
                </a:solidFill>
              </a:rPr>
              <a:t>28-OCT-2020</a:t>
            </a:r>
          </a:p>
        </p:txBody>
      </p:sp>
      <p:sp>
        <p:nvSpPr>
          <p:cNvPr id="4" name="Title 1">
            <a:extLst>
              <a:ext uri="{FF2B5EF4-FFF2-40B4-BE49-F238E27FC236}">
                <a16:creationId xmlns:a16="http://schemas.microsoft.com/office/drawing/2014/main" id="{C1C84144-7237-4F48-8966-417DFC7787AF}"/>
              </a:ext>
            </a:extLst>
          </p:cNvPr>
          <p:cNvSpPr txBox="1">
            <a:spLocks/>
          </p:cNvSpPr>
          <p:nvPr/>
        </p:nvSpPr>
        <p:spPr>
          <a:xfrm>
            <a:off x="2299033" y="2972446"/>
            <a:ext cx="7593934" cy="86142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IBM Data Science Certificate</a:t>
            </a:r>
          </a:p>
        </p:txBody>
      </p:sp>
    </p:spTree>
    <p:extLst>
      <p:ext uri="{BB962C8B-B14F-4D97-AF65-F5344CB8AC3E}">
        <p14:creationId xmlns:p14="http://schemas.microsoft.com/office/powerpoint/2010/main" val="3376924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3" name="Picture 6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5" name="Picture 6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7" name="Oval 6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9" name="Picture 6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1" name="Picture 7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3" name="Rectangle 7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F95D6A-DB96-6B44-8BFC-B00CA9EFE7B6}"/>
              </a:ext>
            </a:extLst>
          </p:cNvPr>
          <p:cNvSpPr>
            <a:spLocks noGrp="1"/>
          </p:cNvSpPr>
          <p:nvPr>
            <p:ph type="title"/>
          </p:nvPr>
        </p:nvSpPr>
        <p:spPr>
          <a:xfrm>
            <a:off x="8750337" y="1455462"/>
            <a:ext cx="3342462" cy="2373588"/>
          </a:xfrm>
        </p:spPr>
        <p:txBody>
          <a:bodyPr vert="horz" lIns="91440" tIns="45720" rIns="91440" bIns="45720" rtlCol="0" anchor="b">
            <a:normAutofit/>
          </a:bodyPr>
          <a:lstStyle/>
          <a:p>
            <a:pPr>
              <a:lnSpc>
                <a:spcPct val="90000"/>
              </a:lnSpc>
            </a:pPr>
            <a:r>
              <a:rPr lang="en-US" sz="3300" dirty="0"/>
              <a:t>Results:</a:t>
            </a:r>
            <a:br>
              <a:rPr lang="en-US" sz="3300" dirty="0"/>
            </a:br>
            <a:r>
              <a:rPr lang="en-US" sz="3300" dirty="0"/>
              <a:t>Neighborhood venues</a:t>
            </a:r>
          </a:p>
        </p:txBody>
      </p:sp>
      <p:pic>
        <p:nvPicPr>
          <p:cNvPr id="6" name="Content Placeholder 5" descr="A picture containing table&#10;&#10;Description automatically generated">
            <a:extLst>
              <a:ext uri="{FF2B5EF4-FFF2-40B4-BE49-F238E27FC236}">
                <a16:creationId xmlns:a16="http://schemas.microsoft.com/office/drawing/2014/main" id="{3CC04A9D-CCB1-AC4B-8095-40FAFF242B46}"/>
              </a:ext>
            </a:extLst>
          </p:cNvPr>
          <p:cNvPicPr>
            <a:picLocks noGrp="1" noChangeAspect="1"/>
          </p:cNvPicPr>
          <p:nvPr>
            <p:ph idx="1"/>
          </p:nvPr>
        </p:nvPicPr>
        <p:blipFill rotWithShape="1">
          <a:blip r:embed="rId7"/>
          <a:srcRect r="17463" b="-1"/>
          <a:stretch/>
        </p:blipFill>
        <p:spPr>
          <a:xfrm>
            <a:off x="-100014" y="1"/>
            <a:ext cx="8705891" cy="685800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67492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F95D6A-DB96-6B44-8BFC-B00CA9EFE7B6}"/>
              </a:ext>
            </a:extLst>
          </p:cNvPr>
          <p:cNvSpPr>
            <a:spLocks noGrp="1"/>
          </p:cNvSpPr>
          <p:nvPr>
            <p:ph type="title"/>
          </p:nvPr>
        </p:nvSpPr>
        <p:spPr>
          <a:xfrm>
            <a:off x="8201837" y="1454963"/>
            <a:ext cx="3342462" cy="2202637"/>
          </a:xfrm>
        </p:spPr>
        <p:txBody>
          <a:bodyPr vert="horz" lIns="91440" tIns="45720" rIns="91440" bIns="45720" rtlCol="0" anchor="b">
            <a:normAutofit/>
          </a:bodyPr>
          <a:lstStyle/>
          <a:p>
            <a:pPr>
              <a:lnSpc>
                <a:spcPct val="90000"/>
              </a:lnSpc>
            </a:pPr>
            <a:r>
              <a:rPr lang="en-US" sz="3300" dirty="0"/>
              <a:t>Results:</a:t>
            </a:r>
            <a:br>
              <a:rPr lang="en-US" sz="3300" dirty="0"/>
            </a:br>
            <a:r>
              <a:rPr lang="en-US" sz="3300" dirty="0"/>
              <a:t>Neighborhood Clustering</a:t>
            </a:r>
          </a:p>
        </p:txBody>
      </p:sp>
      <p:pic>
        <p:nvPicPr>
          <p:cNvPr id="7" name="Content Placeholder 6" descr="Table&#10;&#10;Description automatically generated">
            <a:extLst>
              <a:ext uri="{FF2B5EF4-FFF2-40B4-BE49-F238E27FC236}">
                <a16:creationId xmlns:a16="http://schemas.microsoft.com/office/drawing/2014/main" id="{67CEB573-6DCE-6547-B81C-158912B77192}"/>
              </a:ext>
            </a:extLst>
          </p:cNvPr>
          <p:cNvPicPr>
            <a:picLocks noGrp="1" noChangeAspect="1"/>
          </p:cNvPicPr>
          <p:nvPr>
            <p:ph idx="1"/>
          </p:nvPr>
        </p:nvPicPr>
        <p:blipFill rotWithShape="1">
          <a:blip r:embed="rId7"/>
          <a:srcRect r="10380" b="-2"/>
          <a:stretch/>
        </p:blipFill>
        <p:spPr>
          <a:xfrm>
            <a:off x="607848" y="609601"/>
            <a:ext cx="6946288" cy="563879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46756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254D-1ADC-7B4C-B8A4-4778B90A0570}"/>
              </a:ext>
            </a:extLst>
          </p:cNvPr>
          <p:cNvSpPr>
            <a:spLocks noGrp="1"/>
          </p:cNvSpPr>
          <p:nvPr>
            <p:ph type="title"/>
          </p:nvPr>
        </p:nvSpPr>
        <p:spPr/>
        <p:txBody>
          <a:bodyPr/>
          <a:lstStyle/>
          <a:p>
            <a:pPr algn="ctr"/>
            <a:r>
              <a:rPr lang="en-US" dirty="0"/>
              <a:t>Observation and Discussion</a:t>
            </a:r>
          </a:p>
        </p:txBody>
      </p:sp>
      <p:sp>
        <p:nvSpPr>
          <p:cNvPr id="3" name="Content Placeholder 2">
            <a:extLst>
              <a:ext uri="{FF2B5EF4-FFF2-40B4-BE49-F238E27FC236}">
                <a16:creationId xmlns:a16="http://schemas.microsoft.com/office/drawing/2014/main" id="{86B46344-B794-BB4F-86F3-7268FBEAC19C}"/>
              </a:ext>
            </a:extLst>
          </p:cNvPr>
          <p:cNvSpPr>
            <a:spLocks noGrp="1"/>
          </p:cNvSpPr>
          <p:nvPr>
            <p:ph idx="1"/>
          </p:nvPr>
        </p:nvSpPr>
        <p:spPr>
          <a:xfrm>
            <a:off x="1103312" y="1738490"/>
            <a:ext cx="8946541" cy="4509910"/>
          </a:xfrm>
        </p:spPr>
        <p:txBody>
          <a:bodyPr/>
          <a:lstStyle/>
          <a:p>
            <a:pPr lvl="0"/>
            <a:r>
              <a:rPr lang="en-US" dirty="0"/>
              <a:t>Cafe, Restaurants, Coffee shops, food business are very famous in every Neighborhood.</a:t>
            </a:r>
            <a:endParaRPr lang="en-IN" dirty="0"/>
          </a:p>
          <a:p>
            <a:pPr lvl="0"/>
            <a:r>
              <a:rPr lang="en-US" dirty="0"/>
              <a:t>9 neighborhoods are with in 1.5km to select company (Amazon).</a:t>
            </a:r>
            <a:endParaRPr lang="en-IN" dirty="0"/>
          </a:p>
          <a:p>
            <a:pPr lvl="0"/>
            <a:r>
              <a:rPr lang="en-US" dirty="0"/>
              <a:t>Based on cluster 0 Neighborhood’s venues mapped rental locations to find out better transport and happening place to live.</a:t>
            </a:r>
            <a:endParaRPr lang="en-IN" dirty="0"/>
          </a:p>
          <a:p>
            <a:pPr lvl="0"/>
            <a:r>
              <a:rPr lang="en-US" dirty="0"/>
              <a:t>The final selection of rental location and neighborhood changes person to person. </a:t>
            </a:r>
            <a:endParaRPr lang="en-IN" dirty="0"/>
          </a:p>
          <a:p>
            <a:pPr lvl="0"/>
            <a:r>
              <a:rPr lang="en-US" dirty="0"/>
              <a:t>I am okay with cluster 0 neighborhoods they are very near to the company and one rental location which is suitable to me, i.e. 1 king West, 1 king street west, Old Toronto, rent is 1800 CAD.</a:t>
            </a:r>
            <a:endParaRPr lang="en-IN" dirty="0"/>
          </a:p>
          <a:p>
            <a:endParaRPr lang="en-US" dirty="0"/>
          </a:p>
        </p:txBody>
      </p:sp>
    </p:spTree>
    <p:extLst>
      <p:ext uri="{BB962C8B-B14F-4D97-AF65-F5344CB8AC3E}">
        <p14:creationId xmlns:p14="http://schemas.microsoft.com/office/powerpoint/2010/main" val="92793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Content Placeholder 5" descr="Map&#10;&#10;Description automatically generated">
            <a:extLst>
              <a:ext uri="{FF2B5EF4-FFF2-40B4-BE49-F238E27FC236}">
                <a16:creationId xmlns:a16="http://schemas.microsoft.com/office/drawing/2014/main" id="{023A83C1-AE85-5447-A632-7E539C665EC2}"/>
              </a:ext>
            </a:extLst>
          </p:cNvPr>
          <p:cNvPicPr>
            <a:picLocks noGrp="1" noChangeAspect="1"/>
          </p:cNvPicPr>
          <p:nvPr>
            <p:ph idx="1"/>
          </p:nvPr>
        </p:nvPicPr>
        <p:blipFill rotWithShape="1">
          <a:blip r:embed="rId7">
            <a:alphaModFix/>
          </a:blip>
          <a:srcRect l="9091" t="9892"/>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2B65E6B8-0D17-4912-97E4-60B47A511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104978" y="1295400"/>
            <a:ext cx="4936635" cy="3773690"/>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95D6A-DB96-6B44-8BFC-B00CA9EFE7B6}"/>
              </a:ext>
            </a:extLst>
          </p:cNvPr>
          <p:cNvSpPr>
            <a:spLocks noGrp="1"/>
          </p:cNvSpPr>
          <p:nvPr>
            <p:ph type="title"/>
          </p:nvPr>
        </p:nvSpPr>
        <p:spPr>
          <a:xfrm>
            <a:off x="6265339" y="1447799"/>
            <a:ext cx="4562452" cy="2819399"/>
          </a:xfrm>
        </p:spPr>
        <p:txBody>
          <a:bodyPr vert="horz" lIns="91440" tIns="45720" rIns="91440" bIns="45720" rtlCol="0" anchor="b">
            <a:normAutofit/>
          </a:bodyPr>
          <a:lstStyle/>
          <a:p>
            <a:pPr>
              <a:lnSpc>
                <a:spcPct val="90000"/>
              </a:lnSpc>
            </a:pPr>
            <a:r>
              <a:rPr lang="en-US" sz="2800" dirty="0"/>
              <a:t>Results: Rental locations from selected neighborhoods</a:t>
            </a:r>
            <a:br>
              <a:rPr lang="en-US" sz="2800" dirty="0"/>
            </a:br>
            <a:r>
              <a:rPr lang="en-US" sz="2800" dirty="0"/>
              <a:t> </a:t>
            </a:r>
          </a:p>
        </p:txBody>
      </p:sp>
    </p:spTree>
    <p:extLst>
      <p:ext uri="{BB962C8B-B14F-4D97-AF65-F5344CB8AC3E}">
        <p14:creationId xmlns:p14="http://schemas.microsoft.com/office/powerpoint/2010/main" val="1753737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F95D6A-DB96-6B44-8BFC-B00CA9EFE7B6}"/>
              </a:ext>
            </a:extLst>
          </p:cNvPr>
          <p:cNvSpPr>
            <a:spLocks noGrp="1"/>
          </p:cNvSpPr>
          <p:nvPr>
            <p:ph type="title"/>
          </p:nvPr>
        </p:nvSpPr>
        <p:spPr>
          <a:xfrm>
            <a:off x="8201837" y="1454963"/>
            <a:ext cx="3342462" cy="1974037"/>
          </a:xfrm>
        </p:spPr>
        <p:txBody>
          <a:bodyPr vert="horz" lIns="91440" tIns="45720" rIns="91440" bIns="45720" rtlCol="0" anchor="b">
            <a:normAutofit fontScale="90000"/>
          </a:bodyPr>
          <a:lstStyle/>
          <a:p>
            <a:pPr>
              <a:lnSpc>
                <a:spcPct val="90000"/>
              </a:lnSpc>
            </a:pPr>
            <a:r>
              <a:rPr lang="en-US" dirty="0"/>
              <a:t>Conclusion:</a:t>
            </a:r>
            <a:br>
              <a:rPr lang="en-US" dirty="0"/>
            </a:br>
            <a:r>
              <a:rPr lang="en-US" dirty="0"/>
              <a:t>Finalized rental place to move.</a:t>
            </a:r>
          </a:p>
        </p:txBody>
      </p:sp>
      <p:pic>
        <p:nvPicPr>
          <p:cNvPr id="6" name="Content Placeholder 5" descr="Graphical user interface, application, map&#10;&#10;Description automatically generated">
            <a:extLst>
              <a:ext uri="{FF2B5EF4-FFF2-40B4-BE49-F238E27FC236}">
                <a16:creationId xmlns:a16="http://schemas.microsoft.com/office/drawing/2014/main" id="{290BF707-6322-0D4E-B6A2-5BE344C3AC2A}"/>
              </a:ext>
            </a:extLst>
          </p:cNvPr>
          <p:cNvPicPr>
            <a:picLocks noGrp="1" noChangeAspect="1"/>
          </p:cNvPicPr>
          <p:nvPr>
            <p:ph idx="1"/>
          </p:nvPr>
        </p:nvPicPr>
        <p:blipFill rotWithShape="1">
          <a:blip r:embed="rId7"/>
          <a:srcRect l="24470" r="3774" b="1"/>
          <a:stretch/>
        </p:blipFill>
        <p:spPr>
          <a:xfrm>
            <a:off x="607848" y="609601"/>
            <a:ext cx="6946288" cy="5638797"/>
          </a:xfrm>
          <a:prstGeom prst="rect">
            <a:avLst/>
          </a:prstGeom>
          <a:effectLst>
            <a:outerShdw blurRad="50800" dist="38100" dir="5400000" algn="t" rotWithShape="0">
              <a:prstClr val="black">
                <a:alpha val="43000"/>
              </a:prstClr>
            </a:outerShdw>
          </a:effectLst>
        </p:spPr>
      </p:pic>
      <p:sp>
        <p:nvSpPr>
          <p:cNvPr id="8" name="TextBox 7">
            <a:extLst>
              <a:ext uri="{FF2B5EF4-FFF2-40B4-BE49-F238E27FC236}">
                <a16:creationId xmlns:a16="http://schemas.microsoft.com/office/drawing/2014/main" id="{35383CF3-3D14-8D48-80FA-7DAE6DD050CA}"/>
              </a:ext>
            </a:extLst>
          </p:cNvPr>
          <p:cNvSpPr txBox="1"/>
          <p:nvPr/>
        </p:nvSpPr>
        <p:spPr>
          <a:xfrm>
            <a:off x="8458200" y="3953435"/>
            <a:ext cx="308609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Near to metro</a:t>
            </a:r>
          </a:p>
          <a:p>
            <a:pPr marL="285750" indent="-285750">
              <a:buFont typeface="Arial" panose="020B0604020202020204" pitchFamily="34" charset="0"/>
              <a:buChar char="•"/>
            </a:pPr>
            <a:r>
              <a:rPr lang="en-US" dirty="0"/>
              <a:t>Near to company</a:t>
            </a:r>
          </a:p>
          <a:p>
            <a:pPr marL="285750" indent="-285750">
              <a:buFont typeface="Arial" panose="020B0604020202020204" pitchFamily="34" charset="0"/>
              <a:buChar char="•"/>
            </a:pPr>
            <a:r>
              <a:rPr lang="en-US" dirty="0"/>
              <a:t>Near to grocery, bank, coffee ships</a:t>
            </a:r>
          </a:p>
          <a:p>
            <a:pPr marL="285750" indent="-285750">
              <a:buFont typeface="Arial" panose="020B0604020202020204" pitchFamily="34" charset="0"/>
              <a:buChar char="•"/>
            </a:pPr>
            <a:r>
              <a:rPr lang="en-US" dirty="0"/>
              <a:t>The venues I wanted are with in 1.5 km like dance school, pool and shopping malls, yoga center.</a:t>
            </a:r>
          </a:p>
        </p:txBody>
      </p:sp>
    </p:spTree>
    <p:extLst>
      <p:ext uri="{BB962C8B-B14F-4D97-AF65-F5344CB8AC3E}">
        <p14:creationId xmlns:p14="http://schemas.microsoft.com/office/powerpoint/2010/main" val="45131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254D-1ADC-7B4C-B8A4-4778B90A0570}"/>
              </a:ext>
            </a:extLst>
          </p:cNvPr>
          <p:cNvSpPr>
            <a:spLocks noGrp="1"/>
          </p:cNvSpPr>
          <p:nvPr>
            <p:ph type="title"/>
          </p:nvPr>
        </p:nvSpPr>
        <p:spPr/>
        <p:txBody>
          <a:bodyPr/>
          <a:lstStyle/>
          <a:p>
            <a:pPr algn="ctr"/>
            <a:r>
              <a:rPr lang="en-US" dirty="0"/>
              <a:t>REPORT CONTENT</a:t>
            </a:r>
          </a:p>
        </p:txBody>
      </p:sp>
      <p:sp>
        <p:nvSpPr>
          <p:cNvPr id="3" name="Content Placeholder 2">
            <a:extLst>
              <a:ext uri="{FF2B5EF4-FFF2-40B4-BE49-F238E27FC236}">
                <a16:creationId xmlns:a16="http://schemas.microsoft.com/office/drawing/2014/main" id="{86B46344-B794-BB4F-86F3-7268FBEAC19C}"/>
              </a:ext>
            </a:extLst>
          </p:cNvPr>
          <p:cNvSpPr>
            <a:spLocks noGrp="1"/>
          </p:cNvSpPr>
          <p:nvPr>
            <p:ph idx="1"/>
          </p:nvPr>
        </p:nvSpPr>
        <p:spPr>
          <a:xfrm>
            <a:off x="1103312" y="1738490"/>
            <a:ext cx="8946541" cy="4509910"/>
          </a:xfrm>
        </p:spPr>
        <p:txBody>
          <a:bodyPr/>
          <a:lstStyle/>
          <a:p>
            <a:r>
              <a:rPr lang="en-US" dirty="0"/>
              <a:t>1. Introduction : The “business problem” to be solved by this project    and who may be interested. </a:t>
            </a:r>
          </a:p>
          <a:p>
            <a:r>
              <a:rPr lang="en-US" dirty="0"/>
              <a:t>2. Data : Describe data requirements and data sources to solve the problem.</a:t>
            </a:r>
          </a:p>
          <a:p>
            <a:r>
              <a:rPr lang="en-US" dirty="0"/>
              <a:t>Methodology : Data processing, EDA analysis, Inferential statistical testing performed, machine learnings used.</a:t>
            </a:r>
          </a:p>
          <a:p>
            <a:r>
              <a:rPr lang="en-US" dirty="0"/>
              <a:t>Result : discuss the results and finding the solution.</a:t>
            </a:r>
          </a:p>
          <a:p>
            <a:r>
              <a:rPr lang="en-US" dirty="0"/>
              <a:t>Discussion : observations noted and any recommendations to consider</a:t>
            </a:r>
          </a:p>
          <a:p>
            <a:r>
              <a:rPr lang="en-US" dirty="0"/>
              <a:t>Conclusion: Answer chosen and concludes the findings. </a:t>
            </a:r>
          </a:p>
          <a:p>
            <a:endParaRPr lang="en-US" dirty="0"/>
          </a:p>
        </p:txBody>
      </p:sp>
    </p:spTree>
    <p:extLst>
      <p:ext uri="{BB962C8B-B14F-4D97-AF65-F5344CB8AC3E}">
        <p14:creationId xmlns:p14="http://schemas.microsoft.com/office/powerpoint/2010/main" val="75752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0A51-40F1-A14C-876E-EC2C703E4BC0}"/>
              </a:ext>
            </a:extLst>
          </p:cNvPr>
          <p:cNvSpPr>
            <a:spLocks noGrp="1"/>
          </p:cNvSpPr>
          <p:nvPr>
            <p:ph type="title"/>
          </p:nvPr>
        </p:nvSpPr>
        <p:spPr>
          <a:xfrm>
            <a:off x="646111" y="452718"/>
            <a:ext cx="9404723" cy="789060"/>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3CAB9676-8ACB-514A-BCE8-2064D8878B42}"/>
              </a:ext>
            </a:extLst>
          </p:cNvPr>
          <p:cNvSpPr>
            <a:spLocks noGrp="1"/>
          </p:cNvSpPr>
          <p:nvPr>
            <p:ph idx="1"/>
          </p:nvPr>
        </p:nvSpPr>
        <p:spPr>
          <a:xfrm>
            <a:off x="1103312" y="1241777"/>
            <a:ext cx="9801755" cy="5294489"/>
          </a:xfrm>
        </p:spPr>
        <p:txBody>
          <a:bodyPr>
            <a:normAutofit/>
          </a:bodyPr>
          <a:lstStyle/>
          <a:p>
            <a:r>
              <a:rPr lang="en-US" sz="1600" b="1" dirty="0"/>
              <a:t>1.1 Scenario and Background</a:t>
            </a:r>
          </a:p>
          <a:p>
            <a:pPr marL="0" indent="0">
              <a:buNone/>
            </a:pPr>
            <a:r>
              <a:rPr lang="en-US" sz="1600" b="1" dirty="0"/>
              <a:t>	</a:t>
            </a:r>
            <a:r>
              <a:rPr lang="en-US" sz="1600" dirty="0"/>
              <a:t>I am currently working In India, I wanted to move to Canada someday, Like me there are many students and working professionals wanted to move but mostly people consider suitable province, location based on someone’s/website suggestions. Canada is a large country with many provinces and cities, I wanted to find suitable province, city and neighborhood based on my requirements </a:t>
            </a:r>
          </a:p>
          <a:p>
            <a:r>
              <a:rPr lang="en-US" sz="1600" b="1" dirty="0"/>
              <a:t>1.2 Problem to be resolved </a:t>
            </a:r>
          </a:p>
          <a:p>
            <a:pPr marL="0" indent="0">
              <a:buNone/>
            </a:pPr>
            <a:r>
              <a:rPr lang="en-US" sz="1600" dirty="0"/>
              <a:t>	How to find a location to move based on the following conditions:</a:t>
            </a:r>
          </a:p>
          <a:p>
            <a:pPr>
              <a:buFont typeface="Arial" panose="020B0604020202020204" pitchFamily="34" charset="0"/>
              <a:buChar char="•"/>
            </a:pPr>
            <a:r>
              <a:rPr lang="en-US" sz="1600" dirty="0"/>
              <a:t>Province and city should have many job opportunities related to data science </a:t>
            </a:r>
          </a:p>
          <a:p>
            <a:pPr>
              <a:buFont typeface="Arial" panose="020B0604020202020204" pitchFamily="34" charset="0"/>
              <a:buChar char="•"/>
            </a:pPr>
            <a:r>
              <a:rPr lang="en-US" sz="1600" dirty="0" err="1"/>
              <a:t>Neighbourhood</a:t>
            </a:r>
            <a:r>
              <a:rPr lang="en-US" sz="1600" dirty="0"/>
              <a:t> should be near to the companies that are hiring data scientists </a:t>
            </a:r>
          </a:p>
          <a:p>
            <a:pPr>
              <a:buFont typeface="Arial" panose="020B0604020202020204" pitchFamily="34" charset="0"/>
              <a:buChar char="•"/>
            </a:pPr>
            <a:r>
              <a:rPr lang="en-US" sz="1600" dirty="0" err="1"/>
              <a:t>Neighbourhood</a:t>
            </a:r>
            <a:r>
              <a:rPr lang="en-US" sz="1600" dirty="0"/>
              <a:t> Venues like coffeeshop, grocery store, gym, bar and restaurant            and </a:t>
            </a:r>
            <a:r>
              <a:rPr lang="en-US" sz="1600" dirty="0" err="1"/>
              <a:t>etc</a:t>
            </a:r>
            <a:r>
              <a:rPr lang="en-US" sz="1600" dirty="0"/>
              <a:t> should be near.</a:t>
            </a:r>
          </a:p>
          <a:p>
            <a:pPr>
              <a:buFont typeface="Wingdings" pitchFamily="2" charset="2"/>
              <a:buChar char="Ø"/>
            </a:pPr>
            <a:r>
              <a:rPr lang="en-US" sz="1600" b="1" dirty="0"/>
              <a:t>1.3 Interested Audience </a:t>
            </a:r>
          </a:p>
          <a:p>
            <a:pPr marL="457200" lvl="1" indent="0">
              <a:buNone/>
            </a:pPr>
            <a:r>
              <a:rPr lang="en-US" sz="1400" dirty="0"/>
              <a:t>I believe the methodology, tools and strategy I used in this project is relevant to Immigration consultants and entity who like to move to Canada, USA, Asia, Europe. This project approach helpful to understand the job openings market of the country, rental locations, </a:t>
            </a:r>
            <a:r>
              <a:rPr lang="en-US" sz="1400" dirty="0" err="1"/>
              <a:t>neighbourhoods</a:t>
            </a:r>
            <a:r>
              <a:rPr lang="en-US" sz="1400" dirty="0"/>
              <a:t> of selected cities and venues.</a:t>
            </a:r>
            <a:endParaRPr lang="en-US" sz="1600" dirty="0"/>
          </a:p>
        </p:txBody>
      </p:sp>
    </p:spTree>
    <p:extLst>
      <p:ext uri="{BB962C8B-B14F-4D97-AF65-F5344CB8AC3E}">
        <p14:creationId xmlns:p14="http://schemas.microsoft.com/office/powerpoint/2010/main" val="126875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E0DC-CDB6-0749-8C7A-12579971C3C0}"/>
              </a:ext>
            </a:extLst>
          </p:cNvPr>
          <p:cNvSpPr>
            <a:spLocks noGrp="1"/>
          </p:cNvSpPr>
          <p:nvPr>
            <p:ph type="title"/>
          </p:nvPr>
        </p:nvSpPr>
        <p:spPr>
          <a:xfrm>
            <a:off x="646111" y="452718"/>
            <a:ext cx="9404723" cy="913238"/>
          </a:xfrm>
        </p:spPr>
        <p:txBody>
          <a:bodyPr/>
          <a:lstStyle/>
          <a:p>
            <a:pPr algn="ctr"/>
            <a:r>
              <a:rPr lang="en-US" dirty="0"/>
              <a:t>2.0 Data</a:t>
            </a:r>
          </a:p>
        </p:txBody>
      </p:sp>
      <p:sp>
        <p:nvSpPr>
          <p:cNvPr id="3" name="Content Placeholder 2">
            <a:extLst>
              <a:ext uri="{FF2B5EF4-FFF2-40B4-BE49-F238E27FC236}">
                <a16:creationId xmlns:a16="http://schemas.microsoft.com/office/drawing/2014/main" id="{2E25D67E-8B4B-934C-95D5-726861885867}"/>
              </a:ext>
            </a:extLst>
          </p:cNvPr>
          <p:cNvSpPr>
            <a:spLocks noGrp="1"/>
          </p:cNvSpPr>
          <p:nvPr>
            <p:ph idx="1"/>
          </p:nvPr>
        </p:nvSpPr>
        <p:spPr>
          <a:xfrm>
            <a:off x="1103312" y="1467556"/>
            <a:ext cx="8946541" cy="4780843"/>
          </a:xfrm>
        </p:spPr>
        <p:txBody>
          <a:bodyPr/>
          <a:lstStyle/>
          <a:p>
            <a:r>
              <a:rPr lang="en-US" b="1" dirty="0"/>
              <a:t>2.1 Data Requirements</a:t>
            </a:r>
          </a:p>
          <a:p>
            <a:pPr lvl="1">
              <a:buFont typeface="Courier New" panose="02070309020205020404" pitchFamily="49" charset="0"/>
              <a:buChar char="o"/>
            </a:pPr>
            <a:r>
              <a:rPr lang="en-US" sz="1600" dirty="0"/>
              <a:t>Job posting data from job portals</a:t>
            </a:r>
          </a:p>
          <a:p>
            <a:pPr lvl="1">
              <a:buFont typeface="Courier New" panose="02070309020205020404" pitchFamily="49" charset="0"/>
              <a:buChar char="o"/>
            </a:pPr>
            <a:r>
              <a:rPr lang="en-US" sz="1600" dirty="0"/>
              <a:t>Available rental apartments data from real estate websites</a:t>
            </a:r>
          </a:p>
          <a:p>
            <a:pPr lvl="1">
              <a:buFont typeface="Courier New" panose="02070309020205020404" pitchFamily="49" charset="0"/>
              <a:buChar char="o"/>
            </a:pPr>
            <a:r>
              <a:rPr lang="en-US" sz="1600" dirty="0"/>
              <a:t>Latitude and longitudes of rental apartments, companies and </a:t>
            </a:r>
            <a:r>
              <a:rPr lang="en-US" sz="1600" dirty="0" err="1"/>
              <a:t>neighbourhoods</a:t>
            </a:r>
            <a:r>
              <a:rPr lang="en-US" sz="1600" dirty="0"/>
              <a:t>, Venues for each </a:t>
            </a:r>
            <a:r>
              <a:rPr lang="en-US" sz="1600" dirty="0" err="1"/>
              <a:t>neighbourhood</a:t>
            </a:r>
            <a:r>
              <a:rPr lang="en-US" sz="1600" dirty="0"/>
              <a:t> </a:t>
            </a:r>
            <a:endParaRPr lang="en-US" sz="1600" b="1" dirty="0"/>
          </a:p>
          <a:p>
            <a:r>
              <a:rPr lang="en-US" b="1" dirty="0"/>
              <a:t>2.2 Data Sources, Data Processing and Tools used</a:t>
            </a:r>
          </a:p>
          <a:p>
            <a:pPr lvl="1">
              <a:buFont typeface="Courier New" panose="02070309020205020404" pitchFamily="49" charset="0"/>
              <a:buChar char="o"/>
            </a:pPr>
            <a:r>
              <a:rPr lang="en-US" sz="1600" dirty="0"/>
              <a:t>Toronto data and maps is to be created with use of </a:t>
            </a:r>
            <a:r>
              <a:rPr lang="en-US" sz="1600" dirty="0" err="1"/>
              <a:t>Nominatim</a:t>
            </a:r>
            <a:r>
              <a:rPr lang="en-US" sz="1600" dirty="0"/>
              <a:t>, Foursquare and folium mapping.</a:t>
            </a:r>
          </a:p>
          <a:p>
            <a:pPr lvl="1">
              <a:buFont typeface="Courier New" panose="02070309020205020404" pitchFamily="49" charset="0"/>
              <a:buChar char="o"/>
            </a:pPr>
            <a:r>
              <a:rPr lang="en-US" sz="1600" dirty="0"/>
              <a:t>Geocodes to be created using google maps </a:t>
            </a:r>
            <a:r>
              <a:rPr lang="en-US" sz="1600" dirty="0" err="1"/>
              <a:t>api</a:t>
            </a:r>
            <a:r>
              <a:rPr lang="en-US" sz="1600" dirty="0"/>
              <a:t>, </a:t>
            </a:r>
            <a:r>
              <a:rPr lang="en-US" sz="1600" dirty="0" err="1"/>
              <a:t>Neighbourhoods</a:t>
            </a:r>
            <a:r>
              <a:rPr lang="en-US" sz="1600" dirty="0"/>
              <a:t> data gathered from </a:t>
            </a:r>
            <a:r>
              <a:rPr lang="en-US" sz="1600" dirty="0" err="1"/>
              <a:t>Wikepedia</a:t>
            </a:r>
            <a:endParaRPr lang="en-US" sz="1600" dirty="0"/>
          </a:p>
          <a:p>
            <a:pPr lvl="1">
              <a:buFont typeface="Courier New" panose="02070309020205020404" pitchFamily="49" charset="0"/>
              <a:buChar char="o"/>
            </a:pPr>
            <a:r>
              <a:rPr lang="en-US" sz="1600" dirty="0"/>
              <a:t>List of available apartments data from </a:t>
            </a:r>
            <a:r>
              <a:rPr lang="en-US" sz="1600" dirty="0" err="1"/>
              <a:t>rental.ca</a:t>
            </a:r>
            <a:r>
              <a:rPr lang="en-US" sz="1600" dirty="0"/>
              <a:t> and job posting data from </a:t>
            </a:r>
            <a:r>
              <a:rPr lang="en-US" sz="1600" dirty="0" err="1"/>
              <a:t>indeed.ca</a:t>
            </a:r>
            <a:r>
              <a:rPr lang="en-US" sz="1600" dirty="0"/>
              <a:t>, geolocation(</a:t>
            </a:r>
            <a:r>
              <a:rPr lang="en-US" sz="1600" dirty="0" err="1"/>
              <a:t>lat</a:t>
            </a:r>
            <a:r>
              <a:rPr lang="en-US" sz="1600" dirty="0"/>
              <a:t>, long) was found with an algorithm coding using </a:t>
            </a:r>
            <a:r>
              <a:rPr lang="en-US" sz="1600" dirty="0" err="1"/>
              <a:t>Nominatim</a:t>
            </a:r>
            <a:r>
              <a:rPr lang="en-US" sz="1600" dirty="0"/>
              <a:t> and </a:t>
            </a:r>
            <a:r>
              <a:rPr lang="en-US" sz="1600" dirty="0" err="1"/>
              <a:t>GoogleMaps</a:t>
            </a:r>
            <a:r>
              <a:rPr lang="en-US" sz="1600" dirty="0"/>
              <a:t>. </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390723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6F0E-D9C7-8C4F-BD58-7CB30D824281}"/>
              </a:ext>
            </a:extLst>
          </p:cNvPr>
          <p:cNvSpPr>
            <a:spLocks noGrp="1"/>
          </p:cNvSpPr>
          <p:nvPr>
            <p:ph type="title"/>
          </p:nvPr>
        </p:nvSpPr>
        <p:spPr>
          <a:xfrm>
            <a:off x="646111" y="452718"/>
            <a:ext cx="9404723" cy="958393"/>
          </a:xfrm>
        </p:spPr>
        <p:txBody>
          <a:bodyPr/>
          <a:lstStyle/>
          <a:p>
            <a:pPr algn="ctr"/>
            <a:r>
              <a:rPr lang="en-US" dirty="0"/>
              <a:t>3.0 Methodology</a:t>
            </a:r>
          </a:p>
        </p:txBody>
      </p:sp>
      <p:sp>
        <p:nvSpPr>
          <p:cNvPr id="3" name="Content Placeholder 2">
            <a:extLst>
              <a:ext uri="{FF2B5EF4-FFF2-40B4-BE49-F238E27FC236}">
                <a16:creationId xmlns:a16="http://schemas.microsoft.com/office/drawing/2014/main" id="{A97AB97B-F85C-9F48-AC02-2A46DF997C97}"/>
              </a:ext>
            </a:extLst>
          </p:cNvPr>
          <p:cNvSpPr>
            <a:spLocks noGrp="1"/>
          </p:cNvSpPr>
          <p:nvPr>
            <p:ph idx="1"/>
          </p:nvPr>
        </p:nvSpPr>
        <p:spPr>
          <a:xfrm>
            <a:off x="1103312" y="1411112"/>
            <a:ext cx="9404723" cy="4837288"/>
          </a:xfrm>
        </p:spPr>
        <p:txBody>
          <a:bodyPr>
            <a:normAutofit lnSpcReduction="10000"/>
          </a:bodyPr>
          <a:lstStyle/>
          <a:p>
            <a:r>
              <a:rPr lang="en-US" dirty="0"/>
              <a:t>The Strategy: Finding the Province and City based on the job postings data. I have mapped data into packed bubbles for province selection, side by side bars chart to find the city based on highest job postings. </a:t>
            </a:r>
          </a:p>
          <a:p>
            <a:r>
              <a:rPr lang="en-US" dirty="0"/>
              <a:t>After selection of the city, rental locations and job posted companies, </a:t>
            </a:r>
            <a:r>
              <a:rPr lang="en-US" dirty="0" err="1"/>
              <a:t>Neighbourhoods</a:t>
            </a:r>
            <a:r>
              <a:rPr lang="en-US" dirty="0"/>
              <a:t> of the selected city will be gathered, wrangled and mined.</a:t>
            </a:r>
          </a:p>
          <a:p>
            <a:r>
              <a:rPr lang="en-US" dirty="0"/>
              <a:t>Venues of the </a:t>
            </a:r>
            <a:r>
              <a:rPr lang="en-US" dirty="0" err="1"/>
              <a:t>neighbourhoods</a:t>
            </a:r>
            <a:r>
              <a:rPr lang="en-US" dirty="0"/>
              <a:t> will be gathered and clustered. Distance is one of the important feature. So by geolocation the distance will be calculated between company &amp;  </a:t>
            </a:r>
            <a:r>
              <a:rPr lang="en-US" dirty="0" err="1"/>
              <a:t>neighbourhood</a:t>
            </a:r>
            <a:r>
              <a:rPr lang="en-US" dirty="0"/>
              <a:t>, company &amp; rental apartments. </a:t>
            </a:r>
          </a:p>
          <a:p>
            <a:r>
              <a:rPr lang="en-US" dirty="0"/>
              <a:t> K-means Clustering is a process of grouping similar things into one group. Once the clusters revealed, find out the venues which are important, this selection may vary based on activities and hobbies.</a:t>
            </a:r>
          </a:p>
          <a:p>
            <a:r>
              <a:rPr lang="en-US" dirty="0"/>
              <a:t>Finally the available rental locations will be displayed on map based on </a:t>
            </a:r>
            <a:r>
              <a:rPr lang="en-US" dirty="0" err="1"/>
              <a:t>neighbourhoods</a:t>
            </a:r>
            <a:r>
              <a:rPr lang="en-US" dirty="0"/>
              <a:t> selection.</a:t>
            </a:r>
          </a:p>
        </p:txBody>
      </p:sp>
    </p:spTree>
    <p:extLst>
      <p:ext uri="{BB962C8B-B14F-4D97-AF65-F5344CB8AC3E}">
        <p14:creationId xmlns:p14="http://schemas.microsoft.com/office/powerpoint/2010/main" val="126638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95D6A-DB96-6B44-8BFC-B00CA9EFE7B6}"/>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Results: Province finding</a:t>
            </a:r>
          </a:p>
        </p:txBody>
      </p:sp>
      <p:sp>
        <p:nvSpPr>
          <p:cNvPr id="2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 name="Freeform: Shape 2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Content Placeholder 8" descr="Chart, bubble chart&#10;&#10;Description automatically generated">
            <a:extLst>
              <a:ext uri="{FF2B5EF4-FFF2-40B4-BE49-F238E27FC236}">
                <a16:creationId xmlns:a16="http://schemas.microsoft.com/office/drawing/2014/main" id="{5EFE1836-A98F-F14C-AA51-47589FFC5DB0}"/>
              </a:ext>
            </a:extLst>
          </p:cNvPr>
          <p:cNvPicPr>
            <a:picLocks noGrp="1" noChangeAspect="1"/>
          </p:cNvPicPr>
          <p:nvPr>
            <p:ph idx="1"/>
          </p:nvPr>
        </p:nvPicPr>
        <p:blipFill>
          <a:blip r:embed="rId6"/>
          <a:stretch>
            <a:fillRect/>
          </a:stretch>
        </p:blipFill>
        <p:spPr>
          <a:xfrm>
            <a:off x="1436134" y="647698"/>
            <a:ext cx="4686101" cy="5562139"/>
          </a:xfrm>
          <a:prstGeom prst="rect">
            <a:avLst/>
          </a:prstGeom>
          <a:effectLst/>
        </p:spPr>
      </p:pic>
    </p:spTree>
    <p:extLst>
      <p:ext uri="{BB962C8B-B14F-4D97-AF65-F5344CB8AC3E}">
        <p14:creationId xmlns:p14="http://schemas.microsoft.com/office/powerpoint/2010/main" val="48806773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95D6A-DB96-6B44-8BFC-B00CA9EFE7B6}"/>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Results: City finding</a:t>
            </a:r>
          </a:p>
        </p:txBody>
      </p:sp>
      <p:sp>
        <p:nvSpPr>
          <p:cNvPr id="2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9" name="Freeform: Shape 28">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7" descr="Chart&#10;&#10;Description automatically generated">
            <a:extLst>
              <a:ext uri="{FF2B5EF4-FFF2-40B4-BE49-F238E27FC236}">
                <a16:creationId xmlns:a16="http://schemas.microsoft.com/office/drawing/2014/main" id="{E7CC65DA-CBD1-B243-8B4D-4DB2DA3A5B7F}"/>
              </a:ext>
            </a:extLst>
          </p:cNvPr>
          <p:cNvPicPr>
            <a:picLocks noGrp="1" noChangeAspect="1"/>
          </p:cNvPicPr>
          <p:nvPr>
            <p:ph idx="1"/>
          </p:nvPr>
        </p:nvPicPr>
        <p:blipFill>
          <a:blip r:embed="rId6"/>
          <a:stretch>
            <a:fillRect/>
          </a:stretch>
        </p:blipFill>
        <p:spPr>
          <a:xfrm>
            <a:off x="643854" y="857797"/>
            <a:ext cx="6270662" cy="5141941"/>
          </a:xfrm>
          <a:prstGeom prst="rect">
            <a:avLst/>
          </a:prstGeom>
          <a:effectLst/>
        </p:spPr>
      </p:pic>
    </p:spTree>
    <p:extLst>
      <p:ext uri="{BB962C8B-B14F-4D97-AF65-F5344CB8AC3E}">
        <p14:creationId xmlns:p14="http://schemas.microsoft.com/office/powerpoint/2010/main" val="157496148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95D6A-DB96-6B44-8BFC-B00CA9EFE7B6}"/>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000" b="0" i="0" kern="1200" dirty="0">
                <a:solidFill>
                  <a:srgbClr val="EBEBEB"/>
                </a:solidFill>
                <a:latin typeface="+mj-lt"/>
                <a:ea typeface="+mj-ea"/>
                <a:cs typeface="+mj-cs"/>
              </a:rPr>
              <a:t>Results: Unique Neighborhoods</a:t>
            </a:r>
          </a:p>
        </p:txBody>
      </p:sp>
      <p:sp>
        <p:nvSpPr>
          <p:cNvPr id="2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Content Placeholder 5" descr="Table&#10;&#10;Description automatically generated">
            <a:extLst>
              <a:ext uri="{FF2B5EF4-FFF2-40B4-BE49-F238E27FC236}">
                <a16:creationId xmlns:a16="http://schemas.microsoft.com/office/drawing/2014/main" id="{A65F2073-1E76-0545-AE55-36A1772FE3CD}"/>
              </a:ext>
            </a:extLst>
          </p:cNvPr>
          <p:cNvPicPr>
            <a:picLocks noGrp="1" noChangeAspect="1"/>
          </p:cNvPicPr>
          <p:nvPr>
            <p:ph idx="1"/>
          </p:nvPr>
        </p:nvPicPr>
        <p:blipFill>
          <a:blip r:embed="rId6"/>
          <a:stretch>
            <a:fillRect/>
          </a:stretch>
        </p:blipFill>
        <p:spPr>
          <a:xfrm>
            <a:off x="643854" y="1077270"/>
            <a:ext cx="6270662" cy="4702995"/>
          </a:xfrm>
          <a:prstGeom prst="rect">
            <a:avLst/>
          </a:prstGeom>
          <a:effectLst/>
        </p:spPr>
      </p:pic>
    </p:spTree>
    <p:extLst>
      <p:ext uri="{BB962C8B-B14F-4D97-AF65-F5344CB8AC3E}">
        <p14:creationId xmlns:p14="http://schemas.microsoft.com/office/powerpoint/2010/main" val="378627518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95D6A-DB96-6B44-8BFC-B00CA9EFE7B6}"/>
              </a:ext>
            </a:extLst>
          </p:cNvPr>
          <p:cNvSpPr>
            <a:spLocks noGrp="1"/>
          </p:cNvSpPr>
          <p:nvPr>
            <p:ph type="title"/>
          </p:nvPr>
        </p:nvSpPr>
        <p:spPr>
          <a:xfrm>
            <a:off x="8191925" y="1325880"/>
            <a:ext cx="3352375" cy="3066507"/>
          </a:xfrm>
        </p:spPr>
        <p:txBody>
          <a:bodyPr vert="horz" lIns="91440" tIns="45720" rIns="91440" bIns="45720" rtlCol="0" anchor="b">
            <a:noAutofit/>
          </a:bodyPr>
          <a:lstStyle/>
          <a:p>
            <a:pPr>
              <a:lnSpc>
                <a:spcPct val="90000"/>
              </a:lnSpc>
            </a:pPr>
            <a:r>
              <a:rPr lang="en-US" sz="2800" b="0" i="0" kern="1200" dirty="0">
                <a:solidFill>
                  <a:srgbClr val="EBEBEB"/>
                </a:solidFill>
                <a:latin typeface="+mj-lt"/>
                <a:ea typeface="+mj-ea"/>
                <a:cs typeface="+mj-cs"/>
              </a:rPr>
              <a:t>Results: Job posting companies and distance to neighborhoods</a:t>
            </a:r>
            <a:br>
              <a:rPr lang="en-US" sz="2800" b="0" i="0" kern="1200" dirty="0">
                <a:solidFill>
                  <a:srgbClr val="EBEBEB"/>
                </a:solidFill>
                <a:latin typeface="+mj-lt"/>
                <a:ea typeface="+mj-ea"/>
                <a:cs typeface="+mj-cs"/>
              </a:rPr>
            </a:br>
            <a:r>
              <a:rPr lang="en-US" sz="2800" b="0" i="0" kern="1200" dirty="0">
                <a:solidFill>
                  <a:srgbClr val="EBEBEB"/>
                </a:solidFill>
                <a:latin typeface="+mj-lt"/>
                <a:ea typeface="+mj-ea"/>
                <a:cs typeface="+mj-cs"/>
              </a:rPr>
              <a:t> </a:t>
            </a:r>
          </a:p>
        </p:txBody>
      </p:sp>
      <p:sp>
        <p:nvSpPr>
          <p:cNvPr id="2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descr="A picture containing application, table&#10;&#10;Description automatically generated">
            <a:extLst>
              <a:ext uri="{FF2B5EF4-FFF2-40B4-BE49-F238E27FC236}">
                <a16:creationId xmlns:a16="http://schemas.microsoft.com/office/drawing/2014/main" id="{4CE7A8DB-1B5C-F647-B43E-FFC8F293C0C8}"/>
              </a:ext>
            </a:extLst>
          </p:cNvPr>
          <p:cNvPicPr>
            <a:picLocks noGrp="1" noChangeAspect="1"/>
          </p:cNvPicPr>
          <p:nvPr>
            <p:ph idx="1"/>
          </p:nvPr>
        </p:nvPicPr>
        <p:blipFill>
          <a:blip r:embed="rId6"/>
          <a:stretch>
            <a:fillRect/>
          </a:stretch>
        </p:blipFill>
        <p:spPr>
          <a:xfrm>
            <a:off x="643854" y="881312"/>
            <a:ext cx="6270662" cy="5094911"/>
          </a:xfrm>
          <a:prstGeom prst="rect">
            <a:avLst/>
          </a:prstGeom>
          <a:effectLst/>
        </p:spPr>
      </p:pic>
    </p:spTree>
    <p:extLst>
      <p:ext uri="{BB962C8B-B14F-4D97-AF65-F5344CB8AC3E}">
        <p14:creationId xmlns:p14="http://schemas.microsoft.com/office/powerpoint/2010/main" val="369304338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8</TotalTime>
  <Words>750</Words>
  <Application>Microsoft Macintosh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Courier New</vt:lpstr>
      <vt:lpstr>Wingdings</vt:lpstr>
      <vt:lpstr>Wingdings 3</vt:lpstr>
      <vt:lpstr>Ion</vt:lpstr>
      <vt:lpstr>Coursera Capstone Project</vt:lpstr>
      <vt:lpstr>REPORT CONTENT</vt:lpstr>
      <vt:lpstr>Introduction</vt:lpstr>
      <vt:lpstr>2.0 Data</vt:lpstr>
      <vt:lpstr>3.0 Methodology</vt:lpstr>
      <vt:lpstr>Results: Province finding</vt:lpstr>
      <vt:lpstr>Results: City finding</vt:lpstr>
      <vt:lpstr>Results: Unique Neighborhoods</vt:lpstr>
      <vt:lpstr>Results: Job posting companies and distance to neighborhoods  </vt:lpstr>
      <vt:lpstr>Results: Neighborhood venues</vt:lpstr>
      <vt:lpstr>Results: Neighborhood Clustering</vt:lpstr>
      <vt:lpstr>Observation and Discussion</vt:lpstr>
      <vt:lpstr>Results: Rental locations from selected neighborhoods  </vt:lpstr>
      <vt:lpstr>Conclusion: Finalized rental place to move.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abhishek padala</dc:creator>
  <cp:lastModifiedBy>abhishek padala</cp:lastModifiedBy>
  <cp:revision>4</cp:revision>
  <dcterms:created xsi:type="dcterms:W3CDTF">2020-12-04T13:35:44Z</dcterms:created>
  <dcterms:modified xsi:type="dcterms:W3CDTF">2020-12-05T11:30:55Z</dcterms:modified>
</cp:coreProperties>
</file>