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3"/>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10/28/20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10/28/20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9DD4-AED4-A44B-B49C-7DAB13D8170B}"/>
              </a:ext>
            </a:extLst>
          </p:cNvPr>
          <p:cNvSpPr>
            <a:spLocks noGrp="1"/>
          </p:cNvSpPr>
          <p:nvPr>
            <p:ph type="ctrTitle"/>
          </p:nvPr>
        </p:nvSpPr>
        <p:spPr>
          <a:xfrm>
            <a:off x="1346866" y="1634065"/>
            <a:ext cx="9456600" cy="1348381"/>
          </a:xfrm>
        </p:spPr>
        <p:txBody>
          <a:bodyPr/>
          <a:lstStyle/>
          <a:p>
            <a:r>
              <a:rPr lang="en-US" sz="5400" dirty="0"/>
              <a:t>Coursera Capstone Project</a:t>
            </a:r>
          </a:p>
        </p:txBody>
      </p:sp>
      <p:sp>
        <p:nvSpPr>
          <p:cNvPr id="3" name="Subtitle 2">
            <a:extLst>
              <a:ext uri="{FF2B5EF4-FFF2-40B4-BE49-F238E27FC236}">
                <a16:creationId xmlns:a16="http://schemas.microsoft.com/office/drawing/2014/main" id="{B500DCC1-67D7-4845-A0FA-9DFDF8AD197F}"/>
              </a:ext>
            </a:extLst>
          </p:cNvPr>
          <p:cNvSpPr>
            <a:spLocks noGrp="1"/>
          </p:cNvSpPr>
          <p:nvPr>
            <p:ph type="subTitle" idx="1"/>
          </p:nvPr>
        </p:nvSpPr>
        <p:spPr>
          <a:xfrm>
            <a:off x="6750756" y="4362515"/>
            <a:ext cx="3737239" cy="1090018"/>
          </a:xfrm>
        </p:spPr>
        <p:txBody>
          <a:bodyPr>
            <a:normAutofit/>
          </a:bodyPr>
          <a:lstStyle/>
          <a:p>
            <a:r>
              <a:rPr lang="en-US" sz="2400" dirty="0">
                <a:solidFill>
                  <a:schemeClr val="tx1"/>
                </a:solidFill>
              </a:rPr>
              <a:t>Abhishek </a:t>
            </a:r>
            <a:r>
              <a:rPr lang="en-US" sz="2400" dirty="0" err="1">
                <a:solidFill>
                  <a:schemeClr val="tx1"/>
                </a:solidFill>
              </a:rPr>
              <a:t>Padala</a:t>
            </a:r>
            <a:endParaRPr lang="en-US" sz="2400" dirty="0">
              <a:solidFill>
                <a:schemeClr val="tx1"/>
              </a:solidFill>
            </a:endParaRPr>
          </a:p>
          <a:p>
            <a:r>
              <a:rPr lang="en-US" sz="2400" dirty="0">
                <a:solidFill>
                  <a:schemeClr val="tx1"/>
                </a:solidFill>
              </a:rPr>
              <a:t>28-OCT-2020</a:t>
            </a:r>
          </a:p>
        </p:txBody>
      </p:sp>
      <p:sp>
        <p:nvSpPr>
          <p:cNvPr id="4" name="Title 1">
            <a:extLst>
              <a:ext uri="{FF2B5EF4-FFF2-40B4-BE49-F238E27FC236}">
                <a16:creationId xmlns:a16="http://schemas.microsoft.com/office/drawing/2014/main" id="{C1C84144-7237-4F48-8966-417DFC7787AF}"/>
              </a:ext>
            </a:extLst>
          </p:cNvPr>
          <p:cNvSpPr txBox="1">
            <a:spLocks/>
          </p:cNvSpPr>
          <p:nvPr/>
        </p:nvSpPr>
        <p:spPr>
          <a:xfrm>
            <a:off x="2299033" y="2972446"/>
            <a:ext cx="7593934" cy="86142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IBM Data Science Certificate</a:t>
            </a:r>
          </a:p>
        </p:txBody>
      </p:sp>
    </p:spTree>
    <p:extLst>
      <p:ext uri="{BB962C8B-B14F-4D97-AF65-F5344CB8AC3E}">
        <p14:creationId xmlns:p14="http://schemas.microsoft.com/office/powerpoint/2010/main" val="337692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254D-1ADC-7B4C-B8A4-4778B90A0570}"/>
              </a:ext>
            </a:extLst>
          </p:cNvPr>
          <p:cNvSpPr>
            <a:spLocks noGrp="1"/>
          </p:cNvSpPr>
          <p:nvPr>
            <p:ph type="title"/>
          </p:nvPr>
        </p:nvSpPr>
        <p:spPr/>
        <p:txBody>
          <a:bodyPr/>
          <a:lstStyle/>
          <a:p>
            <a:pPr algn="ctr"/>
            <a:r>
              <a:rPr lang="en-US" dirty="0"/>
              <a:t>REPORT CONTENT</a:t>
            </a:r>
          </a:p>
        </p:txBody>
      </p:sp>
      <p:sp>
        <p:nvSpPr>
          <p:cNvPr id="3" name="Content Placeholder 2">
            <a:extLst>
              <a:ext uri="{FF2B5EF4-FFF2-40B4-BE49-F238E27FC236}">
                <a16:creationId xmlns:a16="http://schemas.microsoft.com/office/drawing/2014/main" id="{86B46344-B794-BB4F-86F3-7268FBEAC19C}"/>
              </a:ext>
            </a:extLst>
          </p:cNvPr>
          <p:cNvSpPr>
            <a:spLocks noGrp="1"/>
          </p:cNvSpPr>
          <p:nvPr>
            <p:ph idx="1"/>
          </p:nvPr>
        </p:nvSpPr>
        <p:spPr>
          <a:xfrm>
            <a:off x="1103312" y="1738490"/>
            <a:ext cx="8946541" cy="4509910"/>
          </a:xfrm>
        </p:spPr>
        <p:txBody>
          <a:bodyPr/>
          <a:lstStyle/>
          <a:p>
            <a:r>
              <a:rPr lang="en-US" dirty="0"/>
              <a:t>1. Introduction : The “business problem” to be solved by this project    and who may be interested. </a:t>
            </a:r>
          </a:p>
          <a:p>
            <a:r>
              <a:rPr lang="en-US" dirty="0"/>
              <a:t>2. Data : Describe data requirements and data sources to solve the problem.</a:t>
            </a:r>
          </a:p>
          <a:p>
            <a:r>
              <a:rPr lang="en-US" dirty="0"/>
              <a:t>Methodology : Data processing, EDA analysis, Inferential statistical testing performed, machine learnings used.</a:t>
            </a:r>
          </a:p>
          <a:p>
            <a:r>
              <a:rPr lang="en-US" dirty="0"/>
              <a:t>Result : discuss the results and finding the solution.</a:t>
            </a:r>
          </a:p>
          <a:p>
            <a:r>
              <a:rPr lang="en-US" dirty="0"/>
              <a:t>Discussion : observations noted and any recommendations to consider</a:t>
            </a:r>
          </a:p>
          <a:p>
            <a:r>
              <a:rPr lang="en-US" dirty="0"/>
              <a:t>Conclusion: Answer chosen and concludes the findings. </a:t>
            </a:r>
          </a:p>
          <a:p>
            <a:endParaRPr lang="en-US" dirty="0"/>
          </a:p>
        </p:txBody>
      </p:sp>
    </p:spTree>
    <p:extLst>
      <p:ext uri="{BB962C8B-B14F-4D97-AF65-F5344CB8AC3E}">
        <p14:creationId xmlns:p14="http://schemas.microsoft.com/office/powerpoint/2010/main" val="75752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0A51-40F1-A14C-876E-EC2C703E4BC0}"/>
              </a:ext>
            </a:extLst>
          </p:cNvPr>
          <p:cNvSpPr>
            <a:spLocks noGrp="1"/>
          </p:cNvSpPr>
          <p:nvPr>
            <p:ph type="title"/>
          </p:nvPr>
        </p:nvSpPr>
        <p:spPr>
          <a:xfrm>
            <a:off x="646111" y="452718"/>
            <a:ext cx="9404723" cy="78906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3CAB9676-8ACB-514A-BCE8-2064D8878B42}"/>
              </a:ext>
            </a:extLst>
          </p:cNvPr>
          <p:cNvSpPr>
            <a:spLocks noGrp="1"/>
          </p:cNvSpPr>
          <p:nvPr>
            <p:ph idx="1"/>
          </p:nvPr>
        </p:nvSpPr>
        <p:spPr>
          <a:xfrm>
            <a:off x="1103312" y="1241777"/>
            <a:ext cx="9801755" cy="5294489"/>
          </a:xfrm>
        </p:spPr>
        <p:txBody>
          <a:bodyPr>
            <a:normAutofit/>
          </a:bodyPr>
          <a:lstStyle/>
          <a:p>
            <a:r>
              <a:rPr lang="en-US" sz="1600" b="1" dirty="0"/>
              <a:t>1.1 Scenario and Background</a:t>
            </a:r>
          </a:p>
          <a:p>
            <a:pPr marL="0" indent="0">
              <a:buNone/>
            </a:pPr>
            <a:r>
              <a:rPr lang="en-US" sz="1600" b="1" dirty="0"/>
              <a:t>	</a:t>
            </a:r>
            <a:r>
              <a:rPr lang="en-US" sz="1600" dirty="0"/>
              <a:t>I am currently working In India, I wanted to move to Canada someday, Like me there are many students and working professionals wanted to move but mostly people consider suitable province, location based on someone’s/website suggestions. Canada is a large country with many provinces and cities, I wanted to find suitable province, city and neighborhood based on my requirements </a:t>
            </a:r>
          </a:p>
          <a:p>
            <a:r>
              <a:rPr lang="en-US" sz="1600" b="1" dirty="0"/>
              <a:t>1.2 Problem to be resolved </a:t>
            </a:r>
          </a:p>
          <a:p>
            <a:pPr marL="0" indent="0">
              <a:buNone/>
            </a:pPr>
            <a:r>
              <a:rPr lang="en-US" sz="1600" dirty="0"/>
              <a:t>	How to find a location to move based on the following conditions:</a:t>
            </a:r>
          </a:p>
          <a:p>
            <a:pPr>
              <a:buFont typeface="Arial" panose="020B0604020202020204" pitchFamily="34" charset="0"/>
              <a:buChar char="•"/>
            </a:pPr>
            <a:r>
              <a:rPr lang="en-US" sz="1600" dirty="0"/>
              <a:t>Province and city should have many job opportunities related to data science </a:t>
            </a:r>
          </a:p>
          <a:p>
            <a:pPr>
              <a:buFont typeface="Arial" panose="020B0604020202020204" pitchFamily="34" charset="0"/>
              <a:buChar char="•"/>
            </a:pPr>
            <a:r>
              <a:rPr lang="en-US" sz="1600" dirty="0" err="1"/>
              <a:t>Neighbourhood</a:t>
            </a:r>
            <a:r>
              <a:rPr lang="en-US" sz="1600" dirty="0"/>
              <a:t> should be near to the companies that are hiring data scientists </a:t>
            </a:r>
          </a:p>
          <a:p>
            <a:pPr>
              <a:buFont typeface="Arial" panose="020B0604020202020204" pitchFamily="34" charset="0"/>
              <a:buChar char="•"/>
            </a:pPr>
            <a:r>
              <a:rPr lang="en-US" sz="1600" dirty="0" err="1"/>
              <a:t>Neighbourhood</a:t>
            </a:r>
            <a:r>
              <a:rPr lang="en-US" sz="1600" dirty="0"/>
              <a:t> Venues like coffeeshop, grocery store, gym, bar and restaurant            and </a:t>
            </a:r>
            <a:r>
              <a:rPr lang="en-US" sz="1600" dirty="0" err="1"/>
              <a:t>etc</a:t>
            </a:r>
            <a:r>
              <a:rPr lang="en-US" sz="1600" dirty="0"/>
              <a:t> should be near.</a:t>
            </a:r>
          </a:p>
          <a:p>
            <a:pPr>
              <a:buFont typeface="Wingdings" pitchFamily="2" charset="2"/>
              <a:buChar char="Ø"/>
            </a:pPr>
            <a:r>
              <a:rPr lang="en-US" sz="1600" b="1" dirty="0"/>
              <a:t>1.3 Interested Audience </a:t>
            </a:r>
          </a:p>
          <a:p>
            <a:pPr marL="457200" lvl="1" indent="0">
              <a:buNone/>
            </a:pPr>
            <a:r>
              <a:rPr lang="en-US" sz="1400" dirty="0"/>
              <a:t>I believe the methodology, tools and strategy I used in this project is relevant to Immigration consultants and entity who like to move to Canada, USA, Asia, Europe. This project approach helpful to understand the job openings market of the country, rental locations, </a:t>
            </a:r>
            <a:r>
              <a:rPr lang="en-US" sz="1400" dirty="0" err="1"/>
              <a:t>neighbourhoods</a:t>
            </a:r>
            <a:r>
              <a:rPr lang="en-US" sz="1400" dirty="0"/>
              <a:t> of selected cities and venues.</a:t>
            </a:r>
            <a:endParaRPr lang="en-US" sz="1600" dirty="0"/>
          </a:p>
        </p:txBody>
      </p:sp>
    </p:spTree>
    <p:extLst>
      <p:ext uri="{BB962C8B-B14F-4D97-AF65-F5344CB8AC3E}">
        <p14:creationId xmlns:p14="http://schemas.microsoft.com/office/powerpoint/2010/main" val="126875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E0DC-CDB6-0749-8C7A-12579971C3C0}"/>
              </a:ext>
            </a:extLst>
          </p:cNvPr>
          <p:cNvSpPr>
            <a:spLocks noGrp="1"/>
          </p:cNvSpPr>
          <p:nvPr>
            <p:ph type="title"/>
          </p:nvPr>
        </p:nvSpPr>
        <p:spPr>
          <a:xfrm>
            <a:off x="646111" y="452718"/>
            <a:ext cx="9404723" cy="913238"/>
          </a:xfrm>
        </p:spPr>
        <p:txBody>
          <a:bodyPr/>
          <a:lstStyle/>
          <a:p>
            <a:pPr algn="ctr"/>
            <a:r>
              <a:rPr lang="en-US" dirty="0"/>
              <a:t>2.0 Data</a:t>
            </a:r>
          </a:p>
        </p:txBody>
      </p:sp>
      <p:sp>
        <p:nvSpPr>
          <p:cNvPr id="3" name="Content Placeholder 2">
            <a:extLst>
              <a:ext uri="{FF2B5EF4-FFF2-40B4-BE49-F238E27FC236}">
                <a16:creationId xmlns:a16="http://schemas.microsoft.com/office/drawing/2014/main" id="{2E25D67E-8B4B-934C-95D5-726861885867}"/>
              </a:ext>
            </a:extLst>
          </p:cNvPr>
          <p:cNvSpPr>
            <a:spLocks noGrp="1"/>
          </p:cNvSpPr>
          <p:nvPr>
            <p:ph idx="1"/>
          </p:nvPr>
        </p:nvSpPr>
        <p:spPr>
          <a:xfrm>
            <a:off x="1103312" y="1467556"/>
            <a:ext cx="8946541" cy="4780843"/>
          </a:xfrm>
        </p:spPr>
        <p:txBody>
          <a:bodyPr/>
          <a:lstStyle/>
          <a:p>
            <a:r>
              <a:rPr lang="en-US" b="1" dirty="0"/>
              <a:t>2.1 Data Requirements</a:t>
            </a:r>
          </a:p>
          <a:p>
            <a:pPr lvl="1">
              <a:buFont typeface="Courier New" panose="02070309020205020404" pitchFamily="49" charset="0"/>
              <a:buChar char="o"/>
            </a:pPr>
            <a:r>
              <a:rPr lang="en-US" sz="1600" dirty="0"/>
              <a:t>Job posting data from job portals</a:t>
            </a:r>
          </a:p>
          <a:p>
            <a:pPr lvl="1">
              <a:buFont typeface="Courier New" panose="02070309020205020404" pitchFamily="49" charset="0"/>
              <a:buChar char="o"/>
            </a:pPr>
            <a:r>
              <a:rPr lang="en-US" sz="1600" dirty="0"/>
              <a:t>Available rental apartments data from real estate websites</a:t>
            </a:r>
          </a:p>
          <a:p>
            <a:pPr lvl="1">
              <a:buFont typeface="Courier New" panose="02070309020205020404" pitchFamily="49" charset="0"/>
              <a:buChar char="o"/>
            </a:pPr>
            <a:r>
              <a:rPr lang="en-US" sz="1600" dirty="0"/>
              <a:t>Latitude and longitudes of rental apartments, companies and </a:t>
            </a:r>
            <a:r>
              <a:rPr lang="en-US" sz="1600" dirty="0" err="1"/>
              <a:t>neighbourhoods</a:t>
            </a:r>
            <a:r>
              <a:rPr lang="en-US" sz="1600" dirty="0"/>
              <a:t>, Venues for each </a:t>
            </a:r>
            <a:r>
              <a:rPr lang="en-US" sz="1600" dirty="0" err="1"/>
              <a:t>neighbourhood</a:t>
            </a:r>
            <a:r>
              <a:rPr lang="en-US" sz="1600" dirty="0"/>
              <a:t> </a:t>
            </a:r>
            <a:endParaRPr lang="en-US" sz="1600" b="1" dirty="0"/>
          </a:p>
          <a:p>
            <a:r>
              <a:rPr lang="en-US" b="1" dirty="0"/>
              <a:t>2.2 Data Sources, Data Processing and Tools used</a:t>
            </a:r>
          </a:p>
          <a:p>
            <a:pPr lvl="1">
              <a:buFont typeface="Courier New" panose="02070309020205020404" pitchFamily="49" charset="0"/>
              <a:buChar char="o"/>
            </a:pPr>
            <a:r>
              <a:rPr lang="en-US" sz="1600" dirty="0"/>
              <a:t>Toronto data and maps is to be created with use of </a:t>
            </a:r>
            <a:r>
              <a:rPr lang="en-US" sz="1600" dirty="0" err="1"/>
              <a:t>Nominatim</a:t>
            </a:r>
            <a:r>
              <a:rPr lang="en-US" sz="1600" dirty="0"/>
              <a:t>, Foursquare and folium mapping.</a:t>
            </a:r>
          </a:p>
          <a:p>
            <a:pPr lvl="1">
              <a:buFont typeface="Courier New" panose="02070309020205020404" pitchFamily="49" charset="0"/>
              <a:buChar char="o"/>
            </a:pPr>
            <a:r>
              <a:rPr lang="en-US" sz="1600" dirty="0"/>
              <a:t>Geocodes to be created using google maps </a:t>
            </a:r>
            <a:r>
              <a:rPr lang="en-US" sz="1600" dirty="0" err="1"/>
              <a:t>api</a:t>
            </a:r>
            <a:r>
              <a:rPr lang="en-US" sz="1600" dirty="0"/>
              <a:t>, </a:t>
            </a:r>
            <a:r>
              <a:rPr lang="en-US" sz="1600" dirty="0" err="1"/>
              <a:t>Neighbourhoods</a:t>
            </a:r>
            <a:r>
              <a:rPr lang="en-US" sz="1600" dirty="0"/>
              <a:t> data gathered from </a:t>
            </a:r>
            <a:r>
              <a:rPr lang="en-US" sz="1600" dirty="0" err="1"/>
              <a:t>Wikepedia</a:t>
            </a:r>
            <a:endParaRPr lang="en-US" sz="1600" dirty="0"/>
          </a:p>
          <a:p>
            <a:pPr lvl="1">
              <a:buFont typeface="Courier New" panose="02070309020205020404" pitchFamily="49" charset="0"/>
              <a:buChar char="o"/>
            </a:pPr>
            <a:r>
              <a:rPr lang="en-US" sz="1600" dirty="0"/>
              <a:t>List of available apartments data from </a:t>
            </a:r>
            <a:r>
              <a:rPr lang="en-US" sz="1600" dirty="0" err="1"/>
              <a:t>rental.ca</a:t>
            </a:r>
            <a:r>
              <a:rPr lang="en-US" sz="1600" dirty="0"/>
              <a:t> and job posting data from </a:t>
            </a:r>
            <a:r>
              <a:rPr lang="en-US" sz="1600" dirty="0" err="1"/>
              <a:t>indeed.ca</a:t>
            </a:r>
            <a:r>
              <a:rPr lang="en-US" sz="1600" dirty="0"/>
              <a:t>, geolocation(</a:t>
            </a:r>
            <a:r>
              <a:rPr lang="en-US" sz="1600" dirty="0" err="1"/>
              <a:t>lat</a:t>
            </a:r>
            <a:r>
              <a:rPr lang="en-US" sz="1600" dirty="0"/>
              <a:t>, long) was found with an algorithm coding using </a:t>
            </a:r>
            <a:r>
              <a:rPr lang="en-US" sz="1600" dirty="0" err="1"/>
              <a:t>Nominatim</a:t>
            </a:r>
            <a:r>
              <a:rPr lang="en-US" sz="1600" dirty="0"/>
              <a:t> and </a:t>
            </a:r>
            <a:r>
              <a:rPr lang="en-US" sz="1600" dirty="0" err="1"/>
              <a:t>GoogleMaps</a:t>
            </a:r>
            <a:r>
              <a:rPr lang="en-US" sz="1600" dirty="0"/>
              <a:t>. </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90723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6F0E-D9C7-8C4F-BD58-7CB30D824281}"/>
              </a:ext>
            </a:extLst>
          </p:cNvPr>
          <p:cNvSpPr>
            <a:spLocks noGrp="1"/>
          </p:cNvSpPr>
          <p:nvPr>
            <p:ph type="title"/>
          </p:nvPr>
        </p:nvSpPr>
        <p:spPr>
          <a:xfrm>
            <a:off x="646111" y="452718"/>
            <a:ext cx="9404723" cy="958393"/>
          </a:xfrm>
        </p:spPr>
        <p:txBody>
          <a:bodyPr/>
          <a:lstStyle/>
          <a:p>
            <a:pPr algn="ctr"/>
            <a:r>
              <a:rPr lang="en-US" dirty="0"/>
              <a:t>3.0 Methodology</a:t>
            </a:r>
          </a:p>
        </p:txBody>
      </p:sp>
      <p:sp>
        <p:nvSpPr>
          <p:cNvPr id="3" name="Content Placeholder 2">
            <a:extLst>
              <a:ext uri="{FF2B5EF4-FFF2-40B4-BE49-F238E27FC236}">
                <a16:creationId xmlns:a16="http://schemas.microsoft.com/office/drawing/2014/main" id="{A97AB97B-F85C-9F48-AC02-2A46DF997C97}"/>
              </a:ext>
            </a:extLst>
          </p:cNvPr>
          <p:cNvSpPr>
            <a:spLocks noGrp="1"/>
          </p:cNvSpPr>
          <p:nvPr>
            <p:ph idx="1"/>
          </p:nvPr>
        </p:nvSpPr>
        <p:spPr>
          <a:xfrm>
            <a:off x="1103312" y="1411112"/>
            <a:ext cx="9404723" cy="4837288"/>
          </a:xfrm>
        </p:spPr>
        <p:txBody>
          <a:bodyPr/>
          <a:lstStyle/>
          <a:p>
            <a:r>
              <a:rPr lang="en-US" dirty="0"/>
              <a:t>The Strategy: The strategy based on mapping </a:t>
            </a:r>
            <a:r>
              <a:rPr lang="en-US"/>
              <a:t>the described data </a:t>
            </a:r>
          </a:p>
        </p:txBody>
      </p:sp>
    </p:spTree>
    <p:extLst>
      <p:ext uri="{BB962C8B-B14F-4D97-AF65-F5344CB8AC3E}">
        <p14:creationId xmlns:p14="http://schemas.microsoft.com/office/powerpoint/2010/main" val="126638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C3AB8-0A26-BA41-8A6F-745845471A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806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5EE8-645B-6641-A550-BEC530FF32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5DCCD1-8CD1-9645-9D02-3136F54059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3097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5519</TotalTime>
  <Words>411</Words>
  <Application>Microsoft Macintosh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Courier New</vt:lpstr>
      <vt:lpstr>Wingdings</vt:lpstr>
      <vt:lpstr>Wingdings 3</vt:lpstr>
      <vt:lpstr>Ion</vt:lpstr>
      <vt:lpstr>Coursera Capstone Project</vt:lpstr>
      <vt:lpstr>REPORT CONTENT</vt:lpstr>
      <vt:lpstr>Introduction</vt:lpstr>
      <vt:lpstr>2.0 Data</vt:lpstr>
      <vt:lpstr>3.0 Methodology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abhishek padala</dc:creator>
  <cp:lastModifiedBy>abhishek padala</cp:lastModifiedBy>
  <cp:revision>17</cp:revision>
  <dcterms:created xsi:type="dcterms:W3CDTF">2020-10-28T12:34:18Z</dcterms:created>
  <dcterms:modified xsi:type="dcterms:W3CDTF">2020-11-01T08:33:38Z</dcterms:modified>
</cp:coreProperties>
</file>