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1"/>
  </p:notesMasterIdLst>
  <p:handoutMasterIdLst>
    <p:handoutMasterId r:id="rId22"/>
  </p:handoutMasterIdLst>
  <p:sldIdLst>
    <p:sldId id="256" r:id="rId5"/>
    <p:sldId id="257" r:id="rId6"/>
    <p:sldId id="258" r:id="rId7"/>
    <p:sldId id="259" r:id="rId8"/>
    <p:sldId id="264" r:id="rId9"/>
    <p:sldId id="271" r:id="rId10"/>
    <p:sldId id="265" r:id="rId11"/>
    <p:sldId id="266" r:id="rId12"/>
    <p:sldId id="267" r:id="rId13"/>
    <p:sldId id="268" r:id="rId14"/>
    <p:sldId id="269" r:id="rId15"/>
    <p:sldId id="270" r:id="rId16"/>
    <p:sldId id="260" r:id="rId17"/>
    <p:sldId id="261" r:id="rId18"/>
    <p:sldId id="262"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920" y="5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Background</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Safety is a top concern when moving to a safe area </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Problem</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IN" sz="2400" dirty="0"/>
            <a:t>This project aims to select the safest borough in London based on the total crimes, explore the </a:t>
          </a:r>
          <a:r>
            <a:rPr lang="en-IN" sz="2400" dirty="0" err="1"/>
            <a:t>neighborhoods</a:t>
          </a:r>
          <a:r>
            <a:rPr lang="en-IN" sz="2400" dirty="0"/>
            <a:t> of that borough to find the 10 most common venues in each </a:t>
          </a:r>
          <a:r>
            <a:rPr lang="en-IN" sz="2400" dirty="0" err="1"/>
            <a:t>neighborhood</a:t>
          </a:r>
          <a:r>
            <a:rPr lang="en-IN" sz="2400" dirty="0"/>
            <a:t> and finally cluster the </a:t>
          </a:r>
          <a:r>
            <a:rPr lang="en-IN" sz="2400" dirty="0" err="1"/>
            <a:t>neighborhoods</a:t>
          </a:r>
          <a:r>
            <a:rPr lang="en-IN" sz="2400" dirty="0"/>
            <a:t> using k-mean clustering. </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2A9B6C90-9B70-4ED8-9084-8651413BB905}">
      <dgm:prSet phldrT="[Text]" custT="1"/>
      <dgm:spPr/>
      <dgm:t>
        <a:bodyPr/>
        <a:lstStyle/>
        <a:p>
          <a:r>
            <a:rPr lang="en-IN" sz="2400" dirty="0"/>
            <a:t>Expats who are considering to relocate to London will be interested to identify the safest borough in London and explore its neighbourhoods and common venues around each </a:t>
          </a:r>
          <a:r>
            <a:rPr lang="en-IN" sz="2400" err="1"/>
            <a:t>neighborhood</a:t>
          </a:r>
          <a:r>
            <a:rPr lang="en-IN" sz="2400"/>
            <a:t>.</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Interest</a:t>
          </a:r>
        </a:p>
      </dgm:t>
    </dgm:pt>
    <dgm:pt modelId="{E68031D9-E3F9-439E-86FC-2A0A3A3988D0}" type="sibTrans" cxnId="{000FE2BB-9FE6-4965-ADF5-E3E85B644286}">
      <dgm:prSet/>
      <dgm:spPr/>
      <dgm:t>
        <a:bodyPr/>
        <a:lstStyle/>
        <a:p>
          <a:endParaRPr lang="en-US"/>
        </a:p>
      </dgm:t>
    </dgm:pt>
    <dgm:pt modelId="{8F7D40F1-9723-47F5-BFD2-340696378D49}" type="parTrans" cxnId="{000FE2BB-9FE6-4965-ADF5-E3E85B644286}">
      <dgm:prSet/>
      <dgm:spPr/>
      <dgm:t>
        <a:bodyPr/>
        <a:lstStyle/>
        <a:p>
          <a:endParaRPr lang="en-US"/>
        </a:p>
      </dgm:t>
    </dgm:pt>
    <dgm:pt modelId="{B1A64FCC-428F-4D32-A87B-5B035DE135BC}" type="pres">
      <dgm:prSet presAssocID="{81269538-BFC5-48BB-BEA1-D7AF1F385FD5}" presName="vert0" presStyleCnt="0">
        <dgm:presLayoutVars>
          <dgm:dir/>
          <dgm:animOne val="branch"/>
          <dgm:animLvl val="lvl"/>
        </dgm:presLayoutVars>
      </dgm:prSet>
      <dgm:spPr/>
    </dgm:pt>
    <dgm:pt modelId="{D83B0A38-4A60-495A-A5B0-E0CF66C52818}" type="pres">
      <dgm:prSet presAssocID="{0D51337A-31FA-4717-B2BF-9243F96D2B9B}" presName="thickLine" presStyleLbl="alignNode1" presStyleIdx="0" presStyleCnt="3"/>
      <dgm:spPr/>
    </dgm:pt>
    <dgm:pt modelId="{EEB09FF2-77D6-4755-9C14-96264B38F081}" type="pres">
      <dgm:prSet presAssocID="{0D51337A-31FA-4717-B2BF-9243F96D2B9B}" presName="horz1" presStyleCnt="0"/>
      <dgm:spPr/>
    </dgm:pt>
    <dgm:pt modelId="{5E75CBFE-F986-4FCF-BD0D-26AE872C8901}" type="pres">
      <dgm:prSet presAssocID="{0D51337A-31FA-4717-B2BF-9243F96D2B9B}" presName="tx1" presStyleLbl="revTx" presStyleIdx="0" presStyleCnt="6"/>
      <dgm:spPr/>
    </dgm:pt>
    <dgm:pt modelId="{B4EF132D-3798-4F76-99C8-041E537E026E}" type="pres">
      <dgm:prSet presAssocID="{0D51337A-31FA-4717-B2BF-9243F96D2B9B}" presName="vert1" presStyleCnt="0"/>
      <dgm:spPr/>
    </dgm:pt>
    <dgm:pt modelId="{ADCCE64D-9D3D-4833-AB56-5011750924F9}" type="pres">
      <dgm:prSet presAssocID="{E40970FA-9468-4353-8343-FE5E2BEBB8B0}" presName="vertSpace2a" presStyleCnt="0"/>
      <dgm:spPr/>
    </dgm:pt>
    <dgm:pt modelId="{09EBD5CD-8587-4746-91DA-49567B3C7EA2}" type="pres">
      <dgm:prSet presAssocID="{E40970FA-9468-4353-8343-FE5E2BEBB8B0}" presName="horz2" presStyleCnt="0"/>
      <dgm:spPr/>
    </dgm:pt>
    <dgm:pt modelId="{63F9703C-5D55-4155-8D9E-1154047C3A95}" type="pres">
      <dgm:prSet presAssocID="{E40970FA-9468-4353-8343-FE5E2BEBB8B0}" presName="horzSpace2" presStyleCnt="0"/>
      <dgm:spPr/>
    </dgm:pt>
    <dgm:pt modelId="{4465AB37-8D54-4D62-867A-9E4FCB6A35BC}" type="pres">
      <dgm:prSet presAssocID="{E40970FA-9468-4353-8343-FE5E2BEBB8B0}" presName="tx2" presStyleLbl="revTx" presStyleIdx="1" presStyleCnt="6"/>
      <dgm:spPr/>
    </dgm:pt>
    <dgm:pt modelId="{6235573B-22A2-48A7-83F1-31EDE0959B17}" type="pres">
      <dgm:prSet presAssocID="{E40970FA-9468-4353-8343-FE5E2BEBB8B0}" presName="vert2" presStyleCnt="0"/>
      <dgm:spPr/>
    </dgm:pt>
    <dgm:pt modelId="{09EC0751-1FA0-499C-8D07-458F7F77B544}" type="pres">
      <dgm:prSet presAssocID="{E40970FA-9468-4353-8343-FE5E2BEBB8B0}" presName="thinLine2b" presStyleLbl="callout" presStyleIdx="0" presStyleCnt="3"/>
      <dgm:spPr/>
    </dgm:pt>
    <dgm:pt modelId="{19F83E3C-6F9C-485F-A613-E992B6607BFA}" type="pres">
      <dgm:prSet presAssocID="{E40970FA-9468-4353-8343-FE5E2BEBB8B0}" presName="vertSpace2b" presStyleCnt="0"/>
      <dgm:spPr/>
    </dgm:pt>
    <dgm:pt modelId="{1267E040-710F-4D8F-963D-D2BB18F3155A}" type="pres">
      <dgm:prSet presAssocID="{A7F7584C-6CC5-40A2-9566-2842A5DEA97A}" presName="thickLine" presStyleLbl="alignNode1" presStyleIdx="1" presStyleCnt="3"/>
      <dgm:spPr/>
    </dgm:pt>
    <dgm:pt modelId="{269C181C-A547-4620-8756-7E2BF8CB9832}" type="pres">
      <dgm:prSet presAssocID="{A7F7584C-6CC5-40A2-9566-2842A5DEA97A}" presName="horz1" presStyleCnt="0"/>
      <dgm:spPr/>
    </dgm:pt>
    <dgm:pt modelId="{84D4EE48-9822-4E49-BE5F-589F3EC969F4}" type="pres">
      <dgm:prSet presAssocID="{A7F7584C-6CC5-40A2-9566-2842A5DEA97A}" presName="tx1" presStyleLbl="revTx" presStyleIdx="2" presStyleCnt="6"/>
      <dgm:spPr/>
    </dgm:pt>
    <dgm:pt modelId="{1C3A6113-39D9-47DF-8267-7C14A6AFF10F}" type="pres">
      <dgm:prSet presAssocID="{A7F7584C-6CC5-40A2-9566-2842A5DEA97A}" presName="vert1" presStyleCnt="0"/>
      <dgm:spPr/>
    </dgm:pt>
    <dgm:pt modelId="{67CAA79E-EBF2-43F5-BAB8-2F601DA8D0CA}" type="pres">
      <dgm:prSet presAssocID="{9D8DAFB6-C744-4BD6-B757-393BF647EBB6}" presName="vertSpace2a" presStyleCnt="0"/>
      <dgm:spPr/>
    </dgm:pt>
    <dgm:pt modelId="{A3A8EFE8-6404-4ABB-AE70-9D5E30629871}" type="pres">
      <dgm:prSet presAssocID="{9D8DAFB6-C744-4BD6-B757-393BF647EBB6}" presName="horz2" presStyleCnt="0"/>
      <dgm:spPr/>
    </dgm:pt>
    <dgm:pt modelId="{52C480A2-EB91-48BD-841F-FBE0CED756D4}" type="pres">
      <dgm:prSet presAssocID="{9D8DAFB6-C744-4BD6-B757-393BF647EBB6}" presName="horzSpace2" presStyleCnt="0"/>
      <dgm:spPr/>
    </dgm:pt>
    <dgm:pt modelId="{DBE30466-5585-47F6-BAD1-9F208667EFD2}" type="pres">
      <dgm:prSet presAssocID="{9D8DAFB6-C744-4BD6-B757-393BF647EBB6}" presName="tx2" presStyleLbl="revTx" presStyleIdx="3" presStyleCnt="6"/>
      <dgm:spPr/>
    </dgm:pt>
    <dgm:pt modelId="{E7088224-C02A-49DC-8979-BA42CFC4EAE8}" type="pres">
      <dgm:prSet presAssocID="{9D8DAFB6-C744-4BD6-B757-393BF647EBB6}" presName="vert2" presStyleCnt="0"/>
      <dgm:spPr/>
    </dgm:pt>
    <dgm:pt modelId="{07922229-50F0-4450-971A-0B33BAFDDC3C}" type="pres">
      <dgm:prSet presAssocID="{9D8DAFB6-C744-4BD6-B757-393BF647EBB6}" presName="thinLine2b" presStyleLbl="callout" presStyleIdx="1" presStyleCnt="3"/>
      <dgm:spPr/>
    </dgm:pt>
    <dgm:pt modelId="{E0F84180-6F10-468F-9FB2-892022BB0B95}" type="pres">
      <dgm:prSet presAssocID="{9D8DAFB6-C744-4BD6-B757-393BF647EBB6}" presName="vertSpace2b" presStyleCnt="0"/>
      <dgm:spPr/>
    </dgm:pt>
    <dgm:pt modelId="{36C778F3-CF95-4353-BF2F-0282D17CD7FF}" type="pres">
      <dgm:prSet presAssocID="{51A6936C-668E-4912-B1B4-BA2D45D3F624}" presName="thickLine" presStyleLbl="alignNode1" presStyleIdx="2" presStyleCnt="3"/>
      <dgm:spPr/>
    </dgm:pt>
    <dgm:pt modelId="{227A8565-9AE5-4E78-86D8-4037C2BDC157}" type="pres">
      <dgm:prSet presAssocID="{51A6936C-668E-4912-B1B4-BA2D45D3F624}" presName="horz1" presStyleCnt="0"/>
      <dgm:spPr/>
    </dgm:pt>
    <dgm:pt modelId="{6CB31EA3-2B46-455E-A5C1-CEE86BB6D08E}" type="pres">
      <dgm:prSet presAssocID="{51A6936C-668E-4912-B1B4-BA2D45D3F624}" presName="tx1" presStyleLbl="revTx" presStyleIdx="4" presStyleCnt="6"/>
      <dgm:spPr/>
    </dgm:pt>
    <dgm:pt modelId="{38485807-F254-4A91-9BFA-4D64026897E7}" type="pres">
      <dgm:prSet presAssocID="{51A6936C-668E-4912-B1B4-BA2D45D3F624}" presName="vert1" presStyleCnt="0"/>
      <dgm:spPr/>
    </dgm:pt>
    <dgm:pt modelId="{3353669F-E53C-4956-9AE3-A76716CE41E5}" type="pres">
      <dgm:prSet presAssocID="{2A9B6C90-9B70-4ED8-9084-8651413BB905}" presName="vertSpace2a" presStyleCnt="0"/>
      <dgm:spPr/>
    </dgm:pt>
    <dgm:pt modelId="{8750C2D8-6C09-4527-BBB1-8E7BE0F727D8}" type="pres">
      <dgm:prSet presAssocID="{2A9B6C90-9B70-4ED8-9084-8651413BB905}" presName="horz2" presStyleCnt="0"/>
      <dgm:spPr/>
    </dgm:pt>
    <dgm:pt modelId="{E55A96AF-9375-4E2F-ABA2-1AE9BA91B777}" type="pres">
      <dgm:prSet presAssocID="{2A9B6C90-9B70-4ED8-9084-8651413BB905}" presName="horzSpace2" presStyleCnt="0"/>
      <dgm:spPr/>
    </dgm:pt>
    <dgm:pt modelId="{16DF2E93-F4EE-4C62-97D4-2F454F9B20EC}" type="pres">
      <dgm:prSet presAssocID="{2A9B6C90-9B70-4ED8-9084-8651413BB905}" presName="tx2" presStyleLbl="revTx" presStyleIdx="5" presStyleCnt="6"/>
      <dgm:spPr/>
    </dgm:pt>
    <dgm:pt modelId="{E8B8D663-4F91-44E9-B8ED-8033AFA9806F}" type="pres">
      <dgm:prSet presAssocID="{2A9B6C90-9B70-4ED8-9084-8651413BB905}" presName="vert2" presStyleCnt="0"/>
      <dgm:spPr/>
    </dgm:pt>
    <dgm:pt modelId="{5F20CC12-28B9-4A8A-8417-EB5455D2F22E}" type="pres">
      <dgm:prSet presAssocID="{2A9B6C90-9B70-4ED8-9084-8651413BB905}" presName="thinLine2b" presStyleLbl="callout" presStyleIdx="2" presStyleCnt="3"/>
      <dgm:spPr/>
    </dgm:pt>
    <dgm:pt modelId="{AE40707A-934C-4863-B998-EB0D503C0EF9}" type="pres">
      <dgm:prSet presAssocID="{2A9B6C90-9B70-4ED8-9084-8651413BB905}" presName="vertSpace2b" presStyleCnt="0"/>
      <dgm:spPr/>
    </dgm:pt>
  </dgm:ptLst>
  <dgm:cxnLst>
    <dgm:cxn modelId="{56052809-46E4-4445-B520-94004C28BB9D}" srcId="{A7F7584C-6CC5-40A2-9566-2842A5DEA97A}" destId="{9D8DAFB6-C744-4BD6-B757-393BF647EBB6}" srcOrd="0" destOrd="0" parTransId="{17C1C47E-8D1A-404A-B227-B017391CB5F6}" sibTransId="{C9B44773-68B1-427B-B9CA-0AEA186B621E}"/>
    <dgm:cxn modelId="{761B5B39-5A60-4866-B544-8B60DEB9E7D2}" type="presOf" srcId="{E40970FA-9468-4353-8343-FE5E2BEBB8B0}" destId="{4465AB37-8D54-4D62-867A-9E4FCB6A35BC}" srcOrd="0" destOrd="0" presId="urn:microsoft.com/office/officeart/2008/layout/LinedList"/>
    <dgm:cxn modelId="{DE36C560-66E7-4104-95E1-3C736BA389A3}" type="presOf" srcId="{A7F7584C-6CC5-40A2-9566-2842A5DEA97A}" destId="{84D4EE48-9822-4E49-BE5F-589F3EC969F4}" srcOrd="0" destOrd="0" presId="urn:microsoft.com/office/officeart/2008/layout/LinedList"/>
    <dgm:cxn modelId="{1D59D94A-4BF7-417E-B49B-225C005839A9}" srcId="{51A6936C-668E-4912-B1B4-BA2D45D3F624}" destId="{2A9B6C90-9B70-4ED8-9084-8651413BB905}" srcOrd="0" destOrd="0" parTransId="{47C005B7-F5AA-4111-A87D-782B117A0259}" sibTransId="{54109FB3-0563-4B2C-BFF0-181E047427F8}"/>
    <dgm:cxn modelId="{9E6BB655-7FE4-4F8D-B1D2-F885E60B8754}" srcId="{81269538-BFC5-48BB-BEA1-D7AF1F385FD5}" destId="{0D51337A-31FA-4717-B2BF-9243F96D2B9B}" srcOrd="0" destOrd="0" parTransId="{A9294D65-F371-46C8-A624-E557E9DF1A30}" sibTransId="{6799645E-F42F-43D8-B2EA-A1377D84D0B3}"/>
    <dgm:cxn modelId="{A316347C-9D1A-43C6-BE2B-DC184440E1C9}" srcId="{0D51337A-31FA-4717-B2BF-9243F96D2B9B}" destId="{E40970FA-9468-4353-8343-FE5E2BEBB8B0}" srcOrd="0" destOrd="0" parTransId="{85FA6A33-9FA9-4134-A6A3-A5D4748A1779}" sibTransId="{04FF68DF-CF36-4D12-9ECE-A3519B0AC88A}"/>
    <dgm:cxn modelId="{D4653C8A-8756-4F68-A3A6-88C8B510F6AE}" type="presOf" srcId="{81269538-BFC5-48BB-BEA1-D7AF1F385FD5}" destId="{B1A64FCC-428F-4D32-A87B-5B035DE135BC}" srcOrd="0" destOrd="0" presId="urn:microsoft.com/office/officeart/2008/layout/LinedList"/>
    <dgm:cxn modelId="{909929AE-33E3-45E6-A295-06559A8C4136}" type="presOf" srcId="{9D8DAFB6-C744-4BD6-B757-393BF647EBB6}" destId="{DBE30466-5585-47F6-BAD1-9F208667EFD2}" srcOrd="0" destOrd="0" presId="urn:microsoft.com/office/officeart/2008/layout/LinedList"/>
    <dgm:cxn modelId="{A255ADBB-092E-4344-8344-CA8D3D6FC1EC}" type="presOf" srcId="{0D51337A-31FA-4717-B2BF-9243F96D2B9B}" destId="{5E75CBFE-F986-4FCF-BD0D-26AE872C8901}" srcOrd="0" destOrd="0" presId="urn:microsoft.com/office/officeart/2008/layout/LinedList"/>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A2974DC5-4A1F-441E-89F4-05C57111A9E7}" type="presOf" srcId="{2A9B6C90-9B70-4ED8-9084-8651413BB905}" destId="{16DF2E93-F4EE-4C62-97D4-2F454F9B20EC}" srcOrd="0" destOrd="0" presId="urn:microsoft.com/office/officeart/2008/layout/LinedList"/>
    <dgm:cxn modelId="{8D0F1BD9-7172-4742-8C26-C7F1F77552D0}" type="presOf" srcId="{51A6936C-668E-4912-B1B4-BA2D45D3F624}" destId="{6CB31EA3-2B46-455E-A5C1-CEE86BB6D08E}" srcOrd="0" destOrd="0" presId="urn:microsoft.com/office/officeart/2008/layout/LinedList"/>
    <dgm:cxn modelId="{1761948B-5F24-4169-8966-C505C44D7FAB}" type="presParOf" srcId="{B1A64FCC-428F-4D32-A87B-5B035DE135BC}" destId="{D83B0A38-4A60-495A-A5B0-E0CF66C52818}" srcOrd="0" destOrd="0" presId="urn:microsoft.com/office/officeart/2008/layout/LinedList"/>
    <dgm:cxn modelId="{F9521440-DDB8-4104-AEDF-E719B75CDD9A}" type="presParOf" srcId="{B1A64FCC-428F-4D32-A87B-5B035DE135BC}" destId="{EEB09FF2-77D6-4755-9C14-96264B38F081}" srcOrd="1" destOrd="0" presId="urn:microsoft.com/office/officeart/2008/layout/LinedList"/>
    <dgm:cxn modelId="{BE94D11C-FEA6-4788-B069-84449DF61634}" type="presParOf" srcId="{EEB09FF2-77D6-4755-9C14-96264B38F081}" destId="{5E75CBFE-F986-4FCF-BD0D-26AE872C8901}" srcOrd="0" destOrd="0" presId="urn:microsoft.com/office/officeart/2008/layout/LinedList"/>
    <dgm:cxn modelId="{054437C0-6D4A-4B4B-96B1-0F516119AB6B}" type="presParOf" srcId="{EEB09FF2-77D6-4755-9C14-96264B38F081}" destId="{B4EF132D-3798-4F76-99C8-041E537E026E}" srcOrd="1" destOrd="0" presId="urn:microsoft.com/office/officeart/2008/layout/LinedList"/>
    <dgm:cxn modelId="{804D382B-30E3-40ED-80DC-7579F056CB33}" type="presParOf" srcId="{B4EF132D-3798-4F76-99C8-041E537E026E}" destId="{ADCCE64D-9D3D-4833-AB56-5011750924F9}" srcOrd="0" destOrd="0" presId="urn:microsoft.com/office/officeart/2008/layout/LinedList"/>
    <dgm:cxn modelId="{DDA82F84-C536-47A9-BFB1-17E70EE7D792}" type="presParOf" srcId="{B4EF132D-3798-4F76-99C8-041E537E026E}" destId="{09EBD5CD-8587-4746-91DA-49567B3C7EA2}" srcOrd="1" destOrd="0" presId="urn:microsoft.com/office/officeart/2008/layout/LinedList"/>
    <dgm:cxn modelId="{89F43E2D-104A-4871-B789-4B008588433C}" type="presParOf" srcId="{09EBD5CD-8587-4746-91DA-49567B3C7EA2}" destId="{63F9703C-5D55-4155-8D9E-1154047C3A95}" srcOrd="0" destOrd="0" presId="urn:microsoft.com/office/officeart/2008/layout/LinedList"/>
    <dgm:cxn modelId="{6505C43C-2D3C-4157-9FFA-C8A35A001D04}" type="presParOf" srcId="{09EBD5CD-8587-4746-91DA-49567B3C7EA2}" destId="{4465AB37-8D54-4D62-867A-9E4FCB6A35BC}" srcOrd="1" destOrd="0" presId="urn:microsoft.com/office/officeart/2008/layout/LinedList"/>
    <dgm:cxn modelId="{BA184ADC-8AA8-41F6-825B-8552D044803F}" type="presParOf" srcId="{09EBD5CD-8587-4746-91DA-49567B3C7EA2}" destId="{6235573B-22A2-48A7-83F1-31EDE0959B17}" srcOrd="2" destOrd="0" presId="urn:microsoft.com/office/officeart/2008/layout/LinedList"/>
    <dgm:cxn modelId="{FCD5131A-DEA4-4CDB-A8D3-0FF9A2725EB1}" type="presParOf" srcId="{B4EF132D-3798-4F76-99C8-041E537E026E}" destId="{09EC0751-1FA0-499C-8D07-458F7F77B544}" srcOrd="2" destOrd="0" presId="urn:microsoft.com/office/officeart/2008/layout/LinedList"/>
    <dgm:cxn modelId="{EA8C9620-DFF0-41E1-BAE2-CFAA074D8FA0}" type="presParOf" srcId="{B4EF132D-3798-4F76-99C8-041E537E026E}" destId="{19F83E3C-6F9C-485F-A613-E992B6607BFA}" srcOrd="3" destOrd="0" presId="urn:microsoft.com/office/officeart/2008/layout/LinedList"/>
    <dgm:cxn modelId="{ECCFF934-5345-4944-8C2D-8D8775110967}" type="presParOf" srcId="{B1A64FCC-428F-4D32-A87B-5B035DE135BC}" destId="{1267E040-710F-4D8F-963D-D2BB18F3155A}" srcOrd="2" destOrd="0" presId="urn:microsoft.com/office/officeart/2008/layout/LinedList"/>
    <dgm:cxn modelId="{50711032-1691-4B97-83B0-A146C2438295}" type="presParOf" srcId="{B1A64FCC-428F-4D32-A87B-5B035DE135BC}" destId="{269C181C-A547-4620-8756-7E2BF8CB9832}" srcOrd="3" destOrd="0" presId="urn:microsoft.com/office/officeart/2008/layout/LinedList"/>
    <dgm:cxn modelId="{AD0835C0-7E4D-4C38-8FF2-0F9EE4DCEF59}" type="presParOf" srcId="{269C181C-A547-4620-8756-7E2BF8CB9832}" destId="{84D4EE48-9822-4E49-BE5F-589F3EC969F4}" srcOrd="0" destOrd="0" presId="urn:microsoft.com/office/officeart/2008/layout/LinedList"/>
    <dgm:cxn modelId="{95218160-70F0-45A9-BE31-1F9FB072C7B9}" type="presParOf" srcId="{269C181C-A547-4620-8756-7E2BF8CB9832}" destId="{1C3A6113-39D9-47DF-8267-7C14A6AFF10F}" srcOrd="1" destOrd="0" presId="urn:microsoft.com/office/officeart/2008/layout/LinedList"/>
    <dgm:cxn modelId="{BE0021EF-2D44-4E3A-8C14-BB811C84ECE6}" type="presParOf" srcId="{1C3A6113-39D9-47DF-8267-7C14A6AFF10F}" destId="{67CAA79E-EBF2-43F5-BAB8-2F601DA8D0CA}" srcOrd="0" destOrd="0" presId="urn:microsoft.com/office/officeart/2008/layout/LinedList"/>
    <dgm:cxn modelId="{15BB12DC-F1F4-441E-81F2-88FC69296A2E}" type="presParOf" srcId="{1C3A6113-39D9-47DF-8267-7C14A6AFF10F}" destId="{A3A8EFE8-6404-4ABB-AE70-9D5E30629871}" srcOrd="1" destOrd="0" presId="urn:microsoft.com/office/officeart/2008/layout/LinedList"/>
    <dgm:cxn modelId="{983359D6-DCBE-4330-B05E-C298AB277673}" type="presParOf" srcId="{A3A8EFE8-6404-4ABB-AE70-9D5E30629871}" destId="{52C480A2-EB91-48BD-841F-FBE0CED756D4}" srcOrd="0" destOrd="0" presId="urn:microsoft.com/office/officeart/2008/layout/LinedList"/>
    <dgm:cxn modelId="{AEB84599-D23B-4C08-BF16-667CA0116FA3}" type="presParOf" srcId="{A3A8EFE8-6404-4ABB-AE70-9D5E30629871}" destId="{DBE30466-5585-47F6-BAD1-9F208667EFD2}" srcOrd="1" destOrd="0" presId="urn:microsoft.com/office/officeart/2008/layout/LinedList"/>
    <dgm:cxn modelId="{154E3857-1E17-4CF2-8069-1B87ADD25CEC}" type="presParOf" srcId="{A3A8EFE8-6404-4ABB-AE70-9D5E30629871}" destId="{E7088224-C02A-49DC-8979-BA42CFC4EAE8}" srcOrd="2" destOrd="0" presId="urn:microsoft.com/office/officeart/2008/layout/LinedList"/>
    <dgm:cxn modelId="{08A69F5C-CCBC-419A-BAFC-EF790DAE578A}" type="presParOf" srcId="{1C3A6113-39D9-47DF-8267-7C14A6AFF10F}" destId="{07922229-50F0-4450-971A-0B33BAFDDC3C}" srcOrd="2" destOrd="0" presId="urn:microsoft.com/office/officeart/2008/layout/LinedList"/>
    <dgm:cxn modelId="{9251CD8F-B285-473D-B547-546E8CAF51A2}" type="presParOf" srcId="{1C3A6113-39D9-47DF-8267-7C14A6AFF10F}" destId="{E0F84180-6F10-468F-9FB2-892022BB0B95}" srcOrd="3" destOrd="0" presId="urn:microsoft.com/office/officeart/2008/layout/LinedList"/>
    <dgm:cxn modelId="{BCF9CB0B-44E6-4897-94AE-6FC6BF0D01E7}" type="presParOf" srcId="{B1A64FCC-428F-4D32-A87B-5B035DE135BC}" destId="{36C778F3-CF95-4353-BF2F-0282D17CD7FF}" srcOrd="4" destOrd="0" presId="urn:microsoft.com/office/officeart/2008/layout/LinedList"/>
    <dgm:cxn modelId="{2543A147-0A48-4FF7-8EB2-EA55768798F2}" type="presParOf" srcId="{B1A64FCC-428F-4D32-A87B-5B035DE135BC}" destId="{227A8565-9AE5-4E78-86D8-4037C2BDC157}" srcOrd="5" destOrd="0" presId="urn:microsoft.com/office/officeart/2008/layout/LinedList"/>
    <dgm:cxn modelId="{B0435F48-B941-422D-A903-D482A08001DA}" type="presParOf" srcId="{227A8565-9AE5-4E78-86D8-4037C2BDC157}" destId="{6CB31EA3-2B46-455E-A5C1-CEE86BB6D08E}" srcOrd="0" destOrd="0" presId="urn:microsoft.com/office/officeart/2008/layout/LinedList"/>
    <dgm:cxn modelId="{03FD5654-5AE6-4D62-B108-A1F9F75DCF4D}" type="presParOf" srcId="{227A8565-9AE5-4E78-86D8-4037C2BDC157}" destId="{38485807-F254-4A91-9BFA-4D64026897E7}" srcOrd="1" destOrd="0" presId="urn:microsoft.com/office/officeart/2008/layout/LinedList"/>
    <dgm:cxn modelId="{09FB448B-1B3B-49EF-AE2E-12C334B58A29}" type="presParOf" srcId="{38485807-F254-4A91-9BFA-4D64026897E7}" destId="{3353669F-E53C-4956-9AE3-A76716CE41E5}" srcOrd="0" destOrd="0" presId="urn:microsoft.com/office/officeart/2008/layout/LinedList"/>
    <dgm:cxn modelId="{3A2B46EE-1434-40E5-AF33-7C21AFA00CA2}" type="presParOf" srcId="{38485807-F254-4A91-9BFA-4D64026897E7}" destId="{8750C2D8-6C09-4527-BBB1-8E7BE0F727D8}" srcOrd="1" destOrd="0" presId="urn:microsoft.com/office/officeart/2008/layout/LinedList"/>
    <dgm:cxn modelId="{52DA9300-9340-461C-853B-3FC9E42CA099}" type="presParOf" srcId="{8750C2D8-6C09-4527-BBB1-8E7BE0F727D8}" destId="{E55A96AF-9375-4E2F-ABA2-1AE9BA91B777}" srcOrd="0" destOrd="0" presId="urn:microsoft.com/office/officeart/2008/layout/LinedList"/>
    <dgm:cxn modelId="{9DA8B490-BB63-4DE0-B80C-59FC7736CD1A}" type="presParOf" srcId="{8750C2D8-6C09-4527-BBB1-8E7BE0F727D8}" destId="{16DF2E93-F4EE-4C62-97D4-2F454F9B20EC}" srcOrd="1" destOrd="0" presId="urn:microsoft.com/office/officeart/2008/layout/LinedList"/>
    <dgm:cxn modelId="{007C12EF-15EA-47F5-AD2E-75C87E4C5D82}" type="presParOf" srcId="{8750C2D8-6C09-4527-BBB1-8E7BE0F727D8}" destId="{E8B8D663-4F91-44E9-B8ED-8033AFA9806F}" srcOrd="2" destOrd="0" presId="urn:microsoft.com/office/officeart/2008/layout/LinedList"/>
    <dgm:cxn modelId="{BE44FDE5-1AD0-4B4E-8FB8-885951989399}" type="presParOf" srcId="{38485807-F254-4A91-9BFA-4D64026897E7}" destId="{5F20CC12-28B9-4A8A-8417-EB5455D2F22E}" srcOrd="2" destOrd="0" presId="urn:microsoft.com/office/officeart/2008/layout/LinedList"/>
    <dgm:cxn modelId="{2D0B3DE8-F366-4108-BEB3-AB3B66AD7A3B}" type="presParOf" srcId="{38485807-F254-4A91-9BFA-4D64026897E7}" destId="{AE40707A-934C-4863-B998-EB0D503C0EF9}"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Data #1</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IN" dirty="0"/>
            <a:t>From the London crime data, the crimes during the most recent year (2016) are only selected</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Data #2</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26ECA639-0A60-4D96-A34B-F5ACC75DAA0C}">
      <dgm:prSet phldrT="[Text]"/>
      <dgm:spPr/>
      <dgm:t>
        <a:bodyPr/>
        <a:lstStyle/>
        <a:p>
          <a:r>
            <a:rPr lang="en-IN" dirty="0"/>
            <a:t>The second data is scraped from a </a:t>
          </a:r>
          <a:r>
            <a:rPr lang="en-IN" dirty="0" err="1"/>
            <a:t>wikipedia</a:t>
          </a:r>
          <a:r>
            <a:rPr lang="en-IN" dirty="0"/>
            <a:t> page using the ​Beautiful Soup​ library in python.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C4856BF6-9736-45B2-AF8E-AA325F8A725C}" type="parTrans" cxnId="{F270B5BD-559B-4711-AB5A-FD85478BE916}">
      <dgm:prSet/>
      <dgm:spPr/>
      <dgm:t>
        <a:bodyPr/>
        <a:lstStyle/>
        <a:p>
          <a:endParaRPr lang="en-US"/>
        </a:p>
      </dgm:t>
    </dgm:pt>
    <dgm:pt modelId="{DA3F4B23-A392-40BF-A1BD-D150AE345EB0}" type="sibTrans" cxnId="{F270B5BD-559B-4711-AB5A-FD85478BE916}">
      <dgm:prSet/>
      <dgm:spPr/>
      <dgm:t>
        <a:bodyPr/>
        <a:lstStyle/>
        <a:p>
          <a:endParaRPr lang="en-US"/>
        </a:p>
      </dgm:t>
    </dgm:pt>
    <dgm:pt modelId="{2E6B6EB0-C258-41A2-B94E-FAD6CC5F4E90}">
      <dgm:prSet phldrT="[Text]"/>
      <dgm:spPr/>
      <dgm:t>
        <a:bodyPr/>
        <a:lstStyle/>
        <a:p>
          <a:r>
            <a:rPr lang="en-IN" dirty="0"/>
            <a:t>Using this library we can extract the data in the tabular format as shown in the website.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7554CA6C-8D78-45DA-BDDC-FD31A37856A2}" type="parTrans" cxnId="{18071CC8-DA19-45FC-8A57-E162E6243E53}">
      <dgm:prSet/>
      <dgm:spPr/>
      <dgm:t>
        <a:bodyPr/>
        <a:lstStyle/>
        <a:p>
          <a:endParaRPr lang="en-IN"/>
        </a:p>
      </dgm:t>
    </dgm:pt>
    <dgm:pt modelId="{0A3A47E2-7AE1-4C7D-8B3C-EAFF9AC2314A}" type="sibTrans" cxnId="{18071CC8-DA19-45FC-8A57-E162E6243E53}">
      <dgm:prSet/>
      <dgm:spPr/>
      <dgm:t>
        <a:bodyPr/>
        <a:lstStyle/>
        <a:p>
          <a:endParaRPr lang="en-IN"/>
        </a:p>
      </dgm:t>
    </dgm:pt>
    <dgm:pt modelId="{21ECAE3C-782E-4CAA-A153-9448541F2D9B}">
      <dgm:prSet phldrT="[Text]"/>
      <dgm:spPr/>
      <dgm:t>
        <a:bodyPr/>
        <a:lstStyle/>
        <a:p>
          <a:r>
            <a:rPr lang="en-IN" dirty="0"/>
            <a:t>After the web scraping, string manipulation is required to get the names of the boroughs in the </a:t>
          </a:r>
          <a:r>
            <a:rPr lang="en-IN"/>
            <a:t>correct form</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6EB90824-A63E-4D0B-A8E1-43CF52E5A922}" type="parTrans" cxnId="{24C07950-6A8E-4C6E-B836-B46372693944}">
      <dgm:prSet/>
      <dgm:spPr/>
      <dgm:t>
        <a:bodyPr/>
        <a:lstStyle/>
        <a:p>
          <a:endParaRPr lang="en-IN"/>
        </a:p>
      </dgm:t>
    </dgm:pt>
    <dgm:pt modelId="{B3367DE0-9FD1-4B92-9C84-6286F6BAE2A7}" type="sibTrans" cxnId="{24C07950-6A8E-4C6E-B836-B46372693944}">
      <dgm:prSet/>
      <dgm:spPr/>
      <dgm:t>
        <a:bodyPr/>
        <a:lstStyle/>
        <a:p>
          <a:endParaRPr lang="en-IN"/>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2">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2">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2">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2">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D63DB121-A445-48B4-9A92-D24D8848CCB5}" type="presOf" srcId="{26ECA639-0A60-4D96-A34B-F5ACC75DAA0C}" destId="{E4FD5043-5612-43C5-B6AE-CCD431549399}" srcOrd="0" destOrd="0" presId="urn:microsoft.com/office/officeart/2005/8/layout/hList1"/>
    <dgm:cxn modelId="{24C07950-6A8E-4C6E-B836-B46372693944}" srcId="{ABA77F75-8642-4931-8D7E-BE6C6DB9940D}" destId="{21ECAE3C-782E-4CAA-A153-9448541F2D9B}" srcOrd="2" destOrd="0" parTransId="{6EB90824-A63E-4D0B-A8E1-43CF52E5A922}" sibTransId="{B3367DE0-9FD1-4B92-9C84-6286F6BAE2A7}"/>
    <dgm:cxn modelId="{AAECF784-8F1D-4908-B93D-837F49AB8751}" type="presOf" srcId="{CF9FC193-7A05-4631-B681-B56EAB543D38}" destId="{DE3F77CF-6A8C-4783-A2CE-00E88C4199CB}" srcOrd="0" destOrd="0" presId="urn:microsoft.com/office/officeart/2005/8/layout/hList1"/>
    <dgm:cxn modelId="{1E00D698-5F28-4DDA-BF13-D6EA5B41CDFF}" type="presOf" srcId="{2E6B6EB0-C258-41A2-B94E-FAD6CC5F4E90}" destId="{E4FD5043-5612-43C5-B6AE-CCD431549399}" srcOrd="0" destOrd="1" presId="urn:microsoft.com/office/officeart/2005/8/layout/hList1"/>
    <dgm:cxn modelId="{4BF1EEA1-6E89-4F91-BAE8-11038685C515}" type="presOf" srcId="{4C8BFA56-3F75-4CAD-90A3-2F214D699322}" destId="{17CA1487-CDD9-4364-92F6-A11DBDAFE16C}"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F270B5BD-559B-4711-AB5A-FD85478BE916}" srcId="{ABA77F75-8642-4931-8D7E-BE6C6DB9940D}" destId="{26ECA639-0A60-4D96-A34B-F5ACC75DAA0C}" srcOrd="0" destOrd="0" parTransId="{C4856BF6-9736-45B2-AF8E-AA325F8A725C}" sibTransId="{DA3F4B23-A392-40BF-A1BD-D150AE345EB0}"/>
    <dgm:cxn modelId="{EB812DC5-D51F-4DF7-B93C-50A1430BFCFD}" type="presOf" srcId="{21ECAE3C-782E-4CAA-A153-9448541F2D9B}" destId="{E4FD5043-5612-43C5-B6AE-CCD431549399}" srcOrd="0" destOrd="2" presId="urn:microsoft.com/office/officeart/2005/8/layout/hList1"/>
    <dgm:cxn modelId="{18071CC8-DA19-45FC-8A57-E162E6243E53}" srcId="{ABA77F75-8642-4931-8D7E-BE6C6DB9940D}" destId="{2E6B6EB0-C258-41A2-B94E-FAD6CC5F4E90}" srcOrd="1" destOrd="0" parTransId="{7554CA6C-8D78-45DA-BDDC-FD31A37856A2}" sibTransId="{0A3A47E2-7AE1-4C7D-8B3C-EAFF9AC2314A}"/>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D959B3EA-A66A-4B40-901C-93ECD4985A93}" srcId="{CF9FC193-7A05-4631-B681-B56EAB543D38}" destId="{ABA77F75-8642-4931-8D7E-BE6C6DB9940D}" srcOrd="1" destOrd="0" parTransId="{FCF9AE1B-B22B-4F91-BFD8-DDBBF762F128}" sibTransId="{1A095211-ADB0-42CA-9F24-F1BC942872F3}"/>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B0A38-4A60-495A-A5B0-E0CF66C52818}">
      <dsp:nvSpPr>
        <dsp:cNvPr id="0" name=""/>
        <dsp:cNvSpPr/>
      </dsp:nvSpPr>
      <dsp:spPr>
        <a:xfrm>
          <a:off x="0" y="2447"/>
          <a:ext cx="1161177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75CBFE-F986-4FCF-BD0D-26AE872C8901}">
      <dsp:nvSpPr>
        <dsp:cNvPr id="0" name=""/>
        <dsp:cNvSpPr/>
      </dsp:nvSpPr>
      <dsp:spPr>
        <a:xfrm>
          <a:off x="0" y="2447"/>
          <a:ext cx="2322355" cy="1669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solidFill>
                <a:schemeClr val="tx1"/>
              </a:solidFill>
              <a:latin typeface="Tahoma" panose="020B0604030504040204" pitchFamily="34" charset="0"/>
              <a:ea typeface="Tahoma" panose="020B0604030504040204" pitchFamily="34" charset="0"/>
              <a:cs typeface="Tahoma" panose="020B0604030504040204" pitchFamily="34" charset="0"/>
            </a:rPr>
            <a:t>Background</a:t>
          </a:r>
        </a:p>
      </dsp:txBody>
      <dsp:txXfrm>
        <a:off x="0" y="2447"/>
        <a:ext cx="2322355" cy="1669259"/>
      </dsp:txXfrm>
    </dsp:sp>
    <dsp:sp modelId="{4465AB37-8D54-4D62-867A-9E4FCB6A35BC}">
      <dsp:nvSpPr>
        <dsp:cNvPr id="0" name=""/>
        <dsp:cNvSpPr/>
      </dsp:nvSpPr>
      <dsp:spPr>
        <a:xfrm>
          <a:off x="2496532" y="78248"/>
          <a:ext cx="9115245" cy="1516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ahoma" panose="020B0604030504040204" pitchFamily="34" charset="0"/>
              <a:ea typeface="Tahoma" panose="020B0604030504040204" pitchFamily="34" charset="0"/>
              <a:cs typeface="Tahoma" panose="020B0604030504040204" pitchFamily="34" charset="0"/>
            </a:rPr>
            <a:t>Safety is a top concern when moving to a safe area </a:t>
          </a:r>
        </a:p>
      </dsp:txBody>
      <dsp:txXfrm>
        <a:off x="2496532" y="78248"/>
        <a:ext cx="9115245" cy="1516027"/>
      </dsp:txXfrm>
    </dsp:sp>
    <dsp:sp modelId="{09EC0751-1FA0-499C-8D07-458F7F77B544}">
      <dsp:nvSpPr>
        <dsp:cNvPr id="0" name=""/>
        <dsp:cNvSpPr/>
      </dsp:nvSpPr>
      <dsp:spPr>
        <a:xfrm>
          <a:off x="2322355" y="1594276"/>
          <a:ext cx="928942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67E040-710F-4D8F-963D-D2BB18F3155A}">
      <dsp:nvSpPr>
        <dsp:cNvPr id="0" name=""/>
        <dsp:cNvSpPr/>
      </dsp:nvSpPr>
      <dsp:spPr>
        <a:xfrm>
          <a:off x="0" y="1671707"/>
          <a:ext cx="1161177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D4EE48-9822-4E49-BE5F-589F3EC969F4}">
      <dsp:nvSpPr>
        <dsp:cNvPr id="0" name=""/>
        <dsp:cNvSpPr/>
      </dsp:nvSpPr>
      <dsp:spPr>
        <a:xfrm>
          <a:off x="0" y="1671707"/>
          <a:ext cx="2322355" cy="1669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solidFill>
                <a:schemeClr val="tx1"/>
              </a:solidFill>
              <a:latin typeface="Tahoma" panose="020B0604030504040204" pitchFamily="34" charset="0"/>
              <a:ea typeface="Tahoma" panose="020B0604030504040204" pitchFamily="34" charset="0"/>
              <a:cs typeface="Tahoma" panose="020B0604030504040204" pitchFamily="34" charset="0"/>
            </a:rPr>
            <a:t>Problem</a:t>
          </a:r>
        </a:p>
      </dsp:txBody>
      <dsp:txXfrm>
        <a:off x="0" y="1671707"/>
        <a:ext cx="2322355" cy="1669259"/>
      </dsp:txXfrm>
    </dsp:sp>
    <dsp:sp modelId="{DBE30466-5585-47F6-BAD1-9F208667EFD2}">
      <dsp:nvSpPr>
        <dsp:cNvPr id="0" name=""/>
        <dsp:cNvSpPr/>
      </dsp:nvSpPr>
      <dsp:spPr>
        <a:xfrm>
          <a:off x="2496532" y="1747508"/>
          <a:ext cx="9115245" cy="1516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This project aims to select the safest borough in London based on the total crimes, explore the </a:t>
          </a:r>
          <a:r>
            <a:rPr lang="en-IN" sz="2400" kern="1200" dirty="0" err="1"/>
            <a:t>neighborhoods</a:t>
          </a:r>
          <a:r>
            <a:rPr lang="en-IN" sz="2400" kern="1200" dirty="0"/>
            <a:t> of that borough to find the 10 most common venues in each </a:t>
          </a:r>
          <a:r>
            <a:rPr lang="en-IN" sz="2400" kern="1200" dirty="0" err="1"/>
            <a:t>neighborhood</a:t>
          </a:r>
          <a:r>
            <a:rPr lang="en-IN" sz="2400" kern="1200" dirty="0"/>
            <a:t> and finally cluster the </a:t>
          </a:r>
          <a:r>
            <a:rPr lang="en-IN" sz="2400" kern="1200" dirty="0" err="1"/>
            <a:t>neighborhoods</a:t>
          </a:r>
          <a:r>
            <a:rPr lang="en-IN" sz="2400" kern="1200" dirty="0"/>
            <a:t> using k-mean clustering. </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2496532" y="1747508"/>
        <a:ext cx="9115245" cy="1516027"/>
      </dsp:txXfrm>
    </dsp:sp>
    <dsp:sp modelId="{07922229-50F0-4450-971A-0B33BAFDDC3C}">
      <dsp:nvSpPr>
        <dsp:cNvPr id="0" name=""/>
        <dsp:cNvSpPr/>
      </dsp:nvSpPr>
      <dsp:spPr>
        <a:xfrm>
          <a:off x="2322355" y="3263535"/>
          <a:ext cx="928942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C778F3-CF95-4353-BF2F-0282D17CD7FF}">
      <dsp:nvSpPr>
        <dsp:cNvPr id="0" name=""/>
        <dsp:cNvSpPr/>
      </dsp:nvSpPr>
      <dsp:spPr>
        <a:xfrm>
          <a:off x="0" y="3340967"/>
          <a:ext cx="1161177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B31EA3-2B46-455E-A5C1-CEE86BB6D08E}">
      <dsp:nvSpPr>
        <dsp:cNvPr id="0" name=""/>
        <dsp:cNvSpPr/>
      </dsp:nvSpPr>
      <dsp:spPr>
        <a:xfrm>
          <a:off x="0" y="3340967"/>
          <a:ext cx="2322355" cy="1669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solidFill>
                <a:schemeClr val="tx1"/>
              </a:solidFill>
              <a:latin typeface="Tahoma" panose="020B0604030504040204" pitchFamily="34" charset="0"/>
              <a:ea typeface="Tahoma" panose="020B0604030504040204" pitchFamily="34" charset="0"/>
              <a:cs typeface="Tahoma" panose="020B0604030504040204" pitchFamily="34" charset="0"/>
            </a:rPr>
            <a:t>Interest</a:t>
          </a:r>
        </a:p>
      </dsp:txBody>
      <dsp:txXfrm>
        <a:off x="0" y="3340967"/>
        <a:ext cx="2322355" cy="1669259"/>
      </dsp:txXfrm>
    </dsp:sp>
    <dsp:sp modelId="{16DF2E93-F4EE-4C62-97D4-2F454F9B20EC}">
      <dsp:nvSpPr>
        <dsp:cNvPr id="0" name=""/>
        <dsp:cNvSpPr/>
      </dsp:nvSpPr>
      <dsp:spPr>
        <a:xfrm>
          <a:off x="2496532" y="3416768"/>
          <a:ext cx="9115245" cy="1516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Expats who are considering to relocate to London will be interested to identify the safest borough in London and explore its neighbourhoods and common venues around each </a:t>
          </a:r>
          <a:r>
            <a:rPr lang="en-IN" sz="2400" kern="1200" err="1"/>
            <a:t>neighborhood</a:t>
          </a:r>
          <a:r>
            <a:rPr lang="en-IN" sz="2400" kern="1200"/>
            <a:t>.</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2496532" y="3416768"/>
        <a:ext cx="9115245" cy="1516027"/>
      </dsp:txXfrm>
    </dsp:sp>
    <dsp:sp modelId="{5F20CC12-28B9-4A8A-8417-EB5455D2F22E}">
      <dsp:nvSpPr>
        <dsp:cNvPr id="0" name=""/>
        <dsp:cNvSpPr/>
      </dsp:nvSpPr>
      <dsp:spPr>
        <a:xfrm>
          <a:off x="2322355" y="4932795"/>
          <a:ext cx="928942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48" y="321323"/>
          <a:ext cx="4628926" cy="547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Tahoma" panose="020B0604030504040204" pitchFamily="34" charset="0"/>
              <a:ea typeface="Tahoma" panose="020B0604030504040204" pitchFamily="34" charset="0"/>
              <a:cs typeface="Tahoma" panose="020B0604030504040204" pitchFamily="34" charset="0"/>
            </a:rPr>
            <a:t>Data #1</a:t>
          </a:r>
        </a:p>
      </dsp:txBody>
      <dsp:txXfrm>
        <a:off x="48" y="321323"/>
        <a:ext cx="4628926" cy="547200"/>
      </dsp:txXfrm>
    </dsp:sp>
    <dsp:sp modelId="{17CA1487-CDD9-4364-92F6-A11DBDAFE16C}">
      <dsp:nvSpPr>
        <dsp:cNvPr id="0" name=""/>
        <dsp:cNvSpPr/>
      </dsp:nvSpPr>
      <dsp:spPr>
        <a:xfrm>
          <a:off x="48" y="868523"/>
          <a:ext cx="4628926" cy="235186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Font typeface="Wingdings" panose="05000000000000000000" pitchFamily="2" charset="2"/>
            <a:buChar char=""/>
          </a:pPr>
          <a:r>
            <a:rPr lang="en-IN" sz="1900" kern="1200" dirty="0"/>
            <a:t>From the London crime data, the crimes during the most recent year (2016) are only selected</a:t>
          </a:r>
          <a:endParaRPr lang="en-US" sz="1900" kern="1200" dirty="0">
            <a:latin typeface="Tahoma" panose="020B0604030504040204" pitchFamily="34" charset="0"/>
            <a:ea typeface="Tahoma" panose="020B0604030504040204" pitchFamily="34" charset="0"/>
            <a:cs typeface="Tahoma" panose="020B0604030504040204" pitchFamily="34" charset="0"/>
          </a:endParaRPr>
        </a:p>
      </dsp:txBody>
      <dsp:txXfrm>
        <a:off x="48" y="868523"/>
        <a:ext cx="4628926" cy="2351864"/>
      </dsp:txXfrm>
    </dsp:sp>
    <dsp:sp modelId="{055A5EAB-EAE0-4501-8649-31F112FF9AD5}">
      <dsp:nvSpPr>
        <dsp:cNvPr id="0" name=""/>
        <dsp:cNvSpPr/>
      </dsp:nvSpPr>
      <dsp:spPr>
        <a:xfrm>
          <a:off x="5277024" y="321323"/>
          <a:ext cx="4628926" cy="547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Tahoma" panose="020B0604030504040204" pitchFamily="34" charset="0"/>
              <a:ea typeface="Tahoma" panose="020B0604030504040204" pitchFamily="34" charset="0"/>
              <a:cs typeface="Tahoma" panose="020B0604030504040204" pitchFamily="34" charset="0"/>
            </a:rPr>
            <a:t>Data #2</a:t>
          </a:r>
        </a:p>
      </dsp:txBody>
      <dsp:txXfrm>
        <a:off x="5277024" y="321323"/>
        <a:ext cx="4628926" cy="547200"/>
      </dsp:txXfrm>
    </dsp:sp>
    <dsp:sp modelId="{E4FD5043-5612-43C5-B6AE-CCD431549399}">
      <dsp:nvSpPr>
        <dsp:cNvPr id="0" name=""/>
        <dsp:cNvSpPr/>
      </dsp:nvSpPr>
      <dsp:spPr>
        <a:xfrm>
          <a:off x="5277024" y="868523"/>
          <a:ext cx="4628926" cy="235186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kern="1200" dirty="0"/>
            <a:t>The second data is scraped from a </a:t>
          </a:r>
          <a:r>
            <a:rPr lang="en-IN" sz="1900" kern="1200" dirty="0" err="1"/>
            <a:t>wikipedia</a:t>
          </a:r>
          <a:r>
            <a:rPr lang="en-IN" sz="1900" kern="1200" dirty="0"/>
            <a:t> page using the ​Beautiful Soup​ library in python. </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44550">
            <a:lnSpc>
              <a:spcPct val="90000"/>
            </a:lnSpc>
            <a:spcBef>
              <a:spcPct val="0"/>
            </a:spcBef>
            <a:spcAft>
              <a:spcPct val="15000"/>
            </a:spcAft>
            <a:buChar char="•"/>
          </a:pPr>
          <a:r>
            <a:rPr lang="en-IN" sz="1900" kern="1200" dirty="0"/>
            <a:t>Using this library we can extract the data in the tabular format as shown in the website. </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44550">
            <a:lnSpc>
              <a:spcPct val="90000"/>
            </a:lnSpc>
            <a:spcBef>
              <a:spcPct val="0"/>
            </a:spcBef>
            <a:spcAft>
              <a:spcPct val="15000"/>
            </a:spcAft>
            <a:buChar char="•"/>
          </a:pPr>
          <a:r>
            <a:rPr lang="en-IN" sz="1900" kern="1200" dirty="0"/>
            <a:t>After the web scraping, string manipulation is required to get the names of the boroughs in the </a:t>
          </a:r>
          <a:r>
            <a:rPr lang="en-IN" sz="1900" kern="1200"/>
            <a:t>correct form</a:t>
          </a:r>
          <a:endParaRPr lang="en-US" sz="1900" kern="1200" dirty="0">
            <a:latin typeface="Tahoma" panose="020B0604030504040204" pitchFamily="34" charset="0"/>
            <a:ea typeface="Tahoma" panose="020B0604030504040204" pitchFamily="34" charset="0"/>
            <a:cs typeface="Tahoma" panose="020B0604030504040204" pitchFamily="34" charset="0"/>
          </a:endParaRPr>
        </a:p>
      </dsp:txBody>
      <dsp:txXfrm>
        <a:off x="5277024" y="868523"/>
        <a:ext cx="4628926" cy="23518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7/18/2020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Capstone project- The battle of </a:t>
            </a:r>
            <a:r>
              <a:rPr lang="en-US" sz="5400" dirty="0" err="1">
                <a:latin typeface="Rockwell" panose="02060603020205020403" pitchFamily="18" charset="0"/>
              </a:rPr>
              <a:t>neighbourhoods</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Presentation </a:t>
            </a:r>
          </a:p>
          <a:p>
            <a:pPr algn="ctr"/>
            <a:r>
              <a:rPr lang="en-US" sz="2400" dirty="0">
                <a:latin typeface="Tahoma" panose="020B0604030504040204" pitchFamily="34" charset="0"/>
                <a:ea typeface="Tahoma" panose="020B0604030504040204" pitchFamily="34" charset="0"/>
                <a:cs typeface="Tahoma" panose="020B0604030504040204" pitchFamily="34" charset="0"/>
              </a:rPr>
              <a:t>by</a:t>
            </a:r>
          </a:p>
          <a:p>
            <a:pPr algn="ctr"/>
            <a:r>
              <a:rPr lang="en-US" sz="2400" dirty="0">
                <a:latin typeface="Tahoma" panose="020B0604030504040204" pitchFamily="34" charset="0"/>
                <a:ea typeface="Tahoma" panose="020B0604030504040204" pitchFamily="34" charset="0"/>
                <a:cs typeface="Tahoma" panose="020B0604030504040204" pitchFamily="34" charset="0"/>
              </a:rPr>
              <a:t>Tanya </a:t>
            </a:r>
            <a:r>
              <a:rPr lang="en-US" sz="2400" dirty="0" err="1">
                <a:latin typeface="Tahoma" panose="020B0604030504040204" pitchFamily="34" charset="0"/>
                <a:ea typeface="Tahoma" panose="020B0604030504040204" pitchFamily="34" charset="0"/>
                <a:cs typeface="Tahoma" panose="020B0604030504040204" pitchFamily="34" charset="0"/>
              </a:rPr>
              <a:t>dalvi</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209D-F4F4-449D-A69F-C38614985C63}"/>
              </a:ext>
            </a:extLst>
          </p:cNvPr>
          <p:cNvSpPr>
            <a:spLocks noGrp="1"/>
          </p:cNvSpPr>
          <p:nvPr>
            <p:ph type="title"/>
          </p:nvPr>
        </p:nvSpPr>
        <p:spPr>
          <a:xfrm>
            <a:off x="1143001" y="151153"/>
            <a:ext cx="9905998" cy="1478570"/>
          </a:xfrm>
        </p:spPr>
        <p:txBody>
          <a:bodyPr/>
          <a:lstStyle/>
          <a:p>
            <a:r>
              <a:rPr lang="en-IN" dirty="0"/>
              <a:t>RESULTS </a:t>
            </a:r>
          </a:p>
        </p:txBody>
      </p:sp>
      <p:sp>
        <p:nvSpPr>
          <p:cNvPr id="3" name="TextBox 2">
            <a:extLst>
              <a:ext uri="{FF2B5EF4-FFF2-40B4-BE49-F238E27FC236}">
                <a16:creationId xmlns:a16="http://schemas.microsoft.com/office/drawing/2014/main" id="{1124BA40-6426-4BE1-A0E7-98C66F12C629}"/>
              </a:ext>
            </a:extLst>
          </p:cNvPr>
          <p:cNvSpPr txBox="1"/>
          <p:nvPr/>
        </p:nvSpPr>
        <p:spPr>
          <a:xfrm>
            <a:off x="1143001" y="1266940"/>
            <a:ext cx="4442551" cy="461665"/>
          </a:xfrm>
          <a:prstGeom prst="rect">
            <a:avLst/>
          </a:prstGeom>
          <a:noFill/>
        </p:spPr>
        <p:txBody>
          <a:bodyPr wrap="square" rtlCol="0">
            <a:spAutoFit/>
          </a:bodyPr>
          <a:lstStyle/>
          <a:p>
            <a:r>
              <a:rPr lang="en-IN" sz="2400" dirty="0"/>
              <a:t>CLUSTER 1 </a:t>
            </a:r>
          </a:p>
        </p:txBody>
      </p:sp>
      <p:pic>
        <p:nvPicPr>
          <p:cNvPr id="5" name="Picture 4">
            <a:extLst>
              <a:ext uri="{FF2B5EF4-FFF2-40B4-BE49-F238E27FC236}">
                <a16:creationId xmlns:a16="http://schemas.microsoft.com/office/drawing/2014/main" id="{4BFA4F91-461E-4F25-984F-175D9CC87602}"/>
              </a:ext>
            </a:extLst>
          </p:cNvPr>
          <p:cNvPicPr/>
          <p:nvPr/>
        </p:nvPicPr>
        <p:blipFill>
          <a:blip r:embed="rId2"/>
          <a:stretch>
            <a:fillRect/>
          </a:stretch>
        </p:blipFill>
        <p:spPr>
          <a:xfrm>
            <a:off x="1269242" y="1728605"/>
            <a:ext cx="8359500" cy="4661178"/>
          </a:xfrm>
          <a:prstGeom prst="rect">
            <a:avLst/>
          </a:prstGeom>
        </p:spPr>
      </p:pic>
    </p:spTree>
    <p:extLst>
      <p:ext uri="{BB962C8B-B14F-4D97-AF65-F5344CB8AC3E}">
        <p14:creationId xmlns:p14="http://schemas.microsoft.com/office/powerpoint/2010/main" val="353827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209D-F4F4-449D-A69F-C38614985C63}"/>
              </a:ext>
            </a:extLst>
          </p:cNvPr>
          <p:cNvSpPr>
            <a:spLocks noGrp="1"/>
          </p:cNvSpPr>
          <p:nvPr>
            <p:ph type="title"/>
          </p:nvPr>
        </p:nvSpPr>
        <p:spPr>
          <a:xfrm>
            <a:off x="1143001" y="151153"/>
            <a:ext cx="9905998" cy="1478570"/>
          </a:xfrm>
        </p:spPr>
        <p:txBody>
          <a:bodyPr/>
          <a:lstStyle/>
          <a:p>
            <a:r>
              <a:rPr lang="en-IN" dirty="0"/>
              <a:t>RESULTS </a:t>
            </a:r>
          </a:p>
        </p:txBody>
      </p:sp>
      <p:sp>
        <p:nvSpPr>
          <p:cNvPr id="3" name="TextBox 2">
            <a:extLst>
              <a:ext uri="{FF2B5EF4-FFF2-40B4-BE49-F238E27FC236}">
                <a16:creationId xmlns:a16="http://schemas.microsoft.com/office/drawing/2014/main" id="{1124BA40-6426-4BE1-A0E7-98C66F12C629}"/>
              </a:ext>
            </a:extLst>
          </p:cNvPr>
          <p:cNvSpPr txBox="1"/>
          <p:nvPr/>
        </p:nvSpPr>
        <p:spPr>
          <a:xfrm>
            <a:off x="1143001" y="1266940"/>
            <a:ext cx="4442551" cy="461665"/>
          </a:xfrm>
          <a:prstGeom prst="rect">
            <a:avLst/>
          </a:prstGeom>
          <a:noFill/>
        </p:spPr>
        <p:txBody>
          <a:bodyPr wrap="square" rtlCol="0">
            <a:spAutoFit/>
          </a:bodyPr>
          <a:lstStyle/>
          <a:p>
            <a:r>
              <a:rPr lang="en-IN" sz="2400" dirty="0"/>
              <a:t>CLUSTER 2 </a:t>
            </a:r>
          </a:p>
        </p:txBody>
      </p:sp>
      <p:pic>
        <p:nvPicPr>
          <p:cNvPr id="6" name="Picture 5">
            <a:extLst>
              <a:ext uri="{FF2B5EF4-FFF2-40B4-BE49-F238E27FC236}">
                <a16:creationId xmlns:a16="http://schemas.microsoft.com/office/drawing/2014/main" id="{19BA674D-67E2-4823-A3FD-FCB9F7B135E1}"/>
              </a:ext>
            </a:extLst>
          </p:cNvPr>
          <p:cNvPicPr/>
          <p:nvPr/>
        </p:nvPicPr>
        <p:blipFill>
          <a:blip r:embed="rId2"/>
          <a:stretch>
            <a:fillRect/>
          </a:stretch>
        </p:blipFill>
        <p:spPr>
          <a:xfrm>
            <a:off x="1143001" y="1935384"/>
            <a:ext cx="9905998" cy="1493616"/>
          </a:xfrm>
          <a:prstGeom prst="rect">
            <a:avLst/>
          </a:prstGeom>
        </p:spPr>
      </p:pic>
      <p:sp>
        <p:nvSpPr>
          <p:cNvPr id="7" name="TextBox 6">
            <a:extLst>
              <a:ext uri="{FF2B5EF4-FFF2-40B4-BE49-F238E27FC236}">
                <a16:creationId xmlns:a16="http://schemas.microsoft.com/office/drawing/2014/main" id="{B243F221-2B33-4B14-9C86-501ABD40D1D0}"/>
              </a:ext>
            </a:extLst>
          </p:cNvPr>
          <p:cNvSpPr txBox="1"/>
          <p:nvPr/>
        </p:nvSpPr>
        <p:spPr>
          <a:xfrm>
            <a:off x="1143001" y="3635779"/>
            <a:ext cx="4442551" cy="461665"/>
          </a:xfrm>
          <a:prstGeom prst="rect">
            <a:avLst/>
          </a:prstGeom>
          <a:noFill/>
        </p:spPr>
        <p:txBody>
          <a:bodyPr wrap="square" rtlCol="0">
            <a:spAutoFit/>
          </a:bodyPr>
          <a:lstStyle/>
          <a:p>
            <a:r>
              <a:rPr lang="en-IN" sz="2400" dirty="0"/>
              <a:t>CLUSTER 3</a:t>
            </a:r>
          </a:p>
        </p:txBody>
      </p:sp>
      <p:pic>
        <p:nvPicPr>
          <p:cNvPr id="8" name="Picture 7">
            <a:extLst>
              <a:ext uri="{FF2B5EF4-FFF2-40B4-BE49-F238E27FC236}">
                <a16:creationId xmlns:a16="http://schemas.microsoft.com/office/drawing/2014/main" id="{11AACC31-EE34-44CA-AE05-9683D6D9317B}"/>
              </a:ext>
            </a:extLst>
          </p:cNvPr>
          <p:cNvPicPr/>
          <p:nvPr/>
        </p:nvPicPr>
        <p:blipFill>
          <a:blip r:embed="rId3"/>
          <a:stretch>
            <a:fillRect/>
          </a:stretch>
        </p:blipFill>
        <p:spPr>
          <a:xfrm>
            <a:off x="1258224" y="4097443"/>
            <a:ext cx="8623905" cy="2016917"/>
          </a:xfrm>
          <a:prstGeom prst="rect">
            <a:avLst/>
          </a:prstGeom>
        </p:spPr>
      </p:pic>
    </p:spTree>
    <p:extLst>
      <p:ext uri="{BB962C8B-B14F-4D97-AF65-F5344CB8AC3E}">
        <p14:creationId xmlns:p14="http://schemas.microsoft.com/office/powerpoint/2010/main" val="407212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209D-F4F4-449D-A69F-C38614985C63}"/>
              </a:ext>
            </a:extLst>
          </p:cNvPr>
          <p:cNvSpPr>
            <a:spLocks noGrp="1"/>
          </p:cNvSpPr>
          <p:nvPr>
            <p:ph type="title"/>
          </p:nvPr>
        </p:nvSpPr>
        <p:spPr>
          <a:xfrm>
            <a:off x="1143001" y="151153"/>
            <a:ext cx="9905998" cy="1478570"/>
          </a:xfrm>
        </p:spPr>
        <p:txBody>
          <a:bodyPr/>
          <a:lstStyle/>
          <a:p>
            <a:r>
              <a:rPr lang="en-IN" dirty="0"/>
              <a:t>RESULTS </a:t>
            </a:r>
          </a:p>
        </p:txBody>
      </p:sp>
      <p:sp>
        <p:nvSpPr>
          <p:cNvPr id="3" name="TextBox 2">
            <a:extLst>
              <a:ext uri="{FF2B5EF4-FFF2-40B4-BE49-F238E27FC236}">
                <a16:creationId xmlns:a16="http://schemas.microsoft.com/office/drawing/2014/main" id="{1124BA40-6426-4BE1-A0E7-98C66F12C629}"/>
              </a:ext>
            </a:extLst>
          </p:cNvPr>
          <p:cNvSpPr txBox="1"/>
          <p:nvPr/>
        </p:nvSpPr>
        <p:spPr>
          <a:xfrm>
            <a:off x="1143001" y="1266940"/>
            <a:ext cx="4442551" cy="461665"/>
          </a:xfrm>
          <a:prstGeom prst="rect">
            <a:avLst/>
          </a:prstGeom>
          <a:noFill/>
        </p:spPr>
        <p:txBody>
          <a:bodyPr wrap="square" rtlCol="0">
            <a:spAutoFit/>
          </a:bodyPr>
          <a:lstStyle/>
          <a:p>
            <a:r>
              <a:rPr lang="en-IN" sz="2400" dirty="0"/>
              <a:t>CLUSTER 4 </a:t>
            </a:r>
          </a:p>
        </p:txBody>
      </p:sp>
      <p:sp>
        <p:nvSpPr>
          <p:cNvPr id="7" name="TextBox 6">
            <a:extLst>
              <a:ext uri="{FF2B5EF4-FFF2-40B4-BE49-F238E27FC236}">
                <a16:creationId xmlns:a16="http://schemas.microsoft.com/office/drawing/2014/main" id="{B243F221-2B33-4B14-9C86-501ABD40D1D0}"/>
              </a:ext>
            </a:extLst>
          </p:cNvPr>
          <p:cNvSpPr txBox="1"/>
          <p:nvPr/>
        </p:nvSpPr>
        <p:spPr>
          <a:xfrm>
            <a:off x="1143001" y="3635779"/>
            <a:ext cx="4442551" cy="461665"/>
          </a:xfrm>
          <a:prstGeom prst="rect">
            <a:avLst/>
          </a:prstGeom>
          <a:noFill/>
        </p:spPr>
        <p:txBody>
          <a:bodyPr wrap="square" rtlCol="0">
            <a:spAutoFit/>
          </a:bodyPr>
          <a:lstStyle/>
          <a:p>
            <a:r>
              <a:rPr lang="en-IN" sz="2400" dirty="0"/>
              <a:t>CLUSTER 5</a:t>
            </a:r>
          </a:p>
        </p:txBody>
      </p:sp>
      <p:pic>
        <p:nvPicPr>
          <p:cNvPr id="9" name="Picture 8">
            <a:extLst>
              <a:ext uri="{FF2B5EF4-FFF2-40B4-BE49-F238E27FC236}">
                <a16:creationId xmlns:a16="http://schemas.microsoft.com/office/drawing/2014/main" id="{1EF5DCD7-6D00-467C-BB7D-58F0CB0979AE}"/>
              </a:ext>
            </a:extLst>
          </p:cNvPr>
          <p:cNvPicPr/>
          <p:nvPr/>
        </p:nvPicPr>
        <p:blipFill>
          <a:blip r:embed="rId2"/>
          <a:stretch>
            <a:fillRect/>
          </a:stretch>
        </p:blipFill>
        <p:spPr>
          <a:xfrm>
            <a:off x="1258224" y="1916877"/>
            <a:ext cx="9692542" cy="1332865"/>
          </a:xfrm>
          <a:prstGeom prst="rect">
            <a:avLst/>
          </a:prstGeom>
        </p:spPr>
      </p:pic>
      <p:pic>
        <p:nvPicPr>
          <p:cNvPr id="10" name="Picture 9">
            <a:extLst>
              <a:ext uri="{FF2B5EF4-FFF2-40B4-BE49-F238E27FC236}">
                <a16:creationId xmlns:a16="http://schemas.microsoft.com/office/drawing/2014/main" id="{EA51EE05-F492-448C-AB05-A8A100D07695}"/>
              </a:ext>
            </a:extLst>
          </p:cNvPr>
          <p:cNvPicPr/>
          <p:nvPr/>
        </p:nvPicPr>
        <p:blipFill>
          <a:blip r:embed="rId3"/>
          <a:stretch>
            <a:fillRect/>
          </a:stretch>
        </p:blipFill>
        <p:spPr>
          <a:xfrm>
            <a:off x="1258223" y="4302171"/>
            <a:ext cx="8712041" cy="1878292"/>
          </a:xfrm>
          <a:prstGeom prst="rect">
            <a:avLst/>
          </a:prstGeom>
        </p:spPr>
      </p:pic>
    </p:spTree>
    <p:extLst>
      <p:ext uri="{BB962C8B-B14F-4D97-AF65-F5344CB8AC3E}">
        <p14:creationId xmlns:p14="http://schemas.microsoft.com/office/powerpoint/2010/main" val="354246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Prototype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Choose the best workable solution and create a plan to build a prototype</a:t>
            </a:r>
          </a:p>
          <a:p>
            <a:pPr lvl="1"/>
            <a:r>
              <a:rPr lang="en-US" sz="2400" dirty="0">
                <a:latin typeface="Tahoma" panose="020B0604030504040204" pitchFamily="34" charset="0"/>
                <a:ea typeface="Tahoma" panose="020B0604030504040204" pitchFamily="34" charset="0"/>
                <a:cs typeface="Tahoma" panose="020B0604030504040204" pitchFamily="34" charset="0"/>
              </a:rPr>
              <a:t>What materials will you use for your prototype?</a:t>
            </a:r>
          </a:p>
          <a:p>
            <a:pPr lvl="1"/>
            <a:r>
              <a:rPr lang="en-US" sz="2400" dirty="0">
                <a:latin typeface="Tahoma" panose="020B0604030504040204" pitchFamily="34" charset="0"/>
                <a:ea typeface="Tahoma" panose="020B0604030504040204" pitchFamily="34" charset="0"/>
                <a:cs typeface="Tahoma" panose="020B0604030504040204" pitchFamily="34" charset="0"/>
              </a:rPr>
              <a:t>Will your prototype be actual size or a model? Why?</a:t>
            </a:r>
          </a:p>
        </p:txBody>
      </p:sp>
      <p:sp>
        <p:nvSpPr>
          <p:cNvPr id="4" name="Content Placeholder 3">
            <a:extLst>
              <a:ext uri="{FF2B5EF4-FFF2-40B4-BE49-F238E27FC236}">
                <a16:creationId xmlns:a16="http://schemas.microsoft.com/office/drawing/2014/main" id="{7B7B7B7B-7D76-4749-8BC0-1A579CBD0BA6}"/>
              </a:ext>
            </a:extLst>
          </p:cNvPr>
          <p:cNvSpPr>
            <a:spLocks noGrp="1"/>
          </p:cNvSpPr>
          <p:nvPr>
            <p:ph sz="half" idx="2"/>
          </p:nvPr>
        </p:nvSpPr>
        <p:spPr/>
        <p:txBody>
          <a:bodyPr anchor="ctr"/>
          <a:lstStyle/>
          <a:p>
            <a:pPr marL="0" indent="0" algn="ctr">
              <a:buNone/>
            </a:pPr>
            <a:r>
              <a:rPr lang="en-US" dirty="0">
                <a:latin typeface="Tahoma" panose="020B0604030504040204" pitchFamily="34" charset="0"/>
                <a:ea typeface="Tahoma" panose="020B0604030504040204" pitchFamily="34" charset="0"/>
                <a:cs typeface="Tahoma" panose="020B0604030504040204" pitchFamily="34" charset="0"/>
              </a:rPr>
              <a:t>&lt;Insert a picture or drawing of your prototype here&gt;</a:t>
            </a:r>
          </a:p>
        </p:txBody>
      </p:sp>
    </p:spTree>
    <p:extLst>
      <p:ext uri="{BB962C8B-B14F-4D97-AF65-F5344CB8AC3E}">
        <p14:creationId xmlns:p14="http://schemas.microsoft.com/office/powerpoint/2010/main" val="139841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Testing The Prototype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What worked? What did not work? Why?</a:t>
            </a:r>
          </a:p>
          <a:p>
            <a:pPr lvl="1"/>
            <a:r>
              <a:rPr lang="en-US" sz="2400" dirty="0">
                <a:latin typeface="Tahoma" panose="020B0604030504040204" pitchFamily="34" charset="0"/>
                <a:ea typeface="Tahoma" panose="020B0604030504040204" pitchFamily="34" charset="0"/>
                <a:cs typeface="Tahoma" panose="020B0604030504040204" pitchFamily="34" charset="0"/>
              </a:rPr>
              <a:t>What materials need to be changed and/or kept? Why?</a:t>
            </a:r>
          </a:p>
          <a:p>
            <a:pPr lvl="1"/>
            <a:r>
              <a:rPr lang="en-US" sz="2400" dirty="0">
                <a:latin typeface="Tahoma" panose="020B0604030504040204" pitchFamily="34" charset="0"/>
                <a:ea typeface="Tahoma" panose="020B0604030504040204" pitchFamily="34" charset="0"/>
                <a:cs typeface="Tahoma" panose="020B0604030504040204" pitchFamily="34" charset="0"/>
              </a:rPr>
              <a:t>Did the size of your prototype give you enough information to move forward with a final product? Why or why not?</a:t>
            </a:r>
          </a:p>
          <a:p>
            <a:pPr lvl="1"/>
            <a:r>
              <a:rPr lang="en-US" sz="2400" dirty="0">
                <a:latin typeface="Tahoma" panose="020B0604030504040204" pitchFamily="34" charset="0"/>
                <a:ea typeface="Tahoma" panose="020B0604030504040204" pitchFamily="34" charset="0"/>
                <a:cs typeface="Tahoma" panose="020B0604030504040204" pitchFamily="34" charset="0"/>
              </a:rPr>
              <a:t>Did you have other people test your design and give you feedback? Why or why not?</a:t>
            </a:r>
          </a:p>
        </p:txBody>
      </p:sp>
    </p:spTree>
    <p:extLst>
      <p:ext uri="{BB962C8B-B14F-4D97-AF65-F5344CB8AC3E}">
        <p14:creationId xmlns:p14="http://schemas.microsoft.com/office/powerpoint/2010/main" val="134831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Redesigning The Prototype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Use the data from your testing to redesign with…</a:t>
            </a:r>
          </a:p>
          <a:p>
            <a:pPr lvl="2"/>
            <a:r>
              <a:rPr lang="en-US" sz="2000" dirty="0">
                <a:latin typeface="Tahoma" panose="020B0604030504040204" pitchFamily="34" charset="0"/>
                <a:ea typeface="Tahoma" panose="020B0604030504040204" pitchFamily="34" charset="0"/>
                <a:cs typeface="Tahoma" panose="020B0604030504040204" pitchFamily="34" charset="0"/>
              </a:rPr>
              <a:t>Different materials</a:t>
            </a:r>
          </a:p>
          <a:p>
            <a:pPr lvl="2"/>
            <a:r>
              <a:rPr lang="en-US" sz="2000" dirty="0">
                <a:latin typeface="Tahoma" panose="020B0604030504040204" pitchFamily="34" charset="0"/>
                <a:ea typeface="Tahoma" panose="020B0604030504040204" pitchFamily="34" charset="0"/>
                <a:cs typeface="Tahoma" panose="020B0604030504040204" pitchFamily="34" charset="0"/>
              </a:rPr>
              <a:t>Different builds</a:t>
            </a:r>
          </a:p>
          <a:p>
            <a:pPr lvl="2"/>
            <a:r>
              <a:rPr lang="en-US" sz="2000" dirty="0">
                <a:latin typeface="Tahoma" panose="020B0604030504040204" pitchFamily="34" charset="0"/>
                <a:ea typeface="Tahoma" panose="020B0604030504040204" pitchFamily="34" charset="0"/>
                <a:cs typeface="Tahoma" panose="020B0604030504040204" pitchFamily="34" charset="0"/>
              </a:rPr>
              <a:t>Different sizes</a:t>
            </a:r>
          </a:p>
          <a:p>
            <a:pPr lvl="1"/>
            <a:r>
              <a:rPr lang="en-US" sz="2400" dirty="0">
                <a:latin typeface="Tahoma" panose="020B0604030504040204" pitchFamily="34" charset="0"/>
                <a:ea typeface="Tahoma" panose="020B0604030504040204" pitchFamily="34" charset="0"/>
                <a:cs typeface="Tahoma" panose="020B0604030504040204" pitchFamily="34" charset="0"/>
              </a:rPr>
              <a:t>Write about or show images of your prototype redesigning process and result</a:t>
            </a:r>
          </a:p>
        </p:txBody>
      </p:sp>
    </p:spTree>
    <p:extLst>
      <p:ext uri="{BB962C8B-B14F-4D97-AF65-F5344CB8AC3E}">
        <p14:creationId xmlns:p14="http://schemas.microsoft.com/office/powerpoint/2010/main" val="291955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Final Result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fontScale="92500" lnSpcReduction="20000"/>
          </a:bodyPr>
          <a:lstStyle/>
          <a:p>
            <a:pPr lvl="0"/>
            <a:r>
              <a:rPr lang="en-US" dirty="0">
                <a:latin typeface="Tahoma" panose="020B0604030504040204" pitchFamily="34" charset="0"/>
                <a:ea typeface="Tahoma" panose="020B0604030504040204" pitchFamily="34" charset="0"/>
                <a:cs typeface="Tahoma" panose="020B0604030504040204" pitchFamily="34" charset="0"/>
              </a:rPr>
              <a:t>Once you have a final product, go back to your second slide and review the initial questions you answered</a:t>
            </a:r>
          </a:p>
          <a:p>
            <a:pPr lvl="1"/>
            <a:r>
              <a:rPr lang="en-US" dirty="0">
                <a:latin typeface="Tahoma" panose="020B0604030504040204" pitchFamily="34" charset="0"/>
                <a:ea typeface="Tahoma" panose="020B0604030504040204" pitchFamily="34" charset="0"/>
                <a:cs typeface="Tahoma" panose="020B0604030504040204" pitchFamily="34" charset="0"/>
              </a:rPr>
              <a:t>Does your final prototype solve your problem for the person or people for whom it needs to be solved?</a:t>
            </a:r>
          </a:p>
          <a:p>
            <a:pPr lvl="2"/>
            <a:r>
              <a:rPr lang="en-US" dirty="0">
                <a:latin typeface="Tahoma" panose="020B0604030504040204" pitchFamily="34" charset="0"/>
                <a:ea typeface="Tahoma" panose="020B0604030504040204" pitchFamily="34" charset="0"/>
                <a:cs typeface="Tahoma" panose="020B0604030504040204" pitchFamily="34" charset="0"/>
              </a:rPr>
              <a:t>If yes, </a:t>
            </a:r>
            <a:r>
              <a:rPr lang="en-US" b="1" dirty="0">
                <a:latin typeface="Tahoma" panose="020B0604030504040204" pitchFamily="34" charset="0"/>
                <a:ea typeface="Tahoma" panose="020B0604030504040204" pitchFamily="34" charset="0"/>
                <a:cs typeface="Tahoma" panose="020B0604030504040204" pitchFamily="34" charset="0"/>
              </a:rPr>
              <a:t>WAY TO GO</a:t>
            </a:r>
            <a:r>
              <a:rPr lang="en-US" dirty="0">
                <a:latin typeface="Tahoma" panose="020B0604030504040204" pitchFamily="34" charset="0"/>
                <a:ea typeface="Tahoma" panose="020B0604030504040204" pitchFamily="34" charset="0"/>
                <a:cs typeface="Tahoma" panose="020B0604030504040204" pitchFamily="34" charset="0"/>
              </a:rPr>
              <a:t>! But always think about if you can improve it even more!</a:t>
            </a:r>
          </a:p>
          <a:p>
            <a:pPr lvl="2"/>
            <a:r>
              <a:rPr lang="en-US" dirty="0">
                <a:latin typeface="Tahoma" panose="020B0604030504040204" pitchFamily="34" charset="0"/>
                <a:ea typeface="Tahoma" panose="020B0604030504040204" pitchFamily="34" charset="0"/>
                <a:cs typeface="Tahoma" panose="020B0604030504040204" pitchFamily="34" charset="0"/>
              </a:rPr>
              <a:t>If no, copy this PowerPoint and start the problem/solution cycle again </a:t>
            </a:r>
          </a:p>
          <a:p>
            <a:r>
              <a:rPr lang="en-US" dirty="0">
                <a:latin typeface="Tahoma" panose="020B0604030504040204" pitchFamily="34" charset="0"/>
                <a:ea typeface="Tahoma" panose="020B0604030504040204" pitchFamily="34" charset="0"/>
                <a:cs typeface="Tahoma" panose="020B0604030504040204" pitchFamily="34" charset="0"/>
              </a:rPr>
              <a:t>Insert pictures of your final design</a:t>
            </a:r>
          </a:p>
          <a:p>
            <a:r>
              <a:rPr lang="en-US" dirty="0">
                <a:latin typeface="Tahoma" panose="020B0604030504040204" pitchFamily="34" charset="0"/>
                <a:ea typeface="Tahoma" panose="020B0604030504040204" pitchFamily="34" charset="0"/>
                <a:cs typeface="Tahoma" panose="020B0604030504040204" pitchFamily="34" charset="0"/>
              </a:rPr>
              <a:t>Discuss why this design solves the problem</a:t>
            </a:r>
          </a:p>
          <a:p>
            <a:r>
              <a:rPr lang="en-US" dirty="0">
                <a:latin typeface="Tahoma" panose="020B0604030504040204" pitchFamily="34" charset="0"/>
                <a:ea typeface="Tahoma" panose="020B0604030504040204" pitchFamily="34" charset="0"/>
                <a:cs typeface="Tahoma" panose="020B0604030504040204" pitchFamily="34" charset="0"/>
              </a:rPr>
              <a:t>Reflect on how you feel about the process from start to finish in this project</a:t>
            </a:r>
          </a:p>
        </p:txBody>
      </p:sp>
    </p:spTree>
    <p:extLst>
      <p:ext uri="{BB962C8B-B14F-4D97-AF65-F5344CB8AC3E}">
        <p14:creationId xmlns:p14="http://schemas.microsoft.com/office/powerpoint/2010/main" val="190261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26053" y="214830"/>
            <a:ext cx="9905998" cy="1478570"/>
          </a:xfrm>
        </p:spPr>
        <p:txBody>
          <a:bodyPr>
            <a:normAutofit/>
          </a:bodyPr>
          <a:lstStyle/>
          <a:p>
            <a:r>
              <a:rPr lang="en-US" sz="4400" dirty="0">
                <a:latin typeface="Rockwell" panose="02060603020205020403" pitchFamily="18" charset="0"/>
              </a:rPr>
              <a:t>introduction</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606195274"/>
              </p:ext>
            </p:extLst>
          </p:nvPr>
        </p:nvGraphicFramePr>
        <p:xfrm>
          <a:off x="440675" y="1542361"/>
          <a:ext cx="11611778" cy="5012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Data acquisition and cleaning</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Data acquisition </a:t>
            </a:r>
          </a:p>
          <a:p>
            <a:pPr lvl="1"/>
            <a:r>
              <a:rPr lang="en-IN" sz="1800" dirty="0">
                <a:effectLst/>
                <a:latin typeface="Times New Roman" panose="02020603050405020304" pitchFamily="18" charset="0"/>
                <a:ea typeface="Calibri" panose="020F0502020204030204" pitchFamily="34" charset="0"/>
              </a:rPr>
              <a:t>The data acquired for this project is a combination of data from three sources. </a:t>
            </a:r>
          </a:p>
          <a:p>
            <a:pPr lvl="2"/>
            <a:r>
              <a:rPr lang="en-IN" sz="1600" dirty="0">
                <a:effectLst/>
                <a:latin typeface="Times New Roman" panose="02020603050405020304" pitchFamily="18" charset="0"/>
                <a:ea typeface="Calibri" panose="020F0502020204030204" pitchFamily="34" charset="0"/>
              </a:rPr>
              <a:t>The first data source of the project uses a ​London crime data​ that shows the crime per borough in London.</a:t>
            </a:r>
          </a:p>
          <a:p>
            <a:pPr lvl="2"/>
            <a:r>
              <a:rPr lang="en-IN" sz="1800" dirty="0">
                <a:effectLst/>
                <a:latin typeface="Times New Roman" panose="02020603050405020304" pitchFamily="18" charset="0"/>
                <a:ea typeface="Calibri" panose="020F0502020204030204" pitchFamily="34" charset="0"/>
              </a:rPr>
              <a:t>The second source of data is scraped from a </a:t>
            </a:r>
            <a:r>
              <a:rPr lang="en-IN" sz="1800" dirty="0" err="1">
                <a:effectLst/>
                <a:latin typeface="Times New Roman" panose="02020603050405020304" pitchFamily="18" charset="0"/>
                <a:ea typeface="Calibri" panose="020F0502020204030204" pitchFamily="34" charset="0"/>
              </a:rPr>
              <a:t>wikipedia</a:t>
            </a:r>
            <a:r>
              <a:rPr lang="en-IN" sz="1800" dirty="0">
                <a:effectLst/>
                <a:latin typeface="Times New Roman" panose="02020603050405020304" pitchFamily="18" charset="0"/>
                <a:ea typeface="Calibri" panose="020F0502020204030204" pitchFamily="34" charset="0"/>
              </a:rPr>
              <a:t> page that contains the ​list of London boroughs​. This page contains additional information about the boroughs, </a:t>
            </a:r>
            <a:endParaRPr lang="en-IN" sz="1600" dirty="0">
              <a:latin typeface="Times New Roman" panose="02020603050405020304" pitchFamily="18" charset="0"/>
              <a:ea typeface="Calibri" panose="020F0502020204030204" pitchFamily="34" charset="0"/>
            </a:endParaRPr>
          </a:p>
          <a:p>
            <a:pPr lvl="2"/>
            <a:r>
              <a:rPr lang="en-IN" sz="1800" dirty="0">
                <a:effectLst/>
                <a:latin typeface="Times New Roman" panose="02020603050405020304" pitchFamily="18" charset="0"/>
                <a:ea typeface="Calibri" panose="020F0502020204030204" pitchFamily="34" charset="0"/>
              </a:rPr>
              <a:t>The third data source is the ​list of </a:t>
            </a:r>
            <a:r>
              <a:rPr lang="en-IN" sz="1800" dirty="0" err="1">
                <a:effectLst/>
                <a:latin typeface="Times New Roman" panose="02020603050405020304" pitchFamily="18" charset="0"/>
                <a:ea typeface="Calibri" panose="020F0502020204030204" pitchFamily="34" charset="0"/>
              </a:rPr>
              <a:t>Neighborhoods</a:t>
            </a:r>
            <a:r>
              <a:rPr lang="en-IN" sz="1800" dirty="0">
                <a:effectLst/>
                <a:latin typeface="Times New Roman" panose="02020603050405020304" pitchFamily="18" charset="0"/>
                <a:ea typeface="Calibri" panose="020F0502020204030204" pitchFamily="34" charset="0"/>
              </a:rPr>
              <a:t> in the Royal Borough of Kingston upon Thames​ as found on a </a:t>
            </a:r>
            <a:r>
              <a:rPr lang="en-IN" sz="1800" dirty="0" err="1">
                <a:effectLst/>
                <a:latin typeface="Times New Roman" panose="02020603050405020304" pitchFamily="18" charset="0"/>
                <a:ea typeface="Calibri" panose="020F0502020204030204" pitchFamily="34" charset="0"/>
              </a:rPr>
              <a:t>wikipedia</a:t>
            </a:r>
            <a:r>
              <a:rPr lang="en-IN" sz="1800" dirty="0">
                <a:effectLst/>
                <a:latin typeface="Times New Roman" panose="02020603050405020304" pitchFamily="18" charset="0"/>
                <a:ea typeface="Calibri" panose="020F0502020204030204" pitchFamily="34" charset="0"/>
              </a:rPr>
              <a:t> page.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3. Data cleaning</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33685835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1ACF-4C77-4CDD-87FB-6F21FDA15CD2}"/>
              </a:ext>
            </a:extLst>
          </p:cNvPr>
          <p:cNvSpPr>
            <a:spLocks noGrp="1"/>
          </p:cNvSpPr>
          <p:nvPr>
            <p:ph type="title"/>
          </p:nvPr>
        </p:nvSpPr>
        <p:spPr/>
        <p:txBody>
          <a:bodyPr/>
          <a:lstStyle/>
          <a:p>
            <a:r>
              <a:rPr lang="en-IN" dirty="0"/>
              <a:t>METHODOLOGY </a:t>
            </a:r>
          </a:p>
        </p:txBody>
      </p:sp>
      <p:sp>
        <p:nvSpPr>
          <p:cNvPr id="3" name="Content Placeholder 2">
            <a:extLst>
              <a:ext uri="{FF2B5EF4-FFF2-40B4-BE49-F238E27FC236}">
                <a16:creationId xmlns:a16="http://schemas.microsoft.com/office/drawing/2014/main" id="{3E645700-CBE7-43B3-A4EE-41CB8E508855}"/>
              </a:ext>
            </a:extLst>
          </p:cNvPr>
          <p:cNvSpPr>
            <a:spLocks noGrp="1"/>
          </p:cNvSpPr>
          <p:nvPr>
            <p:ph idx="1"/>
          </p:nvPr>
        </p:nvSpPr>
        <p:spPr/>
        <p:txBody>
          <a:bodyPr/>
          <a:lstStyle/>
          <a:p>
            <a:r>
              <a:rPr lang="en-IN" dirty="0"/>
              <a:t>EXPLORATORY DATA ANALYSIS </a:t>
            </a:r>
          </a:p>
          <a:p>
            <a:endParaRPr lang="en-IN" dirty="0"/>
          </a:p>
        </p:txBody>
      </p:sp>
      <p:pic>
        <p:nvPicPr>
          <p:cNvPr id="4" name="Picture 3">
            <a:extLst>
              <a:ext uri="{FF2B5EF4-FFF2-40B4-BE49-F238E27FC236}">
                <a16:creationId xmlns:a16="http://schemas.microsoft.com/office/drawing/2014/main" id="{4C4F9DF3-3821-4B3F-BD76-53AA01A159A8}"/>
              </a:ext>
            </a:extLst>
          </p:cNvPr>
          <p:cNvPicPr>
            <a:picLocks noChangeAspect="1"/>
          </p:cNvPicPr>
          <p:nvPr/>
        </p:nvPicPr>
        <p:blipFill>
          <a:blip r:embed="rId2"/>
          <a:stretch>
            <a:fillRect/>
          </a:stretch>
        </p:blipFill>
        <p:spPr>
          <a:xfrm>
            <a:off x="942113" y="2841625"/>
            <a:ext cx="10506075" cy="3838575"/>
          </a:xfrm>
          <a:prstGeom prst="rect">
            <a:avLst/>
          </a:prstGeom>
        </p:spPr>
      </p:pic>
    </p:spTree>
    <p:extLst>
      <p:ext uri="{BB962C8B-B14F-4D97-AF65-F5344CB8AC3E}">
        <p14:creationId xmlns:p14="http://schemas.microsoft.com/office/powerpoint/2010/main" val="254941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44FB-7EB3-459C-B950-FF887ECC910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C1C83DB-F01C-476B-A4A8-A04CCEC6C0D7}"/>
              </a:ext>
            </a:extLst>
          </p:cNvPr>
          <p:cNvSpPr>
            <a:spLocks noGrp="1"/>
          </p:cNvSpPr>
          <p:nvPr>
            <p:ph idx="1"/>
          </p:nvPr>
        </p:nvSpPr>
        <p:spPr/>
        <p:txBody>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helps a person get a better understanding of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neighborhoods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with respect to the most common venues in that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neighborhood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always helpful to make use of technology to stay one step ahead i.e. finding out more about places before moving into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neighborhood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just taken safety as a primary concern to shortlist the safest borough of London. The future of this project includes taking other factors such as cost of living in the areas into consideration to shortlist the borough, such as filtering areas based on a predefined budget.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8705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209D-F4F4-449D-A69F-C38614985C63}"/>
              </a:ext>
            </a:extLst>
          </p:cNvPr>
          <p:cNvSpPr>
            <a:spLocks noGrp="1"/>
          </p:cNvSpPr>
          <p:nvPr>
            <p:ph type="title"/>
          </p:nvPr>
        </p:nvSpPr>
        <p:spPr>
          <a:xfrm>
            <a:off x="1449885" y="2436300"/>
            <a:ext cx="9905998" cy="1478570"/>
          </a:xfrm>
        </p:spPr>
        <p:txBody>
          <a:bodyPr/>
          <a:lstStyle/>
          <a:p>
            <a:pPr algn="ctr"/>
            <a:r>
              <a:rPr lang="en-IN" dirty="0"/>
              <a:t>THANK YOU </a:t>
            </a:r>
          </a:p>
        </p:txBody>
      </p:sp>
    </p:spTree>
    <p:extLst>
      <p:ext uri="{BB962C8B-B14F-4D97-AF65-F5344CB8AC3E}">
        <p14:creationId xmlns:p14="http://schemas.microsoft.com/office/powerpoint/2010/main" val="306090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209D-F4F4-449D-A69F-C38614985C63}"/>
              </a:ext>
            </a:extLst>
          </p:cNvPr>
          <p:cNvSpPr>
            <a:spLocks noGrp="1"/>
          </p:cNvSpPr>
          <p:nvPr>
            <p:ph type="title"/>
          </p:nvPr>
        </p:nvSpPr>
        <p:spPr>
          <a:xfrm>
            <a:off x="1143001" y="151153"/>
            <a:ext cx="9905998" cy="1478570"/>
          </a:xfrm>
        </p:spPr>
        <p:txBody>
          <a:bodyPr/>
          <a:lstStyle/>
          <a:p>
            <a:r>
              <a:rPr lang="en-IN" dirty="0"/>
              <a:t>BOROUGHS WITH LOWEST CRIME </a:t>
            </a:r>
          </a:p>
        </p:txBody>
      </p:sp>
      <p:pic>
        <p:nvPicPr>
          <p:cNvPr id="3" name="Picture 2">
            <a:extLst>
              <a:ext uri="{FF2B5EF4-FFF2-40B4-BE49-F238E27FC236}">
                <a16:creationId xmlns:a16="http://schemas.microsoft.com/office/drawing/2014/main" id="{2CC925A9-5278-4AD7-8A80-3E014DD0983F}"/>
              </a:ext>
            </a:extLst>
          </p:cNvPr>
          <p:cNvPicPr>
            <a:picLocks noChangeAspect="1"/>
          </p:cNvPicPr>
          <p:nvPr/>
        </p:nvPicPr>
        <p:blipFill>
          <a:blip r:embed="rId2"/>
          <a:stretch>
            <a:fillRect/>
          </a:stretch>
        </p:blipFill>
        <p:spPr>
          <a:xfrm>
            <a:off x="1647825" y="1093998"/>
            <a:ext cx="8896350" cy="5353050"/>
          </a:xfrm>
          <a:prstGeom prst="rect">
            <a:avLst/>
          </a:prstGeom>
        </p:spPr>
      </p:pic>
    </p:spTree>
    <p:extLst>
      <p:ext uri="{BB962C8B-B14F-4D97-AF65-F5344CB8AC3E}">
        <p14:creationId xmlns:p14="http://schemas.microsoft.com/office/powerpoint/2010/main" val="274709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209D-F4F4-449D-A69F-C38614985C63}"/>
              </a:ext>
            </a:extLst>
          </p:cNvPr>
          <p:cNvSpPr>
            <a:spLocks noGrp="1"/>
          </p:cNvSpPr>
          <p:nvPr>
            <p:ph type="title"/>
          </p:nvPr>
        </p:nvSpPr>
        <p:spPr>
          <a:xfrm>
            <a:off x="1143001" y="151153"/>
            <a:ext cx="9905998" cy="1478570"/>
          </a:xfrm>
        </p:spPr>
        <p:txBody>
          <a:bodyPr/>
          <a:lstStyle/>
          <a:p>
            <a:r>
              <a:rPr lang="en-IN" dirty="0"/>
              <a:t>NEIGHBORHOODS IN KINGSTON UPON THAMES</a:t>
            </a:r>
          </a:p>
        </p:txBody>
      </p:sp>
      <p:pic>
        <p:nvPicPr>
          <p:cNvPr id="4" name="Picture 3">
            <a:extLst>
              <a:ext uri="{FF2B5EF4-FFF2-40B4-BE49-F238E27FC236}">
                <a16:creationId xmlns:a16="http://schemas.microsoft.com/office/drawing/2014/main" id="{F0884B60-E2D8-4F61-90CE-632C566C46E9}"/>
              </a:ext>
            </a:extLst>
          </p:cNvPr>
          <p:cNvPicPr>
            <a:picLocks noChangeAspect="1"/>
          </p:cNvPicPr>
          <p:nvPr/>
        </p:nvPicPr>
        <p:blipFill>
          <a:blip r:embed="rId2"/>
          <a:stretch>
            <a:fillRect/>
          </a:stretch>
        </p:blipFill>
        <p:spPr>
          <a:xfrm>
            <a:off x="1894900" y="1123940"/>
            <a:ext cx="9327013" cy="5734060"/>
          </a:xfrm>
          <a:prstGeom prst="rect">
            <a:avLst/>
          </a:prstGeom>
        </p:spPr>
      </p:pic>
    </p:spTree>
    <p:extLst>
      <p:ext uri="{BB962C8B-B14F-4D97-AF65-F5344CB8AC3E}">
        <p14:creationId xmlns:p14="http://schemas.microsoft.com/office/powerpoint/2010/main" val="3845193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15</TotalTime>
  <Words>661</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Rockwell</vt:lpstr>
      <vt:lpstr>Tahoma</vt:lpstr>
      <vt:lpstr>Times New Roman</vt:lpstr>
      <vt:lpstr>Tw Cen MT</vt:lpstr>
      <vt:lpstr>Wingdings</vt:lpstr>
      <vt:lpstr>Circuit</vt:lpstr>
      <vt:lpstr>Capstone project- The battle of neighbourhoods</vt:lpstr>
      <vt:lpstr>introduction</vt:lpstr>
      <vt:lpstr>Data acquisition and cleaning</vt:lpstr>
      <vt:lpstr>3. Data cleaning</vt:lpstr>
      <vt:lpstr>METHODOLOGY </vt:lpstr>
      <vt:lpstr>CONCLUSION</vt:lpstr>
      <vt:lpstr>THANK YOU </vt:lpstr>
      <vt:lpstr>BOROUGHS WITH LOWEST CRIME </vt:lpstr>
      <vt:lpstr>NEIGHBORHOODS IN KINGSTON UPON THAMES</vt:lpstr>
      <vt:lpstr>RESULTS </vt:lpstr>
      <vt:lpstr>RESULTS </vt:lpstr>
      <vt:lpstr>RESULTS </vt:lpstr>
      <vt:lpstr>The Prototype</vt:lpstr>
      <vt:lpstr>Testing The Prototype</vt:lpstr>
      <vt:lpstr>Redesigning The Prototype</vt:lpstr>
      <vt:lpstr>Final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neighbourhoods</dc:title>
  <dc:creator>Tanya Dalvi</dc:creator>
  <cp:lastModifiedBy>Tanya Dalvi</cp:lastModifiedBy>
  <cp:revision>3</cp:revision>
  <dcterms:created xsi:type="dcterms:W3CDTF">2020-07-18T15:31:32Z</dcterms:created>
  <dcterms:modified xsi:type="dcterms:W3CDTF">2020-07-18T15:47:29Z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