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C1B7D-6F64-402E-AC5C-9595E2333D8F}" type="datetimeFigureOut">
              <a:rPr lang="en-US" smtClean="0"/>
              <a:t>9/4/2016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81B5F-A4BA-4D4C-A21D-B90A90B2003F}" type="slidenum">
              <a:rPr lang="en-US" smtClean="0"/>
              <a:t>‹#›</a:t>
            </a:fld>
            <a:endParaRPr lang="en-US"/>
          </a:p>
        </p:txBody>
      </p:sp>
    </p:spTree>
    <p:extLst>
      <p:ext uri="{BB962C8B-B14F-4D97-AF65-F5344CB8AC3E}">
        <p14:creationId xmlns:p14="http://schemas.microsoft.com/office/powerpoint/2010/main" val="188636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Tinyclouds.org/colorize</a:t>
            </a:r>
          </a:p>
          <a:p>
            <a:endParaRPr lang="en-US" dirty="0"/>
          </a:p>
        </p:txBody>
      </p:sp>
      <p:sp>
        <p:nvSpPr>
          <p:cNvPr id="4" name="Slide Number Placeholder 3"/>
          <p:cNvSpPr>
            <a:spLocks noGrp="1"/>
          </p:cNvSpPr>
          <p:nvPr>
            <p:ph type="sldNum" sz="quarter" idx="10"/>
          </p:nvPr>
        </p:nvSpPr>
        <p:spPr/>
        <p:txBody>
          <a:bodyPr/>
          <a:lstStyle/>
          <a:p>
            <a:fld id="{30881B5F-A4BA-4D4C-A21D-B90A90B2003F}" type="slidenum">
              <a:rPr lang="en-US" smtClean="0"/>
              <a:t>3</a:t>
            </a:fld>
            <a:endParaRPr lang="en-US"/>
          </a:p>
        </p:txBody>
      </p:sp>
    </p:spTree>
    <p:extLst>
      <p:ext uri="{BB962C8B-B14F-4D97-AF65-F5344CB8AC3E}">
        <p14:creationId xmlns:p14="http://schemas.microsoft.com/office/powerpoint/2010/main" val="3461333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A18AD5-C1BC-4128-BCBD-AA86D280943E}" type="datetime1">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419606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326E33-CFEF-4EFF-927E-E3899F0F45B6}" type="datetime1">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188229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E363CB3-7CF4-4C95-AD99-771A7B0AF0F5}" type="datetime1">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3464316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D0320CA-AB1D-42F4-9D67-43EE2608CA6A}" type="datetime1">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12F48-3453-426B-8848-6F9F2271430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0379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408533-10CC-444A-B6D9-FE4BACC07328}" type="datetime1">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2903972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C58CDF-DE26-4817-9961-42E424FFB8BF}" type="datetime1">
              <a:rPr lang="en-US" smtClean="0"/>
              <a:t>9/4/2016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607435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FDCD33-8A0A-4959-8634-E209343D2A31}" type="datetime1">
              <a:rPr lang="en-US" smtClean="0"/>
              <a:t>9/4/2016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1329471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3B0D3-D683-4353-81AD-3ADDF83F4738}" type="datetime1">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788739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C115FD-F560-493C-B0EC-A2C06B3135BF}" type="datetime1">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201244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7DEC17D-C30A-4438-B75C-4E511B8E6F3F}" type="datetime1">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106518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ABFCA3-87DA-497B-8156-B23567A6A059}" type="datetime1">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7022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79257A-C3FE-42CC-8B4D-A90DAD74515A}" type="datetime1">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326684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AEE037-56C6-414A-9EB5-8496E547D456}" type="datetime1">
              <a:rPr lang="en-US" smtClean="0"/>
              <a:t>9/4/2016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351180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FF56B84-ACC7-4F27-8F1F-CB4CDE368FF6}" type="datetime1">
              <a:rPr lang="en-US" smtClean="0"/>
              <a:t>9/4/2016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353115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29CD39-4D6C-46D3-81E4-9F4F708ECE3F}" type="datetime1">
              <a:rPr lang="en-US" smtClean="0"/>
              <a:t>9/4/2016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286822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8CC45AF-D415-4DF3-B247-597DB093A4F1}" type="datetime1">
              <a:rPr lang="en-US" smtClean="0"/>
              <a:t>9/4/2016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399992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9F1B2B-453B-4328-96DF-205B35A7CEEF}" type="datetime1">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12F48-3453-426B-8848-6F9F22714304}" type="slidenum">
              <a:rPr lang="en-US" smtClean="0"/>
              <a:t>‹#›</a:t>
            </a:fld>
            <a:endParaRPr lang="en-US"/>
          </a:p>
        </p:txBody>
      </p:sp>
    </p:spTree>
    <p:extLst>
      <p:ext uri="{BB962C8B-B14F-4D97-AF65-F5344CB8AC3E}">
        <p14:creationId xmlns:p14="http://schemas.microsoft.com/office/powerpoint/2010/main" val="255797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70684F-97EC-4456-B2BE-0643311E96B1}" type="datetime1">
              <a:rPr lang="en-US" smtClean="0"/>
              <a:t>9/4/2016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612F48-3453-426B-8848-6F9F22714304}" type="slidenum">
              <a:rPr lang="en-US" smtClean="0"/>
              <a:t>‹#›</a:t>
            </a:fld>
            <a:endParaRPr lang="en-US"/>
          </a:p>
        </p:txBody>
      </p:sp>
    </p:spTree>
    <p:extLst>
      <p:ext uri="{BB962C8B-B14F-4D97-AF65-F5344CB8AC3E}">
        <p14:creationId xmlns:p14="http://schemas.microsoft.com/office/powerpoint/2010/main" val="31284691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1603.08511v3.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cv-foundation.org/openaccess/content_iccv_2015/papers/Cheng_Deep_Colorization_ICCV_2015_paper.pdf" TargetMode="External"/><Relationship Id="rId5" Type="http://schemas.openxmlformats.org/officeDocument/2006/relationships/hyperlink" Target="http://cs231n.github.io/" TargetMode="External"/><Relationship Id="rId4" Type="http://schemas.openxmlformats.org/officeDocument/2006/relationships/hyperlink" Target="http://tinyclouds.org/coloriz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ensorflow.org/" TargetMode="External"/><Relationship Id="rId7" Type="http://schemas.openxmlformats.org/officeDocument/2006/relationships/hyperlink" Target="https://github.com/soumith/convnet-benchmarks" TargetMode="External"/><Relationship Id="rId2" Type="http://schemas.openxmlformats.org/officeDocument/2006/relationships/hyperlink" Target="http://image-net.org/challenges/LSVRC/2014/index" TargetMode="External"/><Relationship Id="rId1" Type="http://schemas.openxmlformats.org/officeDocument/2006/relationships/slideLayout" Target="../slideLayouts/slideLayout2.xml"/><Relationship Id="rId6" Type="http://schemas.openxmlformats.org/officeDocument/2006/relationships/hyperlink" Target="deeplearning.net/software/theano/" TargetMode="External"/><Relationship Id="rId5" Type="http://schemas.openxmlformats.org/officeDocument/2006/relationships/hyperlink" Target="http://torch.ch/" TargetMode="External"/><Relationship Id="rId4" Type="http://schemas.openxmlformats.org/officeDocument/2006/relationships/hyperlink" Target="http://caffe.berkeleyvision.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302965"/>
            <a:ext cx="8825658" cy="3329581"/>
          </a:xfrm>
        </p:spPr>
        <p:txBody>
          <a:bodyPr/>
          <a:lstStyle/>
          <a:p>
            <a:r>
              <a:rPr lang="en-US" dirty="0" smtClean="0"/>
              <a:t>HEURISTICS</a:t>
            </a:r>
            <a:endParaRPr lang="en-US" dirty="0"/>
          </a:p>
        </p:txBody>
      </p:sp>
      <p:sp>
        <p:nvSpPr>
          <p:cNvPr id="3" name="Subtitle 2"/>
          <p:cNvSpPr>
            <a:spLocks noGrp="1"/>
          </p:cNvSpPr>
          <p:nvPr>
            <p:ph type="subTitle" idx="1"/>
          </p:nvPr>
        </p:nvSpPr>
        <p:spPr>
          <a:xfrm>
            <a:off x="1154955" y="5632546"/>
            <a:ext cx="8825658" cy="861420"/>
          </a:xfrm>
        </p:spPr>
        <p:txBody>
          <a:bodyPr/>
          <a:lstStyle/>
          <a:p>
            <a:r>
              <a:rPr lang="en-US" dirty="0" smtClean="0"/>
              <a:t>IMAGE COLORIZATION</a:t>
            </a:r>
            <a:endParaRPr lang="en-US" dirty="0"/>
          </a:p>
        </p:txBody>
      </p:sp>
      <p:sp>
        <p:nvSpPr>
          <p:cNvPr id="4" name="Slide Number Placeholder 3"/>
          <p:cNvSpPr>
            <a:spLocks noGrp="1"/>
          </p:cNvSpPr>
          <p:nvPr>
            <p:ph type="sldNum" sz="quarter" idx="12"/>
          </p:nvPr>
        </p:nvSpPr>
        <p:spPr/>
        <p:txBody>
          <a:bodyPr/>
          <a:lstStyle/>
          <a:p>
            <a:fld id="{97612F48-3453-426B-8848-6F9F22714304}" type="slidenum">
              <a:rPr lang="en-US" smtClean="0"/>
              <a:t>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982" y="174127"/>
            <a:ext cx="7569200" cy="4257675"/>
          </a:xfrm>
          <a:prstGeom prst="rect">
            <a:avLst/>
          </a:prstGeom>
        </p:spPr>
      </p:pic>
    </p:spTree>
    <p:extLst>
      <p:ext uri="{BB962C8B-B14F-4D97-AF65-F5344CB8AC3E}">
        <p14:creationId xmlns:p14="http://schemas.microsoft.com/office/powerpoint/2010/main" val="324123210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Given a grayscale photograph as input, we shall attack the problem of hallucinating of plausible color version of the photograph.</a:t>
            </a:r>
          </a:p>
          <a:p>
            <a:r>
              <a:rPr lang="en-US" dirty="0" smtClean="0"/>
              <a:t>We will start with the image set of the animal kingdom and potentially expand it to all images subject t availability of better architecture.</a:t>
            </a:r>
          </a:p>
          <a:p>
            <a:r>
              <a:rPr lang="en-US" dirty="0" smtClean="0"/>
              <a:t>The problem we want to solve is a fully automatic approach to colorization devoid of any human help.</a:t>
            </a:r>
            <a:endParaRPr lang="en-US" dirty="0"/>
          </a:p>
        </p:txBody>
      </p:sp>
      <p:sp>
        <p:nvSpPr>
          <p:cNvPr id="4" name="Slide Number Placeholder 3"/>
          <p:cNvSpPr>
            <a:spLocks noGrp="1"/>
          </p:cNvSpPr>
          <p:nvPr>
            <p:ph type="sldNum" sz="quarter" idx="12"/>
          </p:nvPr>
        </p:nvSpPr>
        <p:spPr/>
        <p:txBody>
          <a:bodyPr/>
          <a:lstStyle/>
          <a:p>
            <a:fld id="{97612F48-3453-426B-8848-6F9F22714304}" type="slidenum">
              <a:rPr lang="en-US" smtClean="0"/>
              <a:t>2</a:t>
            </a:fld>
            <a:endParaRPr lang="en-US"/>
          </a:p>
        </p:txBody>
      </p:sp>
    </p:spTree>
    <p:extLst>
      <p:ext uri="{BB962C8B-B14F-4D97-AF65-F5344CB8AC3E}">
        <p14:creationId xmlns:p14="http://schemas.microsoft.com/office/powerpoint/2010/main" val="122820691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LITERATURES</a:t>
            </a:r>
            <a:endParaRPr lang="en-US" dirty="0"/>
          </a:p>
        </p:txBody>
      </p:sp>
      <p:sp>
        <p:nvSpPr>
          <p:cNvPr id="3" name="Content Placeholder 2"/>
          <p:cNvSpPr>
            <a:spLocks noGrp="1"/>
          </p:cNvSpPr>
          <p:nvPr>
            <p:ph idx="1"/>
          </p:nvPr>
        </p:nvSpPr>
        <p:spPr>
          <a:xfrm>
            <a:off x="1104293" y="1617721"/>
            <a:ext cx="8946541" cy="4783079"/>
          </a:xfrm>
        </p:spPr>
        <p:txBody>
          <a:bodyPr>
            <a:normAutofit fontScale="85000" lnSpcReduction="20000"/>
          </a:bodyPr>
          <a:lstStyle/>
          <a:p>
            <a:r>
              <a:rPr lang="en-US" sz="2400" dirty="0">
                <a:hlinkClick r:id="rId3"/>
              </a:rPr>
              <a:t>Zhang, Isola, </a:t>
            </a:r>
            <a:r>
              <a:rPr lang="en-US" sz="2400" dirty="0" smtClean="0">
                <a:hlinkClick r:id="rId3"/>
              </a:rPr>
              <a:t>Efros: Colorful </a:t>
            </a:r>
            <a:r>
              <a:rPr lang="en-US" sz="2400" dirty="0">
                <a:hlinkClick r:id="rId3"/>
              </a:rPr>
              <a:t>Image </a:t>
            </a:r>
            <a:r>
              <a:rPr lang="en-US" sz="2400" dirty="0" smtClean="0">
                <a:hlinkClick r:id="rId3"/>
              </a:rPr>
              <a:t>Colorization: In </a:t>
            </a:r>
            <a:r>
              <a:rPr lang="en-US" sz="2400" dirty="0">
                <a:hlinkClick r:id="rId3"/>
              </a:rPr>
              <a:t>ECCV, </a:t>
            </a:r>
            <a:r>
              <a:rPr lang="en-US" sz="2400" dirty="0" smtClean="0">
                <a:hlinkClick r:id="rId3"/>
              </a:rPr>
              <a:t>2016</a:t>
            </a:r>
            <a:endParaRPr lang="en-US" sz="2400" dirty="0" smtClean="0"/>
          </a:p>
          <a:p>
            <a:pPr marL="0" indent="0">
              <a:buNone/>
            </a:pPr>
            <a:r>
              <a:rPr lang="en-US" sz="2400" dirty="0"/>
              <a:t>	</a:t>
            </a:r>
            <a:r>
              <a:rPr lang="en-US" sz="2400" dirty="0" smtClean="0"/>
              <a:t>Predicting distribution of possible colors for each pixel and finally producing a 	colorization by taking the annealed mean of the distribution. </a:t>
            </a:r>
          </a:p>
          <a:p>
            <a:r>
              <a:rPr lang="en-US" sz="2400" dirty="0" smtClean="0">
                <a:hlinkClick r:id="rId4"/>
              </a:rPr>
              <a:t>Tiny Clouds: Automatic Colorization</a:t>
            </a:r>
            <a:endParaRPr lang="en-US" sz="2400" dirty="0" smtClean="0"/>
          </a:p>
          <a:p>
            <a:pPr marL="0" indent="0">
              <a:buNone/>
            </a:pPr>
            <a:r>
              <a:rPr lang="en-US" sz="2400" dirty="0"/>
              <a:t>	Extraction of hyper-columns from image layers and detection of UV 	attributes to generate the final image.</a:t>
            </a:r>
          </a:p>
          <a:p>
            <a:r>
              <a:rPr lang="en-US" sz="2400" dirty="0" smtClean="0">
                <a:hlinkClick r:id="rId5"/>
              </a:rPr>
              <a:t>Convolutional </a:t>
            </a:r>
            <a:r>
              <a:rPr lang="en-US" sz="2400" dirty="0">
                <a:hlinkClick r:id="rId5"/>
              </a:rPr>
              <a:t>Neural Networks for Visual Recognition: CS </a:t>
            </a:r>
            <a:r>
              <a:rPr lang="en-US" sz="2400" dirty="0" smtClean="0">
                <a:hlinkClick r:id="rId5"/>
              </a:rPr>
              <a:t>231n</a:t>
            </a:r>
            <a:endParaRPr lang="en-US" sz="2400" dirty="0" smtClean="0"/>
          </a:p>
          <a:p>
            <a:pPr marL="0" indent="0">
              <a:buNone/>
            </a:pPr>
            <a:r>
              <a:rPr lang="en-US" sz="2400" dirty="0" smtClean="0"/>
              <a:t>	Basic </a:t>
            </a:r>
            <a:r>
              <a:rPr lang="en-US" sz="2400" dirty="0"/>
              <a:t>structure and working of Convolutional Neural Networks and 	break up of VGG-16 layers</a:t>
            </a:r>
            <a:r>
              <a:rPr lang="en-US" sz="2400" dirty="0" smtClean="0"/>
              <a:t>.</a:t>
            </a:r>
          </a:p>
          <a:p>
            <a:r>
              <a:rPr lang="en-US" sz="2400" dirty="0" smtClean="0">
                <a:hlinkClick r:id="rId6"/>
              </a:rPr>
              <a:t>Cheng, Yang, Sheng: Deep Colorization: IEEE International Conference on Computer Vision, 2015</a:t>
            </a:r>
            <a:endParaRPr lang="en-US" sz="2400" dirty="0" smtClean="0"/>
          </a:p>
          <a:p>
            <a:pPr marL="0" indent="0">
              <a:buNone/>
            </a:pPr>
            <a:r>
              <a:rPr lang="en-US" sz="2400" dirty="0"/>
              <a:t>	Finds most similar pixels from image database and transfers its color 	to the target pixels</a:t>
            </a:r>
            <a:r>
              <a:rPr lang="en-US" sz="2400" dirty="0" smtClean="0"/>
              <a:t>.</a:t>
            </a:r>
          </a:p>
          <a:p>
            <a:pPr marL="0"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97612F48-3453-426B-8848-6F9F22714304}" type="slidenum">
              <a:rPr lang="en-US" smtClean="0"/>
              <a:t>3</a:t>
            </a:fld>
            <a:endParaRPr lang="en-US"/>
          </a:p>
        </p:txBody>
      </p:sp>
    </p:spTree>
    <p:extLst>
      <p:ext uri="{BB962C8B-B14F-4D97-AF65-F5344CB8AC3E}">
        <p14:creationId xmlns:p14="http://schemas.microsoft.com/office/powerpoint/2010/main" val="113509485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DATASETS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Datasets</a:t>
            </a:r>
          </a:p>
          <a:p>
            <a:pPr marL="0" indent="0">
              <a:buNone/>
            </a:pPr>
            <a:r>
              <a:rPr lang="en-US" dirty="0"/>
              <a:t>	</a:t>
            </a:r>
            <a:r>
              <a:rPr lang="en-US" dirty="0" smtClean="0"/>
              <a:t>	</a:t>
            </a:r>
            <a:r>
              <a:rPr lang="en-US" dirty="0" smtClean="0">
                <a:hlinkClick r:id="rId2"/>
              </a:rPr>
              <a:t>ImageNet </a:t>
            </a:r>
            <a:r>
              <a:rPr lang="en-US" dirty="0">
                <a:hlinkClick r:id="rId2"/>
              </a:rPr>
              <a:t>2014 Dataset</a:t>
            </a:r>
            <a:endParaRPr lang="en-US" dirty="0" smtClean="0">
              <a:hlinkClick r:id="rId2"/>
            </a:endParaRPr>
          </a:p>
          <a:p>
            <a:r>
              <a:rPr lang="en-US" dirty="0" smtClean="0"/>
              <a:t>Tools</a:t>
            </a:r>
          </a:p>
          <a:p>
            <a:pPr marL="0" indent="0">
              <a:buNone/>
            </a:pPr>
            <a:r>
              <a:rPr lang="en-US" dirty="0"/>
              <a:t>	</a:t>
            </a:r>
            <a:r>
              <a:rPr lang="en-US" dirty="0" smtClean="0"/>
              <a:t>We have explored various tools:-</a:t>
            </a:r>
          </a:p>
          <a:p>
            <a:pPr marL="457200" indent="-457200">
              <a:buFont typeface="+mj-lt"/>
              <a:buAutoNum type="alphaLcParenR"/>
            </a:pPr>
            <a:r>
              <a:rPr lang="en-US" dirty="0" smtClean="0"/>
              <a:t>	</a:t>
            </a:r>
            <a:r>
              <a:rPr lang="en-US" dirty="0" smtClean="0">
                <a:hlinkClick r:id="rId3"/>
              </a:rPr>
              <a:t>Tensor flow</a:t>
            </a:r>
            <a:endParaRPr lang="en-US" dirty="0" smtClean="0"/>
          </a:p>
          <a:p>
            <a:pPr marL="457200" indent="-457200">
              <a:buFont typeface="+mj-lt"/>
              <a:buAutoNum type="alphaLcParenR"/>
            </a:pPr>
            <a:r>
              <a:rPr lang="en-US" dirty="0"/>
              <a:t>	</a:t>
            </a:r>
            <a:r>
              <a:rPr lang="en-US" dirty="0" smtClean="0">
                <a:hlinkClick r:id="rId4"/>
              </a:rPr>
              <a:t>Caffe</a:t>
            </a:r>
            <a:r>
              <a:rPr lang="en-US" dirty="0" smtClean="0"/>
              <a:t> </a:t>
            </a:r>
          </a:p>
          <a:p>
            <a:pPr marL="457200" indent="-457200">
              <a:buFont typeface="+mj-lt"/>
              <a:buAutoNum type="alphaLcParenR"/>
            </a:pPr>
            <a:r>
              <a:rPr lang="en-US" dirty="0" smtClean="0"/>
              <a:t>	</a:t>
            </a:r>
            <a:r>
              <a:rPr lang="en-US" dirty="0" smtClean="0">
                <a:hlinkClick r:id="rId5"/>
              </a:rPr>
              <a:t>Torch 7</a:t>
            </a:r>
            <a:r>
              <a:rPr lang="en-US" dirty="0"/>
              <a:t>	</a:t>
            </a:r>
          </a:p>
          <a:p>
            <a:pPr marL="457200" indent="-457200">
              <a:buFont typeface="+mj-lt"/>
              <a:buAutoNum type="alphaLcParenR"/>
            </a:pPr>
            <a:r>
              <a:rPr lang="en-US" dirty="0" smtClean="0"/>
              <a:t>	</a:t>
            </a:r>
            <a:r>
              <a:rPr lang="en-US" dirty="0" smtClean="0">
                <a:hlinkClick r:id="rId6" action="ppaction://hlinkfile"/>
              </a:rPr>
              <a:t>Theano</a:t>
            </a:r>
            <a:endParaRPr lang="en-US" dirty="0"/>
          </a:p>
          <a:p>
            <a:pPr marL="457200" indent="-457200">
              <a:buFont typeface="+mj-lt"/>
              <a:buAutoNum type="alphaLcParenR"/>
            </a:pPr>
            <a:r>
              <a:rPr lang="en-US" dirty="0" smtClean="0"/>
              <a:t>       </a:t>
            </a:r>
            <a:r>
              <a:rPr lang="en-US" dirty="0" smtClean="0">
                <a:hlinkClick r:id="rId7"/>
              </a:rPr>
              <a:t>CNN Benchmarks</a:t>
            </a:r>
            <a:endParaRPr lang="en-US" dirty="0" smtClean="0"/>
          </a:p>
          <a:p>
            <a:pPr marL="0" indent="0">
              <a:buNone/>
            </a:pPr>
            <a:r>
              <a:rPr lang="en-US" dirty="0" smtClean="0"/>
              <a:t>	Finally, we will be using Tensor flow as a lot of documentation is available and implementation of VGG-16 is available in Tensor flow.</a:t>
            </a:r>
          </a:p>
        </p:txBody>
      </p:sp>
      <p:sp>
        <p:nvSpPr>
          <p:cNvPr id="4" name="Slide Number Placeholder 3"/>
          <p:cNvSpPr>
            <a:spLocks noGrp="1"/>
          </p:cNvSpPr>
          <p:nvPr>
            <p:ph type="sldNum" sz="quarter" idx="12"/>
          </p:nvPr>
        </p:nvSpPr>
        <p:spPr/>
        <p:txBody>
          <a:bodyPr/>
          <a:lstStyle/>
          <a:p>
            <a:fld id="{97612F48-3453-426B-8848-6F9F22714304}" type="slidenum">
              <a:rPr lang="en-US" smtClean="0"/>
              <a:t>4</a:t>
            </a:fld>
            <a:endParaRPr lang="en-US"/>
          </a:p>
        </p:txBody>
      </p:sp>
    </p:spTree>
    <p:extLst>
      <p:ext uri="{BB962C8B-B14F-4D97-AF65-F5344CB8AC3E}">
        <p14:creationId xmlns:p14="http://schemas.microsoft.com/office/powerpoint/2010/main" val="319331132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DEPTH OF PROBLEM UNDERSTANDING</a:t>
            </a:r>
            <a:endParaRPr lang="en-US" sz="4000" dirty="0"/>
          </a:p>
        </p:txBody>
      </p:sp>
      <p:sp>
        <p:nvSpPr>
          <p:cNvPr id="3" name="Content Placeholder 2"/>
          <p:cNvSpPr>
            <a:spLocks noGrp="1"/>
          </p:cNvSpPr>
          <p:nvPr>
            <p:ph idx="1"/>
          </p:nvPr>
        </p:nvSpPr>
        <p:spPr/>
        <p:txBody>
          <a:bodyPr/>
          <a:lstStyle/>
          <a:p>
            <a:r>
              <a:rPr lang="en-US" dirty="0" smtClean="0"/>
              <a:t>VGG-16 designed by Visual Geometry group, Oxford university is a classifier based on Very deep convolution networks. It came second in ILSVRC 2014. It is a 16 layered classifier.</a:t>
            </a:r>
          </a:p>
          <a:p>
            <a:r>
              <a:rPr lang="en-US" dirty="0" smtClean="0"/>
              <a:t>Our dataset, ImageNet-2014 has 150,000 images.</a:t>
            </a:r>
          </a:p>
          <a:p>
            <a:r>
              <a:rPr lang="en-US" dirty="0" smtClean="0"/>
              <a:t>All the images of the dataset will be converted to grayscale images. Our training set will constitute of black and white saturated images and their corresponding color images.</a:t>
            </a:r>
          </a:p>
          <a:p>
            <a:endParaRPr lang="en-US" dirty="0"/>
          </a:p>
        </p:txBody>
      </p:sp>
      <p:sp>
        <p:nvSpPr>
          <p:cNvPr id="4" name="Slide Number Placeholder 3"/>
          <p:cNvSpPr>
            <a:spLocks noGrp="1"/>
          </p:cNvSpPr>
          <p:nvPr>
            <p:ph type="sldNum" sz="quarter" idx="12"/>
          </p:nvPr>
        </p:nvSpPr>
        <p:spPr/>
        <p:txBody>
          <a:bodyPr/>
          <a:lstStyle/>
          <a:p>
            <a:fld id="{97612F48-3453-426B-8848-6F9F22714304}" type="slidenum">
              <a:rPr lang="en-US" smtClean="0"/>
              <a:t>5</a:t>
            </a:fld>
            <a:endParaRPr lang="en-US"/>
          </a:p>
        </p:txBody>
      </p:sp>
    </p:spTree>
    <p:extLst>
      <p:ext uri="{BB962C8B-B14F-4D97-AF65-F5344CB8AC3E}">
        <p14:creationId xmlns:p14="http://schemas.microsoft.com/office/powerpoint/2010/main" val="327288290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CHALLENGES</a:t>
            </a:r>
            <a:endParaRPr lang="en-US" dirty="0"/>
          </a:p>
        </p:txBody>
      </p:sp>
      <p:sp>
        <p:nvSpPr>
          <p:cNvPr id="3" name="Content Placeholder 2"/>
          <p:cNvSpPr>
            <a:spLocks noGrp="1"/>
          </p:cNvSpPr>
          <p:nvPr>
            <p:ph idx="1"/>
          </p:nvPr>
        </p:nvSpPr>
        <p:spPr/>
        <p:txBody>
          <a:bodyPr/>
          <a:lstStyle/>
          <a:p>
            <a:r>
              <a:rPr lang="en-US" dirty="0" smtClean="0"/>
              <a:t>Averaging approach for colors of objects existing in different contexts in the datasets may lead to a final gray color.</a:t>
            </a:r>
          </a:p>
          <a:p>
            <a:r>
              <a:rPr lang="en-US" dirty="0" smtClean="0"/>
              <a:t>Using another approach of Maximum likelihood, we run into the problem of assigning the color which may represent one of the possible representations but may not match with the original image.</a:t>
            </a:r>
          </a:p>
          <a:p>
            <a:r>
              <a:rPr lang="en-US" dirty="0" smtClean="0"/>
              <a:t>Training is a challenge due to the limited processing power at hand.</a:t>
            </a:r>
          </a:p>
          <a:p>
            <a:r>
              <a:rPr lang="en-US" dirty="0" smtClean="0"/>
              <a:t>Scarcity of introductory blogs and materials.</a:t>
            </a:r>
          </a:p>
          <a:p>
            <a:r>
              <a:rPr lang="en-US" dirty="0" smtClean="0"/>
              <a:t>Accuracy of classifier suffers when two different animals are visually similar to each other.</a:t>
            </a:r>
          </a:p>
          <a:p>
            <a:pPr marL="0" indent="0">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7612F48-3453-426B-8848-6F9F22714304}" type="slidenum">
              <a:rPr lang="en-US" smtClean="0"/>
              <a:t>6</a:t>
            </a:fld>
            <a:endParaRPr lang="en-US"/>
          </a:p>
        </p:txBody>
      </p:sp>
    </p:spTree>
    <p:extLst>
      <p:ext uri="{BB962C8B-B14F-4D97-AF65-F5344CB8AC3E}">
        <p14:creationId xmlns:p14="http://schemas.microsoft.com/office/powerpoint/2010/main" val="214480584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a:t>
            </a:r>
            <a:endParaRPr lang="en-US" dirty="0"/>
          </a:p>
        </p:txBody>
      </p:sp>
      <p:sp>
        <p:nvSpPr>
          <p:cNvPr id="3" name="Content Placeholder 2"/>
          <p:cNvSpPr>
            <a:spLocks noGrp="1"/>
          </p:cNvSpPr>
          <p:nvPr>
            <p:ph idx="1"/>
          </p:nvPr>
        </p:nvSpPr>
        <p:spPr/>
        <p:txBody>
          <a:bodyPr/>
          <a:lstStyle/>
          <a:p>
            <a:r>
              <a:rPr lang="en-US" dirty="0" smtClean="0"/>
              <a:t>Pre-trained CNN classifiers are available</a:t>
            </a:r>
          </a:p>
          <a:p>
            <a:r>
              <a:rPr lang="en-US" dirty="0" smtClean="0"/>
              <a:t>Standard dataset for training is available</a:t>
            </a:r>
          </a:p>
          <a:p>
            <a:r>
              <a:rPr lang="en-US" dirty="0" smtClean="0"/>
              <a:t>There has been a tremendous research done in this field and available as journals and research papers</a:t>
            </a:r>
          </a:p>
          <a:p>
            <a:r>
              <a:rPr lang="en-US" dirty="0" smtClean="0"/>
              <a:t>We have tested the VGG-16 CNN Classifier on our personal computers and the target can be accomplished in manageable time.</a:t>
            </a:r>
          </a:p>
          <a:p>
            <a:pPr marL="0" indent="0">
              <a:buNone/>
            </a:pPr>
            <a:endParaRPr lang="en-US" dirty="0"/>
          </a:p>
        </p:txBody>
      </p:sp>
      <p:sp>
        <p:nvSpPr>
          <p:cNvPr id="4" name="Slide Number Placeholder 3"/>
          <p:cNvSpPr>
            <a:spLocks noGrp="1"/>
          </p:cNvSpPr>
          <p:nvPr>
            <p:ph type="sldNum" sz="quarter" idx="12"/>
          </p:nvPr>
        </p:nvSpPr>
        <p:spPr/>
        <p:txBody>
          <a:bodyPr/>
          <a:lstStyle/>
          <a:p>
            <a:fld id="{97612F48-3453-426B-8848-6F9F22714304}" type="slidenum">
              <a:rPr lang="en-US" smtClean="0"/>
              <a:t>7</a:t>
            </a:fld>
            <a:endParaRPr lang="en-US"/>
          </a:p>
        </p:txBody>
      </p:sp>
    </p:spTree>
    <p:extLst>
      <p:ext uri="{BB962C8B-B14F-4D97-AF65-F5344CB8AC3E}">
        <p14:creationId xmlns:p14="http://schemas.microsoft.com/office/powerpoint/2010/main" val="84731248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ROADMAP</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5359" y="1"/>
            <a:ext cx="3602182" cy="6858000"/>
          </a:xfrm>
        </p:spPr>
      </p:pic>
      <p:sp>
        <p:nvSpPr>
          <p:cNvPr id="4" name="Slide Number Placeholder 3"/>
          <p:cNvSpPr>
            <a:spLocks noGrp="1"/>
          </p:cNvSpPr>
          <p:nvPr>
            <p:ph type="sldNum" sz="quarter" idx="12"/>
          </p:nvPr>
        </p:nvSpPr>
        <p:spPr/>
        <p:txBody>
          <a:bodyPr/>
          <a:lstStyle/>
          <a:p>
            <a:fld id="{97612F48-3453-426B-8848-6F9F22714304}" type="slidenum">
              <a:rPr lang="en-US" smtClean="0"/>
              <a:t>8</a:t>
            </a:fld>
            <a:endParaRPr lang="en-US"/>
          </a:p>
        </p:txBody>
      </p:sp>
    </p:spTree>
    <p:extLst>
      <p:ext uri="{BB962C8B-B14F-4D97-AF65-F5344CB8AC3E}">
        <p14:creationId xmlns:p14="http://schemas.microsoft.com/office/powerpoint/2010/main" val="259988285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4" name="Slide Number Placeholder 3"/>
          <p:cNvSpPr>
            <a:spLocks noGrp="1"/>
          </p:cNvSpPr>
          <p:nvPr>
            <p:ph type="sldNum" sz="quarter" idx="12"/>
          </p:nvPr>
        </p:nvSpPr>
        <p:spPr/>
        <p:txBody>
          <a:bodyPr/>
          <a:lstStyle/>
          <a:p>
            <a:fld id="{97612F48-3453-426B-8848-6F9F22714304}" type="slidenum">
              <a:rPr lang="en-US" smtClean="0"/>
              <a:t>9</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582" y="1222013"/>
            <a:ext cx="7384473" cy="5355270"/>
          </a:xfrm>
        </p:spPr>
      </p:pic>
    </p:spTree>
    <p:extLst>
      <p:ext uri="{BB962C8B-B14F-4D97-AF65-F5344CB8AC3E}">
        <p14:creationId xmlns:p14="http://schemas.microsoft.com/office/powerpoint/2010/main" val="2230186764"/>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253</TotalTime>
  <Words>320</Words>
  <Application>Microsoft Office PowerPoint</Application>
  <PresentationFormat>Widescreen</PresentationFormat>
  <Paragraphs>56</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HEURISTICS</vt:lpstr>
      <vt:lpstr>PROBLEM STATEMENT</vt:lpstr>
      <vt:lpstr>EXISTING LITERATURES</vt:lpstr>
      <vt:lpstr>TOOLS AND DATASETS</vt:lpstr>
      <vt:lpstr>DEPTH OF PROBLEM UNDERSTANDING</vt:lpstr>
      <vt:lpstr>KEY CHALLENGES</vt:lpstr>
      <vt:lpstr>FEASIBILITY</vt:lpstr>
      <vt:lpstr>ROADMAP</vt:lpstr>
      <vt:lpstr>MODEL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HEURISTICS</dc:title>
  <dc:creator>Arijit Panigrahy</dc:creator>
  <cp:lastModifiedBy>Arijit Panigrahy</cp:lastModifiedBy>
  <cp:revision>28</cp:revision>
  <dcterms:created xsi:type="dcterms:W3CDTF">2016-08-24T09:48:07Z</dcterms:created>
  <dcterms:modified xsi:type="dcterms:W3CDTF">2016-09-04T08:26:55Z</dcterms:modified>
</cp:coreProperties>
</file>