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310" r:id="rId2"/>
    <p:sldId id="279" r:id="rId3"/>
    <p:sldId id="377" r:id="rId4"/>
    <p:sldId id="276" r:id="rId5"/>
    <p:sldId id="366" r:id="rId6"/>
    <p:sldId id="376" r:id="rId7"/>
    <p:sldId id="299" r:id="rId8"/>
    <p:sldId id="298" r:id="rId9"/>
    <p:sldId id="378" r:id="rId10"/>
    <p:sldId id="379" r:id="rId11"/>
    <p:sldId id="311" r:id="rId12"/>
    <p:sldId id="283" r:id="rId13"/>
    <p:sldId id="312" r:id="rId14"/>
    <p:sldId id="313" r:id="rId15"/>
    <p:sldId id="319" r:id="rId16"/>
    <p:sldId id="315" r:id="rId17"/>
    <p:sldId id="320" r:id="rId18"/>
    <p:sldId id="317" r:id="rId19"/>
    <p:sldId id="321" r:id="rId20"/>
    <p:sldId id="318" r:id="rId21"/>
    <p:sldId id="322" r:id="rId22"/>
    <p:sldId id="285" r:id="rId23"/>
    <p:sldId id="306" r:id="rId24"/>
    <p:sldId id="307" r:id="rId25"/>
    <p:sldId id="308" r:id="rId26"/>
    <p:sldId id="380" r:id="rId27"/>
    <p:sldId id="314" r:id="rId28"/>
    <p:sldId id="381" r:id="rId29"/>
    <p:sldId id="329" r:id="rId30"/>
    <p:sldId id="382" r:id="rId31"/>
    <p:sldId id="325" r:id="rId32"/>
    <p:sldId id="326" r:id="rId33"/>
    <p:sldId id="327" r:id="rId34"/>
    <p:sldId id="330" r:id="rId35"/>
    <p:sldId id="336" r:id="rId36"/>
    <p:sldId id="338" r:id="rId37"/>
    <p:sldId id="335" r:id="rId38"/>
    <p:sldId id="331" r:id="rId39"/>
    <p:sldId id="383" r:id="rId40"/>
    <p:sldId id="333" r:id="rId41"/>
    <p:sldId id="334" r:id="rId42"/>
    <p:sldId id="297" r:id="rId43"/>
    <p:sldId id="303" r:id="rId44"/>
    <p:sldId id="324" r:id="rId45"/>
    <p:sldId id="309" r:id="rId46"/>
    <p:sldId id="278" r:id="rId47"/>
    <p:sldId id="268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64C4A-360C-47C4-A146-83B9F6DA52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93E17-1B34-464D-8790-0C859610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E5CCA-DB10-45B6-A599-ED098AFAF8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4C367-9FA5-4636-9FB8-F4C7EDCA33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287C6-4DB2-4065-A64D-93633750F0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BE556-7A02-4C8E-AEEE-DA68551FAC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D891C-B6B3-42FF-B211-C6FD3BAA4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D8CA9-2AE6-4C74-9DA4-5485F30150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D6CC3-B7B0-46D8-A4EC-B792D4909F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26781-7D52-492C-A9F5-F604E8EDF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7ADE3A4B-7B53-49DC-BD25-4B41024F2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AF981DB-A808-4019-947D-0C59D3833D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DCEC9-6193-33AD-1460-39396A6E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57522" y="888262"/>
            <a:ext cx="3985830" cy="1125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474" y="4882717"/>
            <a:ext cx="22414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Georgia" pitchFamily="18" charset="0"/>
              </a:rPr>
              <a:t>Presented by:</a:t>
            </a:r>
          </a:p>
        </p:txBody>
      </p:sp>
      <p:sp>
        <p:nvSpPr>
          <p:cNvPr id="6" name="Rectangle 5"/>
          <p:cNvSpPr/>
          <p:nvPr/>
        </p:nvSpPr>
        <p:spPr>
          <a:xfrm>
            <a:off x="5057522" y="4882717"/>
            <a:ext cx="22414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Georgia" pitchFamily="18" charset="0"/>
              </a:rPr>
              <a:t>Guided by: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2023" y="5366836"/>
            <a:ext cx="465364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1400" cap="all" dirty="0">
                <a:ln/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Arial Black" pitchFamily="34" charset="0"/>
              </a:rPr>
              <a:t>Abhishek Patnaik (23MVD0049</a:t>
            </a:r>
            <a:r>
              <a:rPr lang="en-US" sz="1400" b="1" cap="all" dirty="0">
                <a:ln/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Gill Sans Ultra Bold" pitchFamily="34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2438" y="5375078"/>
            <a:ext cx="3876255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1400" cap="all" dirty="0">
                <a:ln/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Arial Black" pitchFamily="34" charset="0"/>
              </a:rPr>
              <a:t>Dr. Prachi </a:t>
            </a:r>
            <a:r>
              <a:rPr lang="en-US" sz="1400" cap="all" dirty="0" err="1">
                <a:ln/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Arial Black" pitchFamily="34" charset="0"/>
              </a:rPr>
              <a:t>sharma</a:t>
            </a:r>
            <a:endParaRPr lang="en-US" sz="1400" cap="all" dirty="0">
              <a:ln/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Arial Black" pitchFamily="34" charset="0"/>
            </a:endParaRPr>
          </a:p>
          <a:p>
            <a:endParaRPr lang="en-US" sz="1400" cap="all" dirty="0">
              <a:ln/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Arial Black" pitchFamily="34" charset="0"/>
            </a:endParaRPr>
          </a:p>
          <a:p>
            <a:r>
              <a:rPr lang="en-US" sz="1400" cap="all" dirty="0">
                <a:ln/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Arial Black" pitchFamily="34" charset="0"/>
              </a:rPr>
              <a:t>Ass0ciate professor grade 1</a:t>
            </a:r>
          </a:p>
          <a:p>
            <a:endParaRPr lang="en-US" sz="1400" cap="all" dirty="0">
              <a:ln/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Arial Black" pitchFamily="34" charset="0"/>
            </a:endParaRPr>
          </a:p>
          <a:p>
            <a:r>
              <a:rPr lang="en-US" sz="1400" cap="all" dirty="0">
                <a:ln/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Arial Black" pitchFamily="34" charset="0"/>
              </a:rPr>
              <a:t>Sense</a:t>
            </a:r>
          </a:p>
          <a:p>
            <a:pPr algn="ctr"/>
            <a:endParaRPr lang="en-US" sz="1400" cap="all" dirty="0">
              <a:ln/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Arial Black" pitchFamily="34" charset="0"/>
            </a:endParaRPr>
          </a:p>
          <a:p>
            <a:pPr algn="ctr"/>
            <a:endParaRPr lang="en-US" sz="1400" cap="all" dirty="0">
              <a:ln/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83967" y="2179726"/>
            <a:ext cx="461376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Bahnschrift SemiBold" pitchFamily="34" charset="0"/>
              </a:rPr>
              <a:t>School of Electronics Engineering (SENSE)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Bahnschrift SemiBold" pitchFamily="34" charset="0"/>
              </a:rPr>
              <a:t>MTech VLSI design</a:t>
            </a:r>
            <a:endParaRPr lang="en-IN" b="1" dirty="0">
              <a:solidFill>
                <a:srgbClr val="FF0000"/>
              </a:solidFill>
              <a:latin typeface="Bahnschrift SemiBold" pitchFamily="34" charset="0"/>
            </a:endParaRPr>
          </a:p>
          <a:p>
            <a:pPr algn="ctr"/>
            <a:endParaRPr lang="en-US" sz="3000" b="1" cap="all" dirty="0">
              <a:ln>
                <a:solidFill>
                  <a:srgbClr val="002060"/>
                </a:solidFill>
              </a:ln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hnschrift SemiBold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AE43C-0909-2028-5D9F-6E97664636B9}"/>
              </a:ext>
            </a:extLst>
          </p:cNvPr>
          <p:cNvSpPr/>
          <p:nvPr/>
        </p:nvSpPr>
        <p:spPr>
          <a:xfrm>
            <a:off x="298317" y="3031670"/>
            <a:ext cx="878506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Low-Power 8-bit SAR ADC at 1 MS/s in 90-nm CMOS for Biomedical Applications</a:t>
            </a:r>
            <a:endParaRPr lang="en-I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17" y="555653"/>
            <a:ext cx="8821317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</a:rPr>
              <a:t>BLOCK DIAGRAM-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1115" y="6403086"/>
            <a:ext cx="158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Contd…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1226" y="2160573"/>
            <a:ext cx="8686800" cy="4178775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Sample &amp; Hold (S/H) Block: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Captures input analog signal at clock edges.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Holds sampled value stable during conversion.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MOS switch + capacitor implementation.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Bootstrapped switch reduces distortion and ensures constant on-resistance.</a:t>
            </a:r>
          </a:p>
        </p:txBody>
      </p:sp>
    </p:spTree>
    <p:extLst>
      <p:ext uri="{BB962C8B-B14F-4D97-AF65-F5344CB8AC3E}">
        <p14:creationId xmlns:p14="http://schemas.microsoft.com/office/powerpoint/2010/main" val="470344338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17" y="555653"/>
            <a:ext cx="8821317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</a:rPr>
              <a:t>BLOCK DIAGRAM-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1115" y="6403086"/>
            <a:ext cx="158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Contd…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1226" y="2160573"/>
            <a:ext cx="8686800" cy="4178775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Comparator Block: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rgbClr val="FF0000"/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Compares sampled input voltage with CDAC output.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Implemented using a dynamic latch comparator.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Operates in reset and regeneration phases.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Very low static power consumption.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Accuracy and offset strongly impact ADC resolution.</a:t>
            </a:r>
          </a:p>
        </p:txBody>
      </p:sp>
    </p:spTree>
    <p:extLst>
      <p:ext uri="{BB962C8B-B14F-4D97-AF65-F5344CB8AC3E}">
        <p14:creationId xmlns:p14="http://schemas.microsoft.com/office/powerpoint/2010/main" val="552097414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726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</a:rPr>
              <a:t>DESIGN OBJECTIVE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1226" y="1592825"/>
            <a:ext cx="8686800" cy="4746523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Objective: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To design an energy-efficient, 8-bit, 1-MS/s single-ended SAR ADC schematic in 90-nm CMOS for medical applications.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Key design goals: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ü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Resolution: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8-bit – suitable for biomedical signals such as ECG, EMG, etc.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ü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ü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Sampling Rate: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1 MS/s – supports real-time signal acquisition.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ü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ü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Low Power Consumption: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Low power for wearable/portable use.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ü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ü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Single-Ended Input: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Simplifies front-end design and system integration.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ü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ü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CMOS Technology: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Implemented in standard 90-nm CMOS process.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ü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ü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Simulation-Based Verification: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All performance parameters validated at schematic level using simulation tools (e.g., Cadence/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Spectre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).</a:t>
            </a:r>
          </a:p>
        </p:txBody>
      </p:sp>
    </p:spTree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17" y="555653"/>
            <a:ext cx="8821317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</a:rPr>
              <a:t>BLOCK DIAGRAM-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1115" y="6403086"/>
            <a:ext cx="158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Contd…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9318" y="1917812"/>
            <a:ext cx="8429160" cy="4178775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Capacitive DAC Block: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Binary-weighted capacitor array.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Uses charge redistribution to approximate input voltage.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Each capacitor switched between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Vref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and ground.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Determines output step-by-step for each bit.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Low power and good linearity → ideal for biomedical/portable systems.</a:t>
            </a:r>
          </a:p>
          <a:p>
            <a:pPr marL="393192" lvl="1" indent="0" algn="just">
              <a:buClr>
                <a:schemeClr val="tx2"/>
              </a:buClr>
              <a:buNone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80148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17" y="555653"/>
            <a:ext cx="882131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</a:rPr>
              <a:t>BOOTSTRAP SWITCH SCHEMATIC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68" y="1901628"/>
            <a:ext cx="7768354" cy="457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11115" y="6403086"/>
            <a:ext cx="158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Contd…</a:t>
            </a:r>
          </a:p>
        </p:txBody>
      </p:sp>
    </p:spTree>
    <p:extLst>
      <p:ext uri="{BB962C8B-B14F-4D97-AF65-F5344CB8AC3E}">
        <p14:creationId xmlns:p14="http://schemas.microsoft.com/office/powerpoint/2010/main" val="1075878052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485" y="644666"/>
            <a:ext cx="9153092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</a:rPr>
              <a:t>BOOTSTRAP SWITCH -DESCRIPTION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18330" y="2192942"/>
            <a:ext cx="8686800" cy="4523447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 bootstrap switch is used in the Sample &amp; Hold circuit to reduce distortion and improve linearity.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The main switch (MS) connects the input signal (IN) to the output (OUT).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 bootstrap capacitor (C) and auxiliary transistors (M1–M9) generate a boosted gate voltage for MS.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When the clock 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ck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 is active, the bootstrap capacitor charges and drives the gate of MS to IN + VDD, ensuring the switch remains strongly on.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This keeps the on-resistance (Ron) nearly constant, independent of input voltage.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Advantages:</a:t>
            </a:r>
          </a:p>
          <a:p>
            <a:pPr lvl="2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Improved sampling accuracy, </a:t>
            </a:r>
          </a:p>
          <a:p>
            <a:pPr lvl="2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lower distortion, and </a:t>
            </a:r>
          </a:p>
          <a:p>
            <a:pPr lvl="2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wider input range compared to a simple MOS switch.</a:t>
            </a:r>
          </a:p>
        </p:txBody>
      </p:sp>
    </p:spTree>
    <p:extLst>
      <p:ext uri="{BB962C8B-B14F-4D97-AF65-F5344CB8AC3E}">
        <p14:creationId xmlns:p14="http://schemas.microsoft.com/office/powerpoint/2010/main" val="518305264"/>
      </p:ext>
    </p:extLst>
  </p:cSld>
  <p:clrMapOvr>
    <a:masterClrMapping/>
  </p:clrMapOvr>
  <p:transition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9" y="409997"/>
            <a:ext cx="882131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</a:rPr>
              <a:t>COMPARATOR SCHEMATIC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05" y="1739787"/>
            <a:ext cx="6763227" cy="489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11115" y="6403086"/>
            <a:ext cx="158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Contd…</a:t>
            </a:r>
          </a:p>
        </p:txBody>
      </p:sp>
    </p:spTree>
    <p:extLst>
      <p:ext uri="{BB962C8B-B14F-4D97-AF65-F5344CB8AC3E}">
        <p14:creationId xmlns:p14="http://schemas.microsoft.com/office/powerpoint/2010/main" val="180740280"/>
      </p:ext>
    </p:extLst>
  </p:cSld>
  <p:clrMapOvr>
    <a:masterClrMapping/>
  </p:clrMapOvr>
  <p:transition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933" y="434273"/>
            <a:ext cx="9153092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</a:rPr>
              <a:t>COMPARATOR - DESCRIPTION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61686" y="1893536"/>
            <a:ext cx="8686800" cy="4555816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 dynamic comparator converts the differential analog input (Vin+,Vin-) into a digital logic output.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The circuit operates in two phases: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Reset Phase (CLK = 0):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Internal nodes (Out1, Out2) are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precharged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; outputs (VO+,VO-) are held low.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Regeneration Phase (CLK = 1):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The differential input pair steers current, causing one output node to discharge faster → latch regenerates to full digital levels.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Operation Principle: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Positive feedback from cross-coupled inverters rapidly amplifies small voltage differences.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Advantages: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3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Zero static power → consumes power only during switching.</a:t>
            </a:r>
          </a:p>
          <a:p>
            <a:pPr lvl="3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3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High-speed operation with strong regenerative action.</a:t>
            </a:r>
          </a:p>
          <a:p>
            <a:pPr lvl="3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3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Compact and suitable for low-power ADCs.</a:t>
            </a:r>
          </a:p>
        </p:txBody>
      </p:sp>
    </p:spTree>
    <p:extLst>
      <p:ext uri="{BB962C8B-B14F-4D97-AF65-F5344CB8AC3E}">
        <p14:creationId xmlns:p14="http://schemas.microsoft.com/office/powerpoint/2010/main" val="2520381185"/>
      </p:ext>
    </p:extLst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9" y="409997"/>
            <a:ext cx="882131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</a:rPr>
              <a:t>CAPACITIVE DAC SCHEMATIC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73" y="1618450"/>
            <a:ext cx="66294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11115" y="6403086"/>
            <a:ext cx="158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Contd…</a:t>
            </a:r>
          </a:p>
        </p:txBody>
      </p:sp>
    </p:spTree>
    <p:extLst>
      <p:ext uri="{BB962C8B-B14F-4D97-AF65-F5344CB8AC3E}">
        <p14:creationId xmlns:p14="http://schemas.microsoft.com/office/powerpoint/2010/main" val="2070125987"/>
      </p:ext>
    </p:extLst>
  </p:cSld>
  <p:clrMapOvr>
    <a:masterClrMapping/>
  </p:clrMapOvr>
  <p:transition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2301" y="652758"/>
            <a:ext cx="9153092" cy="8766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</a:rPr>
              <a:t>CAPACITIVE DAC - DESCRIPTION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61686" y="1561762"/>
            <a:ext cx="8686800" cy="5203179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The CDAC is a binary-weighted capacitor array that generates reference voltages by charge redistribution.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Top plate is connected to the comparator input, while bottom plates are switched between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Vref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and ground.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Each capacitor value is scaled by powers of 2 (2⁷C … 2⁰C) to represent different bit weights.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During conversion: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The array first samples the input signal.</a:t>
            </a:r>
          </a:p>
          <a:p>
            <a:pPr lvl="2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Then, switches (S1–S8) toggle capacitors to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Vref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or ground under SAR logic control.</a:t>
            </a:r>
          </a:p>
          <a:p>
            <a:pPr lvl="2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Comparator checks whether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Vout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is above or below Vin to decide each bit.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Advantages: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Simple architecture.</a:t>
            </a:r>
          </a:p>
          <a:p>
            <a:pPr lvl="2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Low power consumption.</a:t>
            </a:r>
          </a:p>
          <a:p>
            <a:pPr lvl="2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Good matching and linearity → ideal for medium-resolution SAR ADCs</a:t>
            </a:r>
            <a:r>
              <a:rPr lang="en-US" sz="7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856011"/>
      </p:ext>
    </p:extLst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OUTLINES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5A9FB6-CC9B-2289-FB06-D611C82F3193}"/>
              </a:ext>
            </a:extLst>
          </p:cNvPr>
          <p:cNvSpPr/>
          <p:nvPr/>
        </p:nvSpPr>
        <p:spPr>
          <a:xfrm>
            <a:off x="618241" y="2221583"/>
            <a:ext cx="8229600" cy="286232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chemeClr val="accent1">
                    <a:lumMod val="75000"/>
                  </a:schemeClr>
                </a:solidFill>
              </a:rPr>
              <a:t>     Implantable medical devices rely heavily on efficient signal acquisition and digitization, where the analog-to-digital converter (ADC) plays a crucial role but is also one of the most power-hungry components. The Successive Approximation Register (SAR) ADC is well-suited for such applications as it provides an excellent trade-off between power efficiency, conversion accuracy, and design simplicity. In this project, a low-power single-ended 8-bit SAR ADC is proposed, supporting a sampling rate of 1 MS/s using a 90-nm CMOS process with a 1.2 V supply voltage. The design is modeled and simulated using Cadence tools, making it suitable for biomedical and other low-power applications.</a:t>
            </a:r>
            <a:endParaRPr lang="en-IN" cap="none" spc="0" dirty="0">
              <a:ln w="0"/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9" y="409997"/>
            <a:ext cx="882131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</a:rPr>
              <a:t>SAR LOGIC SCHEMATIC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86" y="1666623"/>
            <a:ext cx="8237692" cy="451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11115" y="6403086"/>
            <a:ext cx="158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Contd…</a:t>
            </a:r>
          </a:p>
        </p:txBody>
      </p:sp>
    </p:spTree>
    <p:extLst>
      <p:ext uri="{BB962C8B-B14F-4D97-AF65-F5344CB8AC3E}">
        <p14:creationId xmlns:p14="http://schemas.microsoft.com/office/powerpoint/2010/main" val="3055230982"/>
      </p:ext>
    </p:extLst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6117" y="596114"/>
            <a:ext cx="9153092" cy="8766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</a:rPr>
              <a:t>SAR LOGIC - DESCRIPTION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61686" y="1440381"/>
            <a:ext cx="8686800" cy="5203179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SAR Logic controls the binary search algorithm of the ADC.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Implemented using D flip-flops and sequential control logic.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Operation: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At the start, the MSB (D9) is set high.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Comparator output (COMP) decides whether to keep or reset the bit.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Clock (CLK) shifts control to the next bit (D8, D7 … D0).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This continues until the LSB (D0) is resolved.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Each decision updates the CDAC and narrows the approximation range.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After N cycles, the digital output (D9…D0) represents the sampled analog input.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Advantages: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Simple sequential operation.</a:t>
            </a:r>
          </a:p>
          <a:p>
            <a:pPr lvl="1" algn="just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Easy hardware implementation with flip-flops.</a:t>
            </a:r>
          </a:p>
          <a:p>
            <a:pPr algn="just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Low-power digital control.</a:t>
            </a:r>
          </a:p>
        </p:txBody>
      </p:sp>
    </p:spTree>
    <p:extLst>
      <p:ext uri="{BB962C8B-B14F-4D97-AF65-F5344CB8AC3E}">
        <p14:creationId xmlns:p14="http://schemas.microsoft.com/office/powerpoint/2010/main" val="437440393"/>
      </p:ext>
    </p:extLst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140" y="786622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</a:rPr>
              <a:t>Relevance of the Problem Statement w.r.t SDG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13134" y="2406336"/>
            <a:ext cx="8686800" cy="461755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SDG 3: Good Health and Well-being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Enables compact, battery-powered medical monitoring devices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Supports remote diagnostics and portable health care systems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SDG 9: Industry, Innovation, and Infrastructure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Encourages innovation in low-power VLSI design for biomedical systems</a:t>
            </a:r>
          </a:p>
        </p:txBody>
      </p:sp>
    </p:spTree>
  </p:cSld>
  <p:clrMapOvr>
    <a:masterClrMapping/>
  </p:clrMapOvr>
  <p:transition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307260"/>
            <a:ext cx="889720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</a:rPr>
              <a:t>Analytical and Theoretical Description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48522" y="1644115"/>
            <a:ext cx="8772648" cy="442491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SAR ADC Operating Principle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Converts an analog input to a digital output using a step-by-step approximation.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Works like a binary search: one bit is resolved per clock cycle.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The analog input is compared with an internal DAC voltage; based on the comparator’s result, each bit of the digital output is determined sequentially.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Main Functional Blocks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Sample-and-Hold Circuit – Captures and holds the input signal during conversion.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DAC (Digital-to-Analog Converter) – Internally generates reference voltages for comparison.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Comparator – Compares the input signal with the DAC output.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SAR Logic – Controls the sequencing of bit decisions and overall conversion process.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Why SAR for Medical Applications?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Offers low power, medium resolution, and simple design.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Ideal for use in portable and wearable medical devices such as ECG or EEG monitors.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1897" y="625331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Contd…</a:t>
            </a:r>
          </a:p>
        </p:txBody>
      </p:sp>
    </p:spTree>
    <p:extLst>
      <p:ext uri="{BB962C8B-B14F-4D97-AF65-F5344CB8AC3E}">
        <p14:creationId xmlns:p14="http://schemas.microsoft.com/office/powerpoint/2010/main" val="1206978928"/>
      </p:ext>
    </p:extLst>
  </p:cSld>
  <p:clrMapOvr>
    <a:masterClrMapping/>
  </p:clrMapOvr>
  <p:transition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307260"/>
            <a:ext cx="889720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</a:rPr>
              <a:t>Analytical and Theoretical Description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48522" y="1644115"/>
            <a:ext cx="8772648" cy="442491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Capacitive DAC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 digital-to-analog converter made using capacitors, operating on charge redistribution.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Converts digital codes into corresponding analog voltages during the approximation process.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Directly impacts accuracy, resolution, and power consumption.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Balanced design ensures stable operation and signal linearity without excessive power.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Comparator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 fast, low-power circuit that decides whether the input voltage is higher or lower than the DAC output.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Activated briefly during each conversion cycle to save power.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Must be designed to operate reliably with small voltage differences and minimal delay.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Design Objectives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Ensure reliable decision-making in each cycle.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Avoid static power consumption.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Minimize offset and noise to maintain ADC accuracy</a:t>
            </a:r>
            <a:endParaRPr lang="en-US" sz="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1897" y="625331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Contd…</a:t>
            </a:r>
          </a:p>
        </p:txBody>
      </p:sp>
    </p:spTree>
    <p:extLst>
      <p:ext uri="{BB962C8B-B14F-4D97-AF65-F5344CB8AC3E}">
        <p14:creationId xmlns:p14="http://schemas.microsoft.com/office/powerpoint/2010/main" val="1688743671"/>
      </p:ext>
    </p:extLst>
  </p:cSld>
  <p:clrMapOvr>
    <a:masterClrMapping/>
  </p:clrMapOvr>
  <p:transition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307260"/>
            <a:ext cx="889720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</a:rPr>
              <a:t>Analytical and Theoretical Description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13258" y="1584636"/>
            <a:ext cx="8442325" cy="529885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SAR Logic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 simple control unit that sequences through each bit decision.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Begins with the most significant bit (MSB) and progresses to the least significant bit (LSB).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Updates the DAC code based on comparator feedback after each step.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Power Efficiency Approach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SAR ADCs naturally consume less power due to their event-driven nature.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Only one comparison per bit – no continuous operation of analog components.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Digital control logic and dynamic components (e.g., dynamic comparator) help keep power low.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Suitable for low-voltage operation common in 90-nm CMOS technology.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Summary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The SAR ADC schematic is designed to meet low-power and adequate-resolution requirements for biomedical signal acquisition.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Performance will be verified through simulations, with focus on signal accuracy, conversion speed, and power consumption.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3744"/>
      </p:ext>
    </p:extLst>
  </p:cSld>
  <p:clrMapOvr>
    <a:masterClrMapping/>
  </p:clrMapOvr>
  <p:transition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84" y="592612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Advantages of the Proposed System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39007" y="2106780"/>
            <a:ext cx="8643152" cy="4480137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Low Power Consumption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– Dynamic comparator eliminates static current, reducing overall power.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Low Delay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– Fast regeneration in the comparator ensures quick decision making.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High Sampling Accuracy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– Bootstrap switch maintains constant on-resistance, minimizing distortion.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Compact Architecture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– Single-ended design reduces circuit complexity and area.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Scalable Design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– Architecture can be extended to higher resolutions with minimal modifications.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Application Ready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– Well suited for biomedical,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IoT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, and portable low-power systems.</a:t>
            </a:r>
          </a:p>
        </p:txBody>
      </p:sp>
    </p:spTree>
    <p:extLst>
      <p:ext uri="{BB962C8B-B14F-4D97-AF65-F5344CB8AC3E}">
        <p14:creationId xmlns:p14="http://schemas.microsoft.com/office/powerpoint/2010/main" val="841521911"/>
      </p:ext>
    </p:extLst>
  </p:cSld>
  <p:clrMapOvr>
    <a:masterClrMapping/>
  </p:clrMapOvr>
  <p:transition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505" y="997213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Applications of the Proposed System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30913" y="2814833"/>
            <a:ext cx="8279012" cy="4043167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Implantable medical devices (pacemakers, neural sensors).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Wearable electronics (ECG, EEG monitors).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IoT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data converters.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Portable data acquisition systems.</a:t>
            </a:r>
          </a:p>
        </p:txBody>
      </p:sp>
    </p:spTree>
    <p:extLst>
      <p:ext uri="{BB962C8B-B14F-4D97-AF65-F5344CB8AC3E}">
        <p14:creationId xmlns:p14="http://schemas.microsoft.com/office/powerpoint/2010/main" val="3851658404"/>
      </p:ext>
    </p:extLst>
  </p:cSld>
  <p:clrMapOvr>
    <a:masterClrMapping/>
  </p:clrMapOvr>
  <p:transition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103" y="361445"/>
            <a:ext cx="8534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</a:rPr>
              <a:t>SIMULATION SETUP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2532" y="1716993"/>
            <a:ext cx="8484498" cy="4999396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Tool: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Cadence Virtuoso (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Spectre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Technology: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90 nm CMOS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Supply voltage: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0.9V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Clock frequency / Sampling rate :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1 MS/s</a:t>
            </a:r>
          </a:p>
        </p:txBody>
      </p:sp>
    </p:spTree>
    <p:extLst>
      <p:ext uri="{BB962C8B-B14F-4D97-AF65-F5344CB8AC3E}">
        <p14:creationId xmlns:p14="http://schemas.microsoft.com/office/powerpoint/2010/main" val="1317940678"/>
      </p:ext>
    </p:extLst>
  </p:cSld>
  <p:clrMapOvr>
    <a:masterClrMapping/>
  </p:clrMapOvr>
  <p:transition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5772" y="2803158"/>
            <a:ext cx="891540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1" i="0" u="none" strike="noStrike" kern="1200" cap="all" spc="0" normalizeH="0" baseline="0" noProof="0" dirty="0">
                <a:ln w="0"/>
                <a:solidFill>
                  <a:srgbClr val="0000FF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ll MT" pitchFamily="18" charset="0"/>
                <a:ea typeface="+mn-ea"/>
                <a:cs typeface="+mn-cs"/>
              </a:rPr>
              <a:t>Schematics</a:t>
            </a:r>
          </a:p>
        </p:txBody>
      </p:sp>
    </p:spTree>
    <p:extLst>
      <p:ext uri="{BB962C8B-B14F-4D97-AF65-F5344CB8AC3E}">
        <p14:creationId xmlns:p14="http://schemas.microsoft.com/office/powerpoint/2010/main" val="150092674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2F861-ED07-7832-22C9-E9F17BC7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B7D4062-41F1-D90F-89BB-BEF3CBE03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B53908C-CE4A-BB17-618C-EFC88BB3B0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6280" y="2145738"/>
            <a:ext cx="8229600" cy="3733800"/>
          </a:xfrm>
        </p:spPr>
        <p:txBody>
          <a:bodyPr>
            <a:normAutofit fontScale="47500" lnSpcReduction="20000"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ADC Importance: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ADCs are critical in medical devices to digitize physiological signals.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35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SAR ADCs: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Energy-efficient, medium-resolution and speed, ideal for portable biomedical devices.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35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Uses: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Medical applications like ECG, EEG, and wearable biosensors.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35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Why Low Power?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Battery-powered medical devices require extended operation.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35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90 nm CMOS </a:t>
            </a:r>
            <a:r>
              <a:rPr lang="en-US" sz="35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Process:</a:t>
            </a:r>
            <a:r>
              <a:rPr lang="en-US" sz="3500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Offers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better density, reduced voltage requirements, and potential for lower power compared to 130 nm.</a:t>
            </a:r>
          </a:p>
        </p:txBody>
      </p:sp>
    </p:spTree>
    <p:extLst>
      <p:ext uri="{BB962C8B-B14F-4D97-AF65-F5344CB8AC3E}">
        <p14:creationId xmlns:p14="http://schemas.microsoft.com/office/powerpoint/2010/main" val="1887229101"/>
      </p:ext>
    </p:extLst>
  </p:cSld>
  <p:clrMapOvr>
    <a:masterClrMapping/>
  </p:clrMapOvr>
  <p:transition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BOOTSTRAP SCHEMATIC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11" y="1753527"/>
            <a:ext cx="704007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29094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COMPARATOR SCHEMATIC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1" y="1502807"/>
            <a:ext cx="7218096" cy="483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29824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CAPACITIVE DAC SCHEMATIC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30" y="2290046"/>
            <a:ext cx="8059667" cy="36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91839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SAR LOGIC SCHEMATIC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53" y="1646351"/>
            <a:ext cx="8019207" cy="464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906892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5772" y="2803158"/>
            <a:ext cx="891540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1" i="0" u="none" strike="noStrike" kern="1200" cap="all" spc="0" normalizeH="0" baseline="0" noProof="0" dirty="0">
                <a:ln w="0"/>
                <a:solidFill>
                  <a:srgbClr val="0000FF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ll MT" pitchFamily="18" charset="0"/>
                <a:ea typeface="+mn-ea"/>
                <a:cs typeface="+mn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453597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FULL SAR ADC TRANSIENT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30" y="1410249"/>
            <a:ext cx="8100128" cy="533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853116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1181" y="267249"/>
            <a:ext cx="8777161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8-BIT OUTPUT CONVERGENCE PER CYCLE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2" y="1502127"/>
            <a:ext cx="7857368" cy="50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158006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17" y="555653"/>
            <a:ext cx="8821317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</a:rPr>
              <a:t>PERFORMANCE METRICS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27490" y="2659357"/>
          <a:ext cx="6096000" cy="226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Verdana" pitchFamily="34" charset="0"/>
                          <a:ea typeface="Verdana" pitchFamily="34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Verdana" pitchFamily="34" charset="0"/>
                          <a:ea typeface="Verdana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Verdana" pitchFamily="34" charset="0"/>
                          <a:ea typeface="Verdana" pitchFamily="34" charset="0"/>
                        </a:rPr>
                        <a:t>ENOB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Verdana" pitchFamily="34" charset="0"/>
                          <a:ea typeface="Verdana" pitchFamily="34" charset="0"/>
                        </a:rPr>
                        <a:t>7.342(bits)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Verdana" pitchFamily="34" charset="0"/>
                          <a:ea typeface="Verdana" pitchFamily="34" charset="0"/>
                        </a:rPr>
                        <a:t>SINAD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Verdana" pitchFamily="34" charset="0"/>
                          <a:ea typeface="Verdana" pitchFamily="34" charset="0"/>
                        </a:rPr>
                        <a:t>45.964(dB)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Verdana" pitchFamily="34" charset="0"/>
                          <a:ea typeface="Verdana" pitchFamily="34" charset="0"/>
                        </a:rPr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Verdana" pitchFamily="34" charset="0"/>
                          <a:ea typeface="Verdana" pitchFamily="34" charset="0"/>
                        </a:rPr>
                        <a:t>45.964(dB)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Verdana" pitchFamily="34" charset="0"/>
                          <a:ea typeface="Verdana" pitchFamily="34" charset="0"/>
                        </a:rPr>
                        <a:t>SFDR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Verdana" pitchFamily="34" charset="0"/>
                          <a:ea typeface="Verdana" pitchFamily="34" charset="0"/>
                        </a:rPr>
                        <a:t>50.791(</a:t>
                      </a:r>
                      <a:r>
                        <a:rPr lang="en-IN" sz="1400" b="1" dirty="0" err="1">
                          <a:latin typeface="Verdana" pitchFamily="34" charset="0"/>
                          <a:ea typeface="Verdana" pitchFamily="34" charset="0"/>
                        </a:rPr>
                        <a:t>dBc</a:t>
                      </a:r>
                      <a:r>
                        <a:rPr lang="en-IN" sz="1400" b="1" dirty="0">
                          <a:latin typeface="Verdana" pitchFamily="34" charset="0"/>
                          <a:ea typeface="Verdana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1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Verdana" pitchFamily="34" charset="0"/>
                          <a:ea typeface="Verdana" pitchFamily="34" charset="0"/>
                        </a:rP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Verdana" pitchFamily="34" charset="0"/>
                          <a:ea typeface="Verdana" pitchFamily="34" charset="0"/>
                        </a:rPr>
                        <a:t>1.01486m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9240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5772" y="2803158"/>
            <a:ext cx="891540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1" i="0" u="none" strike="noStrike" kern="1200" cap="all" spc="0" normalizeH="0" baseline="0" noProof="0" dirty="0">
                <a:ln w="0"/>
                <a:solidFill>
                  <a:srgbClr val="0000FF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Bell MT" pitchFamily="18" charset="0"/>
                <a:ea typeface="+mn-ea"/>
                <a:cs typeface="+mn-cs"/>
              </a:rPr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359076913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17" y="555653"/>
            <a:ext cx="8821317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</a:rPr>
              <a:t>DISCUSSIONS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1115" y="6403086"/>
            <a:ext cx="158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Contd…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1226" y="2160573"/>
            <a:ext cx="8686800" cy="4178775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Reduced Power Consumption: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The use of a dynamic comparator eliminates static current, so power is only consumed during decision-making.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The bootstrap switch lowers on-resistance variation, minimizing switching losses in the Sample &amp; Hold.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Overall, the proposed SAR ADC achieves significantly lower power compared to conventional static comparators.</a:t>
            </a:r>
          </a:p>
        </p:txBody>
      </p:sp>
    </p:spTree>
    <p:extLst>
      <p:ext uri="{BB962C8B-B14F-4D97-AF65-F5344CB8AC3E}">
        <p14:creationId xmlns:p14="http://schemas.microsoft.com/office/powerpoint/2010/main" val="284704130"/>
      </p:ext>
    </p:extLst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35819" y="1205029"/>
            <a:ext cx="8229600" cy="4389120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SAR ADC Architecture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Successive Approximation Register (SAR) ADCs offer low power, moderate speed, and simple design, making them ideal for medical and portable devices.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Typical structure includes: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Sample &amp; Hold circuit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Capacitive DAC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Comparator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SAR Logic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Advantages for Biomedical Applications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Small resolution (8–10 bits) sufficient for signals like ECG, EEG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Power-efficient due to charge redistribution technique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Compatible with battery-powered systems</a:t>
            </a:r>
          </a:p>
          <a:p>
            <a:pPr algn="just" eaLnBrk="1" hangingPunct="1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pull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17" y="555653"/>
            <a:ext cx="8821317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</a:rPr>
              <a:t>DISCUSSIONS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1115" y="6403086"/>
            <a:ext cx="158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Contd…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1226" y="2160573"/>
            <a:ext cx="8686800" cy="4178775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Single-Ended Architecture: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Simplifies circuit design and reduces capacitor count in CDAC.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Occupies less area and lowers complexity at schematic level.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Well-suited for implantable biomedical devices and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IoT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sensors where compactness is critical.</a:t>
            </a:r>
          </a:p>
        </p:txBody>
      </p:sp>
    </p:spTree>
    <p:extLst>
      <p:ext uri="{BB962C8B-B14F-4D97-AF65-F5344CB8AC3E}">
        <p14:creationId xmlns:p14="http://schemas.microsoft.com/office/powerpoint/2010/main" val="2573809644"/>
      </p:ext>
    </p:extLst>
  </p:cSld>
  <p:clrMapOvr>
    <a:masterClrMapping/>
  </p:clrMapOvr>
  <p:transition>
    <p:pull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17" y="555653"/>
            <a:ext cx="8821317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</a:rPr>
              <a:t>DISCUSSIONS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1226" y="2160573"/>
            <a:ext cx="8686800" cy="4178775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Overall Performance: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Simulations validate that the ADC meets design objectives of low power, low delay, and functional correctness.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Results are consistent with reported literature in similar technology nodes.</a:t>
            </a:r>
          </a:p>
        </p:txBody>
      </p:sp>
    </p:spTree>
    <p:extLst>
      <p:ext uri="{BB962C8B-B14F-4D97-AF65-F5344CB8AC3E}">
        <p14:creationId xmlns:p14="http://schemas.microsoft.com/office/powerpoint/2010/main" val="1703505754"/>
      </p:ext>
    </p:extLst>
  </p:cSld>
  <p:clrMapOvr>
    <a:masterClrMapping/>
  </p:clrMapOvr>
  <p:transition>
    <p:pull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5690" y="47932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CONCLUSION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55190" y="1406819"/>
            <a:ext cx="8610600" cy="501445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 low-power, 8-bit, 1-MS/s single-ended SAR ADC schematic is being designed using 90-nm CMOS technology, targeting medical device applications such as ECG, EEG, and other bio-signal monitoring systems.</a:t>
            </a:r>
          </a:p>
          <a:p>
            <a:pPr marL="0" indent="0" algn="just">
              <a:lnSpc>
                <a:spcPct val="90000"/>
              </a:lnSpc>
              <a:buClr>
                <a:schemeClr val="tx2"/>
              </a:buClr>
              <a:buNone/>
              <a:defRPr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It also promotes innovation in low-power VLSI design for biomedical applications.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 short, my design will help in creating energy-efficient medical devices that can run longer on batteries and provide reliable health monitoring.</a:t>
            </a:r>
          </a:p>
          <a:p>
            <a:pPr marL="0" indent="0" algn="just">
              <a:lnSpc>
                <a:spcPct val="90000"/>
              </a:lnSpc>
              <a:buClr>
                <a:schemeClr val="tx2"/>
              </a:buClr>
              <a:buNone/>
              <a:defRPr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69690"/>
      </p:ext>
    </p:extLst>
  </p:cSld>
  <p:clrMapOvr>
    <a:masterClrMapping/>
  </p:clrMapOvr>
  <p:transition>
    <p:pull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505" y="997213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Impact of the Project on Society and Environment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82362" y="2568026"/>
            <a:ext cx="8610600" cy="3185411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Enables low-cost, portable diagnostic devices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Improves accessibility of healthcare in rural areas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Reduces carbon footprint via battery-efficient electronics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Promotes energy-efficient design practices</a:t>
            </a:r>
          </a:p>
        </p:txBody>
      </p:sp>
    </p:spTree>
    <p:extLst>
      <p:ext uri="{BB962C8B-B14F-4D97-AF65-F5344CB8AC3E}">
        <p14:creationId xmlns:p14="http://schemas.microsoft.com/office/powerpoint/2010/main" val="2340902052"/>
      </p:ext>
    </p:extLst>
  </p:cSld>
  <p:clrMapOvr>
    <a:masterClrMapping/>
  </p:clrMapOvr>
  <p:transition>
    <p:pull dir="r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1942" y="576427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Future Scope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74269" y="2086550"/>
            <a:ext cx="8279012" cy="3674979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Include sizing optimization for better accuracy.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Layout design and post-layout verification.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Fabrication and experimental validation.</a:t>
            </a:r>
          </a:p>
        </p:txBody>
      </p:sp>
    </p:spTree>
    <p:extLst>
      <p:ext uri="{BB962C8B-B14F-4D97-AF65-F5344CB8AC3E}">
        <p14:creationId xmlns:p14="http://schemas.microsoft.com/office/powerpoint/2010/main" val="4118596324"/>
      </p:ext>
    </p:extLst>
  </p:cSld>
  <p:clrMapOvr>
    <a:masterClrMapping/>
  </p:clrMapOvr>
  <p:transition>
    <p:pull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505" y="997213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Possible Outcomes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82362" y="2568026"/>
            <a:ext cx="8610600" cy="3185411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Research Publication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Potential to publish in student journals, VLSI/EDA symposiums, or biomedical electronics journals.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Focus of publication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Low-power SAR ADC architecture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Power-performance tradeoffs</a:t>
            </a: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Simulation-based performance evaluation in 90-nm CMOS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42701"/>
      </p:ext>
    </p:extLst>
  </p:cSld>
  <p:clrMapOvr>
    <a:masterClrMapping/>
  </p:clrMapOvr>
  <p:transition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REFERENCES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275302" y="2005780"/>
            <a:ext cx="8558981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[1] M. Alioto, et al., “Energy-Efficient SAR ADCs for Low-Power Biomedical Applications: A Survey,” IEEE Trans. Circuits Syst. I, 2020.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[2] Y. Chen et al., “A 10-bit 0.7-µW 1-kS/s SAR ADC for Medical Implant Devices,” ISSCC, 2012.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[3] Y. Zhang et al., “A 0.6V 8b 4MS/s SAR ADC with Adaptive Power Comparator in 90nm CMOS,” IEEE JSSC, 2015.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[4] B.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Gosselin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et al., “Low-Power Integrated Circuits for Implantable and Wearable Biomedical Devices,” MDPI Sensors, 2011.</a:t>
            </a:r>
          </a:p>
        </p:txBody>
      </p:sp>
    </p:spTree>
  </p:cSld>
  <p:clrMapOvr>
    <a:masterClrMapping/>
  </p:clrMapOvr>
  <p:transition>
    <p:pull dir="r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56934"/>
            <a:ext cx="8915400" cy="281940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8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628644" y="1541531"/>
            <a:ext cx="4450619" cy="5316469"/>
          </a:xfrm>
        </p:spPr>
        <p:txBody>
          <a:bodyPr>
            <a:noAutofit/>
          </a:bodyPr>
          <a:lstStyle/>
          <a:p>
            <a:pPr marL="0" indent="0" algn="ctr">
              <a:buClr>
                <a:schemeClr val="tx2"/>
              </a:buClr>
              <a:buNone/>
              <a:defRPr/>
            </a:pPr>
            <a:r>
              <a:rPr lang="en-US" sz="1400" b="1" u="sng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Key Findings</a:t>
            </a:r>
          </a:p>
          <a:p>
            <a:pPr marL="171450" indent="-171450"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Reviews ultra-low power SAR ADCs (&lt;10 µW) for wearable devices.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Highlights power and energy efficiency as key metrics.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Suggests using capacitor splitting and dynamic comparators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171450" indent="-171450"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171450" indent="-171450"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Demonstrates ultra-low power (0.7 µW), low-speed ADC in 180-nm CMOS.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Focus on energy efficiency and comparator design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Trade-off: Low speed not suitable for real-time acquisition</a:t>
            </a:r>
          </a:p>
          <a:p>
            <a:pPr marL="393192" lvl="1" indent="0" algn="just">
              <a:buClr>
                <a:schemeClr val="tx2"/>
              </a:buClr>
              <a:buNone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013" y="1403966"/>
            <a:ext cx="4118846" cy="531646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0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ctr">
              <a:buClr>
                <a:schemeClr val="tx2"/>
              </a:buClr>
              <a:buFont typeface="Wingdings 2"/>
              <a:buNone/>
              <a:defRPr/>
            </a:pPr>
            <a:r>
              <a:rPr lang="en-US" sz="1400" b="1" u="sng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Title,Author,Year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ctr">
              <a:buClr>
                <a:schemeClr val="tx2"/>
              </a:buClr>
              <a:buFont typeface="Wingdings 2"/>
              <a:buNone/>
              <a:defRPr/>
            </a:pPr>
            <a:endParaRPr lang="en-US" sz="1200" b="1" u="sng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just">
              <a:buClr>
                <a:schemeClr val="tx2"/>
              </a:buClr>
              <a:buNone/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1.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M. Alioto et al., “Energy-Efficient SAR ADCs for Low-Power Biomedical Applications: A Survey,” IEEE TCAS-I, 2020.</a:t>
            </a:r>
          </a:p>
          <a:p>
            <a:pPr marL="0" indent="0" algn="just">
              <a:buClr>
                <a:schemeClr val="tx2"/>
              </a:buClr>
              <a:buNone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just">
              <a:buClr>
                <a:schemeClr val="tx2"/>
              </a:buClr>
              <a:buNone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just">
              <a:buClr>
                <a:schemeClr val="tx2"/>
              </a:buClr>
              <a:buNone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just">
              <a:buClr>
                <a:schemeClr val="tx2"/>
              </a:buClr>
              <a:buNone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just">
              <a:buClr>
                <a:schemeClr val="tx2"/>
              </a:buClr>
              <a:buNone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just">
              <a:buClr>
                <a:schemeClr val="tx2"/>
              </a:buClr>
              <a:buNone/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2.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Y. Chen et al., “A 10-bit 0.7-µW 1-kS/s SAR ADC for Medical Implant Devices,” ISSCC 2012.</a:t>
            </a:r>
            <a:endParaRPr lang="en-US" sz="1200" b="1" u="sng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1897" y="625331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Contd…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1ED3B58-D694-4754-4089-01ABCC03233A}"/>
              </a:ext>
            </a:extLst>
          </p:cNvPr>
          <p:cNvSpPr txBox="1">
            <a:spLocks noChangeArrowheads="1"/>
          </p:cNvSpPr>
          <p:nvPr/>
        </p:nvSpPr>
        <p:spPr>
          <a:xfrm>
            <a:off x="554608" y="278087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441136829"/>
      </p:ext>
    </p:extLst>
  </p:cSld>
  <p:clrMapOvr>
    <a:masterClrMapping/>
  </p:clrMapOvr>
  <p:transition spd="slow"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628644" y="1541531"/>
            <a:ext cx="4450619" cy="5316469"/>
          </a:xfrm>
        </p:spPr>
        <p:txBody>
          <a:bodyPr>
            <a:noAutofit/>
          </a:bodyPr>
          <a:lstStyle/>
          <a:p>
            <a:pPr marL="0" indent="0" algn="ctr">
              <a:buClr>
                <a:schemeClr val="tx2"/>
              </a:buClr>
              <a:buNone/>
              <a:defRPr/>
            </a:pPr>
            <a:r>
              <a:rPr lang="en-US" sz="1400" b="1" u="sng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Key Findings</a:t>
            </a:r>
          </a:p>
          <a:p>
            <a:pPr marL="171450" indent="-171450"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Designed in 90nm; achieved 4 MS/s with excellent energy efficiency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Introduces adaptive comparator biasing for low power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Power consumption: ~8 µW</a:t>
            </a:r>
          </a:p>
          <a:p>
            <a:pPr marL="0" indent="0" algn="just">
              <a:buClr>
                <a:schemeClr val="tx2"/>
              </a:buClr>
              <a:buNone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just">
              <a:buClr>
                <a:schemeClr val="tx2"/>
              </a:buClr>
              <a:buNone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Consumes only 77.26 µW at 1 V (ultra-low power)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Achieves ENOB ≈ 5.9 and SQNR 37.3 dB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Simple, optimized 6-bit SAR ADC architecture for biomedical devices.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171450" indent="-171450"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013" y="1403966"/>
            <a:ext cx="4118846" cy="531646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0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ctr">
              <a:buClr>
                <a:schemeClr val="tx2"/>
              </a:buClr>
              <a:buFont typeface="Wingdings 2"/>
              <a:buNone/>
              <a:defRPr/>
            </a:pPr>
            <a:r>
              <a:rPr lang="en-US" sz="1400" b="1" u="sng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Title,Author,Year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ctr">
              <a:buClr>
                <a:schemeClr val="tx2"/>
              </a:buClr>
              <a:buFont typeface="Wingdings 2"/>
              <a:buNone/>
              <a:defRPr/>
            </a:pPr>
            <a:endParaRPr lang="en-US" sz="1200" b="1" u="sng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just">
              <a:buClr>
                <a:schemeClr val="tx2"/>
              </a:buClr>
              <a:buNone/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3.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Y. Zhang et al., “A 0.6V 8b 4MS/s SAR ADC with Adaptive Power Comparator in 90nm CMOS,” IEEE JSSC, 2015.</a:t>
            </a:r>
          </a:p>
          <a:p>
            <a:pPr marL="0" indent="0" algn="just">
              <a:buClr>
                <a:schemeClr val="tx2"/>
              </a:buClr>
              <a:buNone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just">
              <a:buClr>
                <a:schemeClr val="tx2"/>
              </a:buClr>
              <a:buNone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just">
              <a:buClr>
                <a:schemeClr val="tx2"/>
              </a:buClr>
              <a:buNone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just">
              <a:buClr>
                <a:schemeClr val="tx2"/>
              </a:buClr>
              <a:buNone/>
              <a:defRPr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just">
              <a:buClr>
                <a:schemeClr val="tx2"/>
              </a:buClr>
              <a:buNone/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4.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Banik S, Rasel MMH, Mahmud T,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Hasanuzzaman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M (2020) Design and implementation of a low-power 1V, 77.26 µW 6-bit SAR ADC in Cadence 90 nm CMOS process for biomedical application. In: IEEE region 10 symposium (TENSYMP), Dhaka, Bangladesh</a:t>
            </a:r>
            <a:endParaRPr lang="en-US" sz="1200" b="1" u="sng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68A7E-A0D9-282E-2BED-6D727003919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LITERATURE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2396E-2FE5-4DAE-9997-6A6CEBBB8F69}"/>
              </a:ext>
            </a:extLst>
          </p:cNvPr>
          <p:cNvSpPr txBox="1"/>
          <p:nvPr/>
        </p:nvSpPr>
        <p:spPr>
          <a:xfrm>
            <a:off x="7801897" y="625331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Contd…</a:t>
            </a:r>
          </a:p>
        </p:txBody>
      </p:sp>
    </p:spTree>
    <p:extLst>
      <p:ext uri="{BB962C8B-B14F-4D97-AF65-F5344CB8AC3E}">
        <p14:creationId xmlns:p14="http://schemas.microsoft.com/office/powerpoint/2010/main" val="920588519"/>
      </p:ext>
    </p:extLst>
  </p:cSld>
  <p:clrMapOvr>
    <a:masterClrMapping/>
  </p:clrMapOvr>
  <p:transition spd="slow"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LITERATURE REVIEW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08648" y="1711990"/>
            <a:ext cx="8229600" cy="438912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Clr>
                <a:schemeClr val="tx2"/>
              </a:buClr>
              <a:buNone/>
              <a:defRPr/>
            </a:pPr>
            <a:endParaRPr lang="en-US" b="1" u="sng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Common Challenges Observed: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High comparator power in conventional SAR ADCs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Inefficient DAC switching leading to power loss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Limited energy efficiency in some designs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Motivation for Current Work: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Leverage 90-nm CMOS to balance speed and power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Design an 8-bit, 1-MS/s SAR ADC optimized for medical-grade applications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Achieve low power through simulations</a:t>
            </a:r>
          </a:p>
        </p:txBody>
      </p:sp>
    </p:spTree>
    <p:extLst>
      <p:ext uri="{BB962C8B-B14F-4D97-AF65-F5344CB8AC3E}">
        <p14:creationId xmlns:p14="http://schemas.microsoft.com/office/powerpoint/2010/main" val="3287555433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103" y="361445"/>
            <a:ext cx="8534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</a:rPr>
              <a:t>METHODOLOGY- PROPOSED SYSTEM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62992" y="1579429"/>
            <a:ext cx="8484498" cy="4999396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0" indent="0" algn="just">
              <a:buClr>
                <a:schemeClr val="tx2"/>
              </a:buClr>
              <a:buNone/>
              <a:defRPr/>
            </a:pP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The proposed 8-bit SAR ADC in 90 nm CMOS consists of four key functional blocks integrated to achieve low-power, accurate conversion.</a:t>
            </a:r>
          </a:p>
          <a:p>
            <a:pPr marL="0" indent="0" algn="just">
              <a:buClr>
                <a:schemeClr val="tx2"/>
              </a:buClr>
              <a:buNone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Block Overview :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Sample &amp; Hold (Bootstrap Switch):</a:t>
            </a:r>
            <a:r>
              <a:rPr lang="en-US" sz="1200" b="1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Captures the analog input and holds it stable; bootstrap action ensures constant on-resistance and low distortion.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Dynamic Comparator: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Compares input with CDAC output; operates in reset and regeneration phases; consumes zero static power.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Capacitive DAC (CDAC):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Binary-weighted capacitor array; generates reference voltages by charge redistribution; controlled by SAR logic.</a:t>
            </a: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SAR Logic (D-</a:t>
            </a:r>
            <a:r>
              <a:rPr lang="en-US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Flipflops</a:t>
            </a:r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):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Implements binary search algorithm; sequentially sets and resets bits from MSB to LSB based on comparator feedback.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86084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</a:rPr>
              <a:t>BLOCK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1115" y="6403086"/>
            <a:ext cx="158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Contd…</a:t>
            </a:r>
          </a:p>
        </p:txBody>
      </p:sp>
      <p:pic>
        <p:nvPicPr>
          <p:cNvPr id="1026" name="Picture 2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87" y="2402997"/>
            <a:ext cx="65246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514801"/>
      </p:ext>
    </p:extLst>
  </p:cSld>
  <p:clrMapOvr>
    <a:masterClrMapping/>
  </p:clrMapOvr>
  <p:transition>
    <p:pull dir="r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825</TotalTime>
  <Words>2600</Words>
  <Application>Microsoft Office PowerPoint</Application>
  <PresentationFormat>On-screen Show (4:3)</PresentationFormat>
  <Paragraphs>472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Arial Black</vt:lpstr>
      <vt:lpstr>Bahnschrift SemiBold</vt:lpstr>
      <vt:lpstr>Bell MT</vt:lpstr>
      <vt:lpstr>Calibri</vt:lpstr>
      <vt:lpstr>Constantia</vt:lpstr>
      <vt:lpstr>Georgia</vt:lpstr>
      <vt:lpstr>Gill Sans Ultra Bold</vt:lpstr>
      <vt:lpstr>Times New Roman</vt:lpstr>
      <vt:lpstr>Verdana</vt:lpstr>
      <vt:lpstr>Wingdings</vt:lpstr>
      <vt:lpstr>Wingdings 2</vt:lpstr>
      <vt:lpstr>Flow</vt:lpstr>
      <vt:lpstr>PowerPoint Presentation</vt:lpstr>
      <vt:lpstr>OUTLINES</vt:lpstr>
      <vt:lpstr>INTRODUCTION</vt:lpstr>
      <vt:lpstr>PowerPoint Presentation</vt:lpstr>
      <vt:lpstr>PowerPoint Presentation</vt:lpstr>
      <vt:lpstr>PowerPoint Presentation</vt:lpstr>
      <vt:lpstr>LITERATURE REVIEW</vt:lpstr>
      <vt:lpstr>METHODOLOGY- PROPOSED SYSTEM</vt:lpstr>
      <vt:lpstr>BLOCK DIAGRAM</vt:lpstr>
      <vt:lpstr>BLOCK DIAGRAM- DESCRIPTION</vt:lpstr>
      <vt:lpstr>BLOCK DIAGRAM- DESCRIPTION</vt:lpstr>
      <vt:lpstr>DESIGN OBJECTIVE</vt:lpstr>
      <vt:lpstr>BLOCK DIAGRAM- DESCRIPTION</vt:lpstr>
      <vt:lpstr>BOOTSTRAP SWITCH SCHEMATIC</vt:lpstr>
      <vt:lpstr>BOOTSTRAP SWITCH -DESCRIPTION</vt:lpstr>
      <vt:lpstr>COMPARATOR SCHEMATIC</vt:lpstr>
      <vt:lpstr>COMPARATOR - DESCRIPTION</vt:lpstr>
      <vt:lpstr>CAPACITIVE DAC SCHEMATIC</vt:lpstr>
      <vt:lpstr>CAPACITIVE DAC - DESCRIPTION</vt:lpstr>
      <vt:lpstr>SAR LOGIC SCHEMATIC</vt:lpstr>
      <vt:lpstr>SAR LOGIC - DESCRIPTION</vt:lpstr>
      <vt:lpstr>Relevance of the Problem Statement w.r.t SDG</vt:lpstr>
      <vt:lpstr>Analytical and Theoretical Description</vt:lpstr>
      <vt:lpstr>Analytical and Theoretical Description</vt:lpstr>
      <vt:lpstr>Analytical and Theoretical Description</vt:lpstr>
      <vt:lpstr>Advantages of the Proposed System</vt:lpstr>
      <vt:lpstr>Applications of the Proposed System</vt:lpstr>
      <vt:lpstr>SIMULATION SETUP</vt:lpstr>
      <vt:lpstr>PowerPoint Presentation</vt:lpstr>
      <vt:lpstr>BOOTSTRAP SCHEMATIC</vt:lpstr>
      <vt:lpstr>COMPARATOR SCHEMATIC</vt:lpstr>
      <vt:lpstr>CAPACITIVE DAC SCHEMATIC</vt:lpstr>
      <vt:lpstr>SAR LOGIC SCHEMATIC</vt:lpstr>
      <vt:lpstr>PowerPoint Presentation</vt:lpstr>
      <vt:lpstr>FULL SAR ADC TRANSIENT</vt:lpstr>
      <vt:lpstr>8-BIT OUTPUT CONVERGENCE PER CYCLE</vt:lpstr>
      <vt:lpstr>PERFORMANCE METRICS</vt:lpstr>
      <vt:lpstr>PowerPoint Presentation</vt:lpstr>
      <vt:lpstr>DISCUSSIONS</vt:lpstr>
      <vt:lpstr>DISCUSSIONS</vt:lpstr>
      <vt:lpstr>DISCUSSIONS</vt:lpstr>
      <vt:lpstr>CONCLUSION</vt:lpstr>
      <vt:lpstr>Impact of the Project on Society and Environment</vt:lpstr>
      <vt:lpstr>Future Scope</vt:lpstr>
      <vt:lpstr>Possible Outcomes</vt:lpstr>
      <vt:lpstr>REFERENCES</vt:lpstr>
      <vt:lpstr>PowerPoint Presentation</vt:lpstr>
    </vt:vector>
  </TitlesOfParts>
  <Company>Windows 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s1</dc:creator>
  <cp:lastModifiedBy>ABHISHEK PATNAIK</cp:lastModifiedBy>
  <cp:revision>105</cp:revision>
  <dcterms:created xsi:type="dcterms:W3CDTF">2012-02-14T08:20:35Z</dcterms:created>
  <dcterms:modified xsi:type="dcterms:W3CDTF">2025-10-20T09:44:56Z</dcterms:modified>
</cp:coreProperties>
</file>