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sldIdLst>
    <p:sldId id="260" r:id="rId2"/>
    <p:sldId id="276" r:id="rId3"/>
    <p:sldId id="298" r:id="rId4"/>
    <p:sldId id="366" r:id="rId5"/>
    <p:sldId id="376" r:id="rId6"/>
    <p:sldId id="300" r:id="rId7"/>
    <p:sldId id="283" r:id="rId8"/>
    <p:sldId id="378" r:id="rId9"/>
    <p:sldId id="390" r:id="rId10"/>
    <p:sldId id="369" r:id="rId11"/>
    <p:sldId id="372" r:id="rId12"/>
    <p:sldId id="374" r:id="rId13"/>
    <p:sldId id="410" r:id="rId14"/>
    <p:sldId id="411" r:id="rId15"/>
    <p:sldId id="412" r:id="rId16"/>
    <p:sldId id="413" r:id="rId17"/>
    <p:sldId id="414" r:id="rId18"/>
    <p:sldId id="415" r:id="rId19"/>
    <p:sldId id="416" r:id="rId20"/>
    <p:sldId id="417" r:id="rId21"/>
    <p:sldId id="418" r:id="rId22"/>
    <p:sldId id="419" r:id="rId23"/>
    <p:sldId id="421" r:id="rId24"/>
    <p:sldId id="422" r:id="rId25"/>
    <p:sldId id="423" r:id="rId26"/>
    <p:sldId id="375" r:id="rId27"/>
    <p:sldId id="373" r:id="rId28"/>
    <p:sldId id="424" r:id="rId29"/>
    <p:sldId id="400" r:id="rId30"/>
    <p:sldId id="401" r:id="rId31"/>
    <p:sldId id="395" r:id="rId32"/>
    <p:sldId id="404" r:id="rId33"/>
    <p:sldId id="396" r:id="rId34"/>
    <p:sldId id="407" r:id="rId35"/>
    <p:sldId id="397" r:id="rId36"/>
    <p:sldId id="405" r:id="rId37"/>
    <p:sldId id="398" r:id="rId38"/>
    <p:sldId id="406" r:id="rId39"/>
    <p:sldId id="402" r:id="rId40"/>
    <p:sldId id="391" r:id="rId41"/>
    <p:sldId id="392" r:id="rId42"/>
    <p:sldId id="393" r:id="rId43"/>
    <p:sldId id="394" r:id="rId44"/>
    <p:sldId id="389" r:id="rId45"/>
    <p:sldId id="403" r:id="rId46"/>
    <p:sldId id="399" r:id="rId47"/>
    <p:sldId id="278" r:id="rId48"/>
    <p:sldId id="425" r:id="rId49"/>
    <p:sldId id="268" r:id="rId5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FF66"/>
    <a:srgbClr val="FFFF99"/>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1" d="100"/>
          <a:sy n="81" d="100"/>
        </p:scale>
        <p:origin x="1762"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pPr>
              <a:defRPr/>
            </a:pPr>
            <a:endParaRPr lang="en-US"/>
          </a:p>
        </p:txBody>
      </p:sp>
      <p:sp>
        <p:nvSpPr>
          <p:cNvPr id="19" name="Footer Placeholder 18"/>
          <p:cNvSpPr>
            <a:spLocks noGrp="1"/>
          </p:cNvSpPr>
          <p:nvPr>
            <p:ph type="ftr" sz="quarter" idx="11"/>
          </p:nvPr>
        </p:nvSpPr>
        <p:spPr/>
        <p:txBody>
          <a:bodyPr/>
          <a:lstStyle/>
          <a:p>
            <a:pPr>
              <a:defRPr/>
            </a:pPr>
            <a:endParaRPr lang="en-US"/>
          </a:p>
        </p:txBody>
      </p:sp>
      <p:sp>
        <p:nvSpPr>
          <p:cNvPr id="27" name="Slide Number Placeholder 26"/>
          <p:cNvSpPr>
            <a:spLocks noGrp="1"/>
          </p:cNvSpPr>
          <p:nvPr>
            <p:ph type="sldNum" sz="quarter" idx="12"/>
          </p:nvPr>
        </p:nvSpPr>
        <p:spPr/>
        <p:txBody>
          <a:bodyPr/>
          <a:lstStyle/>
          <a:p>
            <a:pPr>
              <a:defRPr/>
            </a:pPr>
            <a:fld id="{8C564C4A-360C-47C4-A146-83B9F6DA52E6}"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4C93E17-1B34-464D-8790-0C859610399A}"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D72E5CCA-DB10-45B6-A599-ED098AFAF84B}" type="slidenum">
              <a:rPr lang="en-US" smtClean="0"/>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4E4C367-9FA5-4636-9FB8-F4C7EDCA3372}"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4F287C6-4DB2-4065-A64D-93633750F098}" type="slidenum">
              <a:rPr lang="en-US" smtClean="0"/>
              <a:pPr>
                <a:defRPr/>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F1CBE556-7A02-4C8E-AEEE-DA68551FAC43}"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6DBD891C-B6B3-42FF-B211-C6FD3BAA4C4D}"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84D8CA9-2AE6-4C74-9DA4-5485F3015040}"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8A5D6CC3-B7B0-46D8-A4EC-B792D4909F78}" type="slidenum">
              <a:rPr lang="en-US" smtClean="0"/>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02826781-7D52-492C-A9F5-F604E8EDF04D}"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a:xfrm>
            <a:off x="8077200" y="6356350"/>
            <a:ext cx="609600" cy="365125"/>
          </a:xfrm>
        </p:spPr>
        <p:txBody>
          <a:bodyPr/>
          <a:lstStyle/>
          <a:p>
            <a:pPr>
              <a:defRPr/>
            </a:pPr>
            <a:fld id="{7ADE3A4B-7B53-49DC-BD25-4B41024F213F}" type="slidenum">
              <a:rPr lang="en-US" smtClean="0"/>
              <a:pPr>
                <a:defRPr/>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pPr>
              <a:defRPr/>
            </a:pPr>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pPr>
              <a:defRPr/>
            </a:pPr>
            <a:fld id="{FAF981DB-A808-4019-947D-0C59D3833D3A}" type="slidenum">
              <a:rPr lang="en-US" smtClean="0"/>
              <a:pPr>
                <a:defRPr/>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952" y="3669721"/>
            <a:ext cx="8915400" cy="830997"/>
          </a:xfrm>
          <a:prstGeom prst="rect">
            <a:avLst/>
          </a:prstGeom>
          <a:noFill/>
        </p:spPr>
        <p:txBody>
          <a:bodyPr wrap="square" lIns="91440" tIns="45720" rIns="91440" bIns="45720">
            <a:spAutoFit/>
          </a:bodyPr>
          <a:lstStyle/>
          <a:p>
            <a:pPr algn="ctr"/>
            <a:r>
              <a:rPr lang="en-US" sz="2400" b="1" dirty="0">
                <a:ln w="10541" cmpd="sng">
                  <a:solidFill>
                    <a:srgbClr val="FF0000"/>
                  </a:solidFill>
                  <a:prstDash val="solid"/>
                </a:ln>
                <a:solidFill>
                  <a:srgbClr val="0000FF"/>
                </a:solidFill>
                <a:effectLst>
                  <a:glow rad="101600">
                    <a:schemeClr val="accent3">
                      <a:satMod val="175000"/>
                      <a:alpha val="40000"/>
                    </a:schemeClr>
                  </a:glow>
                  <a:outerShdw blurRad="50800" dist="38100" dir="2700000" algn="tl" rotWithShape="0">
                    <a:prstClr val="black">
                      <a:alpha val="40000"/>
                    </a:prstClr>
                  </a:outerShdw>
                </a:effectLst>
                <a:latin typeface="Bell MT" pitchFamily="18" charset="0"/>
              </a:rPr>
              <a:t>PERFORMANCE OPTIMIZATION OF </a:t>
            </a:r>
          </a:p>
          <a:p>
            <a:pPr algn="ctr"/>
            <a:r>
              <a:rPr lang="en-US" sz="2400" b="1" dirty="0">
                <a:ln w="10541" cmpd="sng">
                  <a:solidFill>
                    <a:srgbClr val="FF0000"/>
                  </a:solidFill>
                  <a:prstDash val="solid"/>
                </a:ln>
                <a:solidFill>
                  <a:srgbClr val="0000FF"/>
                </a:solidFill>
                <a:effectLst>
                  <a:glow rad="101600">
                    <a:schemeClr val="accent3">
                      <a:satMod val="175000"/>
                      <a:alpha val="40000"/>
                    </a:schemeClr>
                  </a:glow>
                  <a:outerShdw blurRad="50800" dist="38100" dir="2700000" algn="tl" rotWithShape="0">
                    <a:prstClr val="black">
                      <a:alpha val="40000"/>
                    </a:prstClr>
                  </a:outerShdw>
                </a:effectLst>
                <a:latin typeface="Bell MT" pitchFamily="18" charset="0"/>
              </a:rPr>
              <a:t>EFFICIENT PIPELINED TURBO ENCODER AND DECODER</a:t>
            </a:r>
          </a:p>
        </p:txBody>
      </p:sp>
      <p:pic>
        <p:nvPicPr>
          <p:cNvPr id="3" name="Picture 2">
            <a:extLst>
              <a:ext uri="{FF2B5EF4-FFF2-40B4-BE49-F238E27FC236}">
                <a16:creationId xmlns:a16="http://schemas.microsoft.com/office/drawing/2014/main" id="{A7FDCEC9-6193-33AD-1460-39396A6EBEB8}"/>
              </a:ext>
            </a:extLst>
          </p:cNvPr>
          <p:cNvPicPr>
            <a:picLocks noChangeAspect="1"/>
          </p:cNvPicPr>
          <p:nvPr/>
        </p:nvPicPr>
        <p:blipFill>
          <a:blip r:embed="rId2"/>
          <a:srcRect/>
          <a:stretch/>
        </p:blipFill>
        <p:spPr>
          <a:xfrm>
            <a:off x="5057522" y="888262"/>
            <a:ext cx="3985830" cy="1125734"/>
          </a:xfrm>
          <a:prstGeom prst="rect">
            <a:avLst/>
          </a:prstGeom>
        </p:spPr>
      </p:pic>
      <p:sp>
        <p:nvSpPr>
          <p:cNvPr id="5" name="Rectangle 4"/>
          <p:cNvSpPr/>
          <p:nvPr/>
        </p:nvSpPr>
        <p:spPr>
          <a:xfrm>
            <a:off x="142474" y="4882717"/>
            <a:ext cx="2241493" cy="369332"/>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b="1" cap="all" dirty="0">
                <a:ln>
                  <a:solidFill>
                    <a:srgbClr val="002060"/>
                  </a:solidFill>
                </a:ln>
                <a:solidFill>
                  <a:srgbClr val="002060"/>
                </a:solidFill>
                <a:effectLst>
                  <a:glow rad="139700">
                    <a:schemeClr val="accent2">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latin typeface="Georgia" pitchFamily="18" charset="0"/>
              </a:rPr>
              <a:t>Presented by:</a:t>
            </a:r>
          </a:p>
        </p:txBody>
      </p:sp>
      <p:sp>
        <p:nvSpPr>
          <p:cNvPr id="6" name="Rectangle 5"/>
          <p:cNvSpPr/>
          <p:nvPr/>
        </p:nvSpPr>
        <p:spPr>
          <a:xfrm>
            <a:off x="5057522" y="4882717"/>
            <a:ext cx="2241493" cy="369332"/>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b="1" cap="all" dirty="0">
                <a:ln>
                  <a:solidFill>
                    <a:srgbClr val="002060"/>
                  </a:solidFill>
                </a:ln>
                <a:solidFill>
                  <a:srgbClr val="002060"/>
                </a:solidFill>
                <a:effectLst>
                  <a:glow rad="139700">
                    <a:schemeClr val="accent2">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latin typeface="Georgia" pitchFamily="18" charset="0"/>
              </a:rPr>
              <a:t>Guided by:</a:t>
            </a:r>
          </a:p>
        </p:txBody>
      </p:sp>
      <p:sp>
        <p:nvSpPr>
          <p:cNvPr id="7" name="Rectangle 6"/>
          <p:cNvSpPr/>
          <p:nvPr/>
        </p:nvSpPr>
        <p:spPr>
          <a:xfrm>
            <a:off x="232023" y="5366836"/>
            <a:ext cx="4653648" cy="307777"/>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1400" cap="all" dirty="0">
                <a:ln/>
                <a:solidFill>
                  <a:srgbClr val="FF0000"/>
                </a:solidFill>
                <a:effectLst>
                  <a:glow rad="139700">
                    <a:schemeClr val="accent2">
                      <a:satMod val="175000"/>
                      <a:alpha val="40000"/>
                    </a:schemeClr>
                  </a:glow>
                  <a:reflection blurRad="10000" stA="55000" endPos="48000" dist="500" dir="5400000" sy="-100000" algn="bl" rotWithShape="0"/>
                </a:effectLst>
                <a:latin typeface="Arial Black" pitchFamily="34" charset="0"/>
              </a:rPr>
              <a:t>Abhishek Patnaik (23MVD0049</a:t>
            </a:r>
            <a:r>
              <a:rPr lang="en-US" sz="1400" b="1" cap="all" dirty="0">
                <a:ln/>
                <a:solidFill>
                  <a:srgbClr val="FF0000"/>
                </a:solidFill>
                <a:effectLst>
                  <a:glow rad="139700">
                    <a:schemeClr val="accent2">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latin typeface="Gill Sans Ultra Bold" pitchFamily="34" charset="0"/>
              </a:rPr>
              <a:t>)</a:t>
            </a:r>
          </a:p>
        </p:txBody>
      </p:sp>
      <p:sp>
        <p:nvSpPr>
          <p:cNvPr id="9" name="Rectangle 8"/>
          <p:cNvSpPr/>
          <p:nvPr/>
        </p:nvSpPr>
        <p:spPr>
          <a:xfrm>
            <a:off x="5720719" y="5356224"/>
            <a:ext cx="3876255" cy="1600438"/>
          </a:xfrm>
          <a:prstGeom prst="rect">
            <a:avLst/>
          </a:prstGeom>
          <a:noFill/>
        </p:spPr>
        <p:txBody>
          <a:bodyPr wrap="squar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r>
              <a:rPr lang="en-US" sz="1400" cap="all" dirty="0">
                <a:ln/>
                <a:solidFill>
                  <a:srgbClr val="FF0000"/>
                </a:solidFill>
                <a:effectLst>
                  <a:glow rad="139700">
                    <a:schemeClr val="accent2">
                      <a:satMod val="175000"/>
                      <a:alpha val="40000"/>
                    </a:schemeClr>
                  </a:glow>
                  <a:reflection blurRad="10000" stA="55000" endPos="48000" dist="500" dir="5400000" sy="-100000" algn="bl" rotWithShape="0"/>
                </a:effectLst>
                <a:latin typeface="Arial Black" pitchFamily="34" charset="0"/>
              </a:rPr>
              <a:t>Dr. Prachi </a:t>
            </a:r>
            <a:r>
              <a:rPr lang="en-US" sz="1400" cap="all" dirty="0" err="1">
                <a:ln/>
                <a:solidFill>
                  <a:srgbClr val="FF0000"/>
                </a:solidFill>
                <a:effectLst>
                  <a:glow rad="139700">
                    <a:schemeClr val="accent2">
                      <a:satMod val="175000"/>
                      <a:alpha val="40000"/>
                    </a:schemeClr>
                  </a:glow>
                  <a:reflection blurRad="10000" stA="55000" endPos="48000" dist="500" dir="5400000" sy="-100000" algn="bl" rotWithShape="0"/>
                </a:effectLst>
                <a:latin typeface="Arial Black" pitchFamily="34" charset="0"/>
              </a:rPr>
              <a:t>sharma</a:t>
            </a:r>
            <a:endParaRPr lang="en-US" sz="1400" cap="all" dirty="0">
              <a:ln/>
              <a:solidFill>
                <a:srgbClr val="FF0000"/>
              </a:solidFill>
              <a:effectLst>
                <a:glow rad="139700">
                  <a:schemeClr val="accent2">
                    <a:satMod val="175000"/>
                    <a:alpha val="40000"/>
                  </a:schemeClr>
                </a:glow>
                <a:reflection blurRad="10000" stA="55000" endPos="48000" dist="500" dir="5400000" sy="-100000" algn="bl" rotWithShape="0"/>
              </a:effectLst>
              <a:latin typeface="Arial Black" pitchFamily="34" charset="0"/>
            </a:endParaRPr>
          </a:p>
          <a:p>
            <a:endParaRPr lang="en-US" sz="1400" cap="all" dirty="0">
              <a:ln/>
              <a:solidFill>
                <a:srgbClr val="FF0000"/>
              </a:solidFill>
              <a:effectLst>
                <a:glow rad="139700">
                  <a:schemeClr val="accent2">
                    <a:satMod val="175000"/>
                    <a:alpha val="40000"/>
                  </a:schemeClr>
                </a:glow>
                <a:reflection blurRad="10000" stA="55000" endPos="48000" dist="500" dir="5400000" sy="-100000" algn="bl" rotWithShape="0"/>
              </a:effectLst>
              <a:latin typeface="Arial Black" pitchFamily="34" charset="0"/>
            </a:endParaRPr>
          </a:p>
          <a:p>
            <a:r>
              <a:rPr lang="en-US" sz="1400" cap="all" dirty="0">
                <a:ln/>
                <a:solidFill>
                  <a:srgbClr val="FF0000"/>
                </a:solidFill>
                <a:effectLst>
                  <a:glow rad="139700">
                    <a:schemeClr val="accent2">
                      <a:satMod val="175000"/>
                      <a:alpha val="40000"/>
                    </a:schemeClr>
                  </a:glow>
                  <a:reflection blurRad="10000" stA="55000" endPos="48000" dist="500" dir="5400000" sy="-100000" algn="bl" rotWithShape="0"/>
                </a:effectLst>
                <a:latin typeface="Arial Black" pitchFamily="34" charset="0"/>
              </a:rPr>
              <a:t>Ass0ciate professor grade 1</a:t>
            </a:r>
          </a:p>
          <a:p>
            <a:endParaRPr lang="en-US" sz="1400" cap="all" dirty="0">
              <a:ln/>
              <a:solidFill>
                <a:srgbClr val="FF0000"/>
              </a:solidFill>
              <a:effectLst>
                <a:glow rad="139700">
                  <a:schemeClr val="accent2">
                    <a:satMod val="175000"/>
                    <a:alpha val="40000"/>
                  </a:schemeClr>
                </a:glow>
                <a:reflection blurRad="10000" stA="55000" endPos="48000" dist="500" dir="5400000" sy="-100000" algn="bl" rotWithShape="0"/>
              </a:effectLst>
              <a:latin typeface="Arial Black" pitchFamily="34" charset="0"/>
            </a:endParaRPr>
          </a:p>
          <a:p>
            <a:r>
              <a:rPr lang="en-US" sz="1400" cap="all" dirty="0">
                <a:ln/>
                <a:solidFill>
                  <a:srgbClr val="FF0000"/>
                </a:solidFill>
                <a:effectLst>
                  <a:glow rad="139700">
                    <a:schemeClr val="accent2">
                      <a:satMod val="175000"/>
                      <a:alpha val="40000"/>
                    </a:schemeClr>
                  </a:glow>
                  <a:reflection blurRad="10000" stA="55000" endPos="48000" dist="500" dir="5400000" sy="-100000" algn="bl" rotWithShape="0"/>
                </a:effectLst>
                <a:latin typeface="Arial Black" pitchFamily="34" charset="0"/>
              </a:rPr>
              <a:t>Sense</a:t>
            </a:r>
          </a:p>
          <a:p>
            <a:pPr algn="ctr"/>
            <a:endParaRPr lang="en-US" sz="1400" cap="all" dirty="0">
              <a:ln/>
              <a:solidFill>
                <a:srgbClr val="FF0000"/>
              </a:solidFill>
              <a:effectLst>
                <a:glow rad="139700">
                  <a:schemeClr val="accent2">
                    <a:satMod val="175000"/>
                    <a:alpha val="40000"/>
                  </a:schemeClr>
                </a:glow>
                <a:reflection blurRad="10000" stA="55000" endPos="48000" dist="500" dir="5400000" sy="-100000" algn="bl" rotWithShape="0"/>
              </a:effectLst>
              <a:latin typeface="Arial Black" pitchFamily="34" charset="0"/>
            </a:endParaRPr>
          </a:p>
          <a:p>
            <a:pPr algn="ctr"/>
            <a:endParaRPr lang="en-US" sz="1400" cap="all" dirty="0">
              <a:ln/>
              <a:solidFill>
                <a:srgbClr val="FF0000"/>
              </a:solidFill>
              <a:effectLst>
                <a:glow rad="139700">
                  <a:schemeClr val="accent2">
                    <a:satMod val="175000"/>
                    <a:alpha val="40000"/>
                  </a:schemeClr>
                </a:glow>
                <a:reflection blurRad="10000" stA="55000" endPos="48000" dist="500" dir="5400000" sy="-100000" algn="bl" rotWithShape="0"/>
              </a:effectLst>
              <a:latin typeface="Arial Black" pitchFamily="34" charset="0"/>
            </a:endParaRPr>
          </a:p>
        </p:txBody>
      </p:sp>
      <p:sp>
        <p:nvSpPr>
          <p:cNvPr id="11" name="Rectangle 10"/>
          <p:cNvSpPr/>
          <p:nvPr/>
        </p:nvSpPr>
        <p:spPr>
          <a:xfrm>
            <a:off x="2383967" y="2179726"/>
            <a:ext cx="4613764" cy="1107996"/>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b="1" dirty="0">
                <a:solidFill>
                  <a:srgbClr val="FF0000"/>
                </a:solidFill>
                <a:latin typeface="Bahnschrift SemiBold" pitchFamily="34" charset="0"/>
              </a:rPr>
              <a:t>School of Electronics Engineering (SENSE)</a:t>
            </a:r>
          </a:p>
          <a:p>
            <a:pPr algn="ctr"/>
            <a:r>
              <a:rPr lang="en-US" b="1" dirty="0">
                <a:solidFill>
                  <a:srgbClr val="FF0000"/>
                </a:solidFill>
                <a:latin typeface="Bahnschrift SemiBold" pitchFamily="34" charset="0"/>
              </a:rPr>
              <a:t>MTech VLSI design</a:t>
            </a:r>
            <a:endParaRPr lang="en-IN" b="1" dirty="0">
              <a:solidFill>
                <a:srgbClr val="FF0000"/>
              </a:solidFill>
              <a:latin typeface="Bahnschrift SemiBold" pitchFamily="34" charset="0"/>
            </a:endParaRPr>
          </a:p>
          <a:p>
            <a:pPr algn="ctr"/>
            <a:endParaRPr lang="en-US" sz="3000" b="1" cap="all" dirty="0">
              <a:ln>
                <a:solidFill>
                  <a:srgbClr val="002060"/>
                </a:solidFill>
              </a:ln>
              <a:solidFill>
                <a:srgbClr val="FF0000"/>
              </a:solidFill>
              <a:effectLst>
                <a:glow rad="139700">
                  <a:schemeClr val="accent2">
                    <a:satMod val="175000"/>
                    <a:alpha val="40000"/>
                  </a:schemeClr>
                </a:glow>
                <a:outerShdw blurRad="19685" dist="12700" dir="5400000" algn="tl" rotWithShape="0">
                  <a:schemeClr val="accent1">
                    <a:satMod val="130000"/>
                    <a:alpha val="60000"/>
                  </a:schemeClr>
                </a:outerShdw>
                <a:reflection blurRad="10000" stA="55000" endPos="48000" dist="500" dir="5400000" sy="-100000" algn="bl" rotWithShape="0"/>
              </a:effectLst>
              <a:latin typeface="Bahnschrift SemiBold" pitchFamily="34"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 presetClass="entr" presetSubtype="12"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0-#ppt_w/2"/>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12"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0-#ppt_w/2"/>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ID="2" presetClass="entr" presetSubtype="8"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500" fill="hold"/>
                                        <p:tgtEl>
                                          <p:spTgt spid="7"/>
                                        </p:tgtEl>
                                        <p:attrNameLst>
                                          <p:attrName>ppt_x</p:attrName>
                                        </p:attrNameLst>
                                      </p:cBhvr>
                                      <p:tavLst>
                                        <p:tav tm="0">
                                          <p:val>
                                            <p:strVal val="0-#ppt_w/2"/>
                                          </p:val>
                                        </p:tav>
                                        <p:tav tm="100000">
                                          <p:val>
                                            <p:strVal val="#ppt_x"/>
                                          </p:val>
                                        </p:tav>
                                      </p:tavLst>
                                    </p:anim>
                                    <p:anim calcmode="lin" valueType="num">
                                      <p:cBhvr additive="base">
                                        <p:cTn id="37" dur="500" fill="hold"/>
                                        <p:tgtEl>
                                          <p:spTgt spid="7"/>
                                        </p:tgtEl>
                                        <p:attrNameLst>
                                          <p:attrName>ppt_y</p:attrName>
                                        </p:attrNameLst>
                                      </p:cBhvr>
                                      <p:tavLst>
                                        <p:tav tm="0">
                                          <p:val>
                                            <p:strVal val="#ppt_y"/>
                                          </p:val>
                                        </p:tav>
                                        <p:tav tm="100000">
                                          <p:val>
                                            <p:strVal val="#ppt_y"/>
                                          </p:val>
                                        </p:tav>
                                      </p:tavLst>
                                    </p:anim>
                                  </p:childTnLst>
                                </p:cTn>
                              </p:par>
                            </p:childTnLst>
                          </p:cTn>
                        </p:par>
                        <p:par>
                          <p:cTn id="38" fill="hold">
                            <p:stCondLst>
                              <p:cond delay="1000"/>
                            </p:stCondLst>
                            <p:childTnLst>
                              <p:par>
                                <p:cTn id="39" presetID="2" presetClass="entr" presetSubtype="8" fill="hold" grpId="0" nodeType="afterEffect">
                                  <p:stCondLst>
                                    <p:cond delay="0"/>
                                  </p:stCondLst>
                                  <p:childTnLst>
                                    <p:set>
                                      <p:cBhvr>
                                        <p:cTn id="40" dur="1" fill="hold">
                                          <p:stCondLst>
                                            <p:cond delay="0"/>
                                          </p:stCondLst>
                                        </p:cTn>
                                        <p:tgtEl>
                                          <p:spTgt spid="9"/>
                                        </p:tgtEl>
                                        <p:attrNameLst>
                                          <p:attrName>style.visibility</p:attrName>
                                        </p:attrNameLst>
                                      </p:cBhvr>
                                      <p:to>
                                        <p:strVal val="visible"/>
                                      </p:to>
                                    </p:set>
                                    <p:anim calcmode="lin" valueType="num">
                                      <p:cBhvr additive="base">
                                        <p:cTn id="41" dur="500" fill="hold"/>
                                        <p:tgtEl>
                                          <p:spTgt spid="9"/>
                                        </p:tgtEl>
                                        <p:attrNameLst>
                                          <p:attrName>ppt_x</p:attrName>
                                        </p:attrNameLst>
                                      </p:cBhvr>
                                      <p:tavLst>
                                        <p:tav tm="0">
                                          <p:val>
                                            <p:strVal val="0-#ppt_w/2"/>
                                          </p:val>
                                        </p:tav>
                                        <p:tav tm="100000">
                                          <p:val>
                                            <p:strVal val="#ppt_x"/>
                                          </p:val>
                                        </p:tav>
                                      </p:tavLst>
                                    </p:anim>
                                    <p:anim calcmode="lin" valueType="num">
                                      <p:cBhvr additive="base">
                                        <p:cTn id="42" dur="500" fill="hold"/>
                                        <p:tgtEl>
                                          <p:spTgt spid="9"/>
                                        </p:tgtEl>
                                        <p:attrNameLst>
                                          <p:attrName>ppt_y</p:attrName>
                                        </p:attrNameLst>
                                      </p:cBhvr>
                                      <p:tavLst>
                                        <p:tav tm="0">
                                          <p:val>
                                            <p:strVal val="#ppt_y"/>
                                          </p:val>
                                        </p:tav>
                                        <p:tav tm="100000">
                                          <p:val>
                                            <p:strVal val="#ppt_y"/>
                                          </p:val>
                                        </p:tav>
                                      </p:tavLst>
                                    </p:anim>
                                  </p:childTnLst>
                                </p:cTn>
                              </p:par>
                            </p:childTnLst>
                          </p:cTn>
                        </p:par>
                        <p:par>
                          <p:cTn id="43" fill="hold">
                            <p:stCondLst>
                              <p:cond delay="1500"/>
                            </p:stCondLst>
                            <p:childTnLst>
                              <p:par>
                                <p:cTn id="44" presetID="2" presetClass="entr" presetSubtype="6" fill="hold" grpId="0"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fill="hold"/>
                                        <p:tgtEl>
                                          <p:spTgt spid="11"/>
                                        </p:tgtEl>
                                        <p:attrNameLst>
                                          <p:attrName>ppt_x</p:attrName>
                                        </p:attrNameLst>
                                      </p:cBhvr>
                                      <p:tavLst>
                                        <p:tav tm="0">
                                          <p:val>
                                            <p:strVal val="1+#ppt_w/2"/>
                                          </p:val>
                                        </p:tav>
                                        <p:tav tm="100000">
                                          <p:val>
                                            <p:strVal val="#ppt_x"/>
                                          </p:val>
                                        </p:tav>
                                      </p:tavLst>
                                    </p:anim>
                                    <p:anim calcmode="lin" valueType="num">
                                      <p:cBhvr additive="base">
                                        <p:cTn id="4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609600" y="304800"/>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Block Diagram of the Project</a:t>
            </a:r>
          </a:p>
        </p:txBody>
      </p:sp>
      <p:sp>
        <p:nvSpPr>
          <p:cNvPr id="23" name="TextBox 22"/>
          <p:cNvSpPr txBox="1"/>
          <p:nvPr/>
        </p:nvSpPr>
        <p:spPr>
          <a:xfrm>
            <a:off x="7801897" y="6253315"/>
            <a:ext cx="1082348" cy="369332"/>
          </a:xfrm>
          <a:prstGeom prst="rect">
            <a:avLst/>
          </a:prstGeom>
          <a:noFill/>
        </p:spPr>
        <p:txBody>
          <a:bodyPr wrap="none" rtlCol="0">
            <a:spAutoFit/>
          </a:bodyPr>
          <a:lstStyle/>
          <a:p>
            <a:r>
              <a:rPr lang="en-US" b="1" dirty="0">
                <a:solidFill>
                  <a:srgbClr val="0070C0"/>
                </a:solidFill>
              </a:rPr>
              <a:t>Contd…</a:t>
            </a:r>
          </a:p>
        </p:txBody>
      </p:sp>
      <p:pic>
        <p:nvPicPr>
          <p:cNvPr id="15" name="Picture 14"/>
          <p:cNvPicPr/>
          <p:nvPr/>
        </p:nvPicPr>
        <p:blipFill>
          <a:blip r:embed="rId2">
            <a:extLst>
              <a:ext uri="{28A0092B-C50C-407E-A947-70E740481C1C}">
                <a14:useLocalDpi xmlns:a14="http://schemas.microsoft.com/office/drawing/2010/main" val="0"/>
              </a:ext>
            </a:extLst>
          </a:blip>
          <a:srcRect/>
          <a:stretch>
            <a:fillRect/>
          </a:stretch>
        </p:blipFill>
        <p:spPr bwMode="auto">
          <a:xfrm>
            <a:off x="1167739" y="2674619"/>
            <a:ext cx="7113321" cy="2133051"/>
          </a:xfrm>
          <a:prstGeom prst="rect">
            <a:avLst/>
          </a:prstGeom>
          <a:noFill/>
          <a:ln>
            <a:noFill/>
          </a:ln>
        </p:spPr>
      </p:pic>
    </p:spTree>
    <p:extLst>
      <p:ext uri="{BB962C8B-B14F-4D97-AF65-F5344CB8AC3E}">
        <p14:creationId xmlns:p14="http://schemas.microsoft.com/office/powerpoint/2010/main" val="3403103685"/>
      </p:ext>
    </p:extLst>
  </p:cSld>
  <p:clrMapOvr>
    <a:masterClrMapping/>
  </p:clrMapOvr>
  <p:transition spd="slow">
    <p:cover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randombar(horizontal)">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609600" y="304800"/>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Block Diagram Description</a:t>
            </a:r>
          </a:p>
        </p:txBody>
      </p:sp>
      <p:sp>
        <p:nvSpPr>
          <p:cNvPr id="5" name="Rectangle 3"/>
          <p:cNvSpPr>
            <a:spLocks noGrp="1" noChangeArrowheads="1"/>
          </p:cNvSpPr>
          <p:nvPr>
            <p:ph idx="1"/>
          </p:nvPr>
        </p:nvSpPr>
        <p:spPr>
          <a:xfrm>
            <a:off x="381000" y="2108815"/>
            <a:ext cx="8398858" cy="4248417"/>
          </a:xfrm>
        </p:spPr>
        <p:txBody>
          <a:bodyPr>
            <a:noAutofit/>
          </a:bodyPr>
          <a:lstStyle/>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Turbo Coder consists of Turbo Encoder and Turbo Decoder. </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A channel for transmitting data from encoder to decoder.</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Turbo encoder produces an encoded output which is input to turbo decoder, that produces a decoded output by removing the errors and reducing the number of iterations by using MAP Algorithm and get back the original output.</a:t>
            </a:r>
          </a:p>
        </p:txBody>
      </p:sp>
    </p:spTree>
    <p:extLst>
      <p:ext uri="{BB962C8B-B14F-4D97-AF65-F5344CB8AC3E}">
        <p14:creationId xmlns:p14="http://schemas.microsoft.com/office/powerpoint/2010/main" val="2509169362"/>
      </p:ext>
    </p:extLst>
  </p:cSld>
  <p:clrMapOvr>
    <a:masterClrMapping/>
  </p:clrMapOvr>
  <p:transition spd="slow">
    <p:cover dir="l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275804" y="2222104"/>
            <a:ext cx="8686800" cy="4248417"/>
          </a:xfrm>
        </p:spPr>
        <p:txBody>
          <a:bodyPr>
            <a:noAutofit/>
          </a:bodyPr>
          <a:lstStyle/>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Turbo codes are a class of high-performance FEC codes known for their ability to achieve coding gains close to the theoretical Shannon limit.</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They are used in various applications, including mobile communications (3G/4G/5G), satellite communications, and other scenarios where reliable data transmission is crucial.</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Turbo codes employ iterative decoding algorithms, which are essential for their effectiveness. </a:t>
            </a:r>
          </a:p>
        </p:txBody>
      </p:sp>
      <p:sp>
        <p:nvSpPr>
          <p:cNvPr id="6" name="Rectangle 2"/>
          <p:cNvSpPr>
            <a:spLocks noGrp="1" noChangeArrowheads="1"/>
          </p:cNvSpPr>
          <p:nvPr>
            <p:ph type="title"/>
          </p:nvPr>
        </p:nvSpPr>
        <p:spPr>
          <a:xfrm>
            <a:off x="609600" y="400335"/>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What are Turbo Codes?</a:t>
            </a:r>
          </a:p>
        </p:txBody>
      </p:sp>
    </p:spTree>
    <p:extLst>
      <p:ext uri="{BB962C8B-B14F-4D97-AF65-F5344CB8AC3E}">
        <p14:creationId xmlns:p14="http://schemas.microsoft.com/office/powerpoint/2010/main" val="348341632"/>
      </p:ext>
    </p:extLst>
  </p:cSld>
  <p:clrMapOvr>
    <a:masterClrMapping/>
  </p:clrMapOvr>
  <p:transition spd="slow">
    <p:cover dir="l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609600" y="809767"/>
            <a:ext cx="8229600" cy="1143000"/>
          </a:xfrm>
        </p:spPr>
        <p:txBody>
          <a:bodyPr>
            <a:normAutofit/>
          </a:bodyPr>
          <a:lstStyle/>
          <a:p>
            <a:pPr>
              <a:defRPr/>
            </a:pPr>
            <a:r>
              <a:rPr lang="en-US" sz="3200" b="1" dirty="0">
                <a:solidFill>
                  <a:srgbClr val="0070C0"/>
                </a:solidFill>
                <a:effectLst>
                  <a:glow rad="101600">
                    <a:schemeClr val="accent2">
                      <a:satMod val="175000"/>
                      <a:alpha val="40000"/>
                    </a:schemeClr>
                  </a:glow>
                </a:effectLst>
                <a:latin typeface="Times New Roman" pitchFamily="18" charset="0"/>
              </a:rPr>
              <a:t>RECURSIVE SYSTEMATIC CONVOLUTIONAL (RSC) ENCODER</a:t>
            </a:r>
          </a:p>
        </p:txBody>
      </p:sp>
      <p:sp>
        <p:nvSpPr>
          <p:cNvPr id="5" name="Rectangle 3"/>
          <p:cNvSpPr>
            <a:spLocks noGrp="1" noChangeArrowheads="1"/>
          </p:cNvSpPr>
          <p:nvPr>
            <p:ph idx="1"/>
          </p:nvPr>
        </p:nvSpPr>
        <p:spPr>
          <a:xfrm>
            <a:off x="212677" y="2498677"/>
            <a:ext cx="8626523" cy="4199748"/>
          </a:xfrm>
        </p:spPr>
        <p:txBody>
          <a:bodyPr>
            <a:noAutofit/>
          </a:bodyPr>
          <a:lstStyle/>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 It's constructed by taking a standard, non-recursive, convolutional encoder and adding a feedback loop that feeds one of its encoded outputs back to its input. </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This feedback loop is crucial for the performance advantages RSC encoders offer, particularly at high code rates. </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Advantage: By implementing this feedback mechanism, RSC encoders leverage the encoder's state and previous outputs to create a more robust encoded stream, leading to improved error performance. </a:t>
            </a:r>
          </a:p>
        </p:txBody>
      </p:sp>
    </p:spTree>
    <p:extLst>
      <p:ext uri="{BB962C8B-B14F-4D97-AF65-F5344CB8AC3E}">
        <p14:creationId xmlns:p14="http://schemas.microsoft.com/office/powerpoint/2010/main" val="38060571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609600" y="318447"/>
            <a:ext cx="8229600" cy="1143000"/>
          </a:xfrm>
        </p:spPr>
        <p:txBody>
          <a:bodyPr>
            <a:normAutofit/>
          </a:bodyPr>
          <a:lstStyle/>
          <a:p>
            <a:pPr>
              <a:defRPr/>
            </a:pPr>
            <a:r>
              <a:rPr lang="en-US" sz="3200" b="1" dirty="0">
                <a:solidFill>
                  <a:srgbClr val="0070C0"/>
                </a:solidFill>
                <a:effectLst>
                  <a:glow rad="101600">
                    <a:schemeClr val="accent2">
                      <a:satMod val="175000"/>
                      <a:alpha val="40000"/>
                    </a:schemeClr>
                  </a:glow>
                </a:effectLst>
                <a:latin typeface="Times New Roman" pitchFamily="18" charset="0"/>
              </a:rPr>
              <a:t>SISO Decoder</a:t>
            </a:r>
          </a:p>
        </p:txBody>
      </p:sp>
      <p:sp>
        <p:nvSpPr>
          <p:cNvPr id="5" name="Rectangle 3"/>
          <p:cNvSpPr>
            <a:spLocks noGrp="1" noChangeArrowheads="1"/>
          </p:cNvSpPr>
          <p:nvPr>
            <p:ph idx="1"/>
          </p:nvPr>
        </p:nvSpPr>
        <p:spPr>
          <a:xfrm>
            <a:off x="212677" y="1693459"/>
            <a:ext cx="8626523" cy="4199748"/>
          </a:xfrm>
        </p:spPr>
        <p:txBody>
          <a:bodyPr>
            <a:noAutofit/>
          </a:bodyPr>
          <a:lstStyle/>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 A Soft-In Soft-Out (SISO) decoder is a type of decoder that processes data with both soft input and soft output, meaning it considers the reliability of each bit as a value other than just 0 or 1.</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Main Features</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lvl="4" algn="just">
              <a:lnSpc>
                <a:spcPct val="150000"/>
              </a:lnSpc>
              <a:buClr>
                <a:schemeClr val="tx2"/>
              </a:buClr>
              <a:buFont typeface="Wingdings" panose="05000000000000000000" pitchFamily="2" charset="2"/>
              <a:buChar char="v"/>
              <a:defRPr/>
            </a:pPr>
            <a:r>
              <a:rPr lang="en-US" sz="1600" b="1" dirty="0">
                <a:solidFill>
                  <a:schemeClr val="accent1">
                    <a:lumMod val="75000"/>
                  </a:schemeClr>
                </a:solidFill>
                <a:effectLst>
                  <a:outerShdw blurRad="38100" dist="38100" dir="2700000" algn="tl">
                    <a:srgbClr val="000000">
                      <a:alpha val="43137"/>
                    </a:srgbClr>
                  </a:outerShdw>
                </a:effectLst>
                <a:latin typeface="Verdana" pitchFamily="34" charset="0"/>
              </a:rPr>
              <a:t>Soft Input</a:t>
            </a:r>
          </a:p>
          <a:p>
            <a:pPr lvl="4" algn="just">
              <a:lnSpc>
                <a:spcPct val="150000"/>
              </a:lnSpc>
              <a:buClr>
                <a:schemeClr val="tx2"/>
              </a:buClr>
              <a:buFont typeface="Wingdings" panose="05000000000000000000" pitchFamily="2" charset="2"/>
              <a:buChar char="v"/>
              <a:defRPr/>
            </a:pPr>
            <a:r>
              <a:rPr lang="en-US" sz="1600" b="1" dirty="0">
                <a:solidFill>
                  <a:schemeClr val="accent1">
                    <a:lumMod val="75000"/>
                  </a:schemeClr>
                </a:solidFill>
                <a:effectLst>
                  <a:outerShdw blurRad="38100" dist="38100" dir="2700000" algn="tl">
                    <a:srgbClr val="000000">
                      <a:alpha val="43137"/>
                    </a:srgbClr>
                  </a:outerShdw>
                </a:effectLst>
                <a:latin typeface="Verdana" pitchFamily="34" charset="0"/>
              </a:rPr>
              <a:t>Soft Output</a:t>
            </a:r>
          </a:p>
          <a:p>
            <a:pPr lvl="4" algn="just">
              <a:lnSpc>
                <a:spcPct val="150000"/>
              </a:lnSpc>
              <a:buClr>
                <a:schemeClr val="tx2"/>
              </a:buClr>
              <a:buFont typeface="Wingdings" panose="05000000000000000000" pitchFamily="2" charset="2"/>
              <a:buChar char="v"/>
              <a:defRPr/>
            </a:pPr>
            <a:r>
              <a:rPr lang="en-US" sz="1600" b="1" dirty="0">
                <a:solidFill>
                  <a:schemeClr val="accent1">
                    <a:lumMod val="75000"/>
                  </a:schemeClr>
                </a:solidFill>
                <a:effectLst>
                  <a:outerShdw blurRad="38100" dist="38100" dir="2700000" algn="tl">
                    <a:srgbClr val="000000">
                      <a:alpha val="43137"/>
                    </a:srgbClr>
                  </a:outerShdw>
                </a:effectLst>
                <a:latin typeface="Verdana" pitchFamily="34" charset="0"/>
              </a:rPr>
              <a:t>Iterative Decoding</a:t>
            </a:r>
          </a:p>
          <a:p>
            <a:pPr lvl="4" algn="just">
              <a:lnSpc>
                <a:spcPct val="150000"/>
              </a:lnSpc>
              <a:buClr>
                <a:schemeClr val="tx2"/>
              </a:buClr>
              <a:buFont typeface="Wingdings" panose="05000000000000000000" pitchFamily="2" charset="2"/>
              <a:buChar char="v"/>
              <a:defRPr/>
            </a:pPr>
            <a:r>
              <a:rPr lang="en-US" sz="1600" b="1" dirty="0">
                <a:solidFill>
                  <a:schemeClr val="accent1">
                    <a:lumMod val="75000"/>
                  </a:schemeClr>
                </a:solidFill>
                <a:effectLst>
                  <a:outerShdw blurRad="38100" dist="38100" dir="2700000" algn="tl">
                    <a:srgbClr val="000000">
                      <a:alpha val="43137"/>
                    </a:srgbClr>
                  </a:outerShdw>
                </a:effectLst>
                <a:latin typeface="Verdana" pitchFamily="34" charset="0"/>
              </a:rPr>
              <a:t>Algorithms Used </a:t>
            </a:r>
          </a:p>
        </p:txBody>
      </p:sp>
    </p:spTree>
    <p:extLst>
      <p:ext uri="{BB962C8B-B14F-4D97-AF65-F5344CB8AC3E}">
        <p14:creationId xmlns:p14="http://schemas.microsoft.com/office/powerpoint/2010/main" val="77460135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609600" y="168321"/>
            <a:ext cx="8229600" cy="1143000"/>
          </a:xfrm>
        </p:spPr>
        <p:txBody>
          <a:bodyPr>
            <a:normAutofit/>
          </a:bodyPr>
          <a:lstStyle/>
          <a:p>
            <a:pPr>
              <a:defRPr/>
            </a:pPr>
            <a:r>
              <a:rPr lang="en-US" sz="3200" b="1" dirty="0">
                <a:solidFill>
                  <a:srgbClr val="0070C0"/>
                </a:solidFill>
                <a:effectLst>
                  <a:glow rad="101600">
                    <a:schemeClr val="accent2">
                      <a:satMod val="175000"/>
                      <a:alpha val="40000"/>
                    </a:schemeClr>
                  </a:glow>
                </a:effectLst>
                <a:latin typeface="Times New Roman" pitchFamily="18" charset="0"/>
              </a:rPr>
              <a:t>Interleaver</a:t>
            </a:r>
          </a:p>
        </p:txBody>
      </p:sp>
      <p:sp>
        <p:nvSpPr>
          <p:cNvPr id="5" name="Rectangle 3"/>
          <p:cNvSpPr>
            <a:spLocks noGrp="1" noChangeArrowheads="1"/>
          </p:cNvSpPr>
          <p:nvPr>
            <p:ph idx="1"/>
          </p:nvPr>
        </p:nvSpPr>
        <p:spPr>
          <a:xfrm>
            <a:off x="212677" y="1516038"/>
            <a:ext cx="8626523" cy="5225956"/>
          </a:xfrm>
        </p:spPr>
        <p:txBody>
          <a:bodyPr>
            <a:noAutofit/>
          </a:bodyPr>
          <a:lstStyle/>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In turbo codes, an interleaver is a component that rearranges the order of data bits, effectively scrambling the input data before it's processed by the second constituent encoder. </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This scrambling, or permutation, helps to break up error bursts, making the code more resistant to noisy channels.</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Main Features</a:t>
            </a:r>
          </a:p>
          <a:p>
            <a:pPr lvl="2" algn="just">
              <a:buClr>
                <a:schemeClr val="tx2"/>
              </a:buClr>
              <a:buFont typeface="Wingdings" panose="05000000000000000000" pitchFamily="2" charset="2"/>
              <a:buChar char="v"/>
              <a:defRPr/>
            </a:pPr>
            <a:r>
              <a:rPr lang="en-US" sz="1600" b="1" dirty="0">
                <a:solidFill>
                  <a:schemeClr val="accent1">
                    <a:lumMod val="75000"/>
                  </a:schemeClr>
                </a:solidFill>
                <a:latin typeface="Verdana" pitchFamily="34" charset="0"/>
              </a:rPr>
              <a:t>Scrambling</a:t>
            </a:r>
          </a:p>
          <a:p>
            <a:pPr lvl="2" algn="just">
              <a:buClr>
                <a:schemeClr val="tx2"/>
              </a:buClr>
              <a:buFont typeface="Wingdings" panose="05000000000000000000" pitchFamily="2" charset="2"/>
              <a:buChar char="v"/>
              <a:defRPr/>
            </a:pPr>
            <a:r>
              <a:rPr lang="en-US" sz="1600" b="1" dirty="0">
                <a:solidFill>
                  <a:schemeClr val="accent1">
                    <a:lumMod val="75000"/>
                  </a:schemeClr>
                </a:solidFill>
                <a:latin typeface="Verdana" pitchFamily="34" charset="0"/>
              </a:rPr>
              <a:t>Improving Performance</a:t>
            </a:r>
          </a:p>
          <a:p>
            <a:pPr lvl="2" algn="just">
              <a:buClr>
                <a:schemeClr val="tx2"/>
              </a:buClr>
              <a:buFont typeface="Wingdings" panose="05000000000000000000" pitchFamily="2" charset="2"/>
              <a:buChar char="v"/>
              <a:defRPr/>
            </a:pPr>
            <a:r>
              <a:rPr lang="en-US" sz="1600" b="1" dirty="0">
                <a:solidFill>
                  <a:schemeClr val="accent1">
                    <a:lumMod val="75000"/>
                  </a:schemeClr>
                </a:solidFill>
                <a:latin typeface="Verdana" pitchFamily="34" charset="0"/>
              </a:rPr>
              <a:t>Enhancing Code Performance</a:t>
            </a:r>
          </a:p>
          <a:p>
            <a:pPr lvl="2" algn="just">
              <a:buClr>
                <a:schemeClr val="tx2"/>
              </a:buClr>
              <a:buFont typeface="Wingdings" panose="05000000000000000000" pitchFamily="2" charset="2"/>
              <a:buChar char="v"/>
              <a:defRPr/>
            </a:pPr>
            <a:r>
              <a:rPr lang="en-US" sz="1600" b="1" dirty="0">
                <a:solidFill>
                  <a:schemeClr val="accent1">
                    <a:lumMod val="75000"/>
                  </a:schemeClr>
                </a:solidFill>
                <a:latin typeface="Verdana" pitchFamily="34" charset="0"/>
              </a:rPr>
              <a:t>Burst Error Mitigation</a:t>
            </a:r>
          </a:p>
          <a:p>
            <a:pPr lvl="2" algn="just">
              <a:buClr>
                <a:schemeClr val="tx2"/>
              </a:buClr>
              <a:buFont typeface="Wingdings" panose="05000000000000000000" pitchFamily="2" charset="2"/>
              <a:buChar char="v"/>
              <a:defRPr/>
            </a:pPr>
            <a:endParaRPr lang="en-US" sz="1600" b="1" dirty="0">
              <a:solidFill>
                <a:schemeClr val="accent1">
                  <a:lumMod val="75000"/>
                </a:schemeClr>
              </a:solidFill>
              <a:latin typeface="Verdana" pitchFamily="34" charset="0"/>
            </a:endParaRPr>
          </a:p>
          <a:p>
            <a:pPr algn="just">
              <a:buClr>
                <a:schemeClr val="tx2"/>
              </a:buClr>
              <a:buFont typeface="Wingdings" panose="05000000000000000000" pitchFamily="2" charset="2"/>
              <a:buChar char="Ø"/>
              <a:defRPr/>
            </a:pPr>
            <a:r>
              <a:rPr lang="en-US" sz="1800" b="1" dirty="0">
                <a:solidFill>
                  <a:schemeClr val="accent1">
                    <a:lumMod val="75000"/>
                  </a:schemeClr>
                </a:solidFill>
                <a:latin typeface="Verdana" pitchFamily="34" charset="0"/>
              </a:rPr>
              <a:t>Thus, the interleaver acts as a "randomizer" of data bits, making it more robust to errors and improving the overall performance of the turbo code system. </a:t>
            </a:r>
          </a:p>
        </p:txBody>
      </p:sp>
    </p:spTree>
    <p:extLst>
      <p:ext uri="{BB962C8B-B14F-4D97-AF65-F5344CB8AC3E}">
        <p14:creationId xmlns:p14="http://schemas.microsoft.com/office/powerpoint/2010/main" val="23464518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609600" y="304800"/>
            <a:ext cx="8229600" cy="1143000"/>
          </a:xfrm>
        </p:spPr>
        <p:txBody>
          <a:bodyPr>
            <a:normAutofit fontScale="90000"/>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Block Diagram of the Turbo Encoder</a:t>
            </a:r>
          </a:p>
        </p:txBody>
      </p:sp>
      <p:sp>
        <p:nvSpPr>
          <p:cNvPr id="23" name="TextBox 22"/>
          <p:cNvSpPr txBox="1"/>
          <p:nvPr/>
        </p:nvSpPr>
        <p:spPr>
          <a:xfrm>
            <a:off x="7801897" y="6253315"/>
            <a:ext cx="1082348" cy="369332"/>
          </a:xfrm>
          <a:prstGeom prst="rect">
            <a:avLst/>
          </a:prstGeom>
          <a:noFill/>
        </p:spPr>
        <p:txBody>
          <a:bodyPr wrap="none" rtlCol="0">
            <a:spAutoFit/>
          </a:bodyPr>
          <a:lstStyle/>
          <a:p>
            <a:r>
              <a:rPr lang="en-US" b="1" dirty="0">
                <a:solidFill>
                  <a:srgbClr val="0070C0"/>
                </a:solidFill>
              </a:rPr>
              <a:t>Contd…</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1342066" y="2084269"/>
            <a:ext cx="6764667" cy="3532577"/>
          </a:xfrm>
          <a:prstGeom prst="rect">
            <a:avLst/>
          </a:prstGeom>
          <a:noFill/>
          <a:ln>
            <a:noFill/>
          </a:ln>
        </p:spPr>
      </p:pic>
    </p:spTree>
    <p:extLst>
      <p:ext uri="{BB962C8B-B14F-4D97-AF65-F5344CB8AC3E}">
        <p14:creationId xmlns:p14="http://schemas.microsoft.com/office/powerpoint/2010/main" val="348975264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609600" y="304800"/>
            <a:ext cx="8229600" cy="1143000"/>
          </a:xfrm>
        </p:spPr>
        <p:txBody>
          <a:bodyPr>
            <a:normAutofit fontScale="90000"/>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Encoder - Block Diagram Description</a:t>
            </a:r>
          </a:p>
        </p:txBody>
      </p:sp>
      <p:sp>
        <p:nvSpPr>
          <p:cNvPr id="5" name="Rectangle 3"/>
          <p:cNvSpPr>
            <a:spLocks noGrp="1" noChangeArrowheads="1"/>
          </p:cNvSpPr>
          <p:nvPr>
            <p:ph idx="1"/>
          </p:nvPr>
        </p:nvSpPr>
        <p:spPr>
          <a:xfrm>
            <a:off x="381000" y="2108815"/>
            <a:ext cx="8398858" cy="4248417"/>
          </a:xfrm>
        </p:spPr>
        <p:txBody>
          <a:bodyPr>
            <a:noAutofit/>
          </a:bodyPr>
          <a:lstStyle/>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Using pseudorandom interleavers and convolutional encoders (RSC) makes up the turbo encoder. </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A third of the workforce is employed by LTE. </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Fast code with simultaneous concatenation rate. </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Various RSCs work on two unique sets of data. The first is given original data and the  second Encoder gets the interleaved data from the first version of the data entered. </a:t>
            </a:r>
          </a:p>
        </p:txBody>
      </p:sp>
      <p:sp>
        <p:nvSpPr>
          <p:cNvPr id="4" name="TextBox 3"/>
          <p:cNvSpPr txBox="1"/>
          <p:nvPr/>
        </p:nvSpPr>
        <p:spPr>
          <a:xfrm>
            <a:off x="7801897" y="6253315"/>
            <a:ext cx="1082348" cy="369332"/>
          </a:xfrm>
          <a:prstGeom prst="rect">
            <a:avLst/>
          </a:prstGeom>
          <a:noFill/>
        </p:spPr>
        <p:txBody>
          <a:bodyPr wrap="none" rtlCol="0">
            <a:spAutoFit/>
          </a:bodyPr>
          <a:lstStyle/>
          <a:p>
            <a:r>
              <a:rPr lang="en-US" b="1" dirty="0">
                <a:solidFill>
                  <a:srgbClr val="0070C0"/>
                </a:solidFill>
              </a:rPr>
              <a:t>Contd…</a:t>
            </a:r>
          </a:p>
        </p:txBody>
      </p:sp>
    </p:spTree>
    <p:extLst>
      <p:ext uri="{BB962C8B-B14F-4D97-AF65-F5344CB8AC3E}">
        <p14:creationId xmlns:p14="http://schemas.microsoft.com/office/powerpoint/2010/main" val="12976302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609600" y="304800"/>
            <a:ext cx="8229600" cy="1143000"/>
          </a:xfrm>
        </p:spPr>
        <p:txBody>
          <a:bodyPr>
            <a:normAutofit fontScale="90000"/>
          </a:bodyPr>
          <a:lstStyle/>
          <a:p>
            <a:pPr>
              <a:defRPr/>
            </a:pPr>
            <a:r>
              <a:rPr lang="en-US" sz="4400" b="1" dirty="0">
                <a:solidFill>
                  <a:srgbClr val="0070C0"/>
                </a:solidFill>
                <a:effectLst>
                  <a:glow rad="101600">
                    <a:schemeClr val="accent2">
                      <a:satMod val="175000"/>
                      <a:alpha val="40000"/>
                    </a:schemeClr>
                  </a:glow>
                </a:effectLst>
                <a:latin typeface="Times New Roman" pitchFamily="18" charset="0"/>
              </a:rPr>
              <a:t>Encoder - Block Diagram Description</a:t>
            </a:r>
          </a:p>
        </p:txBody>
      </p:sp>
      <p:sp>
        <p:nvSpPr>
          <p:cNvPr id="5" name="Rectangle 3"/>
          <p:cNvSpPr>
            <a:spLocks noGrp="1" noChangeArrowheads="1"/>
          </p:cNvSpPr>
          <p:nvPr>
            <p:ph idx="1"/>
          </p:nvPr>
        </p:nvSpPr>
        <p:spPr>
          <a:xfrm>
            <a:off x="381000" y="2108815"/>
            <a:ext cx="8398858" cy="4248417"/>
          </a:xfrm>
        </p:spPr>
        <p:txBody>
          <a:bodyPr>
            <a:noAutofit/>
          </a:bodyPr>
          <a:lstStyle/>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Interleaving is a technique that scrambles the data bits. </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The outputs from RSC1 and RSC2 encoders as well as systematic input consists of a 8 bit output. </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The output of the turbo encoder, which is a 8 bit output  that is composed of the RSC1 and RSC2 encoder  outputs as well as systematic input. This will be sent to the Turbo decoder through the channel.</a:t>
            </a:r>
          </a:p>
        </p:txBody>
      </p:sp>
    </p:spTree>
    <p:extLst>
      <p:ext uri="{BB962C8B-B14F-4D97-AF65-F5344CB8AC3E}">
        <p14:creationId xmlns:p14="http://schemas.microsoft.com/office/powerpoint/2010/main" val="108969091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609600" y="304800"/>
            <a:ext cx="8229600" cy="1143000"/>
          </a:xfrm>
        </p:spPr>
        <p:txBody>
          <a:bodyPr>
            <a:normAutofit/>
          </a:bodyPr>
          <a:lstStyle/>
          <a:p>
            <a:pPr>
              <a:defRPr/>
            </a:pPr>
            <a:r>
              <a:rPr lang="en-US" sz="4400" b="1" dirty="0">
                <a:solidFill>
                  <a:srgbClr val="0070C0"/>
                </a:solidFill>
                <a:effectLst>
                  <a:glow rad="101600">
                    <a:schemeClr val="accent2">
                      <a:satMod val="175000"/>
                      <a:alpha val="40000"/>
                    </a:schemeClr>
                  </a:glow>
                </a:effectLst>
                <a:latin typeface="Times New Roman" pitchFamily="18" charset="0"/>
              </a:rPr>
              <a:t>Flow Chart of the Turbo Encoder</a:t>
            </a:r>
          </a:p>
        </p:txBody>
      </p:sp>
      <p:pic>
        <p:nvPicPr>
          <p:cNvPr id="6" name="Picture 5"/>
          <p:cNvPicPr/>
          <p:nvPr/>
        </p:nvPicPr>
        <p:blipFill>
          <a:blip r:embed="rId2">
            <a:extLst>
              <a:ext uri="{28A0092B-C50C-407E-A947-70E740481C1C}">
                <a14:useLocalDpi xmlns:a14="http://schemas.microsoft.com/office/drawing/2010/main" val="0"/>
              </a:ext>
            </a:extLst>
          </a:blip>
          <a:srcRect/>
          <a:stretch>
            <a:fillRect/>
          </a:stretch>
        </p:blipFill>
        <p:spPr bwMode="auto">
          <a:xfrm>
            <a:off x="2820021" y="1457960"/>
            <a:ext cx="2902049" cy="5172502"/>
          </a:xfrm>
          <a:prstGeom prst="rect">
            <a:avLst/>
          </a:prstGeom>
          <a:noFill/>
          <a:ln>
            <a:noFill/>
          </a:ln>
        </p:spPr>
      </p:pic>
    </p:spTree>
    <p:extLst>
      <p:ext uri="{BB962C8B-B14F-4D97-AF65-F5344CB8AC3E}">
        <p14:creationId xmlns:p14="http://schemas.microsoft.com/office/powerpoint/2010/main" val="20696730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278692" y="1687284"/>
            <a:ext cx="8484981" cy="4389120"/>
          </a:xfrm>
        </p:spPr>
        <p:txBody>
          <a:bodyPr>
            <a:noAutofit/>
          </a:bodyPr>
          <a:lstStyle/>
          <a:p>
            <a:pPr algn="just">
              <a:lnSpc>
                <a:spcPct val="150000"/>
              </a:lnSpc>
              <a:spcBef>
                <a:spcPts val="0"/>
              </a:spcBef>
              <a:buClr>
                <a:schemeClr val="tx2"/>
              </a:buClr>
              <a:buFont typeface="Wingdings" pitchFamily="2" charset="2"/>
              <a:buChar char="Ø"/>
              <a:defRPr/>
            </a:pPr>
            <a:r>
              <a:rPr lang="en-US" sz="1400" b="1" dirty="0">
                <a:solidFill>
                  <a:schemeClr val="accent1">
                    <a:lumMod val="75000"/>
                  </a:schemeClr>
                </a:solidFill>
                <a:latin typeface="Verdana" pitchFamily="34" charset="0"/>
              </a:rPr>
              <a:t> Turbo Encoder and Decoder are extensively utilized in wireless communication systems. </a:t>
            </a:r>
          </a:p>
          <a:p>
            <a:pPr algn="just">
              <a:lnSpc>
                <a:spcPct val="150000"/>
              </a:lnSpc>
              <a:spcBef>
                <a:spcPts val="0"/>
              </a:spcBef>
              <a:buClr>
                <a:schemeClr val="tx2"/>
              </a:buClr>
              <a:buFont typeface="Wingdings" pitchFamily="2" charset="2"/>
              <a:buChar char="Ø"/>
              <a:defRPr/>
            </a:pPr>
            <a:r>
              <a:rPr lang="en-US" sz="1400" b="1" dirty="0">
                <a:solidFill>
                  <a:schemeClr val="accent1">
                    <a:lumMod val="75000"/>
                  </a:schemeClr>
                </a:solidFill>
                <a:latin typeface="Verdana" pitchFamily="34" charset="0"/>
              </a:rPr>
              <a:t>In 4G and 5G technologies, the </a:t>
            </a:r>
            <a:r>
              <a:rPr lang="en-US" sz="1400" b="1" dirty="0">
                <a:solidFill>
                  <a:srgbClr val="FF0000"/>
                </a:solidFill>
                <a:effectLst>
                  <a:outerShdw blurRad="38100" dist="38100" dir="2700000" algn="tl">
                    <a:srgbClr val="000000">
                      <a:alpha val="43137"/>
                    </a:srgbClr>
                  </a:outerShdw>
                </a:effectLst>
                <a:latin typeface="Verdana" pitchFamily="34" charset="0"/>
              </a:rPr>
              <a:t>turbo codes are used for error correction </a:t>
            </a:r>
            <a:r>
              <a:rPr lang="en-US" sz="1400" b="1" dirty="0">
                <a:solidFill>
                  <a:schemeClr val="accent1">
                    <a:lumMod val="75000"/>
                  </a:schemeClr>
                </a:solidFill>
                <a:latin typeface="Verdana" pitchFamily="34" charset="0"/>
              </a:rPr>
              <a:t>in networks. </a:t>
            </a:r>
          </a:p>
          <a:p>
            <a:pPr algn="just">
              <a:lnSpc>
                <a:spcPct val="150000"/>
              </a:lnSpc>
              <a:spcBef>
                <a:spcPts val="0"/>
              </a:spcBef>
              <a:buClr>
                <a:schemeClr val="tx2"/>
              </a:buClr>
              <a:buFont typeface="Wingdings" pitchFamily="2" charset="2"/>
              <a:buChar char="Ø"/>
              <a:defRPr/>
            </a:pPr>
            <a:r>
              <a:rPr lang="en-US" sz="1400" b="1" dirty="0">
                <a:solidFill>
                  <a:schemeClr val="accent1">
                    <a:lumMod val="75000"/>
                  </a:schemeClr>
                </a:solidFill>
                <a:latin typeface="Verdana" pitchFamily="34" charset="0"/>
              </a:rPr>
              <a:t>Compared to turbo coding techniques, the polar codes used in the existing systems are implemented using SCD (Successive Cancellation Decoder).</a:t>
            </a:r>
          </a:p>
          <a:p>
            <a:pPr algn="just">
              <a:lnSpc>
                <a:spcPct val="150000"/>
              </a:lnSpc>
              <a:spcBef>
                <a:spcPts val="0"/>
              </a:spcBef>
              <a:buClr>
                <a:schemeClr val="tx2"/>
              </a:buClr>
              <a:buFont typeface="Wingdings" pitchFamily="2" charset="2"/>
              <a:buChar char="Ø"/>
              <a:defRPr/>
            </a:pPr>
            <a:r>
              <a:rPr lang="en-US" sz="1400" b="1" dirty="0">
                <a:solidFill>
                  <a:schemeClr val="accent1">
                    <a:lumMod val="75000"/>
                  </a:schemeClr>
                </a:solidFill>
                <a:latin typeface="Verdana" pitchFamily="34" charset="0"/>
              </a:rPr>
              <a:t>Due to its limited block length it has low decoding complexity and latency. </a:t>
            </a:r>
          </a:p>
          <a:p>
            <a:pPr algn="just">
              <a:lnSpc>
                <a:spcPct val="150000"/>
              </a:lnSpc>
              <a:spcBef>
                <a:spcPts val="0"/>
              </a:spcBef>
              <a:buClr>
                <a:schemeClr val="tx2"/>
              </a:buClr>
              <a:buFont typeface="Wingdings" pitchFamily="2" charset="2"/>
              <a:buChar char="Ø"/>
              <a:defRPr/>
            </a:pPr>
            <a:r>
              <a:rPr lang="en-US" sz="1400" b="1" dirty="0">
                <a:solidFill>
                  <a:schemeClr val="accent1">
                    <a:lumMod val="75000"/>
                  </a:schemeClr>
                </a:solidFill>
                <a:latin typeface="Verdana" pitchFamily="34" charset="0"/>
              </a:rPr>
              <a:t>In Turbo codes, </a:t>
            </a:r>
            <a:r>
              <a:rPr lang="en-US" sz="1400" b="1" dirty="0">
                <a:solidFill>
                  <a:srgbClr val="FF0000"/>
                </a:solidFill>
                <a:effectLst>
                  <a:outerShdw blurRad="38100" dist="38100" dir="2700000" algn="tl">
                    <a:srgbClr val="000000">
                      <a:alpha val="43137"/>
                    </a:srgbClr>
                  </a:outerShdw>
                </a:effectLst>
                <a:latin typeface="Verdana" pitchFamily="34" charset="0"/>
              </a:rPr>
              <a:t>MAP Algorithm and Max-Log-MAP algorithms </a:t>
            </a:r>
            <a:r>
              <a:rPr lang="en-US" sz="1400" b="1" dirty="0">
                <a:solidFill>
                  <a:schemeClr val="accent1">
                    <a:lumMod val="75000"/>
                  </a:schemeClr>
                </a:solidFill>
                <a:latin typeface="Verdana" pitchFamily="34" charset="0"/>
              </a:rPr>
              <a:t>are used for optimization. </a:t>
            </a:r>
          </a:p>
          <a:p>
            <a:pPr algn="just">
              <a:lnSpc>
                <a:spcPct val="150000"/>
              </a:lnSpc>
              <a:spcBef>
                <a:spcPts val="0"/>
              </a:spcBef>
              <a:buClr>
                <a:schemeClr val="tx2"/>
              </a:buClr>
              <a:buFont typeface="Wingdings" pitchFamily="2" charset="2"/>
              <a:buChar char="Ø"/>
              <a:defRPr/>
            </a:pPr>
            <a:r>
              <a:rPr lang="en-US" sz="1400" b="1" dirty="0">
                <a:solidFill>
                  <a:schemeClr val="accent1">
                    <a:lumMod val="75000"/>
                  </a:schemeClr>
                </a:solidFill>
                <a:latin typeface="Verdana" pitchFamily="34" charset="0"/>
              </a:rPr>
              <a:t>The proposed system uses a </a:t>
            </a:r>
            <a:r>
              <a:rPr lang="en-US" sz="1400" b="1" dirty="0">
                <a:solidFill>
                  <a:srgbClr val="FF0000"/>
                </a:solidFill>
                <a:effectLst>
                  <a:outerShdw blurRad="38100" dist="38100" dir="2700000" algn="tl">
                    <a:srgbClr val="000000">
                      <a:alpha val="43137"/>
                    </a:srgbClr>
                  </a:outerShdw>
                </a:effectLst>
                <a:latin typeface="Verdana" pitchFamily="34" charset="0"/>
              </a:rPr>
              <a:t>serial pipeline structure in turbo codes</a:t>
            </a:r>
            <a:r>
              <a:rPr lang="en-US" sz="1400" b="1" dirty="0">
                <a:solidFill>
                  <a:schemeClr val="accent1">
                    <a:lumMod val="75000"/>
                  </a:schemeClr>
                </a:solidFill>
                <a:effectLst>
                  <a:outerShdw blurRad="38100" dist="38100" dir="2700000" algn="tl">
                    <a:srgbClr val="000000">
                      <a:alpha val="43137"/>
                    </a:srgbClr>
                  </a:outerShdw>
                </a:effectLst>
                <a:latin typeface="Verdana" pitchFamily="34" charset="0"/>
              </a:rPr>
              <a:t> </a:t>
            </a:r>
            <a:r>
              <a:rPr lang="en-US" sz="1400" b="1" dirty="0">
                <a:solidFill>
                  <a:schemeClr val="accent1">
                    <a:lumMod val="75000"/>
                  </a:schemeClr>
                </a:solidFill>
                <a:latin typeface="Verdana" pitchFamily="34" charset="0"/>
              </a:rPr>
              <a:t>to minimize the throughput in wireless communication systems which is the biggest advantage of the efficiency of the design.</a:t>
            </a:r>
          </a:p>
        </p:txBody>
      </p:sp>
      <p:sp>
        <p:nvSpPr>
          <p:cNvPr id="6" name="Rectangle 2"/>
          <p:cNvSpPr>
            <a:spLocks noGrp="1" noChangeArrowheads="1"/>
          </p:cNvSpPr>
          <p:nvPr>
            <p:ph type="title"/>
          </p:nvPr>
        </p:nvSpPr>
        <p:spPr>
          <a:xfrm>
            <a:off x="609600" y="304800"/>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Outline of the Project</a:t>
            </a:r>
          </a:p>
        </p:txBody>
      </p:sp>
    </p:spTree>
  </p:cSld>
  <p:clrMapOvr>
    <a:masterClrMapping/>
  </p:clrMapOvr>
  <p:transition spd="slow">
    <p:pull dir="l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609600" y="304800"/>
            <a:ext cx="8229600" cy="1143000"/>
          </a:xfrm>
        </p:spPr>
        <p:txBody>
          <a:bodyPr>
            <a:normAutofit fontScale="90000"/>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Block Diagram of the Turbo Decoder</a:t>
            </a:r>
          </a:p>
        </p:txBody>
      </p:sp>
      <p:sp>
        <p:nvSpPr>
          <p:cNvPr id="23" name="TextBox 22"/>
          <p:cNvSpPr txBox="1"/>
          <p:nvPr/>
        </p:nvSpPr>
        <p:spPr>
          <a:xfrm>
            <a:off x="7801897" y="6253315"/>
            <a:ext cx="1082348" cy="369332"/>
          </a:xfrm>
          <a:prstGeom prst="rect">
            <a:avLst/>
          </a:prstGeom>
          <a:noFill/>
        </p:spPr>
        <p:txBody>
          <a:bodyPr wrap="none" rtlCol="0">
            <a:spAutoFit/>
          </a:bodyPr>
          <a:lstStyle/>
          <a:p>
            <a:r>
              <a:rPr lang="en-US" b="1" dirty="0">
                <a:solidFill>
                  <a:srgbClr val="0070C0"/>
                </a:solidFill>
              </a:rPr>
              <a:t>Contd…</a:t>
            </a:r>
          </a:p>
        </p:txBody>
      </p:sp>
      <p:pic>
        <p:nvPicPr>
          <p:cNvPr id="5" name="Picture 4"/>
          <p:cNvPicPr/>
          <p:nvPr/>
        </p:nvPicPr>
        <p:blipFill>
          <a:blip r:embed="rId2">
            <a:extLst>
              <a:ext uri="{28A0092B-C50C-407E-A947-70E740481C1C}">
                <a14:useLocalDpi xmlns:a14="http://schemas.microsoft.com/office/drawing/2010/main" val="0"/>
              </a:ext>
            </a:extLst>
          </a:blip>
          <a:srcRect/>
          <a:stretch>
            <a:fillRect/>
          </a:stretch>
        </p:blipFill>
        <p:spPr bwMode="auto">
          <a:xfrm>
            <a:off x="859809" y="1888407"/>
            <a:ext cx="7219666" cy="4198494"/>
          </a:xfrm>
          <a:prstGeom prst="rect">
            <a:avLst/>
          </a:prstGeom>
          <a:noFill/>
          <a:ln>
            <a:noFill/>
          </a:ln>
        </p:spPr>
      </p:pic>
    </p:spTree>
    <p:extLst>
      <p:ext uri="{BB962C8B-B14F-4D97-AF65-F5344CB8AC3E}">
        <p14:creationId xmlns:p14="http://schemas.microsoft.com/office/powerpoint/2010/main" val="114466549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609600" y="304800"/>
            <a:ext cx="8229600" cy="1143000"/>
          </a:xfrm>
        </p:spPr>
        <p:txBody>
          <a:bodyPr>
            <a:normAutofit fontScale="90000"/>
          </a:bodyPr>
          <a:lstStyle/>
          <a:p>
            <a:pPr>
              <a:defRPr/>
            </a:pPr>
            <a:r>
              <a:rPr lang="en-US" sz="4400" b="1" dirty="0">
                <a:solidFill>
                  <a:srgbClr val="0070C0"/>
                </a:solidFill>
                <a:effectLst>
                  <a:glow rad="101600">
                    <a:schemeClr val="accent2">
                      <a:satMod val="175000"/>
                      <a:alpha val="40000"/>
                    </a:schemeClr>
                  </a:glow>
                </a:effectLst>
                <a:latin typeface="Times New Roman" pitchFamily="18" charset="0"/>
              </a:rPr>
              <a:t>Decoder - Block Diagram Description</a:t>
            </a:r>
          </a:p>
        </p:txBody>
      </p:sp>
      <p:sp>
        <p:nvSpPr>
          <p:cNvPr id="5" name="Rectangle 3"/>
          <p:cNvSpPr>
            <a:spLocks noGrp="1" noChangeArrowheads="1"/>
          </p:cNvSpPr>
          <p:nvPr>
            <p:ph idx="1"/>
          </p:nvPr>
        </p:nvSpPr>
        <p:spPr>
          <a:xfrm>
            <a:off x="381000" y="2108815"/>
            <a:ext cx="8398858" cy="4248417"/>
          </a:xfrm>
        </p:spPr>
        <p:txBody>
          <a:bodyPr>
            <a:noAutofit/>
          </a:bodyPr>
          <a:lstStyle/>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The output of the upper decoder feeds into the lower decoder to form a turbo decoding iteration. </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Interleaver and deinterleaver blocks re-order data in this process. </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Decoding algorithms - Maximum A Posteriori (MAP), namely </a:t>
            </a:r>
            <a:r>
              <a:rPr lang="en-US" sz="1800" b="1" dirty="0" err="1">
                <a:solidFill>
                  <a:schemeClr val="accent1">
                    <a:lumMod val="75000"/>
                  </a:schemeClr>
                </a:solidFill>
                <a:latin typeface="Verdana" pitchFamily="34" charset="0"/>
              </a:rPr>
              <a:t>LogMAP</a:t>
            </a:r>
            <a:r>
              <a:rPr lang="en-US" sz="1800" b="1" dirty="0">
                <a:solidFill>
                  <a:schemeClr val="accent1">
                    <a:lumMod val="75000"/>
                  </a:schemeClr>
                </a:solidFill>
                <a:latin typeface="Verdana" pitchFamily="34" charset="0"/>
              </a:rPr>
              <a:t> and </a:t>
            </a:r>
            <a:r>
              <a:rPr lang="en-US" sz="1800" b="1" dirty="0" err="1">
                <a:solidFill>
                  <a:schemeClr val="accent1">
                    <a:lumMod val="75000"/>
                  </a:schemeClr>
                </a:solidFill>
                <a:latin typeface="Verdana" pitchFamily="34" charset="0"/>
              </a:rPr>
              <a:t>MaxLogMAP</a:t>
            </a:r>
            <a:r>
              <a:rPr lang="en-US" sz="1800" b="1" dirty="0">
                <a:solidFill>
                  <a:schemeClr val="accent1">
                    <a:lumMod val="75000"/>
                  </a:schemeClr>
                </a:solidFill>
                <a:latin typeface="Verdana" pitchFamily="34" charset="0"/>
              </a:rPr>
              <a:t> are used for the decoding process.</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p:txBody>
      </p:sp>
      <p:sp>
        <p:nvSpPr>
          <p:cNvPr id="4" name="TextBox 3"/>
          <p:cNvSpPr txBox="1"/>
          <p:nvPr/>
        </p:nvSpPr>
        <p:spPr>
          <a:xfrm>
            <a:off x="7801897" y="6253315"/>
            <a:ext cx="1082348" cy="369332"/>
          </a:xfrm>
          <a:prstGeom prst="rect">
            <a:avLst/>
          </a:prstGeom>
          <a:noFill/>
        </p:spPr>
        <p:txBody>
          <a:bodyPr wrap="none" rtlCol="0">
            <a:spAutoFit/>
          </a:bodyPr>
          <a:lstStyle/>
          <a:p>
            <a:r>
              <a:rPr lang="en-US" b="1" dirty="0">
                <a:solidFill>
                  <a:srgbClr val="0070C0"/>
                </a:solidFill>
              </a:rPr>
              <a:t>Contd…</a:t>
            </a:r>
          </a:p>
        </p:txBody>
      </p:sp>
    </p:spTree>
    <p:extLst>
      <p:ext uri="{BB962C8B-B14F-4D97-AF65-F5344CB8AC3E}">
        <p14:creationId xmlns:p14="http://schemas.microsoft.com/office/powerpoint/2010/main" val="417102323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609600" y="304800"/>
            <a:ext cx="8229600" cy="1143000"/>
          </a:xfrm>
        </p:spPr>
        <p:txBody>
          <a:bodyPr>
            <a:normAutofit fontScale="90000"/>
          </a:bodyPr>
          <a:lstStyle/>
          <a:p>
            <a:pPr>
              <a:defRPr/>
            </a:pPr>
            <a:r>
              <a:rPr lang="en-US" sz="4400" b="1" dirty="0">
                <a:solidFill>
                  <a:srgbClr val="0070C0"/>
                </a:solidFill>
                <a:effectLst>
                  <a:glow rad="101600">
                    <a:schemeClr val="accent2">
                      <a:satMod val="175000"/>
                      <a:alpha val="40000"/>
                    </a:schemeClr>
                  </a:glow>
                </a:effectLst>
                <a:latin typeface="Times New Roman" pitchFamily="18" charset="0"/>
              </a:rPr>
              <a:t>Decoder - Block Diagram Description</a:t>
            </a:r>
          </a:p>
        </p:txBody>
      </p:sp>
      <p:sp>
        <p:nvSpPr>
          <p:cNvPr id="5" name="Rectangle 3"/>
          <p:cNvSpPr>
            <a:spLocks noGrp="1" noChangeArrowheads="1"/>
          </p:cNvSpPr>
          <p:nvPr>
            <p:ph idx="1"/>
          </p:nvPr>
        </p:nvSpPr>
        <p:spPr>
          <a:xfrm>
            <a:off x="312761" y="1904098"/>
            <a:ext cx="8398858" cy="4248417"/>
          </a:xfrm>
        </p:spPr>
        <p:txBody>
          <a:bodyPr>
            <a:noAutofit/>
          </a:bodyPr>
          <a:lstStyle/>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It consists of two decoders which work together.</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The operation depends on the soft decision information based on each decoder. </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After starting of an operation, </a:t>
            </a:r>
            <a:r>
              <a:rPr lang="en-US" sz="1800" b="1" dirty="0" err="1">
                <a:solidFill>
                  <a:schemeClr val="accent1">
                    <a:lumMod val="75000"/>
                  </a:schemeClr>
                </a:solidFill>
                <a:latin typeface="Verdana" pitchFamily="34" charset="0"/>
              </a:rPr>
              <a:t>Zk</a:t>
            </a:r>
            <a:r>
              <a:rPr lang="en-US" sz="1800" b="1" dirty="0">
                <a:solidFill>
                  <a:schemeClr val="accent1">
                    <a:lumMod val="75000"/>
                  </a:schemeClr>
                </a:solidFill>
                <a:latin typeface="Verdana" pitchFamily="34" charset="0"/>
              </a:rPr>
              <a:t> is noted as soft decision of one decoder, and is called as extrinsic information. This is used to initialize the other decoder. </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The decoded information is moved around the loop until the soft decisions meet the set of values. </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Here, the last extrinsic information is used from the first decoder to calculate the values of messages.</a:t>
            </a:r>
          </a:p>
        </p:txBody>
      </p:sp>
    </p:spTree>
    <p:extLst>
      <p:ext uri="{BB962C8B-B14F-4D97-AF65-F5344CB8AC3E}">
        <p14:creationId xmlns:p14="http://schemas.microsoft.com/office/powerpoint/2010/main" val="72109600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609600" y="304800"/>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Proposed – MAP Algorithm</a:t>
            </a:r>
          </a:p>
        </p:txBody>
      </p:sp>
      <p:sp>
        <p:nvSpPr>
          <p:cNvPr id="7" name="Rectangle 3"/>
          <p:cNvSpPr>
            <a:spLocks noGrp="1" noChangeArrowheads="1"/>
          </p:cNvSpPr>
          <p:nvPr>
            <p:ph idx="1"/>
          </p:nvPr>
        </p:nvSpPr>
        <p:spPr>
          <a:xfrm>
            <a:off x="158086" y="2118704"/>
            <a:ext cx="8681114" cy="5312501"/>
          </a:xfrm>
        </p:spPr>
        <p:txBody>
          <a:bodyPr>
            <a:noAutofit/>
          </a:bodyPr>
          <a:lstStyle/>
          <a:p>
            <a:pPr algn="just">
              <a:buClr>
                <a:schemeClr val="tx2"/>
              </a:buClr>
              <a:buFont typeface="Wingdings" pitchFamily="2" charset="2"/>
              <a:buChar char="Ø"/>
              <a:defRPr/>
            </a:pPr>
            <a:r>
              <a:rPr lang="en-US" sz="1600" b="1" dirty="0">
                <a:solidFill>
                  <a:schemeClr val="accent1">
                    <a:lumMod val="75000"/>
                  </a:schemeClr>
                </a:solidFill>
                <a:latin typeface="Verdana" pitchFamily="34" charset="0"/>
              </a:rPr>
              <a:t> The decoding process of the turbo codes is based on iterations, performed by the MAP algorithm. This is applied for each constituent code. </a:t>
            </a:r>
          </a:p>
          <a:p>
            <a:pPr algn="just">
              <a:buClr>
                <a:schemeClr val="tx2"/>
              </a:buClr>
              <a:buFont typeface="Wingdings" pitchFamily="2" charset="2"/>
              <a:buChar char="Ø"/>
              <a:defRPr/>
            </a:pPr>
            <a:endParaRPr lang="en-US" sz="16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600" b="1" dirty="0">
                <a:solidFill>
                  <a:schemeClr val="accent1">
                    <a:lumMod val="75000"/>
                  </a:schemeClr>
                </a:solidFill>
                <a:latin typeface="Verdana" pitchFamily="34" charset="0"/>
              </a:rPr>
              <a:t>MAP algorithm is implemented by the SISO decoder, which is used to check the reliability of the received information.</a:t>
            </a:r>
          </a:p>
          <a:p>
            <a:pPr algn="just">
              <a:buClr>
                <a:schemeClr val="tx2"/>
              </a:buClr>
              <a:buFont typeface="Wingdings" pitchFamily="2" charset="2"/>
              <a:buChar char="Ø"/>
              <a:defRPr/>
            </a:pPr>
            <a:endParaRPr lang="en-US" sz="16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600" b="1" dirty="0">
                <a:solidFill>
                  <a:schemeClr val="accent1">
                    <a:lumMod val="75000"/>
                  </a:schemeClr>
                </a:solidFill>
                <a:latin typeface="Verdana" pitchFamily="34" charset="0"/>
              </a:rPr>
              <a:t>This will become complex in computing the multiplications and exponential operations, which are needed in the trellis diagram implementation. </a:t>
            </a:r>
          </a:p>
          <a:p>
            <a:pPr algn="just">
              <a:buClr>
                <a:schemeClr val="tx2"/>
              </a:buClr>
              <a:buFont typeface="Wingdings" pitchFamily="2" charset="2"/>
              <a:buChar char="Ø"/>
              <a:defRPr/>
            </a:pPr>
            <a:endParaRPr lang="en-US" sz="16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600" b="1" dirty="0">
                <a:solidFill>
                  <a:schemeClr val="accent1">
                    <a:lumMod val="75000"/>
                  </a:schemeClr>
                </a:solidFill>
                <a:latin typeface="Verdana" pitchFamily="34" charset="0"/>
              </a:rPr>
              <a:t>For reducing the complexity of the decoder, the two other SISO decoders are developed, in which the complexity of these algorithms will be less as compared to MAP algorithm and those two algorithms are Max Log-MAP and Log-MAP algorithm.</a:t>
            </a:r>
          </a:p>
        </p:txBody>
      </p:sp>
      <p:sp>
        <p:nvSpPr>
          <p:cNvPr id="4" name="TextBox 3"/>
          <p:cNvSpPr txBox="1"/>
          <p:nvPr/>
        </p:nvSpPr>
        <p:spPr>
          <a:xfrm>
            <a:off x="7801897" y="6253315"/>
            <a:ext cx="1082348" cy="369332"/>
          </a:xfrm>
          <a:prstGeom prst="rect">
            <a:avLst/>
          </a:prstGeom>
          <a:noFill/>
        </p:spPr>
        <p:txBody>
          <a:bodyPr wrap="none" rtlCol="0">
            <a:spAutoFit/>
          </a:bodyPr>
          <a:lstStyle/>
          <a:p>
            <a:r>
              <a:rPr lang="en-US" b="1" dirty="0">
                <a:solidFill>
                  <a:srgbClr val="0070C0"/>
                </a:solidFill>
              </a:rPr>
              <a:t>Contd…</a:t>
            </a:r>
          </a:p>
        </p:txBody>
      </p:sp>
    </p:spTree>
    <p:extLst>
      <p:ext uri="{BB962C8B-B14F-4D97-AF65-F5344CB8AC3E}">
        <p14:creationId xmlns:p14="http://schemas.microsoft.com/office/powerpoint/2010/main" val="174858251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609600" y="304800"/>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Proposed – MAP Algorithm</a:t>
            </a:r>
          </a:p>
        </p:txBody>
      </p:sp>
      <p:sp>
        <p:nvSpPr>
          <p:cNvPr id="7" name="Rectangle 3"/>
          <p:cNvSpPr>
            <a:spLocks noGrp="1" noChangeArrowheads="1"/>
          </p:cNvSpPr>
          <p:nvPr>
            <p:ph idx="1"/>
          </p:nvPr>
        </p:nvSpPr>
        <p:spPr>
          <a:xfrm>
            <a:off x="158086" y="1722919"/>
            <a:ext cx="8681114" cy="5312501"/>
          </a:xfrm>
        </p:spPr>
        <p:txBody>
          <a:bodyPr>
            <a:noAutofit/>
          </a:bodyPr>
          <a:lstStyle/>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Log-MAP Algorithm:</a:t>
            </a:r>
          </a:p>
          <a:p>
            <a:pPr algn="just">
              <a:buClr>
                <a:schemeClr val="tx2"/>
              </a:buClr>
              <a:buFont typeface="Wingdings" pitchFamily="2" charset="2"/>
              <a:buChar char="Ø"/>
              <a:defRPr/>
            </a:pPr>
            <a:endParaRPr lang="en-US" sz="1600" b="1" dirty="0">
              <a:solidFill>
                <a:schemeClr val="accent1">
                  <a:lumMod val="75000"/>
                </a:schemeClr>
              </a:solidFill>
              <a:latin typeface="Verdana" pitchFamily="34" charset="0"/>
            </a:endParaRPr>
          </a:p>
          <a:p>
            <a:pPr lvl="1" algn="just">
              <a:buClr>
                <a:schemeClr val="tx2"/>
              </a:buClr>
              <a:buFont typeface="Wingdings" panose="05000000000000000000" pitchFamily="2" charset="2"/>
              <a:buChar char="v"/>
              <a:defRPr/>
            </a:pPr>
            <a:r>
              <a:rPr lang="en-US" sz="1400" b="1" dirty="0">
                <a:solidFill>
                  <a:schemeClr val="accent1">
                    <a:lumMod val="75000"/>
                  </a:schemeClr>
                </a:solidFill>
                <a:latin typeface="Verdana" pitchFamily="34" charset="0"/>
              </a:rPr>
              <a:t>The Log-MAP algorithm is an iterative decoding process that estimates the most likely transmitted data bits based on the received signal and a priori probabilities(the likely transmitted data). </a:t>
            </a:r>
          </a:p>
          <a:p>
            <a:pPr lvl="1" algn="just">
              <a:buClr>
                <a:schemeClr val="tx2"/>
              </a:buClr>
              <a:buFont typeface="Wingdings" panose="05000000000000000000" pitchFamily="2" charset="2"/>
              <a:buChar char="v"/>
              <a:defRPr/>
            </a:pPr>
            <a:endParaRPr lang="en-US" sz="1400" b="1" dirty="0">
              <a:solidFill>
                <a:schemeClr val="accent1">
                  <a:lumMod val="75000"/>
                </a:schemeClr>
              </a:solidFill>
              <a:latin typeface="Verdana" pitchFamily="34" charset="0"/>
            </a:endParaRPr>
          </a:p>
          <a:p>
            <a:pPr lvl="1" algn="just">
              <a:buClr>
                <a:schemeClr val="tx2"/>
              </a:buClr>
              <a:buFont typeface="Wingdings" panose="05000000000000000000" pitchFamily="2" charset="2"/>
              <a:buChar char="v"/>
              <a:defRPr/>
            </a:pPr>
            <a:r>
              <a:rPr lang="en-US" sz="1400" b="1" dirty="0">
                <a:solidFill>
                  <a:schemeClr val="accent1">
                    <a:lumMod val="75000"/>
                  </a:schemeClr>
                </a:solidFill>
                <a:latin typeface="Verdana" pitchFamily="34" charset="0"/>
              </a:rPr>
              <a:t>It utilizes the log-likelihood ratio (LLR), which is the logarithm of the ratio of probabilities, to represent the confidence in a bit's value. </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Max-Log-MAP Algorithm:</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lvl="1" algn="just">
              <a:buClr>
                <a:schemeClr val="tx2"/>
              </a:buClr>
              <a:buFont typeface="Wingdings" panose="05000000000000000000" pitchFamily="2" charset="2"/>
              <a:buChar char="v"/>
              <a:defRPr/>
            </a:pPr>
            <a:r>
              <a:rPr lang="en-US" sz="1400" b="1" dirty="0">
                <a:solidFill>
                  <a:schemeClr val="accent1">
                    <a:lumMod val="75000"/>
                  </a:schemeClr>
                </a:solidFill>
                <a:latin typeface="Verdana" pitchFamily="34" charset="0"/>
              </a:rPr>
              <a:t>This algorithm simplifies Log-MAP by taking the maximum of the log-likelihood ratios instead of calculating the full log-likelihood, reducing the complexity.</a:t>
            </a:r>
          </a:p>
          <a:p>
            <a:pPr lvl="1" algn="just">
              <a:buClr>
                <a:schemeClr val="tx2"/>
              </a:buClr>
              <a:buFont typeface="Wingdings" panose="05000000000000000000" pitchFamily="2" charset="2"/>
              <a:buChar char="v"/>
              <a:defRPr/>
            </a:pPr>
            <a:endParaRPr lang="en-US" sz="1400" b="1" dirty="0">
              <a:solidFill>
                <a:schemeClr val="accent1">
                  <a:lumMod val="75000"/>
                </a:schemeClr>
              </a:solidFill>
              <a:latin typeface="Verdana" pitchFamily="34" charset="0"/>
            </a:endParaRPr>
          </a:p>
          <a:p>
            <a:pPr lvl="1" algn="just">
              <a:buClr>
                <a:schemeClr val="tx2"/>
              </a:buClr>
              <a:buFont typeface="Wingdings" panose="05000000000000000000" pitchFamily="2" charset="2"/>
              <a:buChar char="v"/>
              <a:defRPr/>
            </a:pPr>
            <a:r>
              <a:rPr lang="en-US" sz="1400" b="1" dirty="0">
                <a:solidFill>
                  <a:schemeClr val="accent1">
                    <a:lumMod val="75000"/>
                  </a:schemeClr>
                </a:solidFill>
                <a:latin typeface="Verdana" pitchFamily="34" charset="0"/>
              </a:rPr>
              <a:t>The Max-Log-MAP is a practical approximation of the Log-MAP. It performs computations in the logarithmic domain, which simplifies the implementation (especially in hardware) and improves performance. </a:t>
            </a:r>
          </a:p>
          <a:p>
            <a:pPr marL="0" indent="0" algn="just">
              <a:buClr>
                <a:schemeClr val="tx2"/>
              </a:buClr>
              <a:buNone/>
              <a:defRPr/>
            </a:pPr>
            <a:endParaRPr lang="en-US" sz="1800" b="1" dirty="0">
              <a:solidFill>
                <a:schemeClr val="accent1">
                  <a:lumMod val="75000"/>
                </a:schemeClr>
              </a:solidFill>
              <a:latin typeface="Verdana" pitchFamily="34" charset="0"/>
            </a:endParaRPr>
          </a:p>
          <a:p>
            <a:pPr marL="0" indent="0" algn="just">
              <a:buClr>
                <a:schemeClr val="tx2"/>
              </a:buClr>
              <a:buNone/>
              <a:defRPr/>
            </a:pPr>
            <a:endParaRPr lang="en-US" sz="1800" b="1" dirty="0">
              <a:solidFill>
                <a:schemeClr val="accent1">
                  <a:lumMod val="75000"/>
                </a:schemeClr>
              </a:solidFill>
              <a:latin typeface="Verdana" pitchFamily="34" charset="0"/>
            </a:endParaRPr>
          </a:p>
        </p:txBody>
      </p:sp>
    </p:spTree>
    <p:extLst>
      <p:ext uri="{BB962C8B-B14F-4D97-AF65-F5344CB8AC3E}">
        <p14:creationId xmlns:p14="http://schemas.microsoft.com/office/powerpoint/2010/main" val="182655982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609600" y="727880"/>
            <a:ext cx="8229600" cy="1143000"/>
          </a:xfrm>
        </p:spPr>
        <p:txBody>
          <a:bodyPr>
            <a:normAutofit fontScale="90000"/>
          </a:bodyPr>
          <a:lstStyle/>
          <a:p>
            <a:pPr>
              <a:defRPr/>
            </a:pPr>
            <a:br>
              <a:rPr lang="en-US" sz="4400" b="1" dirty="0">
                <a:solidFill>
                  <a:srgbClr val="0070C0"/>
                </a:solidFill>
                <a:effectLst>
                  <a:glow rad="101600">
                    <a:schemeClr val="accent2">
                      <a:satMod val="175000"/>
                      <a:alpha val="40000"/>
                    </a:schemeClr>
                  </a:glow>
                </a:effectLst>
                <a:latin typeface="Times New Roman" pitchFamily="18" charset="0"/>
              </a:rPr>
            </a:br>
            <a:r>
              <a:rPr lang="en-US" sz="3600" b="1" dirty="0">
                <a:solidFill>
                  <a:srgbClr val="0070C0"/>
                </a:solidFill>
                <a:effectLst>
                  <a:glow rad="101600">
                    <a:schemeClr val="accent2">
                      <a:satMod val="175000"/>
                      <a:alpha val="40000"/>
                    </a:schemeClr>
                  </a:glow>
                </a:effectLst>
                <a:latin typeface="Times New Roman" pitchFamily="18" charset="0"/>
              </a:rPr>
              <a:t>Maximum A Posteriori (MAP) Decoding Algorithm - Advantages</a:t>
            </a:r>
          </a:p>
        </p:txBody>
      </p:sp>
      <p:sp>
        <p:nvSpPr>
          <p:cNvPr id="7" name="Rectangle 3"/>
          <p:cNvSpPr>
            <a:spLocks noGrp="1" noChangeArrowheads="1"/>
          </p:cNvSpPr>
          <p:nvPr>
            <p:ph idx="1"/>
          </p:nvPr>
        </p:nvSpPr>
        <p:spPr>
          <a:xfrm>
            <a:off x="158086" y="2118704"/>
            <a:ext cx="8681114" cy="5312501"/>
          </a:xfrm>
        </p:spPr>
        <p:txBody>
          <a:bodyPr>
            <a:noAutofit/>
          </a:bodyPr>
          <a:lstStyle/>
          <a:p>
            <a:pPr algn="just">
              <a:buClr>
                <a:schemeClr val="tx2"/>
              </a:buClr>
              <a:buFont typeface="Wingdings" pitchFamily="2" charset="2"/>
              <a:buChar char="Ø"/>
              <a:defRPr/>
            </a:pPr>
            <a:endParaRPr lang="en-US" sz="16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2000" b="1" dirty="0">
                <a:solidFill>
                  <a:schemeClr val="accent1">
                    <a:lumMod val="75000"/>
                  </a:schemeClr>
                </a:solidFill>
                <a:latin typeface="Verdana" pitchFamily="34" charset="0"/>
              </a:rPr>
              <a:t>In essence, the Log-MAP (especially the Max-Log-MAP) algorithm is a key component of Turbo code decoding in LTE, enabling robust and reliable data recovery even in the presence of channel errors. </a:t>
            </a:r>
          </a:p>
          <a:p>
            <a:pPr algn="just">
              <a:buClr>
                <a:schemeClr val="tx2"/>
              </a:buClr>
              <a:buFont typeface="Wingdings" pitchFamily="2" charset="2"/>
              <a:buChar char="Ø"/>
              <a:defRPr/>
            </a:pPr>
            <a:endParaRPr lang="en-US" sz="20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2000" b="1" dirty="0">
                <a:solidFill>
                  <a:schemeClr val="accent1">
                    <a:lumMod val="75000"/>
                  </a:schemeClr>
                </a:solidFill>
                <a:latin typeface="Verdana" pitchFamily="34" charset="0"/>
              </a:rPr>
              <a:t>It's used to recover the original data from the received, possibly corrupted, signal. </a:t>
            </a:r>
          </a:p>
          <a:p>
            <a:pPr algn="just">
              <a:buClr>
                <a:schemeClr val="tx2"/>
              </a:buClr>
              <a:buFont typeface="Wingdings" pitchFamily="2" charset="2"/>
              <a:buChar char="Ø"/>
              <a:defRPr/>
            </a:pPr>
            <a:endParaRPr lang="en-US" sz="20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2000" b="1" dirty="0">
                <a:solidFill>
                  <a:schemeClr val="accent1">
                    <a:lumMod val="75000"/>
                  </a:schemeClr>
                </a:solidFill>
                <a:latin typeface="Verdana" pitchFamily="34" charset="0"/>
              </a:rPr>
              <a:t>This algorithm performs computations in the logarithmic domain, simplifying implementation while maintaining good performance. </a:t>
            </a:r>
          </a:p>
        </p:txBody>
      </p:sp>
    </p:spTree>
    <p:extLst>
      <p:ext uri="{BB962C8B-B14F-4D97-AF65-F5344CB8AC3E}">
        <p14:creationId xmlns:p14="http://schemas.microsoft.com/office/powerpoint/2010/main" val="3135208623"/>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304800" y="1876124"/>
            <a:ext cx="8686800" cy="4746523"/>
          </a:xfrm>
        </p:spPr>
        <p:txBody>
          <a:bodyPr>
            <a:noAutofit/>
          </a:bodyPr>
          <a:lstStyle/>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The main objective of this project is to implement </a:t>
            </a:r>
            <a:r>
              <a:rPr lang="en-US" sz="1800" b="1" dirty="0">
                <a:solidFill>
                  <a:srgbClr val="FF0000"/>
                </a:solidFill>
                <a:effectLst>
                  <a:outerShdw blurRad="38100" dist="38100" dir="2700000" algn="tl">
                    <a:srgbClr val="000000">
                      <a:alpha val="43137"/>
                    </a:srgbClr>
                  </a:outerShdw>
                </a:effectLst>
                <a:latin typeface="Verdana" pitchFamily="34" charset="0"/>
              </a:rPr>
              <a:t>Turbo encoder and decoder</a:t>
            </a:r>
            <a:r>
              <a:rPr lang="en-US" sz="1800" b="1" dirty="0">
                <a:solidFill>
                  <a:schemeClr val="accent1">
                    <a:lumMod val="75000"/>
                  </a:schemeClr>
                </a:solidFill>
                <a:latin typeface="Verdana" pitchFamily="34" charset="0"/>
              </a:rPr>
              <a:t>.</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To implement a serial pipelined architecture inorder to enhance throughput and efficiency in Turbo coding for wireless communication systems.</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To correct the errors and retrieve the original message and to reduce the number of iterations required to decode the information bits being transmitted.</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p:txBody>
      </p:sp>
      <p:sp>
        <p:nvSpPr>
          <p:cNvPr id="7" name="Rectangle 2"/>
          <p:cNvSpPr>
            <a:spLocks noGrp="1" noChangeArrowheads="1"/>
          </p:cNvSpPr>
          <p:nvPr>
            <p:ph type="title"/>
          </p:nvPr>
        </p:nvSpPr>
        <p:spPr>
          <a:xfrm>
            <a:off x="609600" y="304800"/>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Objective of the Project</a:t>
            </a:r>
          </a:p>
        </p:txBody>
      </p:sp>
    </p:spTree>
    <p:extLst>
      <p:ext uri="{BB962C8B-B14F-4D97-AF65-F5344CB8AC3E}">
        <p14:creationId xmlns:p14="http://schemas.microsoft.com/office/powerpoint/2010/main" val="1213613898"/>
      </p:ext>
    </p:extLst>
  </p:cSld>
  <p:clrMapOvr>
    <a:masterClrMapping/>
  </p:clrMapOvr>
  <p:transition spd="slow">
    <p:pull dir="l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
          <p:cNvSpPr>
            <a:spLocks noGrp="1" noChangeArrowheads="1"/>
          </p:cNvSpPr>
          <p:nvPr>
            <p:ph type="title"/>
          </p:nvPr>
        </p:nvSpPr>
        <p:spPr>
          <a:xfrm>
            <a:off x="609600" y="304800"/>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Software Used </a:t>
            </a:r>
          </a:p>
        </p:txBody>
      </p:sp>
      <p:sp>
        <p:nvSpPr>
          <p:cNvPr id="5" name="Rectangle 3"/>
          <p:cNvSpPr>
            <a:spLocks noGrp="1" noChangeArrowheads="1"/>
          </p:cNvSpPr>
          <p:nvPr>
            <p:ph idx="1"/>
          </p:nvPr>
        </p:nvSpPr>
        <p:spPr>
          <a:xfrm>
            <a:off x="381000" y="2108815"/>
            <a:ext cx="8686800" cy="4248417"/>
          </a:xfrm>
        </p:spPr>
        <p:txBody>
          <a:bodyPr>
            <a:noAutofit/>
          </a:bodyPr>
          <a:lstStyle/>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The verilog code simulation of the proposed system is synthesized using </a:t>
            </a:r>
            <a:r>
              <a:rPr lang="en-US" sz="1800" b="1" dirty="0">
                <a:solidFill>
                  <a:srgbClr val="FF0000"/>
                </a:solidFill>
                <a:effectLst>
                  <a:outerShdw blurRad="38100" dist="38100" dir="2700000" algn="tl">
                    <a:srgbClr val="000000">
                      <a:alpha val="43137"/>
                    </a:srgbClr>
                  </a:outerShdw>
                </a:effectLst>
                <a:latin typeface="Verdana" pitchFamily="34" charset="0"/>
              </a:rPr>
              <a:t>MODELSIM</a:t>
            </a:r>
            <a:r>
              <a:rPr lang="en-US" sz="1800" b="1" dirty="0">
                <a:solidFill>
                  <a:schemeClr val="accent1">
                    <a:lumMod val="75000"/>
                  </a:schemeClr>
                </a:solidFill>
                <a:latin typeface="Verdana" pitchFamily="34" charset="0"/>
              </a:rPr>
              <a:t> and the achieved wave plots results of the encoder and decoder are  cross-verified with the results obtained using </a:t>
            </a:r>
            <a:r>
              <a:rPr lang="en-US" sz="1800" b="1" dirty="0">
                <a:solidFill>
                  <a:srgbClr val="FF0000"/>
                </a:solidFill>
                <a:effectLst>
                  <a:outerShdw blurRad="38100" dist="38100" dir="2700000" algn="tl">
                    <a:srgbClr val="000000">
                      <a:alpha val="43137"/>
                    </a:srgbClr>
                  </a:outerShdw>
                </a:effectLst>
                <a:latin typeface="Verdana" pitchFamily="34" charset="0"/>
              </a:rPr>
              <a:t>MATLAB</a:t>
            </a:r>
            <a:r>
              <a:rPr lang="en-US" sz="1800" b="1" dirty="0">
                <a:solidFill>
                  <a:schemeClr val="accent1">
                    <a:lumMod val="75000"/>
                  </a:schemeClr>
                </a:solidFill>
                <a:latin typeface="Verdana" pitchFamily="34" charset="0"/>
              </a:rPr>
              <a:t> Software.</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p:txBody>
      </p:sp>
    </p:spTree>
    <p:extLst>
      <p:ext uri="{BB962C8B-B14F-4D97-AF65-F5344CB8AC3E}">
        <p14:creationId xmlns:p14="http://schemas.microsoft.com/office/powerpoint/2010/main" val="646378398"/>
      </p:ext>
    </p:extLst>
  </p:cSld>
  <p:clrMapOvr>
    <a:masterClrMapping/>
  </p:clrMapOvr>
  <p:transition spd="slow">
    <p:cover dir="l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1797562" y="2502089"/>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Results and Discussions</a:t>
            </a:r>
          </a:p>
        </p:txBody>
      </p:sp>
    </p:spTree>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609600" y="332094"/>
            <a:ext cx="8229600" cy="1143000"/>
          </a:xfrm>
        </p:spPr>
        <p:txBody>
          <a:bodyPr>
            <a:normAutofit/>
          </a:bodyPr>
          <a:lstStyle/>
          <a:p>
            <a:pPr>
              <a:defRPr/>
            </a:pPr>
            <a:r>
              <a:rPr lang="en-US" sz="3200" b="1" dirty="0">
                <a:solidFill>
                  <a:srgbClr val="0070C0"/>
                </a:solidFill>
                <a:effectLst>
                  <a:glow rad="101600">
                    <a:schemeClr val="accent2">
                      <a:satMod val="175000"/>
                      <a:alpha val="40000"/>
                    </a:schemeClr>
                  </a:glow>
                </a:effectLst>
                <a:latin typeface="Times New Roman" pitchFamily="18" charset="0"/>
              </a:rPr>
              <a:t>VERILOG CODING</a:t>
            </a:r>
          </a:p>
        </p:txBody>
      </p:sp>
      <p:sp>
        <p:nvSpPr>
          <p:cNvPr id="5" name="Rectangle 3"/>
          <p:cNvSpPr>
            <a:spLocks noGrp="1" noChangeArrowheads="1"/>
          </p:cNvSpPr>
          <p:nvPr>
            <p:ph idx="1"/>
          </p:nvPr>
        </p:nvSpPr>
        <p:spPr>
          <a:xfrm>
            <a:off x="212677" y="2225722"/>
            <a:ext cx="8626523" cy="5225956"/>
          </a:xfrm>
        </p:spPr>
        <p:txBody>
          <a:bodyPr>
            <a:noAutofit/>
          </a:bodyPr>
          <a:lstStyle/>
          <a:p>
            <a:pPr algn="just">
              <a:buClr>
                <a:schemeClr val="tx2"/>
              </a:buClr>
              <a:buFont typeface="Wingdings" pitchFamily="2" charset="2"/>
              <a:buChar char="Ø"/>
              <a:defRPr/>
            </a:pPr>
            <a:r>
              <a:rPr lang="en-US" sz="2000" b="1" dirty="0">
                <a:solidFill>
                  <a:schemeClr val="accent1">
                    <a:lumMod val="75000"/>
                  </a:schemeClr>
                </a:solidFill>
                <a:latin typeface="Verdana" pitchFamily="34" charset="0"/>
              </a:rPr>
              <a:t>A pipelined architecture for turbo encoders and decoders in Verilog can significantly improve throughput by allowing multiple stages of the encoding/decoding process to occur concurrently. </a:t>
            </a:r>
          </a:p>
          <a:p>
            <a:pPr algn="just">
              <a:buClr>
                <a:schemeClr val="tx2"/>
              </a:buClr>
              <a:buFont typeface="Wingdings" pitchFamily="2" charset="2"/>
              <a:buChar char="Ø"/>
              <a:defRPr/>
            </a:pPr>
            <a:endParaRPr lang="en-US" sz="20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2000" b="1" dirty="0">
                <a:solidFill>
                  <a:schemeClr val="accent1">
                    <a:lumMod val="75000"/>
                  </a:schemeClr>
                </a:solidFill>
                <a:latin typeface="Verdana" pitchFamily="34" charset="0"/>
              </a:rPr>
              <a:t>This approach involves breaking down the encoder and decoder into smaller, functionally independent stages and then interleaving their execution.</a:t>
            </a:r>
          </a:p>
          <a:p>
            <a:pPr algn="just">
              <a:buClr>
                <a:schemeClr val="tx2"/>
              </a:buClr>
              <a:buFont typeface="Wingdings" pitchFamily="2" charset="2"/>
              <a:buChar char="Ø"/>
              <a:defRPr/>
            </a:pPr>
            <a:endParaRPr lang="en-US" sz="20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2000" b="1" dirty="0">
                <a:solidFill>
                  <a:schemeClr val="accent1">
                    <a:lumMod val="75000"/>
                  </a:schemeClr>
                </a:solidFill>
                <a:latin typeface="Verdana" pitchFamily="34" charset="0"/>
              </a:rPr>
              <a:t>Results often show reduced processing time and increased data rate. </a:t>
            </a:r>
          </a:p>
        </p:txBody>
      </p:sp>
    </p:spTree>
    <p:extLst>
      <p:ext uri="{BB962C8B-B14F-4D97-AF65-F5344CB8AC3E}">
        <p14:creationId xmlns:p14="http://schemas.microsoft.com/office/powerpoint/2010/main" val="130271008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416257" y="1703468"/>
            <a:ext cx="8229600" cy="4389120"/>
          </a:xfrm>
        </p:spPr>
        <p:txBody>
          <a:bodyPr>
            <a:noAutofit/>
          </a:bodyPr>
          <a:lstStyle/>
          <a:p>
            <a:pPr algn="just">
              <a:buClr>
                <a:schemeClr val="tx2"/>
              </a:buClr>
              <a:buFont typeface="Wingdings" pitchFamily="2" charset="2"/>
              <a:buChar char="Ø"/>
              <a:defRPr/>
            </a:pPr>
            <a:r>
              <a:rPr lang="en-US" sz="2100" b="1" dirty="0">
                <a:solidFill>
                  <a:schemeClr val="accent1">
                    <a:lumMod val="75000"/>
                  </a:schemeClr>
                </a:solidFill>
                <a:latin typeface="Verdana" pitchFamily="34" charset="0"/>
              </a:rPr>
              <a:t> </a:t>
            </a:r>
            <a:r>
              <a:rPr lang="en-US" sz="1800" b="1" dirty="0">
                <a:solidFill>
                  <a:schemeClr val="accent1">
                    <a:lumMod val="75000"/>
                  </a:schemeClr>
                </a:solidFill>
                <a:latin typeface="Verdana" pitchFamily="34" charset="0"/>
              </a:rPr>
              <a:t>The purpose of a communication system is to transport information from a source to one or more user destinations via a communication channel. </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It is mandatory to reduce the data corruption by providing  suitable solution to the errors occurred during the communication process.</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rgbClr val="FF0000"/>
                </a:solidFill>
                <a:effectLst>
                  <a:outerShdw blurRad="38100" dist="38100" dir="2700000" algn="tl">
                    <a:srgbClr val="000000">
                      <a:alpha val="43137"/>
                    </a:srgbClr>
                  </a:outerShdw>
                </a:effectLst>
                <a:latin typeface="Verdana" pitchFamily="34" charset="0"/>
              </a:rPr>
              <a:t>Forward Error Correction (FEC)</a:t>
            </a:r>
            <a:r>
              <a:rPr lang="en-US" sz="1800" b="1" dirty="0">
                <a:solidFill>
                  <a:schemeClr val="accent1">
                    <a:lumMod val="75000"/>
                  </a:schemeClr>
                </a:solidFill>
                <a:latin typeface="Verdana" pitchFamily="34" charset="0"/>
              </a:rPr>
              <a:t> is a technique for error control during data transmission, whereby redundant information is added to the original data, which allows the receiver to detect and correct errors without the need to resend the data.</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endParaRPr lang="en-IN" sz="1800" dirty="0"/>
          </a:p>
          <a:p>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p:txBody>
      </p:sp>
      <p:sp>
        <p:nvSpPr>
          <p:cNvPr id="7" name="Rectangle 2"/>
          <p:cNvSpPr>
            <a:spLocks noGrp="1" noChangeArrowheads="1"/>
          </p:cNvSpPr>
          <p:nvPr>
            <p:ph type="title"/>
          </p:nvPr>
        </p:nvSpPr>
        <p:spPr>
          <a:xfrm>
            <a:off x="609600" y="304800"/>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Introduction</a:t>
            </a:r>
          </a:p>
        </p:txBody>
      </p:sp>
    </p:spTree>
    <p:extLst>
      <p:ext uri="{BB962C8B-B14F-4D97-AF65-F5344CB8AC3E}">
        <p14:creationId xmlns:p14="http://schemas.microsoft.com/office/powerpoint/2010/main" val="1496803174"/>
      </p:ext>
    </p:extLst>
  </p:cSld>
  <p:clrMapOvr>
    <a:masterClrMapping/>
  </p:clrMapOvr>
  <p:transition spd="slow">
    <p:pull dir="l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609600" y="645992"/>
            <a:ext cx="8229600" cy="1143000"/>
          </a:xfrm>
        </p:spPr>
        <p:txBody>
          <a:bodyPr>
            <a:normAutofit/>
          </a:bodyPr>
          <a:lstStyle/>
          <a:p>
            <a:pPr>
              <a:defRPr/>
            </a:pPr>
            <a:r>
              <a:rPr lang="en-US" sz="3200" b="1" dirty="0">
                <a:solidFill>
                  <a:srgbClr val="0070C0"/>
                </a:solidFill>
                <a:effectLst>
                  <a:glow rad="101600">
                    <a:schemeClr val="accent2">
                      <a:satMod val="175000"/>
                      <a:alpha val="40000"/>
                    </a:schemeClr>
                  </a:glow>
                </a:effectLst>
                <a:latin typeface="Times New Roman" pitchFamily="18" charset="0"/>
              </a:rPr>
              <a:t>PIPELINED IMPLEMENTATION – VERILOG CODE</a:t>
            </a:r>
          </a:p>
        </p:txBody>
      </p:sp>
      <p:sp>
        <p:nvSpPr>
          <p:cNvPr id="5" name="Rectangle 3"/>
          <p:cNvSpPr>
            <a:spLocks noGrp="1" noChangeArrowheads="1"/>
          </p:cNvSpPr>
          <p:nvPr>
            <p:ph idx="1"/>
          </p:nvPr>
        </p:nvSpPr>
        <p:spPr>
          <a:xfrm>
            <a:off x="212677" y="2225722"/>
            <a:ext cx="8626523" cy="5225956"/>
          </a:xfrm>
        </p:spPr>
        <p:txBody>
          <a:bodyPr>
            <a:noAutofit/>
          </a:bodyPr>
          <a:lstStyle/>
          <a:p>
            <a:pPr algn="just">
              <a:buClr>
                <a:schemeClr val="tx2"/>
              </a:buClr>
              <a:buFont typeface="Wingdings" pitchFamily="2" charset="2"/>
              <a:buChar char="Ø"/>
              <a:defRPr/>
            </a:pPr>
            <a:r>
              <a:rPr lang="en-US" sz="2000" b="1" dirty="0">
                <a:solidFill>
                  <a:srgbClr val="FF0000"/>
                </a:solidFill>
                <a:effectLst>
                  <a:outerShdw blurRad="38100" dist="38100" dir="2700000" algn="tl">
                    <a:srgbClr val="000000">
                      <a:alpha val="43137"/>
                    </a:srgbClr>
                  </a:outerShdw>
                </a:effectLst>
                <a:latin typeface="Verdana" pitchFamily="34" charset="0"/>
              </a:rPr>
              <a:t>Stage Division: </a:t>
            </a:r>
            <a:r>
              <a:rPr lang="en-US" sz="2000" b="1" dirty="0">
                <a:solidFill>
                  <a:schemeClr val="accent1">
                    <a:lumMod val="75000"/>
                  </a:schemeClr>
                </a:solidFill>
                <a:latin typeface="Verdana" pitchFamily="34" charset="0"/>
              </a:rPr>
              <a:t>The encoder and decoder are divided into smaller modules, each responsible for a specific part of the encoding/decoding process.</a:t>
            </a:r>
          </a:p>
          <a:p>
            <a:pPr algn="just">
              <a:buClr>
                <a:schemeClr val="tx2"/>
              </a:buClr>
              <a:buFont typeface="Wingdings" pitchFamily="2" charset="2"/>
              <a:buChar char="Ø"/>
              <a:defRPr/>
            </a:pPr>
            <a:endParaRPr lang="en-US" sz="2000"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2000" b="1" dirty="0">
                <a:solidFill>
                  <a:srgbClr val="FF0000"/>
                </a:solidFill>
                <a:effectLst>
                  <a:outerShdw blurRad="38100" dist="38100" dir="2700000" algn="tl">
                    <a:srgbClr val="000000">
                      <a:alpha val="43137"/>
                    </a:srgbClr>
                  </a:outerShdw>
                </a:effectLst>
                <a:latin typeface="Verdana" pitchFamily="34" charset="0"/>
              </a:rPr>
              <a:t>Interleaved Execution</a:t>
            </a:r>
            <a:r>
              <a:rPr lang="en-US" sz="2000" b="1" dirty="0">
                <a:solidFill>
                  <a:schemeClr val="accent1">
                    <a:lumMod val="75000"/>
                  </a:schemeClr>
                </a:solidFill>
                <a:latin typeface="Verdana" pitchFamily="34" charset="0"/>
              </a:rPr>
              <a:t>: The modules are connected in a way that allows them to operate concurrently, processing different stages of the encoding or decoding process is done serially. </a:t>
            </a:r>
          </a:p>
          <a:p>
            <a:pPr algn="just">
              <a:buClr>
                <a:schemeClr val="tx2"/>
              </a:buClr>
              <a:buFont typeface="Wingdings" pitchFamily="2" charset="2"/>
              <a:buChar char="Ø"/>
              <a:defRPr/>
            </a:pPr>
            <a:endParaRPr lang="en-US" sz="20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2000" b="1" dirty="0">
                <a:solidFill>
                  <a:srgbClr val="FF0000"/>
                </a:solidFill>
                <a:effectLst>
                  <a:outerShdw blurRad="38100" dist="38100" dir="2700000" algn="tl">
                    <a:srgbClr val="000000">
                      <a:alpha val="43137"/>
                    </a:srgbClr>
                  </a:outerShdw>
                </a:effectLst>
                <a:latin typeface="Verdana" pitchFamily="34" charset="0"/>
              </a:rPr>
              <a:t>Data Buffers:</a:t>
            </a:r>
            <a:r>
              <a:rPr lang="en-US" sz="2000" b="1" dirty="0">
                <a:solidFill>
                  <a:schemeClr val="accent1">
                    <a:lumMod val="75000"/>
                  </a:schemeClr>
                </a:solidFill>
                <a:latin typeface="Verdana" pitchFamily="34" charset="0"/>
              </a:rPr>
              <a:t> Buffers or queues are used to store intermediate data between pipeline stages, ensuring that data is available when needed. </a:t>
            </a:r>
          </a:p>
        </p:txBody>
      </p:sp>
    </p:spTree>
    <p:extLst>
      <p:ext uri="{BB962C8B-B14F-4D97-AF65-F5344CB8AC3E}">
        <p14:creationId xmlns:p14="http://schemas.microsoft.com/office/powerpoint/2010/main" val="278278993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09600" y="304800"/>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VERILOG CODE - ENCODER</a:t>
            </a:r>
          </a:p>
        </p:txBody>
      </p:sp>
      <p:sp>
        <p:nvSpPr>
          <p:cNvPr id="4" name="TextBox 3"/>
          <p:cNvSpPr txBox="1"/>
          <p:nvPr/>
        </p:nvSpPr>
        <p:spPr>
          <a:xfrm>
            <a:off x="7801897" y="6253315"/>
            <a:ext cx="1082348" cy="369332"/>
          </a:xfrm>
          <a:prstGeom prst="rect">
            <a:avLst/>
          </a:prstGeom>
          <a:noFill/>
        </p:spPr>
        <p:txBody>
          <a:bodyPr wrap="none" rtlCol="0">
            <a:spAutoFit/>
          </a:bodyPr>
          <a:lstStyle/>
          <a:p>
            <a:r>
              <a:rPr lang="en-US" b="1" dirty="0">
                <a:solidFill>
                  <a:srgbClr val="0070C0"/>
                </a:solidFill>
              </a:rPr>
              <a:t>Contd…</a:t>
            </a:r>
          </a:p>
        </p:txBody>
      </p:sp>
      <p:pic>
        <p:nvPicPr>
          <p:cNvPr id="2" name="Picture 1"/>
          <p:cNvPicPr>
            <a:picLocks noChangeAspect="1"/>
          </p:cNvPicPr>
          <p:nvPr/>
        </p:nvPicPr>
        <p:blipFill>
          <a:blip r:embed="rId2"/>
          <a:stretch>
            <a:fillRect/>
          </a:stretch>
        </p:blipFill>
        <p:spPr>
          <a:xfrm>
            <a:off x="306958" y="1565127"/>
            <a:ext cx="8577287" cy="2188008"/>
          </a:xfrm>
          <a:prstGeom prst="rect">
            <a:avLst/>
          </a:prstGeom>
        </p:spPr>
      </p:pic>
      <p:sp>
        <p:nvSpPr>
          <p:cNvPr id="5" name="Rectangle 3"/>
          <p:cNvSpPr>
            <a:spLocks noGrp="1" noChangeArrowheads="1"/>
          </p:cNvSpPr>
          <p:nvPr>
            <p:ph idx="1"/>
          </p:nvPr>
        </p:nvSpPr>
        <p:spPr>
          <a:xfrm>
            <a:off x="306958" y="4590267"/>
            <a:ext cx="8626523" cy="1401100"/>
          </a:xfrm>
        </p:spPr>
        <p:txBody>
          <a:bodyPr>
            <a:noAutofit/>
          </a:bodyPr>
          <a:lstStyle/>
          <a:p>
            <a:pPr algn="just">
              <a:buClr>
                <a:schemeClr val="tx2"/>
              </a:buClr>
              <a:buFont typeface="Wingdings" pitchFamily="2" charset="2"/>
              <a:buChar char="Ø"/>
              <a:defRPr/>
            </a:pPr>
            <a:r>
              <a:rPr lang="en-US" sz="2000" b="1" dirty="0">
                <a:solidFill>
                  <a:schemeClr val="accent1">
                    <a:lumMod val="75000"/>
                  </a:schemeClr>
                </a:solidFill>
                <a:latin typeface="Verdana" pitchFamily="34" charset="0"/>
              </a:rPr>
              <a:t>In the turbo encoder side, when the original bits are given as input, where the  systematic, upper encoder bit, lower encoded bits are generated. </a:t>
            </a:r>
          </a:p>
        </p:txBody>
      </p:sp>
    </p:spTree>
    <p:extLst>
      <p:ext uri="{BB962C8B-B14F-4D97-AF65-F5344CB8AC3E}">
        <p14:creationId xmlns:p14="http://schemas.microsoft.com/office/powerpoint/2010/main" val="197152099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09600" y="304800"/>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Input – Original Bits</a:t>
            </a:r>
          </a:p>
        </p:txBody>
      </p:sp>
      <p:sp>
        <p:nvSpPr>
          <p:cNvPr id="4" name="TextBox 3"/>
          <p:cNvSpPr txBox="1"/>
          <p:nvPr/>
        </p:nvSpPr>
        <p:spPr>
          <a:xfrm>
            <a:off x="7801897" y="6253315"/>
            <a:ext cx="1082348" cy="369332"/>
          </a:xfrm>
          <a:prstGeom prst="rect">
            <a:avLst/>
          </a:prstGeom>
          <a:noFill/>
        </p:spPr>
        <p:txBody>
          <a:bodyPr wrap="none" rtlCol="0">
            <a:spAutoFit/>
          </a:bodyPr>
          <a:lstStyle/>
          <a:p>
            <a:r>
              <a:rPr lang="en-US" b="1" dirty="0">
                <a:solidFill>
                  <a:srgbClr val="0070C0"/>
                </a:solidFill>
              </a:rPr>
              <a:t>Contd…</a:t>
            </a:r>
          </a:p>
        </p:txBody>
      </p:sp>
      <p:pic>
        <p:nvPicPr>
          <p:cNvPr id="3" name="Picture 2"/>
          <p:cNvPicPr>
            <a:picLocks noChangeAspect="1"/>
          </p:cNvPicPr>
          <p:nvPr/>
        </p:nvPicPr>
        <p:blipFill>
          <a:blip r:embed="rId2"/>
          <a:stretch>
            <a:fillRect/>
          </a:stretch>
        </p:blipFill>
        <p:spPr>
          <a:xfrm>
            <a:off x="609600" y="1584278"/>
            <a:ext cx="8370627" cy="4311555"/>
          </a:xfrm>
          <a:prstGeom prst="rect">
            <a:avLst/>
          </a:prstGeom>
        </p:spPr>
      </p:pic>
    </p:spTree>
    <p:extLst>
      <p:ext uri="{BB962C8B-B14F-4D97-AF65-F5344CB8AC3E}">
        <p14:creationId xmlns:p14="http://schemas.microsoft.com/office/powerpoint/2010/main" val="2489613852"/>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09600" y="304800"/>
            <a:ext cx="8229600" cy="1143000"/>
          </a:xfrm>
        </p:spPr>
        <p:txBody>
          <a:bodyPr>
            <a:normAutofit fontScale="90000"/>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VERILOG – ENCODED OUTPUT</a:t>
            </a:r>
          </a:p>
        </p:txBody>
      </p:sp>
      <p:pic>
        <p:nvPicPr>
          <p:cNvPr id="2" name="Picture 1"/>
          <p:cNvPicPr>
            <a:picLocks noChangeAspect="1"/>
          </p:cNvPicPr>
          <p:nvPr/>
        </p:nvPicPr>
        <p:blipFill>
          <a:blip r:embed="rId2"/>
          <a:stretch>
            <a:fillRect/>
          </a:stretch>
        </p:blipFill>
        <p:spPr>
          <a:xfrm>
            <a:off x="338960" y="1543335"/>
            <a:ext cx="8500240" cy="4529920"/>
          </a:xfrm>
          <a:prstGeom prst="rect">
            <a:avLst/>
          </a:prstGeom>
        </p:spPr>
      </p:pic>
    </p:spTree>
    <p:extLst>
      <p:ext uri="{BB962C8B-B14F-4D97-AF65-F5344CB8AC3E}">
        <p14:creationId xmlns:p14="http://schemas.microsoft.com/office/powerpoint/2010/main" val="211392324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09600" y="304800"/>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VERILOG CODE - RESULTS</a:t>
            </a:r>
          </a:p>
        </p:txBody>
      </p:sp>
      <p:sp>
        <p:nvSpPr>
          <p:cNvPr id="5" name="Rectangle 3"/>
          <p:cNvSpPr>
            <a:spLocks noGrp="1" noChangeArrowheads="1"/>
          </p:cNvSpPr>
          <p:nvPr>
            <p:ph idx="1"/>
          </p:nvPr>
        </p:nvSpPr>
        <p:spPr>
          <a:xfrm>
            <a:off x="212677" y="2225722"/>
            <a:ext cx="8626523" cy="5225956"/>
          </a:xfrm>
        </p:spPr>
        <p:txBody>
          <a:bodyPr>
            <a:noAutofit/>
          </a:bodyPr>
          <a:lstStyle/>
          <a:p>
            <a:pPr algn="just">
              <a:buClr>
                <a:schemeClr val="tx2"/>
              </a:buClr>
              <a:buFont typeface="Wingdings" pitchFamily="2" charset="2"/>
              <a:buChar char="Ø"/>
              <a:defRPr/>
            </a:pPr>
            <a:r>
              <a:rPr lang="en-US" sz="2000" b="1" dirty="0">
                <a:solidFill>
                  <a:schemeClr val="accent1">
                    <a:lumMod val="75000"/>
                  </a:schemeClr>
                </a:solidFill>
                <a:latin typeface="Verdana" pitchFamily="34" charset="0"/>
              </a:rPr>
              <a:t>Original Input:</a:t>
            </a:r>
          </a:p>
          <a:p>
            <a:pPr marL="0" indent="0" algn="just">
              <a:buClr>
                <a:schemeClr val="tx2"/>
              </a:buClr>
              <a:buNone/>
              <a:defRPr/>
            </a:pPr>
            <a:endParaRPr lang="en-US" sz="1800" b="1" dirty="0">
              <a:solidFill>
                <a:schemeClr val="accent4">
                  <a:lumMod val="50000"/>
                </a:schemeClr>
              </a:solidFill>
              <a:latin typeface="Verdana" panose="020B0604030504040204" pitchFamily="34" charset="0"/>
              <a:ea typeface="Verdana" panose="020B0604030504040204" pitchFamily="34" charset="0"/>
            </a:endParaRPr>
          </a:p>
          <a:p>
            <a:pPr marL="0" indent="0" algn="just">
              <a:buClr>
                <a:schemeClr val="tx2"/>
              </a:buClr>
              <a:buNone/>
              <a:defRPr/>
            </a:pPr>
            <a:r>
              <a:rPr lang="en-US" sz="1800" b="1" dirty="0">
                <a:solidFill>
                  <a:schemeClr val="accent4">
                    <a:lumMod val="50000"/>
                  </a:schemeClr>
                </a:solidFill>
                <a:latin typeface="Verdana" panose="020B0604030504040204" pitchFamily="34" charset="0"/>
                <a:ea typeface="Verdana" panose="020B0604030504040204" pitchFamily="34" charset="0"/>
              </a:rPr>
              <a:t>x=[1 1 1 1 1 1 1 1 1 1 1 1 1 1 1 1 1 1 1 1 0 0 0 0 0 0 0 0 0 0 0 0 0 0 0 1 1 1 1 1 ] </a:t>
            </a:r>
            <a:endParaRPr lang="en-US" sz="1800" b="1" dirty="0">
              <a:solidFill>
                <a:schemeClr val="accent1">
                  <a:lumMod val="75000"/>
                </a:schemeClr>
              </a:solidFill>
              <a:latin typeface="Verdana" pitchFamily="34" charset="0"/>
              <a:ea typeface="Verdana" panose="020B0604030504040204" pitchFamily="34" charset="0"/>
            </a:endParaRPr>
          </a:p>
          <a:p>
            <a:pPr marL="0" indent="0" algn="just">
              <a:buClr>
                <a:schemeClr val="tx2"/>
              </a:buClr>
              <a:buNone/>
              <a:defRPr/>
            </a:pPr>
            <a:endParaRPr lang="en-US" sz="2000" b="1" dirty="0">
              <a:solidFill>
                <a:schemeClr val="accent4">
                  <a:lumMod val="50000"/>
                </a:schemeClr>
              </a:solidFill>
            </a:endParaRPr>
          </a:p>
          <a:p>
            <a:pPr algn="just">
              <a:buClr>
                <a:schemeClr val="tx2"/>
              </a:buClr>
              <a:buFont typeface="Wingdings" panose="05000000000000000000" pitchFamily="2" charset="2"/>
              <a:buChar char="Ø"/>
              <a:defRPr/>
            </a:pPr>
            <a:r>
              <a:rPr lang="en-US" sz="2000" b="1" dirty="0">
                <a:solidFill>
                  <a:schemeClr val="accent1">
                    <a:lumMod val="75000"/>
                  </a:schemeClr>
                </a:solidFill>
                <a:latin typeface="Verdana" pitchFamily="34" charset="0"/>
              </a:rPr>
              <a:t>Output of the Encoded Bits:</a:t>
            </a:r>
          </a:p>
          <a:p>
            <a:pPr marL="0" indent="0" algn="just">
              <a:buClr>
                <a:schemeClr val="tx2"/>
              </a:buClr>
              <a:buNone/>
              <a:defRPr/>
            </a:pPr>
            <a:endParaRPr lang="en-US" sz="2000" b="1" dirty="0">
              <a:solidFill>
                <a:schemeClr val="accent4">
                  <a:lumMod val="50000"/>
                </a:schemeClr>
              </a:solidFill>
            </a:endParaRPr>
          </a:p>
          <a:p>
            <a:pPr marL="0" indent="0">
              <a:buNone/>
            </a:pPr>
            <a:r>
              <a:rPr lang="fr-FR" sz="1800" b="1" dirty="0">
                <a:solidFill>
                  <a:schemeClr val="accent4">
                    <a:lumMod val="50000"/>
                  </a:schemeClr>
                </a:solidFill>
                <a:latin typeface="Verdana" panose="020B0604030504040204" pitchFamily="34" charset="0"/>
                <a:ea typeface="Verdana" panose="020B0604030504040204" pitchFamily="34" charset="0"/>
              </a:rPr>
              <a:t>TB_Encoded=[1 1 1 1 1 1 1 1 1 1 1 1 1 1 1 1 1 1 1 1 0 0 0 0 0 0 0 0 0 0 0 0 0 0 0 1 1 1 1 1 0 0 1 1 0 0 0 0 ]</a:t>
            </a:r>
          </a:p>
          <a:p>
            <a:pPr marL="0" indent="0">
              <a:buNone/>
            </a:pPr>
            <a:r>
              <a:rPr lang="en-US" sz="1800" b="1" dirty="0">
                <a:solidFill>
                  <a:schemeClr val="accent4">
                    <a:lumMod val="50000"/>
                  </a:schemeClr>
                </a:solidFill>
                <a:latin typeface="Verdana" panose="020B0604030504040204" pitchFamily="34" charset="0"/>
                <a:ea typeface="Verdana" panose="020B0604030504040204" pitchFamily="34" charset="0"/>
              </a:rPr>
              <a:t>Lower_zk1=[1 0 1 0 0 1 0 1 1 1 1 1 1 0 1 0 0 1 0 1 1 0 0 0 1 1 0 0 0 1 1 1 0 0 1 0 0 0 0 1 0 0 0 1 0 0 0 0 ]</a:t>
            </a:r>
          </a:p>
          <a:p>
            <a:pPr marL="0" indent="0">
              <a:buNone/>
            </a:pPr>
            <a:r>
              <a:rPr lang="sv-SE" sz="1800" b="1" dirty="0">
                <a:solidFill>
                  <a:schemeClr val="accent4">
                    <a:lumMod val="50000"/>
                  </a:schemeClr>
                </a:solidFill>
                <a:latin typeface="Verdana" panose="020B0604030504040204" pitchFamily="34" charset="0"/>
                <a:ea typeface="Verdana" panose="020B0604030504040204" pitchFamily="34" charset="0"/>
              </a:rPr>
              <a:t>Upper_zk=[1 0 1 0 0 0 1 1 0 1 0 0 0 1 1 0 1 0 0 0 0 1 1 1 0 0 1 0 1 1 1 0 0 1 0 0 1 0 0 0 1 0 0 1 0 0 0 0 ]</a:t>
            </a:r>
          </a:p>
          <a:p>
            <a:endParaRPr lang="en-US" sz="2000" dirty="0"/>
          </a:p>
          <a:p>
            <a:pPr algn="just">
              <a:buClr>
                <a:schemeClr val="tx2"/>
              </a:buClr>
              <a:buFont typeface="Wingdings" pitchFamily="2" charset="2"/>
              <a:buChar char="Ø"/>
              <a:defRPr/>
            </a:pPr>
            <a:endParaRPr lang="en-US" sz="2000" b="1" dirty="0">
              <a:solidFill>
                <a:schemeClr val="accent1">
                  <a:lumMod val="75000"/>
                </a:schemeClr>
              </a:solidFill>
              <a:latin typeface="Verdana" pitchFamily="34" charset="0"/>
            </a:endParaRPr>
          </a:p>
        </p:txBody>
      </p:sp>
    </p:spTree>
    <p:extLst>
      <p:ext uri="{BB962C8B-B14F-4D97-AF65-F5344CB8AC3E}">
        <p14:creationId xmlns:p14="http://schemas.microsoft.com/office/powerpoint/2010/main" val="368345480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09600" y="304800"/>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VERILOG CODE - DECODER</a:t>
            </a:r>
          </a:p>
        </p:txBody>
      </p:sp>
      <p:pic>
        <p:nvPicPr>
          <p:cNvPr id="2" name="Picture 1"/>
          <p:cNvPicPr>
            <a:picLocks noChangeAspect="1"/>
          </p:cNvPicPr>
          <p:nvPr/>
        </p:nvPicPr>
        <p:blipFill>
          <a:blip r:embed="rId2"/>
          <a:stretch>
            <a:fillRect/>
          </a:stretch>
        </p:blipFill>
        <p:spPr>
          <a:xfrm>
            <a:off x="386045" y="1555346"/>
            <a:ext cx="8453156" cy="2549929"/>
          </a:xfrm>
          <a:prstGeom prst="rect">
            <a:avLst/>
          </a:prstGeom>
        </p:spPr>
      </p:pic>
      <p:sp>
        <p:nvSpPr>
          <p:cNvPr id="4" name="TextBox 3"/>
          <p:cNvSpPr txBox="1"/>
          <p:nvPr/>
        </p:nvSpPr>
        <p:spPr>
          <a:xfrm>
            <a:off x="7801897" y="6253315"/>
            <a:ext cx="1082348" cy="369332"/>
          </a:xfrm>
          <a:prstGeom prst="rect">
            <a:avLst/>
          </a:prstGeom>
          <a:noFill/>
        </p:spPr>
        <p:txBody>
          <a:bodyPr wrap="none" rtlCol="0">
            <a:spAutoFit/>
          </a:bodyPr>
          <a:lstStyle/>
          <a:p>
            <a:r>
              <a:rPr lang="en-US" b="1" dirty="0">
                <a:solidFill>
                  <a:srgbClr val="0070C0"/>
                </a:solidFill>
              </a:rPr>
              <a:t>Contd…</a:t>
            </a:r>
          </a:p>
        </p:txBody>
      </p:sp>
      <p:sp>
        <p:nvSpPr>
          <p:cNvPr id="5" name="Rectangle 3"/>
          <p:cNvSpPr>
            <a:spLocks noGrp="1" noChangeArrowheads="1"/>
          </p:cNvSpPr>
          <p:nvPr>
            <p:ph idx="1"/>
          </p:nvPr>
        </p:nvSpPr>
        <p:spPr>
          <a:xfrm>
            <a:off x="306958" y="4590267"/>
            <a:ext cx="8626523" cy="1401100"/>
          </a:xfrm>
        </p:spPr>
        <p:txBody>
          <a:bodyPr>
            <a:noAutofit/>
          </a:bodyPr>
          <a:lstStyle/>
          <a:p>
            <a:pPr algn="just">
              <a:buClr>
                <a:schemeClr val="tx2"/>
              </a:buClr>
              <a:buFont typeface="Wingdings" pitchFamily="2" charset="2"/>
              <a:buChar char="Ø"/>
              <a:defRPr/>
            </a:pPr>
            <a:r>
              <a:rPr lang="en-US" sz="2000" b="1" dirty="0">
                <a:solidFill>
                  <a:schemeClr val="accent1">
                    <a:lumMod val="75000"/>
                  </a:schemeClr>
                </a:solidFill>
                <a:latin typeface="Verdana" pitchFamily="34" charset="0"/>
              </a:rPr>
              <a:t>In decoder side, when the Encoded bits are given as input, the decoded output from the interleaver is generated and the simulation results are verified with the MATLAB results.</a:t>
            </a:r>
          </a:p>
          <a:p>
            <a:pPr marL="0" indent="0" algn="just">
              <a:buClr>
                <a:schemeClr val="tx2"/>
              </a:buClr>
              <a:buNone/>
              <a:defRPr/>
            </a:pPr>
            <a:r>
              <a:rPr lang="en-US" sz="2000" b="1" dirty="0">
                <a:solidFill>
                  <a:schemeClr val="accent1">
                    <a:lumMod val="75000"/>
                  </a:schemeClr>
                </a:solidFill>
                <a:latin typeface="Verdana" pitchFamily="34" charset="0"/>
              </a:rPr>
              <a:t> </a:t>
            </a:r>
          </a:p>
        </p:txBody>
      </p:sp>
    </p:spTree>
    <p:extLst>
      <p:ext uri="{BB962C8B-B14F-4D97-AF65-F5344CB8AC3E}">
        <p14:creationId xmlns:p14="http://schemas.microsoft.com/office/powerpoint/2010/main" val="53664580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09600" y="304800"/>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Input – Encoded Bits</a:t>
            </a:r>
          </a:p>
        </p:txBody>
      </p:sp>
      <p:sp>
        <p:nvSpPr>
          <p:cNvPr id="4" name="TextBox 3"/>
          <p:cNvSpPr txBox="1"/>
          <p:nvPr/>
        </p:nvSpPr>
        <p:spPr>
          <a:xfrm>
            <a:off x="7801897" y="6253315"/>
            <a:ext cx="1082348" cy="369332"/>
          </a:xfrm>
          <a:prstGeom prst="rect">
            <a:avLst/>
          </a:prstGeom>
          <a:noFill/>
        </p:spPr>
        <p:txBody>
          <a:bodyPr wrap="none" rtlCol="0">
            <a:spAutoFit/>
          </a:bodyPr>
          <a:lstStyle/>
          <a:p>
            <a:r>
              <a:rPr lang="en-US" b="1" dirty="0">
                <a:solidFill>
                  <a:srgbClr val="0070C0"/>
                </a:solidFill>
              </a:rPr>
              <a:t>Contd…</a:t>
            </a:r>
          </a:p>
        </p:txBody>
      </p:sp>
      <p:pic>
        <p:nvPicPr>
          <p:cNvPr id="5" name="Picture 4"/>
          <p:cNvPicPr>
            <a:picLocks noChangeAspect="1"/>
          </p:cNvPicPr>
          <p:nvPr/>
        </p:nvPicPr>
        <p:blipFill>
          <a:blip r:embed="rId2"/>
          <a:stretch>
            <a:fillRect/>
          </a:stretch>
        </p:blipFill>
        <p:spPr>
          <a:xfrm>
            <a:off x="216359" y="1639107"/>
            <a:ext cx="8622841" cy="4488738"/>
          </a:xfrm>
          <a:prstGeom prst="rect">
            <a:avLst/>
          </a:prstGeom>
        </p:spPr>
      </p:pic>
    </p:spTree>
    <p:extLst>
      <p:ext uri="{BB962C8B-B14F-4D97-AF65-F5344CB8AC3E}">
        <p14:creationId xmlns:p14="http://schemas.microsoft.com/office/powerpoint/2010/main" val="1573449540"/>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09600" y="304800"/>
            <a:ext cx="8229600" cy="1143000"/>
          </a:xfrm>
        </p:spPr>
        <p:txBody>
          <a:bodyPr>
            <a:normAutofit fontScale="90000"/>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VERILOG – DECODED OUTPUT</a:t>
            </a:r>
          </a:p>
        </p:txBody>
      </p:sp>
      <p:pic>
        <p:nvPicPr>
          <p:cNvPr id="3" name="Picture 2"/>
          <p:cNvPicPr>
            <a:picLocks noChangeAspect="1"/>
          </p:cNvPicPr>
          <p:nvPr/>
        </p:nvPicPr>
        <p:blipFill>
          <a:blip r:embed="rId2"/>
          <a:stretch>
            <a:fillRect/>
          </a:stretch>
        </p:blipFill>
        <p:spPr>
          <a:xfrm>
            <a:off x="179976" y="1447800"/>
            <a:ext cx="8659224" cy="5007591"/>
          </a:xfrm>
          <a:prstGeom prst="rect">
            <a:avLst/>
          </a:prstGeom>
        </p:spPr>
      </p:pic>
    </p:spTree>
    <p:extLst>
      <p:ext uri="{BB962C8B-B14F-4D97-AF65-F5344CB8AC3E}">
        <p14:creationId xmlns:p14="http://schemas.microsoft.com/office/powerpoint/2010/main" val="405372750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09600" y="304800"/>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VERILOG CODE - RESULTS</a:t>
            </a:r>
          </a:p>
        </p:txBody>
      </p:sp>
      <p:sp>
        <p:nvSpPr>
          <p:cNvPr id="5" name="Rectangle 3"/>
          <p:cNvSpPr>
            <a:spLocks noGrp="1" noChangeArrowheads="1"/>
          </p:cNvSpPr>
          <p:nvPr>
            <p:ph idx="1"/>
          </p:nvPr>
        </p:nvSpPr>
        <p:spPr>
          <a:xfrm>
            <a:off x="212677" y="2225722"/>
            <a:ext cx="8626523" cy="5225956"/>
          </a:xfrm>
        </p:spPr>
        <p:txBody>
          <a:bodyPr>
            <a:noAutofit/>
          </a:bodyPr>
          <a:lstStyle/>
          <a:p>
            <a:pPr algn="just">
              <a:buClr>
                <a:schemeClr val="tx2"/>
              </a:buClr>
              <a:buFont typeface="Wingdings" pitchFamily="2" charset="2"/>
              <a:buChar char="Ø"/>
              <a:defRPr/>
            </a:pPr>
            <a:r>
              <a:rPr lang="en-US" sz="2000" b="1" dirty="0">
                <a:solidFill>
                  <a:schemeClr val="accent1">
                    <a:lumMod val="75000"/>
                  </a:schemeClr>
                </a:solidFill>
                <a:latin typeface="Verdana" pitchFamily="34" charset="0"/>
              </a:rPr>
              <a:t>Input Encoded Bits:</a:t>
            </a:r>
          </a:p>
          <a:p>
            <a:pPr marL="0" indent="0" algn="just">
              <a:buClr>
                <a:schemeClr val="tx2"/>
              </a:buClr>
              <a:buNone/>
              <a:defRPr/>
            </a:pPr>
            <a:endParaRPr lang="en-US" sz="1800" b="1" dirty="0">
              <a:solidFill>
                <a:schemeClr val="accent4">
                  <a:lumMod val="50000"/>
                </a:schemeClr>
              </a:solidFill>
              <a:latin typeface="Verdana" panose="020B0604030504040204" pitchFamily="34" charset="0"/>
              <a:ea typeface="Verdana" panose="020B0604030504040204" pitchFamily="34" charset="0"/>
            </a:endParaRPr>
          </a:p>
          <a:p>
            <a:pPr marL="0" indent="0">
              <a:buNone/>
            </a:pPr>
            <a:r>
              <a:rPr lang="fr-FR" sz="1800" b="1" dirty="0">
                <a:solidFill>
                  <a:schemeClr val="accent4">
                    <a:lumMod val="50000"/>
                  </a:schemeClr>
                </a:solidFill>
                <a:latin typeface="Verdana" panose="020B0604030504040204" pitchFamily="34" charset="0"/>
                <a:ea typeface="Verdana" panose="020B0604030504040204" pitchFamily="34" charset="0"/>
              </a:rPr>
              <a:t>TB_Encoded=[1 1 1 1 1 1 1 1 1 1 1 1 1 1 1 1 1 1 1 1 0 0 0 0 0 0 0 0 0 0 0 0 0 0 0 1 1 1 1 1 0 0 1 1 0 0 0 0 ]</a:t>
            </a:r>
          </a:p>
          <a:p>
            <a:pPr marL="0" indent="0">
              <a:buNone/>
            </a:pPr>
            <a:r>
              <a:rPr lang="en-US" sz="1800" b="1" dirty="0">
                <a:solidFill>
                  <a:schemeClr val="accent4">
                    <a:lumMod val="50000"/>
                  </a:schemeClr>
                </a:solidFill>
                <a:latin typeface="Verdana" panose="020B0604030504040204" pitchFamily="34" charset="0"/>
                <a:ea typeface="Verdana" panose="020B0604030504040204" pitchFamily="34" charset="0"/>
              </a:rPr>
              <a:t>Lower_zk1=[1 0 1 0 0 1 0 1 1 1 1 1 1 0 1 0 0 1 0 1 1 0 0 0 1 1 0 0 0 1 1 1 0 0 1 0 0 0 0 1 0 0 0 1 0 0 0 0 ]</a:t>
            </a:r>
          </a:p>
          <a:p>
            <a:pPr marL="0" indent="0">
              <a:buNone/>
            </a:pPr>
            <a:r>
              <a:rPr lang="sv-SE" sz="1800" b="1" dirty="0">
                <a:solidFill>
                  <a:schemeClr val="accent4">
                    <a:lumMod val="50000"/>
                  </a:schemeClr>
                </a:solidFill>
                <a:latin typeface="Verdana" panose="020B0604030504040204" pitchFamily="34" charset="0"/>
                <a:ea typeface="Verdana" panose="020B0604030504040204" pitchFamily="34" charset="0"/>
              </a:rPr>
              <a:t>Upper_zk=[1 0 1 0 0 0 1 1 0 1 0 0 0 1 1 0 1 0 0 0 0 1 1 1 0 0 1 0 1 1 1 0 0 1 0 0 1 0 0 0 1 0 0 1 0 0 0 0 ]</a:t>
            </a:r>
          </a:p>
          <a:p>
            <a:pPr marL="0" indent="0" algn="just">
              <a:buClr>
                <a:schemeClr val="tx2"/>
              </a:buClr>
              <a:buNone/>
              <a:defRPr/>
            </a:pPr>
            <a:endParaRPr lang="en-US" sz="2000" b="1" dirty="0">
              <a:solidFill>
                <a:schemeClr val="accent4">
                  <a:lumMod val="50000"/>
                </a:schemeClr>
              </a:solidFill>
            </a:endParaRPr>
          </a:p>
          <a:p>
            <a:pPr algn="just">
              <a:buClr>
                <a:schemeClr val="tx2"/>
              </a:buClr>
              <a:buFont typeface="Wingdings" panose="05000000000000000000" pitchFamily="2" charset="2"/>
              <a:buChar char="Ø"/>
              <a:defRPr/>
            </a:pPr>
            <a:r>
              <a:rPr lang="en-US" sz="2000" b="1" dirty="0">
                <a:solidFill>
                  <a:schemeClr val="accent1">
                    <a:lumMod val="75000"/>
                  </a:schemeClr>
                </a:solidFill>
                <a:latin typeface="Verdana" pitchFamily="34" charset="0"/>
              </a:rPr>
              <a:t>Output of the Decoded Bits:</a:t>
            </a:r>
          </a:p>
          <a:p>
            <a:pPr marL="0" indent="0" algn="just">
              <a:buClr>
                <a:schemeClr val="tx2"/>
              </a:buClr>
              <a:buNone/>
              <a:defRPr/>
            </a:pPr>
            <a:endParaRPr lang="en-US" sz="2000" b="1" dirty="0">
              <a:solidFill>
                <a:schemeClr val="accent3">
                  <a:lumMod val="50000"/>
                </a:schemeClr>
              </a:solidFill>
            </a:endParaRPr>
          </a:p>
          <a:p>
            <a:pPr marL="0" indent="0">
              <a:buNone/>
            </a:pPr>
            <a:r>
              <a:rPr lang="pt-BR" sz="1800" b="1" dirty="0">
                <a:solidFill>
                  <a:schemeClr val="accent4">
                    <a:lumMod val="50000"/>
                  </a:schemeClr>
                </a:solidFill>
                <a:latin typeface="Verdana" panose="020B0604030504040204" pitchFamily="34" charset="0"/>
                <a:ea typeface="Verdana" panose="020B0604030504040204" pitchFamily="34" charset="0"/>
              </a:rPr>
              <a:t>Final_Decoded = [ 1 1 1 1 1 1 1 1 1  1 1 1 1 1 1 1 1 1 1 1 0 0 0 0     0 0 0 0 0 0 0 0 0 0 0 1 1 1 1 1]</a:t>
            </a:r>
            <a:endParaRPr lang="en-US" sz="1800" b="1" dirty="0">
              <a:solidFill>
                <a:schemeClr val="accent4">
                  <a:lumMod val="50000"/>
                </a:schemeClr>
              </a:solidFill>
              <a:latin typeface="Verdana" panose="020B0604030504040204" pitchFamily="34" charset="0"/>
              <a:ea typeface="Verdana" panose="020B0604030504040204" pitchFamily="34" charset="0"/>
            </a:endParaRPr>
          </a:p>
          <a:p>
            <a:pPr algn="just">
              <a:buClr>
                <a:schemeClr val="tx2"/>
              </a:buClr>
              <a:buFont typeface="Wingdings" pitchFamily="2" charset="2"/>
              <a:buChar char="Ø"/>
              <a:defRPr/>
            </a:pPr>
            <a:endParaRPr lang="en-US" sz="2000" b="1" dirty="0">
              <a:solidFill>
                <a:schemeClr val="accent1">
                  <a:lumMod val="75000"/>
                </a:schemeClr>
              </a:solidFill>
              <a:latin typeface="Verdana" pitchFamily="34" charset="0"/>
            </a:endParaRPr>
          </a:p>
        </p:txBody>
      </p:sp>
    </p:spTree>
    <p:extLst>
      <p:ext uri="{BB962C8B-B14F-4D97-AF65-F5344CB8AC3E}">
        <p14:creationId xmlns:p14="http://schemas.microsoft.com/office/powerpoint/2010/main" val="14102855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609600" y="332094"/>
            <a:ext cx="8229600" cy="1143000"/>
          </a:xfrm>
        </p:spPr>
        <p:txBody>
          <a:bodyPr>
            <a:normAutofit/>
          </a:bodyPr>
          <a:lstStyle/>
          <a:p>
            <a:pPr>
              <a:defRPr/>
            </a:pPr>
            <a:r>
              <a:rPr lang="en-US" sz="3200" b="1" dirty="0">
                <a:solidFill>
                  <a:srgbClr val="0070C0"/>
                </a:solidFill>
                <a:effectLst>
                  <a:glow rad="101600">
                    <a:schemeClr val="accent2">
                      <a:satMod val="175000"/>
                      <a:alpha val="40000"/>
                    </a:schemeClr>
                  </a:glow>
                </a:effectLst>
                <a:latin typeface="Times New Roman" pitchFamily="18" charset="0"/>
              </a:rPr>
              <a:t>MATLAB CODING</a:t>
            </a:r>
          </a:p>
        </p:txBody>
      </p:sp>
      <p:sp>
        <p:nvSpPr>
          <p:cNvPr id="5" name="Rectangle 3"/>
          <p:cNvSpPr>
            <a:spLocks noGrp="1" noChangeArrowheads="1"/>
          </p:cNvSpPr>
          <p:nvPr>
            <p:ph idx="1"/>
          </p:nvPr>
        </p:nvSpPr>
        <p:spPr>
          <a:xfrm>
            <a:off x="212677" y="2225722"/>
            <a:ext cx="8626523" cy="5225956"/>
          </a:xfrm>
        </p:spPr>
        <p:txBody>
          <a:bodyPr>
            <a:noAutofit/>
          </a:bodyPr>
          <a:lstStyle/>
          <a:p>
            <a:pPr algn="just">
              <a:buClr>
                <a:schemeClr val="tx2"/>
              </a:buClr>
              <a:buFont typeface="Wingdings" pitchFamily="2" charset="2"/>
              <a:buChar char="Ø"/>
              <a:defRPr/>
            </a:pPr>
            <a:r>
              <a:rPr lang="en-US" sz="2000" b="1" dirty="0">
                <a:solidFill>
                  <a:schemeClr val="accent1">
                    <a:lumMod val="75000"/>
                  </a:schemeClr>
                </a:solidFill>
                <a:latin typeface="Verdana" pitchFamily="34" charset="0"/>
              </a:rPr>
              <a:t>A pipelined architecture for turbo encoders and decoders is implemented in MATLAB, to explore and understand their performance and to cross-verify the output obtained using Verilog.</a:t>
            </a:r>
          </a:p>
          <a:p>
            <a:pPr algn="just">
              <a:buClr>
                <a:schemeClr val="tx2"/>
              </a:buClr>
              <a:buFont typeface="Wingdings" pitchFamily="2" charset="2"/>
              <a:buChar char="Ø"/>
              <a:defRPr/>
            </a:pPr>
            <a:endParaRPr lang="en-US" sz="20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2000" b="1" dirty="0">
                <a:solidFill>
                  <a:schemeClr val="accent1">
                    <a:lumMod val="75000"/>
                  </a:schemeClr>
                </a:solidFill>
                <a:latin typeface="Verdana" pitchFamily="34" charset="0"/>
              </a:rPr>
              <a:t>MATLAB provides system objects for implementing turbo encoders and decoders, which can be configured with parameters like trellis structure, interleaver indices, and output indices. </a:t>
            </a:r>
          </a:p>
          <a:p>
            <a:pPr algn="just">
              <a:buClr>
                <a:schemeClr val="tx2"/>
              </a:buClr>
              <a:buFont typeface="Wingdings" pitchFamily="2" charset="2"/>
              <a:buChar char="Ø"/>
              <a:defRPr/>
            </a:pPr>
            <a:endParaRPr lang="en-US" sz="2000" b="1" dirty="0">
              <a:solidFill>
                <a:schemeClr val="accent1">
                  <a:lumMod val="75000"/>
                </a:schemeClr>
              </a:solidFill>
              <a:latin typeface="Verdana" pitchFamily="34" charset="0"/>
            </a:endParaRPr>
          </a:p>
        </p:txBody>
      </p:sp>
    </p:spTree>
    <p:extLst>
      <p:ext uri="{BB962C8B-B14F-4D97-AF65-F5344CB8AC3E}">
        <p14:creationId xmlns:p14="http://schemas.microsoft.com/office/powerpoint/2010/main" val="531254755"/>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4628644" y="1541531"/>
            <a:ext cx="4450619" cy="5316469"/>
          </a:xfrm>
        </p:spPr>
        <p:txBody>
          <a:bodyPr>
            <a:noAutofit/>
          </a:bodyPr>
          <a:lstStyle/>
          <a:p>
            <a:pPr marL="0" indent="0" algn="ctr">
              <a:buClr>
                <a:schemeClr val="tx2"/>
              </a:buClr>
              <a:buNone/>
              <a:defRPr/>
            </a:pPr>
            <a:r>
              <a:rPr lang="en-US" sz="1400" b="1" u="sng" dirty="0">
                <a:solidFill>
                  <a:schemeClr val="accent1">
                    <a:lumMod val="75000"/>
                  </a:schemeClr>
                </a:solidFill>
                <a:latin typeface="Verdana" pitchFamily="34" charset="0"/>
              </a:rPr>
              <a:t>Key Findings</a:t>
            </a:r>
          </a:p>
          <a:p>
            <a:pPr marL="171450" indent="-171450" algn="just">
              <a:buClr>
                <a:schemeClr val="tx2"/>
              </a:buClr>
              <a:buFont typeface="Wingdings" pitchFamily="2" charset="2"/>
              <a:buChar char="Ø"/>
              <a:defRPr/>
            </a:pPr>
            <a:endParaRPr lang="en-US" sz="1400" dirty="0">
              <a:solidFill>
                <a:schemeClr val="accent1">
                  <a:lumMod val="75000"/>
                </a:schemeClr>
              </a:solidFill>
              <a:latin typeface="Verdana" pitchFamily="34" charset="0"/>
            </a:endParaRPr>
          </a:p>
          <a:p>
            <a:pPr marL="171450" indent="-171450" algn="just">
              <a:buClr>
                <a:schemeClr val="tx2"/>
              </a:buClr>
              <a:buFont typeface="Wingdings" pitchFamily="2" charset="2"/>
              <a:buChar char="Ø"/>
              <a:defRPr/>
            </a:pPr>
            <a:r>
              <a:rPr lang="en-US" sz="1200" dirty="0">
                <a:solidFill>
                  <a:schemeClr val="accent1">
                    <a:lumMod val="75000"/>
                  </a:schemeClr>
                </a:solidFill>
                <a:latin typeface="Verdana" pitchFamily="34" charset="0"/>
              </a:rPr>
              <a:t>This paper provides the design of a Turbo Encoder, which is parallel concatenation of Recursive Systematic Convolutional (RSC) encoders and interleaver to reduce delay. </a:t>
            </a:r>
          </a:p>
          <a:p>
            <a:pPr algn="just">
              <a:buClr>
                <a:schemeClr val="tx2"/>
              </a:buClr>
              <a:buFont typeface="Wingdings" pitchFamily="2" charset="2"/>
              <a:buChar char="Ø"/>
              <a:defRPr/>
            </a:pPr>
            <a:r>
              <a:rPr lang="en-US" sz="1200" dirty="0">
                <a:solidFill>
                  <a:schemeClr val="accent1">
                    <a:lumMod val="75000"/>
                  </a:schemeClr>
                </a:solidFill>
                <a:latin typeface="Verdana" pitchFamily="34" charset="0"/>
              </a:rPr>
              <a:t>The Turbo Encoder is designed by Verilog-HDL and Synthesized by Xilinx ISE. </a:t>
            </a:r>
          </a:p>
          <a:p>
            <a:pPr algn="just">
              <a:buClr>
                <a:schemeClr val="tx2"/>
              </a:buClr>
              <a:buFont typeface="Wingdings" pitchFamily="2" charset="2"/>
              <a:buChar char="Ø"/>
              <a:defRPr/>
            </a:pPr>
            <a:r>
              <a:rPr lang="en-US" sz="1200" dirty="0">
                <a:solidFill>
                  <a:schemeClr val="accent1">
                    <a:lumMod val="75000"/>
                  </a:schemeClr>
                </a:solidFill>
                <a:latin typeface="Verdana" pitchFamily="34" charset="0"/>
              </a:rPr>
              <a:t>Further its performance is analyzed through evaluation of metrics such as area and delay.</a:t>
            </a:r>
          </a:p>
          <a:p>
            <a:pPr marL="171450" indent="-171450" algn="just">
              <a:buClr>
                <a:schemeClr val="tx2"/>
              </a:buClr>
              <a:buFont typeface="Wingdings" pitchFamily="2" charset="2"/>
              <a:buChar char="Ø"/>
              <a:defRPr/>
            </a:pPr>
            <a:endParaRPr lang="en-US" sz="1400" dirty="0">
              <a:solidFill>
                <a:schemeClr val="accent1">
                  <a:lumMod val="75000"/>
                </a:schemeClr>
              </a:solidFill>
              <a:latin typeface="Verdana" pitchFamily="34" charset="0"/>
            </a:endParaRPr>
          </a:p>
          <a:p>
            <a:pPr marL="171450" indent="-171450" algn="just">
              <a:buClr>
                <a:schemeClr val="tx2"/>
              </a:buClr>
              <a:buFont typeface="Wingdings" pitchFamily="2" charset="2"/>
              <a:buChar char="Ø"/>
              <a:defRPr/>
            </a:pPr>
            <a:endParaRPr lang="en-US" sz="1200" dirty="0">
              <a:solidFill>
                <a:schemeClr val="accent1">
                  <a:lumMod val="75000"/>
                </a:schemeClr>
              </a:solidFill>
              <a:latin typeface="Verdana" pitchFamily="34" charset="0"/>
            </a:endParaRPr>
          </a:p>
          <a:p>
            <a:pPr marL="171450" indent="-171450" algn="just">
              <a:buClr>
                <a:schemeClr val="tx2"/>
              </a:buClr>
              <a:buFont typeface="Wingdings" pitchFamily="2" charset="2"/>
              <a:buChar char="Ø"/>
              <a:defRPr/>
            </a:pPr>
            <a:endParaRPr lang="en-US" sz="1200" dirty="0">
              <a:solidFill>
                <a:schemeClr val="accent1">
                  <a:lumMod val="75000"/>
                </a:schemeClr>
              </a:solidFill>
              <a:latin typeface="Verdana" pitchFamily="34" charset="0"/>
            </a:endParaRPr>
          </a:p>
          <a:p>
            <a:pPr marL="171450" indent="-171450" algn="just">
              <a:buClr>
                <a:schemeClr val="tx2"/>
              </a:buClr>
              <a:buFont typeface="Wingdings" pitchFamily="2" charset="2"/>
              <a:buChar char="Ø"/>
              <a:defRPr/>
            </a:pPr>
            <a:r>
              <a:rPr lang="en-US" sz="1200" dirty="0">
                <a:solidFill>
                  <a:schemeClr val="accent1">
                    <a:lumMod val="75000"/>
                  </a:schemeClr>
                </a:solidFill>
                <a:latin typeface="Verdana" pitchFamily="34" charset="0"/>
              </a:rPr>
              <a:t>This paper addresses turbo-encoder design for coding with high spectral efficiency using parallel concatenated trellis-coded modulation and symbol interleaving. </a:t>
            </a:r>
          </a:p>
          <a:p>
            <a:pPr marL="171450" indent="-171450" algn="just">
              <a:buClr>
                <a:schemeClr val="tx2"/>
              </a:buClr>
              <a:buFont typeface="Wingdings" pitchFamily="2" charset="2"/>
              <a:buChar char="Ø"/>
              <a:defRPr/>
            </a:pPr>
            <a:r>
              <a:rPr lang="en-US" sz="1200" dirty="0">
                <a:solidFill>
                  <a:schemeClr val="accent1">
                    <a:lumMod val="75000"/>
                  </a:schemeClr>
                </a:solidFill>
                <a:latin typeface="Verdana" pitchFamily="34" charset="0"/>
              </a:rPr>
              <a:t>Simulation results  show that the proposed system employing symbol interleaving can converge at a lower signal-to-noise ratio than previously reported systems. </a:t>
            </a:r>
          </a:p>
        </p:txBody>
      </p:sp>
      <p:sp>
        <p:nvSpPr>
          <p:cNvPr id="5" name="Rectangle 2"/>
          <p:cNvSpPr>
            <a:spLocks noGrp="1" noChangeArrowheads="1"/>
          </p:cNvSpPr>
          <p:nvPr>
            <p:ph type="title"/>
          </p:nvPr>
        </p:nvSpPr>
        <p:spPr>
          <a:xfrm>
            <a:off x="609600" y="304800"/>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Literature Review</a:t>
            </a:r>
          </a:p>
        </p:txBody>
      </p:sp>
      <p:sp>
        <p:nvSpPr>
          <p:cNvPr id="4" name="Rectangle 3"/>
          <p:cNvSpPr txBox="1">
            <a:spLocks noChangeArrowheads="1"/>
          </p:cNvSpPr>
          <p:nvPr/>
        </p:nvSpPr>
        <p:spPr>
          <a:xfrm>
            <a:off x="89013" y="1403966"/>
            <a:ext cx="4118846" cy="531646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buClr>
                <a:schemeClr val="tx2"/>
              </a:buClr>
              <a:buFont typeface="Wingdings" pitchFamily="2" charset="2"/>
              <a:buChar char="Ø"/>
              <a:defRPr/>
            </a:pPr>
            <a:endParaRPr lang="en-US" sz="1000" dirty="0">
              <a:solidFill>
                <a:schemeClr val="accent1">
                  <a:lumMod val="75000"/>
                </a:schemeClr>
              </a:solidFill>
              <a:latin typeface="Verdana" pitchFamily="34" charset="0"/>
            </a:endParaRPr>
          </a:p>
          <a:p>
            <a:pPr marL="0" indent="0" algn="ctr">
              <a:buClr>
                <a:schemeClr val="tx2"/>
              </a:buClr>
              <a:buFont typeface="Wingdings 2"/>
              <a:buNone/>
              <a:defRPr/>
            </a:pPr>
            <a:r>
              <a:rPr lang="en-US" sz="1400" b="1" u="sng" dirty="0" err="1">
                <a:solidFill>
                  <a:schemeClr val="accent1">
                    <a:lumMod val="75000"/>
                  </a:schemeClr>
                </a:solidFill>
                <a:latin typeface="Verdana" pitchFamily="34" charset="0"/>
              </a:rPr>
              <a:t>Title,Author,Year</a:t>
            </a:r>
            <a:endParaRPr lang="en-US" sz="1400" b="1" u="sng" dirty="0">
              <a:solidFill>
                <a:schemeClr val="accent1">
                  <a:lumMod val="75000"/>
                </a:schemeClr>
              </a:solidFill>
              <a:latin typeface="Verdana" pitchFamily="34" charset="0"/>
            </a:endParaRPr>
          </a:p>
          <a:p>
            <a:pPr marL="0" indent="0" algn="ctr">
              <a:buClr>
                <a:schemeClr val="tx2"/>
              </a:buClr>
              <a:buFont typeface="Wingdings 2"/>
              <a:buNone/>
              <a:defRPr/>
            </a:pPr>
            <a:endParaRPr lang="en-US" sz="1200" b="1" u="sng" dirty="0">
              <a:solidFill>
                <a:schemeClr val="accent1">
                  <a:lumMod val="75000"/>
                </a:schemeClr>
              </a:solidFill>
              <a:latin typeface="Verdana" pitchFamily="34" charset="0"/>
            </a:endParaRPr>
          </a:p>
          <a:p>
            <a:pPr marL="0" indent="0" algn="just">
              <a:buClr>
                <a:schemeClr val="tx2"/>
              </a:buClr>
              <a:buNone/>
              <a:defRPr/>
            </a:pPr>
            <a:r>
              <a:rPr lang="en-US" sz="1200" dirty="0">
                <a:solidFill>
                  <a:schemeClr val="accent1">
                    <a:lumMod val="75000"/>
                  </a:schemeClr>
                </a:solidFill>
                <a:latin typeface="Verdana" pitchFamily="34" charset="0"/>
              </a:rPr>
              <a:t>1."Design and analysis of turbo encoder using Xilinx </a:t>
            </a:r>
            <a:r>
              <a:rPr lang="en-US" sz="1200" dirty="0" err="1">
                <a:solidFill>
                  <a:schemeClr val="accent1">
                    <a:lumMod val="75000"/>
                  </a:schemeClr>
                </a:solidFill>
                <a:latin typeface="Verdana" pitchFamily="34" charset="0"/>
              </a:rPr>
              <a:t>ISE",By</a:t>
            </a:r>
            <a:r>
              <a:rPr lang="en-US" sz="1200" dirty="0">
                <a:solidFill>
                  <a:schemeClr val="accent1">
                    <a:lumMod val="75000"/>
                  </a:schemeClr>
                </a:solidFill>
                <a:latin typeface="Verdana" pitchFamily="34" charset="0"/>
              </a:rPr>
              <a:t> </a:t>
            </a:r>
            <a:r>
              <a:rPr lang="en-US" sz="1200" dirty="0" err="1">
                <a:solidFill>
                  <a:schemeClr val="accent1">
                    <a:lumMod val="75000"/>
                  </a:schemeClr>
                </a:solidFill>
                <a:latin typeface="Verdana" pitchFamily="34" charset="0"/>
              </a:rPr>
              <a:t>Palle</a:t>
            </a:r>
            <a:r>
              <a:rPr lang="en-US" sz="1200" dirty="0">
                <a:solidFill>
                  <a:schemeClr val="accent1">
                    <a:lumMod val="75000"/>
                  </a:schemeClr>
                </a:solidFill>
                <a:latin typeface="Verdana" pitchFamily="34" charset="0"/>
              </a:rPr>
              <a:t> </a:t>
            </a:r>
            <a:r>
              <a:rPr lang="en-US" sz="1200" dirty="0" err="1">
                <a:solidFill>
                  <a:schemeClr val="accent1">
                    <a:lumMod val="75000"/>
                  </a:schemeClr>
                </a:solidFill>
                <a:latin typeface="Verdana" pitchFamily="34" charset="0"/>
              </a:rPr>
              <a:t>Prasanth</a:t>
            </a:r>
            <a:r>
              <a:rPr lang="en-US" sz="1200" dirty="0">
                <a:solidFill>
                  <a:schemeClr val="accent1">
                    <a:lumMod val="75000"/>
                  </a:schemeClr>
                </a:solidFill>
                <a:latin typeface="Verdana" pitchFamily="34" charset="0"/>
              </a:rPr>
              <a:t> Kumar; K V </a:t>
            </a:r>
            <a:r>
              <a:rPr lang="en-US" sz="1200" dirty="0" err="1">
                <a:solidFill>
                  <a:schemeClr val="accent1">
                    <a:lumMod val="75000"/>
                  </a:schemeClr>
                </a:solidFill>
                <a:latin typeface="Verdana" pitchFamily="34" charset="0"/>
              </a:rPr>
              <a:t>Gowreesrinivas</a:t>
            </a:r>
            <a:r>
              <a:rPr lang="en-US" sz="1200" dirty="0">
                <a:solidFill>
                  <a:schemeClr val="accent1">
                    <a:lumMod val="75000"/>
                  </a:schemeClr>
                </a:solidFill>
                <a:latin typeface="Verdana" pitchFamily="34" charset="0"/>
              </a:rPr>
              <a:t>; P </a:t>
            </a:r>
            <a:r>
              <a:rPr lang="en-US" sz="1200" dirty="0" err="1">
                <a:solidFill>
                  <a:schemeClr val="accent1">
                    <a:lumMod val="75000"/>
                  </a:schemeClr>
                </a:solidFill>
                <a:latin typeface="Verdana" pitchFamily="34" charset="0"/>
              </a:rPr>
              <a:t>Samundiswary</a:t>
            </a:r>
            <a:r>
              <a:rPr lang="en-US" sz="1200" dirty="0">
                <a:solidFill>
                  <a:schemeClr val="accent1">
                    <a:lumMod val="75000"/>
                  </a:schemeClr>
                </a:solidFill>
                <a:latin typeface="Verdana" pitchFamily="34" charset="0"/>
              </a:rPr>
              <a:t> - in 2016 International Conference on Control, Instrumentation, Communication and Computational Technologies (ICCICCT)</a:t>
            </a:r>
          </a:p>
          <a:p>
            <a:pPr marL="0" indent="0" algn="just">
              <a:buClr>
                <a:schemeClr val="tx2"/>
              </a:buClr>
              <a:buNone/>
              <a:defRPr/>
            </a:pPr>
            <a:endParaRPr lang="en-US" sz="1200" dirty="0">
              <a:solidFill>
                <a:schemeClr val="accent1">
                  <a:lumMod val="75000"/>
                </a:schemeClr>
              </a:solidFill>
              <a:latin typeface="Verdana" pitchFamily="34" charset="0"/>
            </a:endParaRPr>
          </a:p>
          <a:p>
            <a:pPr marL="0" indent="0" algn="just">
              <a:buClr>
                <a:schemeClr val="tx2"/>
              </a:buClr>
              <a:buNone/>
              <a:defRPr/>
            </a:pPr>
            <a:endParaRPr lang="en-US" sz="1200" dirty="0">
              <a:solidFill>
                <a:schemeClr val="accent1">
                  <a:lumMod val="75000"/>
                </a:schemeClr>
              </a:solidFill>
              <a:latin typeface="Verdana" pitchFamily="34" charset="0"/>
            </a:endParaRPr>
          </a:p>
          <a:p>
            <a:pPr marL="0" indent="0" algn="just">
              <a:buClr>
                <a:schemeClr val="tx2"/>
              </a:buClr>
              <a:buNone/>
              <a:defRPr/>
            </a:pPr>
            <a:endParaRPr lang="en-US" sz="1200" dirty="0">
              <a:solidFill>
                <a:schemeClr val="accent1">
                  <a:lumMod val="75000"/>
                </a:schemeClr>
              </a:solidFill>
              <a:latin typeface="Verdana" pitchFamily="34" charset="0"/>
            </a:endParaRPr>
          </a:p>
          <a:p>
            <a:pPr marL="0" indent="0" algn="just">
              <a:buClr>
                <a:schemeClr val="tx2"/>
              </a:buClr>
              <a:buNone/>
              <a:defRPr/>
            </a:pPr>
            <a:endParaRPr lang="en-US" sz="1200" dirty="0">
              <a:solidFill>
                <a:schemeClr val="accent1">
                  <a:lumMod val="75000"/>
                </a:schemeClr>
              </a:solidFill>
              <a:latin typeface="Verdana" pitchFamily="34" charset="0"/>
            </a:endParaRPr>
          </a:p>
          <a:p>
            <a:pPr marL="0" indent="0" algn="just">
              <a:buClr>
                <a:schemeClr val="tx2"/>
              </a:buClr>
              <a:buNone/>
              <a:defRPr/>
            </a:pPr>
            <a:endParaRPr lang="en-US" sz="1200" dirty="0">
              <a:solidFill>
                <a:schemeClr val="accent1">
                  <a:lumMod val="75000"/>
                </a:schemeClr>
              </a:solidFill>
              <a:latin typeface="Verdana" pitchFamily="34" charset="0"/>
            </a:endParaRPr>
          </a:p>
          <a:p>
            <a:pPr marL="0" indent="0" algn="just">
              <a:buClr>
                <a:schemeClr val="tx2"/>
              </a:buClr>
              <a:buNone/>
              <a:defRPr/>
            </a:pPr>
            <a:r>
              <a:rPr lang="en-US" sz="1200" dirty="0">
                <a:solidFill>
                  <a:schemeClr val="accent1">
                    <a:lumMod val="75000"/>
                  </a:schemeClr>
                </a:solidFill>
                <a:latin typeface="Verdana" pitchFamily="34" charset="0"/>
              </a:rPr>
              <a:t>2. "Turbo-Encoder Design for Symbol-Interleaved Parallel Concatenated Trellis-Coded Modulation", by Christina </a:t>
            </a:r>
            <a:r>
              <a:rPr lang="en-US" sz="1200" dirty="0" err="1">
                <a:solidFill>
                  <a:schemeClr val="accent1">
                    <a:lumMod val="75000"/>
                  </a:schemeClr>
                </a:solidFill>
                <a:latin typeface="Verdana" pitchFamily="34" charset="0"/>
              </a:rPr>
              <a:t>Fragouli</a:t>
            </a:r>
            <a:r>
              <a:rPr lang="en-US" sz="1200" dirty="0">
                <a:solidFill>
                  <a:schemeClr val="accent1">
                    <a:lumMod val="75000"/>
                  </a:schemeClr>
                </a:solidFill>
                <a:latin typeface="Verdana" pitchFamily="34" charset="0"/>
              </a:rPr>
              <a:t>, and Richard D. Wesel - in  IEEE TRANSACTIONS ON COMMUNICATIONS, VOL. 49, NO. 3, MARCH 2001</a:t>
            </a:r>
            <a:endParaRPr lang="en-US" sz="1200" b="1" u="sng" dirty="0">
              <a:solidFill>
                <a:schemeClr val="accent1">
                  <a:lumMod val="75000"/>
                </a:schemeClr>
              </a:solidFill>
              <a:latin typeface="Verdana" pitchFamily="34" charset="0"/>
            </a:endParaRPr>
          </a:p>
          <a:p>
            <a:pPr marL="0" indent="0" algn="ctr">
              <a:buClr>
                <a:schemeClr val="tx2"/>
              </a:buClr>
              <a:buFont typeface="Wingdings 2"/>
              <a:buNone/>
              <a:defRPr/>
            </a:pPr>
            <a:endParaRPr lang="en-US" sz="1200" b="1" u="sng" dirty="0">
              <a:solidFill>
                <a:schemeClr val="accent1">
                  <a:lumMod val="75000"/>
                </a:schemeClr>
              </a:solidFill>
              <a:latin typeface="Verdana" pitchFamily="34" charset="0"/>
            </a:endParaRPr>
          </a:p>
        </p:txBody>
      </p:sp>
      <p:sp>
        <p:nvSpPr>
          <p:cNvPr id="6" name="TextBox 5"/>
          <p:cNvSpPr txBox="1"/>
          <p:nvPr/>
        </p:nvSpPr>
        <p:spPr>
          <a:xfrm>
            <a:off x="7801897" y="6253315"/>
            <a:ext cx="1082348" cy="369332"/>
          </a:xfrm>
          <a:prstGeom prst="rect">
            <a:avLst/>
          </a:prstGeom>
          <a:noFill/>
        </p:spPr>
        <p:txBody>
          <a:bodyPr wrap="none" rtlCol="0">
            <a:spAutoFit/>
          </a:bodyPr>
          <a:lstStyle/>
          <a:p>
            <a:r>
              <a:rPr lang="en-US" b="1" dirty="0">
                <a:solidFill>
                  <a:srgbClr val="0070C0"/>
                </a:solidFill>
              </a:rPr>
              <a:t>Contd…</a:t>
            </a:r>
          </a:p>
        </p:txBody>
      </p:sp>
    </p:spTree>
    <p:extLst>
      <p:ext uri="{BB962C8B-B14F-4D97-AF65-F5344CB8AC3E}">
        <p14:creationId xmlns:p14="http://schemas.microsoft.com/office/powerpoint/2010/main" val="1441136829"/>
      </p:ext>
    </p:extLst>
  </p:cSld>
  <p:clrMapOvr>
    <a:masterClrMapping/>
  </p:clrMapOvr>
  <p:transition spd="slow">
    <p:pull dir="lu"/>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09600" y="304800"/>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MATLAB CODE - ENCODER</a:t>
            </a:r>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609599" y="1912350"/>
            <a:ext cx="8124967" cy="4201847"/>
          </a:xfrm>
          <a:prstGeom prst="rect">
            <a:avLst/>
          </a:prstGeom>
          <a:noFill/>
          <a:ln>
            <a:noFill/>
          </a:ln>
        </p:spPr>
      </p:pic>
      <p:sp>
        <p:nvSpPr>
          <p:cNvPr id="4" name="TextBox 3"/>
          <p:cNvSpPr txBox="1"/>
          <p:nvPr/>
        </p:nvSpPr>
        <p:spPr>
          <a:xfrm>
            <a:off x="7801897" y="6253315"/>
            <a:ext cx="1082348" cy="369332"/>
          </a:xfrm>
          <a:prstGeom prst="rect">
            <a:avLst/>
          </a:prstGeom>
          <a:noFill/>
        </p:spPr>
        <p:txBody>
          <a:bodyPr wrap="none" rtlCol="0">
            <a:spAutoFit/>
          </a:bodyPr>
          <a:lstStyle/>
          <a:p>
            <a:r>
              <a:rPr lang="en-US" b="1" dirty="0">
                <a:solidFill>
                  <a:srgbClr val="0070C0"/>
                </a:solidFill>
              </a:rPr>
              <a:t>Contd…</a:t>
            </a:r>
          </a:p>
        </p:txBody>
      </p:sp>
    </p:spTree>
    <p:extLst>
      <p:ext uri="{BB962C8B-B14F-4D97-AF65-F5344CB8AC3E}">
        <p14:creationId xmlns:p14="http://schemas.microsoft.com/office/powerpoint/2010/main" val="76548226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09600" y="304800"/>
            <a:ext cx="8229600" cy="1143000"/>
          </a:xfrm>
        </p:spPr>
        <p:txBody>
          <a:bodyPr>
            <a:normAutofit fontScale="90000"/>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MATLAB – ENCODED OUTPUT</a:t>
            </a:r>
          </a:p>
        </p:txBody>
      </p:sp>
      <p:pic>
        <p:nvPicPr>
          <p:cNvPr id="5" name="Picture 4"/>
          <p:cNvPicPr/>
          <p:nvPr/>
        </p:nvPicPr>
        <p:blipFill>
          <a:blip r:embed="rId2">
            <a:extLst>
              <a:ext uri="{28A0092B-C50C-407E-A947-70E740481C1C}">
                <a14:useLocalDpi xmlns:a14="http://schemas.microsoft.com/office/drawing/2010/main" val="0"/>
              </a:ext>
            </a:extLst>
          </a:blip>
          <a:srcRect t="2191" b="4470"/>
          <a:stretch/>
        </p:blipFill>
        <p:spPr bwMode="auto">
          <a:xfrm>
            <a:off x="423079" y="1790699"/>
            <a:ext cx="8311488" cy="4191001"/>
          </a:xfrm>
          <a:prstGeom prst="rect">
            <a:avLst/>
          </a:prstGeom>
          <a:noFill/>
          <a:ln>
            <a:noFill/>
          </a:ln>
        </p:spPr>
      </p:pic>
    </p:spTree>
    <p:extLst>
      <p:ext uri="{BB962C8B-B14F-4D97-AF65-F5344CB8AC3E}">
        <p14:creationId xmlns:p14="http://schemas.microsoft.com/office/powerpoint/2010/main" val="31993374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09600" y="304800"/>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MATLAB CODE - DECODER</a:t>
            </a:r>
          </a:p>
        </p:txBody>
      </p:sp>
      <p:sp>
        <p:nvSpPr>
          <p:cNvPr id="4" name="TextBox 3"/>
          <p:cNvSpPr txBox="1"/>
          <p:nvPr/>
        </p:nvSpPr>
        <p:spPr>
          <a:xfrm>
            <a:off x="7801897" y="6253315"/>
            <a:ext cx="1082348" cy="369332"/>
          </a:xfrm>
          <a:prstGeom prst="rect">
            <a:avLst/>
          </a:prstGeom>
          <a:noFill/>
        </p:spPr>
        <p:txBody>
          <a:bodyPr wrap="none" rtlCol="0">
            <a:spAutoFit/>
          </a:bodyPr>
          <a:lstStyle/>
          <a:p>
            <a:r>
              <a:rPr lang="en-US" b="1" dirty="0">
                <a:solidFill>
                  <a:srgbClr val="0070C0"/>
                </a:solidFill>
              </a:rPr>
              <a:t>Contd…</a:t>
            </a:r>
          </a:p>
        </p:txBody>
      </p:sp>
      <p:pic>
        <p:nvPicPr>
          <p:cNvPr id="5" name="Picture 4"/>
          <p:cNvPicPr/>
          <p:nvPr/>
        </p:nvPicPr>
        <p:blipFill>
          <a:blip r:embed="rId2">
            <a:extLst>
              <a:ext uri="{28A0092B-C50C-407E-A947-70E740481C1C}">
                <a14:useLocalDpi xmlns:a14="http://schemas.microsoft.com/office/drawing/2010/main" val="0"/>
              </a:ext>
            </a:extLst>
          </a:blip>
          <a:srcRect t="5134" b="4112"/>
          <a:stretch/>
        </p:blipFill>
        <p:spPr bwMode="auto">
          <a:xfrm>
            <a:off x="384079" y="1744980"/>
            <a:ext cx="8336839" cy="4312920"/>
          </a:xfrm>
          <a:prstGeom prst="rect">
            <a:avLst/>
          </a:prstGeom>
          <a:noFill/>
          <a:ln>
            <a:noFill/>
          </a:ln>
        </p:spPr>
      </p:pic>
    </p:spTree>
    <p:extLst>
      <p:ext uri="{BB962C8B-B14F-4D97-AF65-F5344CB8AC3E}">
        <p14:creationId xmlns:p14="http://schemas.microsoft.com/office/powerpoint/2010/main" val="3682125523"/>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609600" y="304800"/>
            <a:ext cx="8229600" cy="1143000"/>
          </a:xfrm>
        </p:spPr>
        <p:txBody>
          <a:bodyPr>
            <a:normAutofit fontScale="90000"/>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MATLAB – DECODED OUTPUT</a:t>
            </a:r>
          </a:p>
        </p:txBody>
      </p:sp>
      <p:pic>
        <p:nvPicPr>
          <p:cNvPr id="4" name="Picture 3"/>
          <p:cNvPicPr/>
          <p:nvPr/>
        </p:nvPicPr>
        <p:blipFill>
          <a:blip r:embed="rId2">
            <a:extLst>
              <a:ext uri="{28A0092B-C50C-407E-A947-70E740481C1C}">
                <a14:useLocalDpi xmlns:a14="http://schemas.microsoft.com/office/drawing/2010/main" val="0"/>
              </a:ext>
            </a:extLst>
          </a:blip>
          <a:srcRect t="2626" b="3380"/>
          <a:stretch/>
        </p:blipFill>
        <p:spPr bwMode="auto">
          <a:xfrm>
            <a:off x="428293" y="1767839"/>
            <a:ext cx="8115206" cy="4564381"/>
          </a:xfrm>
          <a:prstGeom prst="rect">
            <a:avLst/>
          </a:prstGeom>
          <a:noFill/>
          <a:ln>
            <a:noFill/>
          </a:ln>
        </p:spPr>
      </p:pic>
    </p:spTree>
    <p:extLst>
      <p:ext uri="{BB962C8B-B14F-4D97-AF65-F5344CB8AC3E}">
        <p14:creationId xmlns:p14="http://schemas.microsoft.com/office/powerpoint/2010/main" val="283117388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609600" y="168321"/>
            <a:ext cx="8229600" cy="1143000"/>
          </a:xfrm>
        </p:spPr>
        <p:txBody>
          <a:bodyPr>
            <a:normAutofit/>
          </a:bodyPr>
          <a:lstStyle/>
          <a:p>
            <a:pPr>
              <a:defRPr/>
            </a:pPr>
            <a:r>
              <a:rPr lang="en-US" sz="3200" b="1" dirty="0">
                <a:solidFill>
                  <a:srgbClr val="0070C0"/>
                </a:solidFill>
                <a:effectLst>
                  <a:glow rad="101600">
                    <a:schemeClr val="accent2">
                      <a:satMod val="175000"/>
                      <a:alpha val="40000"/>
                    </a:schemeClr>
                  </a:glow>
                </a:effectLst>
                <a:latin typeface="Times New Roman" pitchFamily="18" charset="0"/>
              </a:rPr>
              <a:t>CONCLUSION </a:t>
            </a:r>
          </a:p>
        </p:txBody>
      </p:sp>
      <p:sp>
        <p:nvSpPr>
          <p:cNvPr id="5" name="Rectangle 3"/>
          <p:cNvSpPr>
            <a:spLocks noGrp="1" noChangeArrowheads="1"/>
          </p:cNvSpPr>
          <p:nvPr>
            <p:ph idx="1"/>
          </p:nvPr>
        </p:nvSpPr>
        <p:spPr>
          <a:xfrm>
            <a:off x="212677" y="1516038"/>
            <a:ext cx="8626523" cy="5225956"/>
          </a:xfrm>
        </p:spPr>
        <p:txBody>
          <a:bodyPr>
            <a:noAutofit/>
          </a:bodyPr>
          <a:lstStyle/>
          <a:p>
            <a:pPr algn="just">
              <a:buClr>
                <a:schemeClr val="tx2"/>
              </a:buClr>
              <a:buFont typeface="Wingdings" pitchFamily="2" charset="2"/>
              <a:buChar char="Ø"/>
              <a:defRPr/>
            </a:pPr>
            <a:r>
              <a:rPr lang="en-US" sz="2000" b="1" dirty="0">
                <a:solidFill>
                  <a:schemeClr val="accent1">
                    <a:lumMod val="75000"/>
                  </a:schemeClr>
                </a:solidFill>
                <a:latin typeface="Verdana" pitchFamily="34" charset="0"/>
              </a:rPr>
              <a:t>Turbo codes are a powerful error-correcting coding scheme for use in wireless communication systems like 4G and 5G. </a:t>
            </a:r>
          </a:p>
          <a:p>
            <a:pPr algn="just">
              <a:buClr>
                <a:schemeClr val="tx2"/>
              </a:buClr>
              <a:buFont typeface="Wingdings" pitchFamily="2" charset="2"/>
              <a:buChar char="Ø"/>
              <a:defRPr/>
            </a:pPr>
            <a:endParaRPr lang="en-US" sz="20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2000" b="1" dirty="0">
                <a:solidFill>
                  <a:schemeClr val="accent1">
                    <a:lumMod val="75000"/>
                  </a:schemeClr>
                </a:solidFill>
                <a:latin typeface="Verdana" pitchFamily="34" charset="0"/>
              </a:rPr>
              <a:t>They consist of an encoder and a decoder, where the encoder adds redundancy to the data to make it more resilient to errors, and the decoder attempts to recover the original data from the corrupted received signal. </a:t>
            </a:r>
          </a:p>
          <a:p>
            <a:pPr algn="just">
              <a:buClr>
                <a:schemeClr val="tx2"/>
              </a:buClr>
              <a:buFont typeface="Wingdings" pitchFamily="2" charset="2"/>
              <a:buChar char="Ø"/>
              <a:defRPr/>
            </a:pPr>
            <a:endParaRPr lang="en-US" sz="20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2000" b="1" dirty="0">
                <a:solidFill>
                  <a:schemeClr val="accent1">
                    <a:lumMod val="75000"/>
                  </a:schemeClr>
                </a:solidFill>
                <a:latin typeface="Verdana" pitchFamily="34" charset="0"/>
              </a:rPr>
              <a:t>Pipelined turbo encoders and decoders, implemented in Verilog, offer a powerful solution for enhancing the performance of communication systems. </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p:txBody>
      </p:sp>
      <p:sp>
        <p:nvSpPr>
          <p:cNvPr id="4" name="TextBox 3"/>
          <p:cNvSpPr txBox="1"/>
          <p:nvPr/>
        </p:nvSpPr>
        <p:spPr>
          <a:xfrm>
            <a:off x="7801897" y="6253315"/>
            <a:ext cx="1082348" cy="369332"/>
          </a:xfrm>
          <a:prstGeom prst="rect">
            <a:avLst/>
          </a:prstGeom>
          <a:noFill/>
        </p:spPr>
        <p:txBody>
          <a:bodyPr wrap="none" rtlCol="0">
            <a:spAutoFit/>
          </a:bodyPr>
          <a:lstStyle/>
          <a:p>
            <a:r>
              <a:rPr lang="en-US" b="1" dirty="0">
                <a:solidFill>
                  <a:srgbClr val="0070C0"/>
                </a:solidFill>
              </a:rPr>
              <a:t>Contd…</a:t>
            </a:r>
          </a:p>
        </p:txBody>
      </p:sp>
    </p:spTree>
    <p:extLst>
      <p:ext uri="{BB962C8B-B14F-4D97-AF65-F5344CB8AC3E}">
        <p14:creationId xmlns:p14="http://schemas.microsoft.com/office/powerpoint/2010/main" val="4497712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609600" y="168321"/>
            <a:ext cx="8229600" cy="1143000"/>
          </a:xfrm>
        </p:spPr>
        <p:txBody>
          <a:bodyPr>
            <a:normAutofit/>
          </a:bodyPr>
          <a:lstStyle/>
          <a:p>
            <a:pPr>
              <a:defRPr/>
            </a:pPr>
            <a:r>
              <a:rPr lang="en-US" sz="3200" b="1" dirty="0">
                <a:solidFill>
                  <a:srgbClr val="0070C0"/>
                </a:solidFill>
                <a:effectLst>
                  <a:glow rad="101600">
                    <a:schemeClr val="accent2">
                      <a:satMod val="175000"/>
                      <a:alpha val="40000"/>
                    </a:schemeClr>
                  </a:glow>
                </a:effectLst>
                <a:latin typeface="Times New Roman" pitchFamily="18" charset="0"/>
              </a:rPr>
              <a:t>CONCLUSION </a:t>
            </a:r>
          </a:p>
        </p:txBody>
      </p:sp>
      <p:sp>
        <p:nvSpPr>
          <p:cNvPr id="5" name="Rectangle 3"/>
          <p:cNvSpPr>
            <a:spLocks noGrp="1" noChangeArrowheads="1"/>
          </p:cNvSpPr>
          <p:nvPr>
            <p:ph idx="1"/>
          </p:nvPr>
        </p:nvSpPr>
        <p:spPr>
          <a:xfrm>
            <a:off x="144097" y="1632044"/>
            <a:ext cx="8626523" cy="5225956"/>
          </a:xfrm>
        </p:spPr>
        <p:txBody>
          <a:bodyPr>
            <a:noAutofit/>
          </a:bodyPr>
          <a:lstStyle/>
          <a:p>
            <a:pPr algn="just">
              <a:buClr>
                <a:schemeClr val="tx2"/>
              </a:buClr>
              <a:buFont typeface="Wingdings" pitchFamily="2" charset="2"/>
              <a:buChar char="Ø"/>
              <a:defRPr/>
            </a:pPr>
            <a:r>
              <a:rPr lang="en-US" sz="2000" b="1" dirty="0">
                <a:solidFill>
                  <a:schemeClr val="accent1">
                    <a:lumMod val="75000"/>
                  </a:schemeClr>
                </a:solidFill>
                <a:latin typeface="Verdana" pitchFamily="34" charset="0"/>
              </a:rPr>
              <a:t>By breaking down the encoding and decoding processes into stages, this architecture enables faster processing, higher throughput, and efficient resource utilization. </a:t>
            </a:r>
          </a:p>
          <a:p>
            <a:pPr algn="just">
              <a:buClr>
                <a:schemeClr val="tx2"/>
              </a:buClr>
              <a:buFont typeface="Wingdings" pitchFamily="2" charset="2"/>
              <a:buChar char="Ø"/>
              <a:defRPr/>
            </a:pPr>
            <a:endParaRPr lang="en-US" sz="20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2000" b="1" dirty="0">
                <a:solidFill>
                  <a:schemeClr val="accent1">
                    <a:lumMod val="75000"/>
                  </a:schemeClr>
                </a:solidFill>
                <a:latin typeface="Verdana" pitchFamily="34" charset="0"/>
              </a:rPr>
              <a:t>This makes it well-suited for applications requiring high-speed data transmission and real-time performance, such as 4G/5G networks. </a:t>
            </a:r>
          </a:p>
          <a:p>
            <a:pPr algn="just">
              <a:buClr>
                <a:schemeClr val="tx2"/>
              </a:buClr>
              <a:buFont typeface="Wingdings" pitchFamily="2" charset="2"/>
              <a:buChar char="Ø"/>
              <a:defRPr/>
            </a:pPr>
            <a:endParaRPr lang="en-US" sz="20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2000" b="1" dirty="0">
                <a:solidFill>
                  <a:schemeClr val="accent1">
                    <a:lumMod val="75000"/>
                  </a:schemeClr>
                </a:solidFill>
                <a:latin typeface="Verdana" pitchFamily="34" charset="0"/>
              </a:rPr>
              <a:t>The Results obtained through the simulation based on integer arithmetic simplifies the validation of results, showing that the results match the software simulation results and proving the effectiveness of the proposed architecture.</a:t>
            </a:r>
          </a:p>
        </p:txBody>
      </p:sp>
    </p:spTree>
    <p:extLst>
      <p:ext uri="{BB962C8B-B14F-4D97-AF65-F5344CB8AC3E}">
        <p14:creationId xmlns:p14="http://schemas.microsoft.com/office/powerpoint/2010/main" val="4000079966"/>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609600" y="168321"/>
            <a:ext cx="8229600" cy="1143000"/>
          </a:xfrm>
        </p:spPr>
        <p:txBody>
          <a:bodyPr>
            <a:normAutofit/>
          </a:bodyPr>
          <a:lstStyle/>
          <a:p>
            <a:pPr>
              <a:defRPr/>
            </a:pPr>
            <a:r>
              <a:rPr lang="en-US" sz="3200" b="1" dirty="0">
                <a:solidFill>
                  <a:srgbClr val="0070C0"/>
                </a:solidFill>
                <a:effectLst>
                  <a:glow rad="101600">
                    <a:schemeClr val="accent2">
                      <a:satMod val="175000"/>
                      <a:alpha val="40000"/>
                    </a:schemeClr>
                  </a:glow>
                </a:effectLst>
                <a:latin typeface="Times New Roman" pitchFamily="18" charset="0"/>
              </a:rPr>
              <a:t>FUTURE SCOPE</a:t>
            </a:r>
          </a:p>
        </p:txBody>
      </p:sp>
      <p:sp>
        <p:nvSpPr>
          <p:cNvPr id="5" name="Rectangle 3"/>
          <p:cNvSpPr>
            <a:spLocks noGrp="1" noChangeArrowheads="1"/>
          </p:cNvSpPr>
          <p:nvPr>
            <p:ph idx="1"/>
          </p:nvPr>
        </p:nvSpPr>
        <p:spPr>
          <a:xfrm>
            <a:off x="212677" y="1884528"/>
            <a:ext cx="8626523" cy="5225956"/>
          </a:xfrm>
        </p:spPr>
        <p:txBody>
          <a:bodyPr>
            <a:noAutofit/>
          </a:bodyPr>
          <a:lstStyle/>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In summary, a pipelined architecture in Verilog is a valuable approach for implementing turbo encoders and decoders, offering significant speed and throughput advantages for high-speed communication systems. </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The future scope of this technology includes exploring new design strategies and integrating it with other advanced coding techniques. </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Research areas include exploring different interleaver schemes, optimizing the pipeline structure for specific performance needs, and combining turbo codes with other error correction techniques. </a:t>
            </a:r>
          </a:p>
        </p:txBody>
      </p:sp>
    </p:spTree>
    <p:extLst>
      <p:ext uri="{BB962C8B-B14F-4D97-AF65-F5344CB8AC3E}">
        <p14:creationId xmlns:p14="http://schemas.microsoft.com/office/powerpoint/2010/main" val="1160123764"/>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5"/>
          <p:cNvSpPr txBox="1">
            <a:spLocks noChangeArrowheads="1"/>
          </p:cNvSpPr>
          <p:nvPr/>
        </p:nvSpPr>
        <p:spPr bwMode="auto">
          <a:xfrm>
            <a:off x="194620" y="1602368"/>
            <a:ext cx="8558981" cy="4524315"/>
          </a:xfrm>
          <a:prstGeom prst="rect">
            <a:avLst/>
          </a:prstGeom>
          <a:noFill/>
          <a:ln w="9525">
            <a:noFill/>
            <a:miter lim="800000"/>
            <a:headEnd/>
            <a:tailEnd/>
          </a:ln>
        </p:spPr>
        <p:txBody>
          <a:bodyPr wrap="square">
            <a:spAutoFit/>
          </a:bodyPr>
          <a:lstStyle/>
          <a:p>
            <a:pPr algn="just"/>
            <a:r>
              <a:rPr lang="en-US" sz="1600" b="1" dirty="0">
                <a:solidFill>
                  <a:schemeClr val="accent1">
                    <a:lumMod val="75000"/>
                  </a:schemeClr>
                </a:solidFill>
                <a:latin typeface="Verdana" pitchFamily="34" charset="0"/>
              </a:rPr>
              <a:t>1."Design and analysis of turbo encoder using Xilinx </a:t>
            </a:r>
            <a:r>
              <a:rPr lang="en-US" sz="1600" b="1" dirty="0" err="1">
                <a:solidFill>
                  <a:schemeClr val="accent1">
                    <a:lumMod val="75000"/>
                  </a:schemeClr>
                </a:solidFill>
                <a:latin typeface="Verdana" pitchFamily="34" charset="0"/>
              </a:rPr>
              <a:t>ISE",By</a:t>
            </a:r>
            <a:r>
              <a:rPr lang="en-US" sz="1600" b="1" dirty="0">
                <a:solidFill>
                  <a:schemeClr val="accent1">
                    <a:lumMod val="75000"/>
                  </a:schemeClr>
                </a:solidFill>
                <a:latin typeface="Verdana" pitchFamily="34" charset="0"/>
              </a:rPr>
              <a:t> </a:t>
            </a:r>
            <a:r>
              <a:rPr lang="en-US" sz="1600" b="1" dirty="0" err="1">
                <a:solidFill>
                  <a:schemeClr val="accent1">
                    <a:lumMod val="75000"/>
                  </a:schemeClr>
                </a:solidFill>
                <a:latin typeface="Verdana" pitchFamily="34" charset="0"/>
              </a:rPr>
              <a:t>Palle</a:t>
            </a:r>
            <a:r>
              <a:rPr lang="en-US" sz="1600" b="1" dirty="0">
                <a:solidFill>
                  <a:schemeClr val="accent1">
                    <a:lumMod val="75000"/>
                  </a:schemeClr>
                </a:solidFill>
                <a:latin typeface="Verdana" pitchFamily="34" charset="0"/>
              </a:rPr>
              <a:t> </a:t>
            </a:r>
            <a:r>
              <a:rPr lang="en-US" sz="1600" b="1" dirty="0" err="1">
                <a:solidFill>
                  <a:schemeClr val="accent1">
                    <a:lumMod val="75000"/>
                  </a:schemeClr>
                </a:solidFill>
                <a:latin typeface="Verdana" pitchFamily="34" charset="0"/>
              </a:rPr>
              <a:t>Prasanth</a:t>
            </a:r>
            <a:r>
              <a:rPr lang="en-US" sz="1600" b="1" dirty="0">
                <a:solidFill>
                  <a:schemeClr val="accent1">
                    <a:lumMod val="75000"/>
                  </a:schemeClr>
                </a:solidFill>
                <a:latin typeface="Verdana" pitchFamily="34" charset="0"/>
              </a:rPr>
              <a:t> Kumar; K V </a:t>
            </a:r>
            <a:r>
              <a:rPr lang="en-US" sz="1600" b="1" dirty="0" err="1">
                <a:solidFill>
                  <a:schemeClr val="accent1">
                    <a:lumMod val="75000"/>
                  </a:schemeClr>
                </a:solidFill>
                <a:latin typeface="Verdana" pitchFamily="34" charset="0"/>
              </a:rPr>
              <a:t>Gowreesrinivas</a:t>
            </a:r>
            <a:r>
              <a:rPr lang="en-US" sz="1600" b="1" dirty="0">
                <a:solidFill>
                  <a:schemeClr val="accent1">
                    <a:lumMod val="75000"/>
                  </a:schemeClr>
                </a:solidFill>
                <a:latin typeface="Verdana" pitchFamily="34" charset="0"/>
              </a:rPr>
              <a:t>; P </a:t>
            </a:r>
            <a:r>
              <a:rPr lang="en-US" sz="1600" b="1" dirty="0" err="1">
                <a:solidFill>
                  <a:schemeClr val="accent1">
                    <a:lumMod val="75000"/>
                  </a:schemeClr>
                </a:solidFill>
                <a:latin typeface="Verdana" pitchFamily="34" charset="0"/>
              </a:rPr>
              <a:t>Samundiswary</a:t>
            </a:r>
            <a:r>
              <a:rPr lang="en-US" sz="1600" b="1" dirty="0">
                <a:solidFill>
                  <a:schemeClr val="accent1">
                    <a:lumMod val="75000"/>
                  </a:schemeClr>
                </a:solidFill>
                <a:latin typeface="Verdana" pitchFamily="34" charset="0"/>
              </a:rPr>
              <a:t> - in 2016 International Conference on Control, Instrumentation, Communication and Computational Technologies (ICCICCT)</a:t>
            </a:r>
          </a:p>
          <a:p>
            <a:pPr algn="just"/>
            <a:endParaRPr lang="en-US" sz="1600" b="1" dirty="0">
              <a:solidFill>
                <a:schemeClr val="accent1">
                  <a:lumMod val="75000"/>
                </a:schemeClr>
              </a:solidFill>
              <a:latin typeface="Verdana" pitchFamily="34" charset="0"/>
            </a:endParaRPr>
          </a:p>
          <a:p>
            <a:pPr algn="just"/>
            <a:r>
              <a:rPr lang="en-US" sz="1600" b="1" dirty="0">
                <a:solidFill>
                  <a:schemeClr val="accent1">
                    <a:lumMod val="75000"/>
                  </a:schemeClr>
                </a:solidFill>
                <a:latin typeface="Verdana" pitchFamily="34" charset="0"/>
              </a:rPr>
              <a:t>2. "Turbo-Encoder Design for Symbol-Interleaved Parallel Concatenated Trellis-Coded Modulation", by Christina </a:t>
            </a:r>
            <a:r>
              <a:rPr lang="en-US" sz="1600" b="1" dirty="0" err="1">
                <a:solidFill>
                  <a:schemeClr val="accent1">
                    <a:lumMod val="75000"/>
                  </a:schemeClr>
                </a:solidFill>
                <a:latin typeface="Verdana" pitchFamily="34" charset="0"/>
              </a:rPr>
              <a:t>Fragouli</a:t>
            </a:r>
            <a:r>
              <a:rPr lang="en-US" sz="1600" b="1" dirty="0">
                <a:solidFill>
                  <a:schemeClr val="accent1">
                    <a:lumMod val="75000"/>
                  </a:schemeClr>
                </a:solidFill>
                <a:latin typeface="Verdana" pitchFamily="34" charset="0"/>
              </a:rPr>
              <a:t>, and Richard D. Wesel - in  IEEE TRANSACTIONS ON COMMUNICATIONS, VOL. 49, NO. 3, MARCH 2018</a:t>
            </a:r>
          </a:p>
          <a:p>
            <a:pPr algn="just"/>
            <a:endParaRPr lang="en-US" sz="1600" b="1" dirty="0">
              <a:solidFill>
                <a:schemeClr val="accent1">
                  <a:lumMod val="75000"/>
                </a:schemeClr>
              </a:solidFill>
              <a:latin typeface="Verdana" pitchFamily="34" charset="0"/>
            </a:endParaRPr>
          </a:p>
          <a:p>
            <a:pPr algn="just"/>
            <a:r>
              <a:rPr lang="en-US" sz="1600" b="1" dirty="0">
                <a:solidFill>
                  <a:schemeClr val="accent1">
                    <a:lumMod val="75000"/>
                  </a:schemeClr>
                </a:solidFill>
                <a:latin typeface="Verdana" pitchFamily="34" charset="0"/>
              </a:rPr>
              <a:t>3. "A Novel Turbo Codec Encoding and Decoding Mechanism", by Desai </a:t>
            </a:r>
            <a:r>
              <a:rPr lang="en-US" sz="1600" b="1" dirty="0" err="1">
                <a:solidFill>
                  <a:schemeClr val="accent1">
                    <a:lumMod val="75000"/>
                  </a:schemeClr>
                </a:solidFill>
                <a:latin typeface="Verdana" pitchFamily="34" charset="0"/>
              </a:rPr>
              <a:t>Feroz</a:t>
            </a:r>
            <a:r>
              <a:rPr lang="en-US" sz="1600" b="1" dirty="0">
                <a:solidFill>
                  <a:schemeClr val="accent1">
                    <a:lumMod val="75000"/>
                  </a:schemeClr>
                </a:solidFill>
                <a:latin typeface="Verdana" pitchFamily="34" charset="0"/>
              </a:rPr>
              <a:t>  - in International Research Journal of Engineering and Technology (IRJET) e-ISSN: 2395-0056, Volume: 04 Issue: 10 | Oct -2017</a:t>
            </a:r>
          </a:p>
          <a:p>
            <a:pPr algn="just"/>
            <a:endParaRPr lang="en-US" sz="1600" b="1" dirty="0">
              <a:solidFill>
                <a:schemeClr val="accent1">
                  <a:lumMod val="75000"/>
                </a:schemeClr>
              </a:solidFill>
              <a:latin typeface="Verdana" pitchFamily="34" charset="0"/>
            </a:endParaRPr>
          </a:p>
          <a:p>
            <a:pPr algn="just"/>
            <a:r>
              <a:rPr lang="en-US" sz="1600" b="1" dirty="0">
                <a:solidFill>
                  <a:schemeClr val="accent1">
                    <a:lumMod val="75000"/>
                  </a:schemeClr>
                </a:solidFill>
                <a:latin typeface="Verdana" pitchFamily="34" charset="0"/>
              </a:rPr>
              <a:t>4. "Designing &amp; Analysis of Advanced Turbo Encoder and Decoder", by </a:t>
            </a:r>
            <a:r>
              <a:rPr lang="en-US" sz="1600" b="1" dirty="0" err="1">
                <a:solidFill>
                  <a:schemeClr val="accent1">
                    <a:lumMod val="75000"/>
                  </a:schemeClr>
                </a:solidFill>
                <a:latin typeface="Verdana" pitchFamily="34" charset="0"/>
              </a:rPr>
              <a:t>Pallavi</a:t>
            </a:r>
            <a:r>
              <a:rPr lang="en-US" sz="1600" b="1" dirty="0">
                <a:solidFill>
                  <a:schemeClr val="accent1">
                    <a:lumMod val="75000"/>
                  </a:schemeClr>
                </a:solidFill>
                <a:latin typeface="Verdana" pitchFamily="34" charset="0"/>
              </a:rPr>
              <a:t> D </a:t>
            </a:r>
            <a:r>
              <a:rPr lang="en-US" sz="1600" b="1" dirty="0" err="1">
                <a:solidFill>
                  <a:schemeClr val="accent1">
                    <a:lumMod val="75000"/>
                  </a:schemeClr>
                </a:solidFill>
                <a:latin typeface="Verdana" pitchFamily="34" charset="0"/>
              </a:rPr>
              <a:t>Hegu</a:t>
            </a:r>
            <a:r>
              <a:rPr lang="en-US" sz="1600" b="1" dirty="0">
                <a:solidFill>
                  <a:schemeClr val="accent1">
                    <a:lumMod val="75000"/>
                  </a:schemeClr>
                </a:solidFill>
                <a:latin typeface="Verdana" pitchFamily="34" charset="0"/>
              </a:rPr>
              <a:t>, </a:t>
            </a:r>
            <a:r>
              <a:rPr lang="en-US" sz="1600" b="1" dirty="0" err="1">
                <a:solidFill>
                  <a:schemeClr val="accent1">
                    <a:lumMod val="75000"/>
                  </a:schemeClr>
                </a:solidFill>
                <a:latin typeface="Verdana" pitchFamily="34" charset="0"/>
              </a:rPr>
              <a:t>Venkat</a:t>
            </a:r>
            <a:r>
              <a:rPr lang="en-US" sz="1600" b="1" dirty="0">
                <a:solidFill>
                  <a:schemeClr val="accent1">
                    <a:lumMod val="75000"/>
                  </a:schemeClr>
                </a:solidFill>
                <a:latin typeface="Verdana" pitchFamily="34" charset="0"/>
              </a:rPr>
              <a:t> </a:t>
            </a:r>
            <a:r>
              <a:rPr lang="en-US" sz="1600" b="1" dirty="0" err="1">
                <a:solidFill>
                  <a:schemeClr val="accent1">
                    <a:lumMod val="75000"/>
                  </a:schemeClr>
                </a:solidFill>
                <a:latin typeface="Verdana" pitchFamily="34" charset="0"/>
              </a:rPr>
              <a:t>Ghodke</a:t>
            </a:r>
            <a:r>
              <a:rPr lang="en-US" sz="1600" b="1" dirty="0">
                <a:solidFill>
                  <a:schemeClr val="accent1">
                    <a:lumMod val="75000"/>
                  </a:schemeClr>
                </a:solidFill>
                <a:latin typeface="Verdana" pitchFamily="34" charset="0"/>
              </a:rPr>
              <a:t> - in International Journal of Applied Research 2015; 1(8): 341-344 </a:t>
            </a:r>
          </a:p>
        </p:txBody>
      </p:sp>
      <p:sp>
        <p:nvSpPr>
          <p:cNvPr id="5" name="Rectangle 2"/>
          <p:cNvSpPr>
            <a:spLocks noGrp="1" noChangeArrowheads="1"/>
          </p:cNvSpPr>
          <p:nvPr>
            <p:ph type="title"/>
          </p:nvPr>
        </p:nvSpPr>
        <p:spPr>
          <a:xfrm>
            <a:off x="558317" y="289153"/>
            <a:ext cx="8229600" cy="1143000"/>
          </a:xfrm>
        </p:spPr>
        <p:txBody>
          <a:bodyPr>
            <a:normAutofit/>
          </a:bodyPr>
          <a:lstStyle/>
          <a:p>
            <a:pPr>
              <a:defRPr/>
            </a:pPr>
            <a:r>
              <a:rPr lang="en-US" sz="4400" b="1" dirty="0">
                <a:solidFill>
                  <a:srgbClr val="0070C0"/>
                </a:solidFill>
                <a:effectLst>
                  <a:glow rad="101600">
                    <a:schemeClr val="accent2">
                      <a:satMod val="175000"/>
                      <a:alpha val="40000"/>
                    </a:schemeClr>
                  </a:glow>
                </a:effectLst>
                <a:latin typeface="Times New Roman" pitchFamily="18" charset="0"/>
              </a:rPr>
              <a:t>REFERENCES</a:t>
            </a:r>
          </a:p>
        </p:txBody>
      </p:sp>
    </p:spTree>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Effect transition="in" filter="wipe(down)">
                                      <p:cBhvr>
                                        <p:cTn id="7" dur="580">
                                          <p:stCondLst>
                                            <p:cond delay="0"/>
                                          </p:stCondLst>
                                        </p:cTn>
                                        <p:tgtEl>
                                          <p:spTgt spid="13315"/>
                                        </p:tgtEl>
                                      </p:cBhvr>
                                    </p:animEffect>
                                    <p:anim calcmode="lin" valueType="num">
                                      <p:cBhvr>
                                        <p:cTn id="8" dur="1822" tmFilter="0,0; 0.14,0.36; 0.43,0.73; 0.71,0.91; 1.0,1.0">
                                          <p:stCondLst>
                                            <p:cond delay="0"/>
                                          </p:stCondLst>
                                        </p:cTn>
                                        <p:tgtEl>
                                          <p:spTgt spid="1331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331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331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331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3315"/>
                                        </p:tgtEl>
                                        <p:attrNameLst>
                                          <p:attrName>ppt_y</p:attrName>
                                        </p:attrNameLst>
                                      </p:cBhvr>
                                      <p:tavLst>
                                        <p:tav tm="0" fmla="#ppt_y-sin(pi*$)/81">
                                          <p:val>
                                            <p:fltVal val="0"/>
                                          </p:val>
                                        </p:tav>
                                        <p:tav tm="100000">
                                          <p:val>
                                            <p:fltVal val="1"/>
                                          </p:val>
                                        </p:tav>
                                      </p:tavLst>
                                    </p:anim>
                                    <p:animScale>
                                      <p:cBhvr>
                                        <p:cTn id="13" dur="26">
                                          <p:stCondLst>
                                            <p:cond delay="650"/>
                                          </p:stCondLst>
                                        </p:cTn>
                                        <p:tgtEl>
                                          <p:spTgt spid="13315"/>
                                        </p:tgtEl>
                                      </p:cBhvr>
                                      <p:to x="100000" y="60000"/>
                                    </p:animScale>
                                    <p:animScale>
                                      <p:cBhvr>
                                        <p:cTn id="14" dur="166" decel="50000">
                                          <p:stCondLst>
                                            <p:cond delay="676"/>
                                          </p:stCondLst>
                                        </p:cTn>
                                        <p:tgtEl>
                                          <p:spTgt spid="13315"/>
                                        </p:tgtEl>
                                      </p:cBhvr>
                                      <p:to x="100000" y="100000"/>
                                    </p:animScale>
                                    <p:animScale>
                                      <p:cBhvr>
                                        <p:cTn id="15" dur="26">
                                          <p:stCondLst>
                                            <p:cond delay="1312"/>
                                          </p:stCondLst>
                                        </p:cTn>
                                        <p:tgtEl>
                                          <p:spTgt spid="13315"/>
                                        </p:tgtEl>
                                      </p:cBhvr>
                                      <p:to x="100000" y="80000"/>
                                    </p:animScale>
                                    <p:animScale>
                                      <p:cBhvr>
                                        <p:cTn id="16" dur="166" decel="50000">
                                          <p:stCondLst>
                                            <p:cond delay="1338"/>
                                          </p:stCondLst>
                                        </p:cTn>
                                        <p:tgtEl>
                                          <p:spTgt spid="13315"/>
                                        </p:tgtEl>
                                      </p:cBhvr>
                                      <p:to x="100000" y="100000"/>
                                    </p:animScale>
                                    <p:animScale>
                                      <p:cBhvr>
                                        <p:cTn id="17" dur="26">
                                          <p:stCondLst>
                                            <p:cond delay="1642"/>
                                          </p:stCondLst>
                                        </p:cTn>
                                        <p:tgtEl>
                                          <p:spTgt spid="13315"/>
                                        </p:tgtEl>
                                      </p:cBhvr>
                                      <p:to x="100000" y="90000"/>
                                    </p:animScale>
                                    <p:animScale>
                                      <p:cBhvr>
                                        <p:cTn id="18" dur="166" decel="50000">
                                          <p:stCondLst>
                                            <p:cond delay="1668"/>
                                          </p:stCondLst>
                                        </p:cTn>
                                        <p:tgtEl>
                                          <p:spTgt spid="13315"/>
                                        </p:tgtEl>
                                      </p:cBhvr>
                                      <p:to x="100000" y="100000"/>
                                    </p:animScale>
                                    <p:animScale>
                                      <p:cBhvr>
                                        <p:cTn id="19" dur="26">
                                          <p:stCondLst>
                                            <p:cond delay="1808"/>
                                          </p:stCondLst>
                                        </p:cTn>
                                        <p:tgtEl>
                                          <p:spTgt spid="13315"/>
                                        </p:tgtEl>
                                      </p:cBhvr>
                                      <p:to x="100000" y="95000"/>
                                    </p:animScale>
                                    <p:animScale>
                                      <p:cBhvr>
                                        <p:cTn id="20" dur="166" decel="50000">
                                          <p:stCondLst>
                                            <p:cond delay="1834"/>
                                          </p:stCondLst>
                                        </p:cTn>
                                        <p:tgtEl>
                                          <p:spTgt spid="1331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D538E-233A-86FF-5587-2945B2009079}"/>
            </a:ext>
          </a:extLst>
        </p:cNvPr>
        <p:cNvGrpSpPr/>
        <p:nvPr/>
      </p:nvGrpSpPr>
      <p:grpSpPr>
        <a:xfrm>
          <a:off x="0" y="0"/>
          <a:ext cx="0" cy="0"/>
          <a:chOff x="0" y="0"/>
          <a:chExt cx="0" cy="0"/>
        </a:xfrm>
      </p:grpSpPr>
      <p:sp>
        <p:nvSpPr>
          <p:cNvPr id="5" name="Rectangle 2">
            <a:extLst>
              <a:ext uri="{FF2B5EF4-FFF2-40B4-BE49-F238E27FC236}">
                <a16:creationId xmlns:a16="http://schemas.microsoft.com/office/drawing/2014/main" id="{40AD221E-FB19-C821-F8EC-A3A6A5DDC322}"/>
              </a:ext>
            </a:extLst>
          </p:cNvPr>
          <p:cNvSpPr>
            <a:spLocks noGrp="1" noChangeArrowheads="1"/>
          </p:cNvSpPr>
          <p:nvPr>
            <p:ph type="title"/>
          </p:nvPr>
        </p:nvSpPr>
        <p:spPr>
          <a:xfrm>
            <a:off x="558317" y="289153"/>
            <a:ext cx="8229600" cy="1143000"/>
          </a:xfrm>
        </p:spPr>
        <p:txBody>
          <a:bodyPr>
            <a:normAutofit/>
          </a:bodyPr>
          <a:lstStyle/>
          <a:p>
            <a:pPr>
              <a:defRPr/>
            </a:pPr>
            <a:r>
              <a:rPr lang="en-US" sz="4400" b="1" dirty="0">
                <a:solidFill>
                  <a:srgbClr val="0070C0"/>
                </a:solidFill>
                <a:effectLst>
                  <a:glow rad="101600">
                    <a:schemeClr val="accent2">
                      <a:satMod val="175000"/>
                      <a:alpha val="40000"/>
                    </a:schemeClr>
                  </a:glow>
                </a:effectLst>
                <a:latin typeface="Times New Roman" pitchFamily="18" charset="0"/>
              </a:rPr>
              <a:t>REFERENCES</a:t>
            </a:r>
          </a:p>
        </p:txBody>
      </p:sp>
      <p:sp>
        <p:nvSpPr>
          <p:cNvPr id="2" name="Text Box 5">
            <a:extLst>
              <a:ext uri="{FF2B5EF4-FFF2-40B4-BE49-F238E27FC236}">
                <a16:creationId xmlns:a16="http://schemas.microsoft.com/office/drawing/2014/main" id="{55C328F8-6D74-6152-A79B-7E025ADDE3DC}"/>
              </a:ext>
            </a:extLst>
          </p:cNvPr>
          <p:cNvSpPr txBox="1">
            <a:spLocks noChangeArrowheads="1"/>
          </p:cNvSpPr>
          <p:nvPr/>
        </p:nvSpPr>
        <p:spPr bwMode="auto">
          <a:xfrm>
            <a:off x="194620" y="1602368"/>
            <a:ext cx="8558981" cy="4031873"/>
          </a:xfrm>
          <a:prstGeom prst="rect">
            <a:avLst/>
          </a:prstGeom>
          <a:noFill/>
          <a:ln w="9525">
            <a:noFill/>
            <a:miter lim="800000"/>
            <a:headEnd/>
            <a:tailEnd/>
          </a:ln>
        </p:spPr>
        <p:txBody>
          <a:bodyPr wrap="square">
            <a:spAutoFit/>
          </a:bodyPr>
          <a:lstStyle/>
          <a:p>
            <a:pPr algn="just"/>
            <a:endParaRPr lang="en-US" sz="1600" b="1" dirty="0">
              <a:solidFill>
                <a:schemeClr val="accent1">
                  <a:lumMod val="75000"/>
                </a:schemeClr>
              </a:solidFill>
              <a:latin typeface="Verdana" pitchFamily="34" charset="0"/>
            </a:endParaRPr>
          </a:p>
          <a:p>
            <a:pPr algn="just"/>
            <a:r>
              <a:rPr lang="en-US" sz="1600" b="1" dirty="0">
                <a:solidFill>
                  <a:schemeClr val="accent1">
                    <a:lumMod val="75000"/>
                  </a:schemeClr>
                </a:solidFill>
                <a:latin typeface="Verdana" pitchFamily="34" charset="0"/>
              </a:rPr>
              <a:t>5. C. </a:t>
            </a:r>
            <a:r>
              <a:rPr lang="en-US" sz="1600" b="1" dirty="0" err="1">
                <a:solidFill>
                  <a:schemeClr val="accent1">
                    <a:lumMod val="75000"/>
                  </a:schemeClr>
                </a:solidFill>
                <a:latin typeface="Verdana" pitchFamily="34" charset="0"/>
              </a:rPr>
              <a:t>Berrou</a:t>
            </a:r>
            <a:r>
              <a:rPr lang="en-US" sz="1600" b="1" dirty="0">
                <a:solidFill>
                  <a:schemeClr val="accent1">
                    <a:lumMod val="75000"/>
                  </a:schemeClr>
                </a:solidFill>
                <a:latin typeface="Verdana" pitchFamily="34" charset="0"/>
              </a:rPr>
              <a:t> and A. </a:t>
            </a:r>
            <a:r>
              <a:rPr lang="en-US" sz="1600" b="1" dirty="0" err="1">
                <a:solidFill>
                  <a:schemeClr val="accent1">
                    <a:lumMod val="75000"/>
                  </a:schemeClr>
                </a:solidFill>
                <a:latin typeface="Verdana" pitchFamily="34" charset="0"/>
              </a:rPr>
              <a:t>Glavieux</a:t>
            </a:r>
            <a:r>
              <a:rPr lang="en-US" sz="1600" b="1" dirty="0">
                <a:solidFill>
                  <a:schemeClr val="accent1">
                    <a:lumMod val="75000"/>
                  </a:schemeClr>
                </a:solidFill>
                <a:latin typeface="Verdana" pitchFamily="34" charset="0"/>
              </a:rPr>
              <a:t>, Turbo Codes. Hoboken, NJ, USA: Wiley, 2019.</a:t>
            </a:r>
          </a:p>
          <a:p>
            <a:pPr algn="just"/>
            <a:endParaRPr lang="en-US" sz="1600" b="1" dirty="0">
              <a:solidFill>
                <a:schemeClr val="accent1">
                  <a:lumMod val="75000"/>
                </a:schemeClr>
              </a:solidFill>
              <a:latin typeface="Verdana" pitchFamily="34" charset="0"/>
            </a:endParaRPr>
          </a:p>
          <a:p>
            <a:pPr algn="just"/>
            <a:r>
              <a:rPr lang="en-US" sz="1600" b="1" dirty="0">
                <a:solidFill>
                  <a:schemeClr val="accent1">
                    <a:lumMod val="75000"/>
                  </a:schemeClr>
                </a:solidFill>
                <a:latin typeface="Verdana" pitchFamily="34" charset="0"/>
              </a:rPr>
              <a:t>6. </a:t>
            </a:r>
            <a:r>
              <a:rPr lang="en-US" sz="1600" b="1" dirty="0" err="1">
                <a:solidFill>
                  <a:schemeClr val="accent1">
                    <a:lumMod val="75000"/>
                  </a:schemeClr>
                </a:solidFill>
                <a:latin typeface="Verdana" pitchFamily="34" charset="0"/>
              </a:rPr>
              <a:t>Altera,"AN</a:t>
            </a:r>
            <a:r>
              <a:rPr lang="en-US" sz="1600" b="1" dirty="0">
                <a:solidFill>
                  <a:schemeClr val="accent1">
                    <a:lumMod val="75000"/>
                  </a:schemeClr>
                </a:solidFill>
                <a:latin typeface="Verdana" pitchFamily="34" charset="0"/>
              </a:rPr>
              <a:t> 505: 3GPP LTE Turbo Reference Design",AN-505-2.0,© January 2017</a:t>
            </a:r>
          </a:p>
          <a:p>
            <a:pPr algn="just"/>
            <a:endParaRPr lang="en-US" sz="1600" b="1" dirty="0">
              <a:solidFill>
                <a:schemeClr val="accent1">
                  <a:lumMod val="75000"/>
                </a:schemeClr>
              </a:solidFill>
              <a:latin typeface="Verdana" pitchFamily="34" charset="0"/>
            </a:endParaRPr>
          </a:p>
          <a:p>
            <a:pPr algn="just"/>
            <a:r>
              <a:rPr lang="en-US" sz="1600" b="1" dirty="0">
                <a:solidFill>
                  <a:schemeClr val="accent1">
                    <a:lumMod val="75000"/>
                  </a:schemeClr>
                </a:solidFill>
                <a:latin typeface="Verdana" pitchFamily="34" charset="0"/>
              </a:rPr>
              <a:t>7. C. </a:t>
            </a:r>
            <a:r>
              <a:rPr lang="en-US" sz="1600" b="1" dirty="0" err="1">
                <a:solidFill>
                  <a:schemeClr val="accent1">
                    <a:lumMod val="75000"/>
                  </a:schemeClr>
                </a:solidFill>
                <a:latin typeface="Verdana" pitchFamily="34" charset="0"/>
              </a:rPr>
              <a:t>Berrou</a:t>
            </a:r>
            <a:r>
              <a:rPr lang="en-US" sz="1600" b="1" dirty="0">
                <a:solidFill>
                  <a:schemeClr val="accent1">
                    <a:lumMod val="75000"/>
                  </a:schemeClr>
                </a:solidFill>
                <a:latin typeface="Verdana" pitchFamily="34" charset="0"/>
              </a:rPr>
              <a:t>, A. </a:t>
            </a:r>
            <a:r>
              <a:rPr lang="en-US" sz="1600" b="1" dirty="0" err="1">
                <a:solidFill>
                  <a:schemeClr val="accent1">
                    <a:lumMod val="75000"/>
                  </a:schemeClr>
                </a:solidFill>
                <a:latin typeface="Verdana" pitchFamily="34" charset="0"/>
              </a:rPr>
              <a:t>Glavieux</a:t>
            </a:r>
            <a:r>
              <a:rPr lang="en-US" sz="1600" b="1" dirty="0">
                <a:solidFill>
                  <a:schemeClr val="accent1">
                    <a:lumMod val="75000"/>
                  </a:schemeClr>
                </a:solidFill>
                <a:latin typeface="Verdana" pitchFamily="34" charset="0"/>
              </a:rPr>
              <a:t>, and P. </a:t>
            </a:r>
            <a:r>
              <a:rPr lang="en-US" sz="1600" b="1" dirty="0" err="1">
                <a:solidFill>
                  <a:schemeClr val="accent1">
                    <a:lumMod val="75000"/>
                  </a:schemeClr>
                </a:solidFill>
                <a:latin typeface="Verdana" pitchFamily="34" charset="0"/>
              </a:rPr>
              <a:t>Thitimajshima</a:t>
            </a:r>
            <a:r>
              <a:rPr lang="en-US" sz="1600" b="1" dirty="0">
                <a:solidFill>
                  <a:schemeClr val="accent1">
                    <a:lumMod val="75000"/>
                  </a:schemeClr>
                </a:solidFill>
                <a:latin typeface="Verdana" pitchFamily="34" charset="0"/>
              </a:rPr>
              <a:t>, ‘‘Near Shannon limit error-correcting coding and decoding: Turbo-codes,’’ in Proc. IEEE Int. Conf. </a:t>
            </a:r>
            <a:r>
              <a:rPr lang="en-US" sz="1600" b="1" dirty="0" err="1">
                <a:solidFill>
                  <a:schemeClr val="accent1">
                    <a:lumMod val="75000"/>
                  </a:schemeClr>
                </a:solidFill>
                <a:latin typeface="Verdana" pitchFamily="34" charset="0"/>
              </a:rPr>
              <a:t>Commun</a:t>
            </a:r>
            <a:r>
              <a:rPr lang="en-US" sz="1600" b="1" dirty="0">
                <a:solidFill>
                  <a:schemeClr val="accent1">
                    <a:lumMod val="75000"/>
                  </a:schemeClr>
                </a:solidFill>
                <a:latin typeface="Verdana" pitchFamily="34" charset="0"/>
              </a:rPr>
              <a:t>. (ICC), Geneva, Switzerland, vol. 2, May 2021, pp. 1064–1070.</a:t>
            </a:r>
          </a:p>
          <a:p>
            <a:pPr algn="just"/>
            <a:endParaRPr lang="en-US" sz="1600" b="1" dirty="0">
              <a:solidFill>
                <a:schemeClr val="accent1">
                  <a:lumMod val="75000"/>
                </a:schemeClr>
              </a:solidFill>
              <a:latin typeface="Verdana" pitchFamily="34" charset="0"/>
            </a:endParaRPr>
          </a:p>
          <a:p>
            <a:pPr algn="just"/>
            <a:r>
              <a:rPr lang="en-US" sz="1600" b="1" dirty="0">
                <a:solidFill>
                  <a:schemeClr val="accent1">
                    <a:lumMod val="75000"/>
                  </a:schemeClr>
                </a:solidFill>
                <a:latin typeface="Verdana" pitchFamily="34" charset="0"/>
              </a:rPr>
              <a:t>8. J. H. </a:t>
            </a:r>
            <a:r>
              <a:rPr lang="en-US" sz="1600" b="1" dirty="0" err="1">
                <a:solidFill>
                  <a:schemeClr val="accent1">
                    <a:lumMod val="75000"/>
                  </a:schemeClr>
                </a:solidFill>
                <a:latin typeface="Verdana" pitchFamily="34" charset="0"/>
              </a:rPr>
              <a:t>Gass</a:t>
            </a:r>
            <a:r>
              <a:rPr lang="en-US" sz="1600" b="1" dirty="0">
                <a:solidFill>
                  <a:schemeClr val="accent1">
                    <a:lumMod val="75000"/>
                  </a:schemeClr>
                </a:solidFill>
                <a:latin typeface="Verdana" pitchFamily="34" charset="0"/>
              </a:rPr>
              <a:t>, P. J. Curry, and C. J. Langford, ‘‘An  application of turbo trellis coded modulation to </a:t>
            </a:r>
          </a:p>
          <a:p>
            <a:pPr algn="just"/>
            <a:r>
              <a:rPr lang="en-US" sz="1600" b="1" dirty="0">
                <a:solidFill>
                  <a:schemeClr val="accent1">
                    <a:lumMod val="75000"/>
                  </a:schemeClr>
                </a:solidFill>
                <a:latin typeface="Verdana" pitchFamily="34" charset="0"/>
              </a:rPr>
              <a:t>tactical communications,’’ in Proc. MILCOM. IEEE Mil. </a:t>
            </a:r>
            <a:r>
              <a:rPr lang="en-US" sz="1600" b="1" dirty="0" err="1">
                <a:solidFill>
                  <a:schemeClr val="accent1">
                    <a:lumMod val="75000"/>
                  </a:schemeClr>
                </a:solidFill>
                <a:latin typeface="Verdana" pitchFamily="34" charset="0"/>
              </a:rPr>
              <a:t>Commun</a:t>
            </a:r>
            <a:r>
              <a:rPr lang="en-US" sz="1600" b="1" dirty="0">
                <a:solidFill>
                  <a:schemeClr val="accent1">
                    <a:lumMod val="75000"/>
                  </a:schemeClr>
                </a:solidFill>
                <a:latin typeface="Verdana" pitchFamily="34" charset="0"/>
              </a:rPr>
              <a:t>. Conf., Oct. 1999, pp. 530–533.</a:t>
            </a:r>
          </a:p>
        </p:txBody>
      </p:sp>
    </p:spTree>
    <p:extLst>
      <p:ext uri="{BB962C8B-B14F-4D97-AF65-F5344CB8AC3E}">
        <p14:creationId xmlns:p14="http://schemas.microsoft.com/office/powerpoint/2010/main" val="1570938186"/>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256934"/>
            <a:ext cx="8915400" cy="2819401"/>
          </a:xfrm>
          <a:prstGeom prst="rect">
            <a:avLst/>
          </a:prstGeom>
          <a:noFill/>
        </p:spPr>
        <p:txBody>
          <a:bodyPr wrap="square" lIns="91440" tIns="45720" rIns="91440" bIns="45720">
            <a:prstTxWarp prst="textArchUp">
              <a:avLst/>
            </a:prstTxWarp>
            <a:spAutoFit/>
          </a:bodyPr>
          <a:lstStyle/>
          <a:p>
            <a:pPr algn="ctr"/>
            <a:r>
              <a:rPr lang="en-US" sz="8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ffectLst>
                  <a:outerShdw blurRad="38100" dist="38100" dir="2700000" algn="tl">
                    <a:srgbClr val="000000">
                      <a:alpha val="43137"/>
                    </a:srgbClr>
                  </a:outerShdw>
                </a:effectLst>
                <a:latin typeface="Bell MT" pitchFamily="18" charset="0"/>
              </a:rPr>
              <a:t>THANK YOU</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9" presetClass="entr" presetSubtype="1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0" fill="hold"/>
                                        <p:tgtEl>
                                          <p:spTgt spid="3"/>
                                        </p:tgtEl>
                                        <p:attrNameLst>
                                          <p:attrName>ppt_w</p:attrName>
                                        </p:attrNameLst>
                                      </p:cBhvr>
                                      <p:tavLst>
                                        <p:tav tm="0" fmla="#ppt_w*sin(2.5*pi*$)">
                                          <p:val>
                                            <p:fltVal val="0"/>
                                          </p:val>
                                        </p:tav>
                                        <p:tav tm="100000">
                                          <p:val>
                                            <p:fltVal val="1"/>
                                          </p:val>
                                        </p:tav>
                                      </p:tavLst>
                                    </p:anim>
                                    <p:anim calcmode="lin" valueType="num">
                                      <p:cBhvr>
                                        <p:cTn id="8" dur="5000" fill="hold"/>
                                        <p:tgtEl>
                                          <p:spTgt spid="3"/>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4628644" y="1541531"/>
            <a:ext cx="4450619" cy="5316469"/>
          </a:xfrm>
        </p:spPr>
        <p:txBody>
          <a:bodyPr>
            <a:noAutofit/>
          </a:bodyPr>
          <a:lstStyle/>
          <a:p>
            <a:pPr marL="0" indent="0" algn="ctr">
              <a:buClr>
                <a:schemeClr val="tx2"/>
              </a:buClr>
              <a:buNone/>
              <a:defRPr/>
            </a:pPr>
            <a:r>
              <a:rPr lang="en-US" sz="1400" b="1" u="sng" dirty="0">
                <a:solidFill>
                  <a:schemeClr val="accent1">
                    <a:lumMod val="75000"/>
                  </a:schemeClr>
                </a:solidFill>
                <a:latin typeface="Verdana" pitchFamily="34" charset="0"/>
              </a:rPr>
              <a:t>Key Findings</a:t>
            </a:r>
          </a:p>
          <a:p>
            <a:pPr marL="171450" indent="-171450" algn="just">
              <a:buClr>
                <a:schemeClr val="tx2"/>
              </a:buClr>
              <a:buFont typeface="Wingdings" pitchFamily="2" charset="2"/>
              <a:buChar char="Ø"/>
              <a:defRPr/>
            </a:pPr>
            <a:endParaRPr lang="en-US" sz="1400" dirty="0">
              <a:solidFill>
                <a:schemeClr val="accent1">
                  <a:lumMod val="75000"/>
                </a:schemeClr>
              </a:solidFill>
              <a:latin typeface="Verdana" pitchFamily="34" charset="0"/>
            </a:endParaRPr>
          </a:p>
          <a:p>
            <a:pPr marL="171450" indent="-171450" algn="just">
              <a:buClr>
                <a:schemeClr val="tx2"/>
              </a:buClr>
              <a:buFont typeface="Wingdings" pitchFamily="2" charset="2"/>
              <a:buChar char="Ø"/>
              <a:defRPr/>
            </a:pPr>
            <a:r>
              <a:rPr lang="en-US" sz="1200" dirty="0">
                <a:solidFill>
                  <a:schemeClr val="accent1">
                    <a:lumMod val="75000"/>
                  </a:schemeClr>
                </a:solidFill>
                <a:latin typeface="Verdana" pitchFamily="34" charset="0"/>
              </a:rPr>
              <a:t>This paper describes the novel concept of turbo coding and decoding. </a:t>
            </a:r>
          </a:p>
          <a:p>
            <a:pPr marL="171450" indent="-171450" algn="just">
              <a:buClr>
                <a:schemeClr val="tx2"/>
              </a:buClr>
              <a:buFont typeface="Wingdings" pitchFamily="2" charset="2"/>
              <a:buChar char="Ø"/>
              <a:defRPr/>
            </a:pPr>
            <a:r>
              <a:rPr lang="en-US" sz="1200" dirty="0">
                <a:solidFill>
                  <a:schemeClr val="accent1">
                    <a:lumMod val="75000"/>
                  </a:schemeClr>
                </a:solidFill>
                <a:latin typeface="Verdana" pitchFamily="34" charset="0"/>
              </a:rPr>
              <a:t>Basic statistical measures such as an Exclusive OR (XOR) and likelihood were reviewed, and these measures were used to describe the error performance of a decoder using two iterations.</a:t>
            </a:r>
          </a:p>
          <a:p>
            <a:pPr marL="171450" indent="-171450" algn="just">
              <a:buClr>
                <a:schemeClr val="tx2"/>
              </a:buClr>
              <a:buFont typeface="Wingdings" pitchFamily="2" charset="2"/>
              <a:buChar char="Ø"/>
              <a:defRPr/>
            </a:pPr>
            <a:r>
              <a:rPr lang="en-US" sz="1200" dirty="0">
                <a:solidFill>
                  <a:schemeClr val="accent1">
                    <a:lumMod val="75000"/>
                  </a:schemeClr>
                </a:solidFill>
                <a:latin typeface="Verdana" pitchFamily="34" charset="0"/>
              </a:rPr>
              <a:t>In particular, a new approach with two iterations produces the original information signal as output.</a:t>
            </a:r>
          </a:p>
          <a:p>
            <a:pPr marL="171450" indent="-171450" algn="just">
              <a:buClr>
                <a:schemeClr val="tx2"/>
              </a:buClr>
              <a:buFont typeface="Wingdings" pitchFamily="2" charset="2"/>
              <a:buChar char="Ø"/>
              <a:defRPr/>
            </a:pPr>
            <a:endParaRPr lang="en-US" sz="1200" dirty="0">
              <a:solidFill>
                <a:schemeClr val="accent1">
                  <a:lumMod val="75000"/>
                </a:schemeClr>
              </a:solidFill>
              <a:latin typeface="Verdana" pitchFamily="34" charset="0"/>
            </a:endParaRPr>
          </a:p>
          <a:p>
            <a:pPr marL="171450" indent="-171450" algn="just">
              <a:buClr>
                <a:schemeClr val="tx2"/>
              </a:buClr>
              <a:buFont typeface="Wingdings" pitchFamily="2" charset="2"/>
              <a:buChar char="Ø"/>
              <a:defRPr/>
            </a:pPr>
            <a:r>
              <a:rPr lang="en-US" sz="1200" dirty="0">
                <a:solidFill>
                  <a:schemeClr val="accent1">
                    <a:lumMod val="75000"/>
                  </a:schemeClr>
                </a:solidFill>
                <a:latin typeface="Verdana" pitchFamily="34" charset="0"/>
              </a:rPr>
              <a:t>The aim of this paper is to check &amp; verify the functionality  of Turbo encoder &amp; Turbo decoder using Viterbi algorithm on Xilinx. </a:t>
            </a:r>
          </a:p>
          <a:p>
            <a:pPr marL="171450" indent="-171450" algn="just">
              <a:buClr>
                <a:schemeClr val="tx2"/>
              </a:buClr>
              <a:buFont typeface="Wingdings" pitchFamily="2" charset="2"/>
              <a:buChar char="Ø"/>
              <a:defRPr/>
            </a:pPr>
            <a:r>
              <a:rPr lang="en-US" sz="1200" dirty="0">
                <a:solidFill>
                  <a:schemeClr val="accent1">
                    <a:lumMod val="75000"/>
                  </a:schemeClr>
                </a:solidFill>
                <a:latin typeface="Verdana" pitchFamily="34" charset="0"/>
              </a:rPr>
              <a:t>Thus, an efficient architecture for turbo encoder &amp; turbo decoder has been implemented using VHDL.</a:t>
            </a:r>
          </a:p>
          <a:p>
            <a:pPr marL="171450" indent="-171450" algn="just">
              <a:buClr>
                <a:schemeClr val="tx2"/>
              </a:buClr>
              <a:buFont typeface="Wingdings" pitchFamily="2" charset="2"/>
              <a:buChar char="Ø"/>
              <a:defRPr/>
            </a:pPr>
            <a:r>
              <a:rPr lang="en-US" sz="1200" dirty="0">
                <a:solidFill>
                  <a:schemeClr val="accent1">
                    <a:lumMod val="75000"/>
                  </a:schemeClr>
                </a:solidFill>
                <a:latin typeface="Verdana" pitchFamily="34" charset="0"/>
              </a:rPr>
              <a:t>These configurations give better performance and also has the lower computational complexity find most likely sequence of hidden state. </a:t>
            </a:r>
          </a:p>
          <a:p>
            <a:pPr marL="171450" indent="-171450" algn="just">
              <a:buClr>
                <a:schemeClr val="tx2"/>
              </a:buClr>
              <a:buFont typeface="Wingdings" pitchFamily="2" charset="2"/>
              <a:buChar char="Ø"/>
              <a:defRPr/>
            </a:pPr>
            <a:endParaRPr lang="en-US" sz="1200" dirty="0">
              <a:solidFill>
                <a:schemeClr val="accent1">
                  <a:lumMod val="75000"/>
                </a:schemeClr>
              </a:solidFill>
              <a:latin typeface="Verdana" pitchFamily="34" charset="0"/>
            </a:endParaRPr>
          </a:p>
        </p:txBody>
      </p:sp>
      <p:sp>
        <p:nvSpPr>
          <p:cNvPr id="5" name="Rectangle 2"/>
          <p:cNvSpPr>
            <a:spLocks noGrp="1" noChangeArrowheads="1"/>
          </p:cNvSpPr>
          <p:nvPr>
            <p:ph type="title"/>
          </p:nvPr>
        </p:nvSpPr>
        <p:spPr>
          <a:xfrm>
            <a:off x="609600" y="304800"/>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Literature Review</a:t>
            </a:r>
          </a:p>
        </p:txBody>
      </p:sp>
      <p:sp>
        <p:nvSpPr>
          <p:cNvPr id="4" name="Rectangle 3"/>
          <p:cNvSpPr txBox="1">
            <a:spLocks noChangeArrowheads="1"/>
          </p:cNvSpPr>
          <p:nvPr/>
        </p:nvSpPr>
        <p:spPr>
          <a:xfrm>
            <a:off x="89013" y="1403966"/>
            <a:ext cx="4118846" cy="5316469"/>
          </a:xfrm>
          <a:prstGeom prst="rect">
            <a:avLst/>
          </a:prstGeom>
        </p:spPr>
        <p:txBody>
          <a:bodyPr vert="horz">
            <a:no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algn="just">
              <a:buClr>
                <a:schemeClr val="tx2"/>
              </a:buClr>
              <a:buFont typeface="Wingdings" pitchFamily="2" charset="2"/>
              <a:buChar char="Ø"/>
              <a:defRPr/>
            </a:pPr>
            <a:endParaRPr lang="en-US" sz="1000" dirty="0">
              <a:solidFill>
                <a:schemeClr val="accent1">
                  <a:lumMod val="75000"/>
                </a:schemeClr>
              </a:solidFill>
              <a:latin typeface="Verdana" pitchFamily="34" charset="0"/>
            </a:endParaRPr>
          </a:p>
          <a:p>
            <a:pPr marL="0" indent="0" algn="ctr">
              <a:buClr>
                <a:schemeClr val="tx2"/>
              </a:buClr>
              <a:buFont typeface="Wingdings 2"/>
              <a:buNone/>
              <a:defRPr/>
            </a:pPr>
            <a:r>
              <a:rPr lang="en-US" sz="1400" b="1" u="sng" dirty="0" err="1">
                <a:solidFill>
                  <a:schemeClr val="accent1">
                    <a:lumMod val="75000"/>
                  </a:schemeClr>
                </a:solidFill>
                <a:latin typeface="Verdana" pitchFamily="34" charset="0"/>
              </a:rPr>
              <a:t>Title,Author,Year</a:t>
            </a:r>
            <a:endParaRPr lang="en-US" sz="1400" b="1" u="sng" dirty="0">
              <a:solidFill>
                <a:schemeClr val="accent1">
                  <a:lumMod val="75000"/>
                </a:schemeClr>
              </a:solidFill>
              <a:latin typeface="Verdana" pitchFamily="34" charset="0"/>
            </a:endParaRPr>
          </a:p>
          <a:p>
            <a:pPr marL="0" indent="0" algn="ctr">
              <a:buClr>
                <a:schemeClr val="tx2"/>
              </a:buClr>
              <a:buFont typeface="Wingdings 2"/>
              <a:buNone/>
              <a:defRPr/>
            </a:pPr>
            <a:endParaRPr lang="en-US" sz="1200" b="1" u="sng" dirty="0">
              <a:solidFill>
                <a:schemeClr val="accent1">
                  <a:lumMod val="75000"/>
                </a:schemeClr>
              </a:solidFill>
              <a:latin typeface="Verdana" pitchFamily="34" charset="0"/>
            </a:endParaRPr>
          </a:p>
          <a:p>
            <a:pPr marL="0" indent="0" algn="just">
              <a:buClr>
                <a:schemeClr val="tx2"/>
              </a:buClr>
              <a:buNone/>
              <a:defRPr/>
            </a:pPr>
            <a:r>
              <a:rPr lang="en-US" sz="1200" dirty="0">
                <a:solidFill>
                  <a:schemeClr val="accent1">
                    <a:lumMod val="75000"/>
                  </a:schemeClr>
                </a:solidFill>
                <a:latin typeface="Verdana" pitchFamily="34" charset="0"/>
              </a:rPr>
              <a:t>3. "A Novel Turbo Codec Encoding and Decoding Mechanism", by Desai </a:t>
            </a:r>
            <a:r>
              <a:rPr lang="en-US" sz="1200" dirty="0" err="1">
                <a:solidFill>
                  <a:schemeClr val="accent1">
                    <a:lumMod val="75000"/>
                  </a:schemeClr>
                </a:solidFill>
                <a:latin typeface="Verdana" pitchFamily="34" charset="0"/>
              </a:rPr>
              <a:t>Feroz</a:t>
            </a:r>
            <a:r>
              <a:rPr lang="en-US" sz="1200" dirty="0">
                <a:solidFill>
                  <a:schemeClr val="accent1">
                    <a:lumMod val="75000"/>
                  </a:schemeClr>
                </a:solidFill>
                <a:latin typeface="Verdana" pitchFamily="34" charset="0"/>
              </a:rPr>
              <a:t>  - in International Research Journal of Engineering and Technology (IRJET) e-ISSN: 2395-0056, Volume: 04 Issue: 10 | Oct -2017</a:t>
            </a:r>
          </a:p>
          <a:p>
            <a:pPr marL="0" indent="0" algn="just">
              <a:buClr>
                <a:schemeClr val="tx2"/>
              </a:buClr>
              <a:buNone/>
              <a:defRPr/>
            </a:pPr>
            <a:endParaRPr lang="en-US" sz="1200" dirty="0">
              <a:solidFill>
                <a:schemeClr val="accent1">
                  <a:lumMod val="75000"/>
                </a:schemeClr>
              </a:solidFill>
              <a:latin typeface="Verdana" pitchFamily="34" charset="0"/>
            </a:endParaRPr>
          </a:p>
          <a:p>
            <a:pPr marL="0" indent="0" algn="just">
              <a:buClr>
                <a:schemeClr val="tx2"/>
              </a:buClr>
              <a:buNone/>
              <a:defRPr/>
            </a:pPr>
            <a:endParaRPr lang="en-US" sz="1200" dirty="0">
              <a:solidFill>
                <a:schemeClr val="accent1">
                  <a:lumMod val="75000"/>
                </a:schemeClr>
              </a:solidFill>
              <a:latin typeface="Verdana" pitchFamily="34" charset="0"/>
            </a:endParaRPr>
          </a:p>
          <a:p>
            <a:pPr marL="0" indent="0" algn="just">
              <a:buClr>
                <a:schemeClr val="tx2"/>
              </a:buClr>
              <a:buNone/>
              <a:defRPr/>
            </a:pPr>
            <a:endParaRPr lang="en-US" sz="1200" dirty="0">
              <a:solidFill>
                <a:schemeClr val="accent1">
                  <a:lumMod val="75000"/>
                </a:schemeClr>
              </a:solidFill>
              <a:latin typeface="Verdana" pitchFamily="34" charset="0"/>
            </a:endParaRPr>
          </a:p>
          <a:p>
            <a:pPr marL="0" indent="0" algn="just">
              <a:buClr>
                <a:schemeClr val="tx2"/>
              </a:buClr>
              <a:buNone/>
              <a:defRPr/>
            </a:pPr>
            <a:endParaRPr lang="en-US" sz="1200" dirty="0">
              <a:solidFill>
                <a:schemeClr val="accent1">
                  <a:lumMod val="75000"/>
                </a:schemeClr>
              </a:solidFill>
              <a:latin typeface="Verdana" pitchFamily="34" charset="0"/>
            </a:endParaRPr>
          </a:p>
          <a:p>
            <a:pPr marL="0" indent="0" algn="just">
              <a:buClr>
                <a:schemeClr val="tx2"/>
              </a:buClr>
              <a:buNone/>
              <a:defRPr/>
            </a:pPr>
            <a:r>
              <a:rPr lang="en-US" sz="1200" dirty="0">
                <a:solidFill>
                  <a:schemeClr val="accent1">
                    <a:lumMod val="75000"/>
                  </a:schemeClr>
                </a:solidFill>
                <a:latin typeface="Verdana" pitchFamily="34" charset="0"/>
              </a:rPr>
              <a:t>4. "Designing &amp; Analysis of Advanced Turbo Encoder and Decoder", by </a:t>
            </a:r>
            <a:r>
              <a:rPr lang="en-US" sz="1200" dirty="0" err="1">
                <a:solidFill>
                  <a:schemeClr val="accent1">
                    <a:lumMod val="75000"/>
                  </a:schemeClr>
                </a:solidFill>
                <a:latin typeface="Verdana" pitchFamily="34" charset="0"/>
              </a:rPr>
              <a:t>Pallavi</a:t>
            </a:r>
            <a:r>
              <a:rPr lang="en-US" sz="1200" dirty="0">
                <a:solidFill>
                  <a:schemeClr val="accent1">
                    <a:lumMod val="75000"/>
                  </a:schemeClr>
                </a:solidFill>
                <a:latin typeface="Verdana" pitchFamily="34" charset="0"/>
              </a:rPr>
              <a:t> D </a:t>
            </a:r>
            <a:r>
              <a:rPr lang="en-US" sz="1200" dirty="0" err="1">
                <a:solidFill>
                  <a:schemeClr val="accent1">
                    <a:lumMod val="75000"/>
                  </a:schemeClr>
                </a:solidFill>
                <a:latin typeface="Verdana" pitchFamily="34" charset="0"/>
              </a:rPr>
              <a:t>Hegu</a:t>
            </a:r>
            <a:r>
              <a:rPr lang="en-US" sz="1200" dirty="0">
                <a:solidFill>
                  <a:schemeClr val="accent1">
                    <a:lumMod val="75000"/>
                  </a:schemeClr>
                </a:solidFill>
                <a:latin typeface="Verdana" pitchFamily="34" charset="0"/>
              </a:rPr>
              <a:t>, </a:t>
            </a:r>
            <a:r>
              <a:rPr lang="en-US" sz="1200" dirty="0" err="1">
                <a:solidFill>
                  <a:schemeClr val="accent1">
                    <a:lumMod val="75000"/>
                  </a:schemeClr>
                </a:solidFill>
                <a:latin typeface="Verdana" pitchFamily="34" charset="0"/>
              </a:rPr>
              <a:t>Venkat</a:t>
            </a:r>
            <a:r>
              <a:rPr lang="en-US" sz="1200" dirty="0">
                <a:solidFill>
                  <a:schemeClr val="accent1">
                    <a:lumMod val="75000"/>
                  </a:schemeClr>
                </a:solidFill>
                <a:latin typeface="Verdana" pitchFamily="34" charset="0"/>
              </a:rPr>
              <a:t> </a:t>
            </a:r>
            <a:r>
              <a:rPr lang="en-US" sz="1200" dirty="0" err="1">
                <a:solidFill>
                  <a:schemeClr val="accent1">
                    <a:lumMod val="75000"/>
                  </a:schemeClr>
                </a:solidFill>
                <a:latin typeface="Verdana" pitchFamily="34" charset="0"/>
              </a:rPr>
              <a:t>Ghodke</a:t>
            </a:r>
            <a:r>
              <a:rPr lang="en-US" sz="1200" dirty="0">
                <a:solidFill>
                  <a:schemeClr val="accent1">
                    <a:lumMod val="75000"/>
                  </a:schemeClr>
                </a:solidFill>
                <a:latin typeface="Verdana" pitchFamily="34" charset="0"/>
              </a:rPr>
              <a:t> - in International Journal of Applied Research 2015; 1(8): 341-344 </a:t>
            </a:r>
            <a:endParaRPr lang="en-US" sz="1200" b="1" u="sng" dirty="0">
              <a:solidFill>
                <a:schemeClr val="accent1">
                  <a:lumMod val="75000"/>
                </a:schemeClr>
              </a:solidFill>
              <a:latin typeface="Verdana" pitchFamily="34" charset="0"/>
            </a:endParaRPr>
          </a:p>
        </p:txBody>
      </p:sp>
    </p:spTree>
    <p:extLst>
      <p:ext uri="{BB962C8B-B14F-4D97-AF65-F5344CB8AC3E}">
        <p14:creationId xmlns:p14="http://schemas.microsoft.com/office/powerpoint/2010/main" val="920588519"/>
      </p:ext>
    </p:extLst>
  </p:cSld>
  <p:clrMapOvr>
    <a:masterClrMapping/>
  </p:clrMapOvr>
  <p:transition spd="slow">
    <p:pull dir="l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304800" y="1876124"/>
            <a:ext cx="8686800" cy="4746523"/>
          </a:xfrm>
        </p:spPr>
        <p:txBody>
          <a:bodyPr>
            <a:noAutofit/>
          </a:bodyPr>
          <a:lstStyle/>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Data corruptions are the important issue confronted by the digital communication systems.</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chemeClr val="accent1">
                    <a:lumMod val="75000"/>
                  </a:schemeClr>
                </a:solidFill>
                <a:latin typeface="Verdana" pitchFamily="34" charset="0"/>
              </a:rPr>
              <a:t>It’s essential for the telecommunication industry to reduce the data corruption by providing a suitable solution to the errors occurred in the communication process.</a:t>
            </a:r>
          </a:p>
        </p:txBody>
      </p:sp>
      <p:sp>
        <p:nvSpPr>
          <p:cNvPr id="7" name="Rectangle 2"/>
          <p:cNvSpPr>
            <a:spLocks noGrp="1" noChangeArrowheads="1"/>
          </p:cNvSpPr>
          <p:nvPr>
            <p:ph type="title"/>
          </p:nvPr>
        </p:nvSpPr>
        <p:spPr>
          <a:xfrm>
            <a:off x="609600" y="304800"/>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Problem Formulation</a:t>
            </a:r>
          </a:p>
        </p:txBody>
      </p:sp>
    </p:spTree>
    <p:extLst>
      <p:ext uri="{BB962C8B-B14F-4D97-AF65-F5344CB8AC3E}">
        <p14:creationId xmlns:p14="http://schemas.microsoft.com/office/powerpoint/2010/main" val="3272072227"/>
      </p:ext>
    </p:extLst>
  </p:cSld>
  <p:clrMapOvr>
    <a:masterClrMapping/>
  </p:clrMapOvr>
  <p:transition spd="slow">
    <p:pull dir="l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324356" y="1995527"/>
            <a:ext cx="8686800" cy="4248417"/>
          </a:xfrm>
        </p:spPr>
        <p:txBody>
          <a:bodyPr>
            <a:noAutofit/>
          </a:bodyPr>
          <a:lstStyle/>
          <a:p>
            <a:pPr algn="just">
              <a:buClr>
                <a:schemeClr val="tx2"/>
              </a:buClr>
              <a:buFont typeface="Wingdings" pitchFamily="2" charset="2"/>
              <a:buChar char="Ø"/>
              <a:defRPr/>
            </a:pPr>
            <a:r>
              <a:rPr lang="en-US" sz="1800" b="1" dirty="0">
                <a:solidFill>
                  <a:srgbClr val="FF0000"/>
                </a:solidFill>
                <a:effectLst>
                  <a:outerShdw blurRad="38100" dist="38100" dir="2700000" algn="tl">
                    <a:srgbClr val="000000">
                      <a:alpha val="43137"/>
                    </a:srgbClr>
                  </a:outerShdw>
                </a:effectLst>
                <a:latin typeface="Verdana" pitchFamily="34" charset="0"/>
              </a:rPr>
              <a:t>System Design: </a:t>
            </a:r>
            <a:r>
              <a:rPr lang="en-US" sz="1800" b="1" dirty="0">
                <a:solidFill>
                  <a:schemeClr val="accent1">
                    <a:lumMod val="75000"/>
                  </a:schemeClr>
                </a:solidFill>
                <a:effectLst>
                  <a:outerShdw blurRad="38100" dist="38100" dir="2700000" algn="tl">
                    <a:srgbClr val="000000">
                      <a:alpha val="43137"/>
                    </a:srgbClr>
                  </a:outerShdw>
                </a:effectLst>
                <a:latin typeface="Verdana" pitchFamily="34" charset="0"/>
              </a:rPr>
              <a:t> </a:t>
            </a:r>
            <a:r>
              <a:rPr lang="en-US" sz="1800" b="1" dirty="0">
                <a:solidFill>
                  <a:schemeClr val="accent1">
                    <a:lumMod val="75000"/>
                  </a:schemeClr>
                </a:solidFill>
                <a:latin typeface="Verdana" pitchFamily="34" charset="0"/>
              </a:rPr>
              <a:t>Develop Turbo encoder and decoder modules based on 3GPP LTE specifications for efficient error correction.</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rgbClr val="FF0000"/>
                </a:solidFill>
                <a:effectLst>
                  <a:outerShdw blurRad="38100" dist="38100" dir="2700000" algn="tl">
                    <a:srgbClr val="000000">
                      <a:alpha val="43137"/>
                    </a:srgbClr>
                  </a:outerShdw>
                </a:effectLst>
                <a:latin typeface="Verdana" pitchFamily="34" charset="0"/>
              </a:rPr>
              <a:t>Algorithm Optimization: </a:t>
            </a:r>
            <a:r>
              <a:rPr lang="en-US" sz="1800" b="1" dirty="0">
                <a:solidFill>
                  <a:schemeClr val="accent1">
                    <a:lumMod val="75000"/>
                  </a:schemeClr>
                </a:solidFill>
                <a:latin typeface="Verdana" pitchFamily="34" charset="0"/>
              </a:rPr>
              <a:t>Use MAP and Max-Log-MAP algorithms to optimize performance and reduce complexity.</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rgbClr val="FF0000"/>
                </a:solidFill>
                <a:effectLst>
                  <a:outerShdw blurRad="38100" dist="38100" dir="2700000" algn="tl">
                    <a:srgbClr val="000000">
                      <a:alpha val="43137"/>
                    </a:srgbClr>
                  </a:outerShdw>
                </a:effectLst>
                <a:latin typeface="Verdana" pitchFamily="34" charset="0"/>
              </a:rPr>
              <a:t>Pipeline Structure:</a:t>
            </a:r>
            <a:r>
              <a:rPr lang="en-US" sz="1800" b="1" dirty="0">
                <a:solidFill>
                  <a:schemeClr val="accent1">
                    <a:lumMod val="75000"/>
                  </a:schemeClr>
                </a:solidFill>
                <a:effectLst>
                  <a:outerShdw blurRad="38100" dist="38100" dir="2700000" algn="tl">
                    <a:srgbClr val="000000">
                      <a:alpha val="43137"/>
                    </a:srgbClr>
                  </a:outerShdw>
                </a:effectLst>
                <a:latin typeface="Verdana" pitchFamily="34" charset="0"/>
              </a:rPr>
              <a:t> </a:t>
            </a:r>
            <a:r>
              <a:rPr lang="en-US" sz="1800" b="1" dirty="0">
                <a:solidFill>
                  <a:schemeClr val="accent1">
                    <a:lumMod val="75000"/>
                  </a:schemeClr>
                </a:solidFill>
                <a:latin typeface="Verdana" pitchFamily="34" charset="0"/>
              </a:rPr>
              <a:t>Implement a serial pipeline architecture to improve throughput in wireless communication systems.</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a:p>
            <a:pPr algn="just">
              <a:buClr>
                <a:schemeClr val="tx2"/>
              </a:buClr>
              <a:buFont typeface="Wingdings" pitchFamily="2" charset="2"/>
              <a:buChar char="Ø"/>
              <a:defRPr/>
            </a:pPr>
            <a:r>
              <a:rPr lang="en-US" sz="1800" b="1" dirty="0">
                <a:solidFill>
                  <a:srgbClr val="FF0000"/>
                </a:solidFill>
                <a:effectLst>
                  <a:outerShdw blurRad="38100" dist="38100" dir="2700000" algn="tl">
                    <a:srgbClr val="000000">
                      <a:alpha val="43137"/>
                    </a:srgbClr>
                  </a:outerShdw>
                </a:effectLst>
                <a:latin typeface="Verdana" pitchFamily="34" charset="0"/>
              </a:rPr>
              <a:t>Simulation and Testing:  </a:t>
            </a:r>
            <a:r>
              <a:rPr lang="en-US" sz="1800" b="1" dirty="0">
                <a:solidFill>
                  <a:schemeClr val="accent1">
                    <a:lumMod val="75000"/>
                  </a:schemeClr>
                </a:solidFill>
                <a:latin typeface="Verdana" pitchFamily="34" charset="0"/>
              </a:rPr>
              <a:t>Utilize software tools like ModelSim and Matlab to simulate, test, and verify the Turbo coding system.</a:t>
            </a:r>
          </a:p>
          <a:p>
            <a:pPr algn="just">
              <a:buClr>
                <a:schemeClr val="tx2"/>
              </a:buClr>
              <a:buFont typeface="Wingdings" pitchFamily="2" charset="2"/>
              <a:buChar char="Ø"/>
              <a:defRPr/>
            </a:pPr>
            <a:endParaRPr lang="en-US" sz="1800" b="1" dirty="0">
              <a:solidFill>
                <a:schemeClr val="accent1">
                  <a:lumMod val="75000"/>
                </a:schemeClr>
              </a:solidFill>
              <a:latin typeface="Verdana" pitchFamily="34" charset="0"/>
            </a:endParaRPr>
          </a:p>
        </p:txBody>
      </p:sp>
      <p:sp>
        <p:nvSpPr>
          <p:cNvPr id="6" name="Rectangle 2"/>
          <p:cNvSpPr>
            <a:spLocks noGrp="1" noChangeArrowheads="1"/>
          </p:cNvSpPr>
          <p:nvPr>
            <p:ph type="title"/>
          </p:nvPr>
        </p:nvSpPr>
        <p:spPr>
          <a:xfrm>
            <a:off x="609600" y="400335"/>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Proposed System</a:t>
            </a:r>
          </a:p>
        </p:txBody>
      </p:sp>
    </p:spTree>
  </p:cSld>
  <p:clrMapOvr>
    <a:masterClrMapping/>
  </p:clrMapOvr>
  <p:transition spd="slow">
    <p:cover dir="l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278692" y="1687284"/>
            <a:ext cx="8484981" cy="4389120"/>
          </a:xfrm>
        </p:spPr>
        <p:txBody>
          <a:bodyPr>
            <a:noAutofit/>
          </a:bodyPr>
          <a:lstStyle/>
          <a:p>
            <a:pPr algn="just">
              <a:lnSpc>
                <a:spcPct val="150000"/>
              </a:lnSpc>
              <a:spcBef>
                <a:spcPts val="0"/>
              </a:spcBef>
              <a:buClr>
                <a:schemeClr val="tx2"/>
              </a:buClr>
              <a:buFont typeface="Wingdings" pitchFamily="2" charset="2"/>
              <a:buChar char="Ø"/>
              <a:defRPr/>
            </a:pPr>
            <a:r>
              <a:rPr lang="en-US" sz="1600" b="1" dirty="0">
                <a:solidFill>
                  <a:srgbClr val="FF0000"/>
                </a:solidFill>
                <a:effectLst>
                  <a:outerShdw blurRad="38100" dist="38100" dir="2700000" algn="tl">
                    <a:srgbClr val="000000">
                      <a:alpha val="43137"/>
                    </a:srgbClr>
                  </a:outerShdw>
                </a:effectLst>
                <a:latin typeface="Verdana" pitchFamily="34" charset="0"/>
              </a:rPr>
              <a:t>Turbo Encoder:</a:t>
            </a:r>
            <a:r>
              <a:rPr lang="en-US" sz="1600" b="1" dirty="0">
                <a:solidFill>
                  <a:schemeClr val="accent1">
                    <a:lumMod val="75000"/>
                  </a:schemeClr>
                </a:solidFill>
                <a:latin typeface="Verdana" pitchFamily="34" charset="0"/>
              </a:rPr>
              <a:t> A turbo encoder typically consists of two Recursive Convolutional Encoders (RSC) and a pseudorandom interleaver. </a:t>
            </a:r>
          </a:p>
          <a:p>
            <a:pPr algn="just">
              <a:lnSpc>
                <a:spcPct val="150000"/>
              </a:lnSpc>
              <a:spcBef>
                <a:spcPts val="0"/>
              </a:spcBef>
              <a:buClr>
                <a:schemeClr val="tx2"/>
              </a:buClr>
              <a:buFont typeface="Wingdings" pitchFamily="2" charset="2"/>
              <a:buChar char="Ø"/>
              <a:defRPr/>
            </a:pPr>
            <a:endParaRPr lang="en-US" sz="1600" b="1" dirty="0">
              <a:solidFill>
                <a:schemeClr val="accent1">
                  <a:lumMod val="75000"/>
                </a:schemeClr>
              </a:solidFill>
              <a:latin typeface="Verdana" pitchFamily="34" charset="0"/>
            </a:endParaRPr>
          </a:p>
          <a:p>
            <a:pPr algn="just">
              <a:lnSpc>
                <a:spcPct val="150000"/>
              </a:lnSpc>
              <a:spcBef>
                <a:spcPts val="0"/>
              </a:spcBef>
              <a:buClr>
                <a:schemeClr val="tx2"/>
              </a:buClr>
              <a:buFont typeface="Wingdings" pitchFamily="2" charset="2"/>
              <a:buChar char="Ø"/>
              <a:defRPr/>
            </a:pPr>
            <a:r>
              <a:rPr lang="en-US" sz="1600" b="1" dirty="0">
                <a:solidFill>
                  <a:schemeClr val="accent1">
                    <a:lumMod val="75000"/>
                  </a:schemeClr>
                </a:solidFill>
                <a:latin typeface="Verdana" pitchFamily="34" charset="0"/>
              </a:rPr>
              <a:t>The input data is fed into two encoders, producing two separate encoded sequences. One of the encoded sequences is an interleaved version of the data sequence, while the other is a systematic encoded sequence. </a:t>
            </a:r>
          </a:p>
          <a:p>
            <a:pPr algn="just">
              <a:lnSpc>
                <a:spcPct val="150000"/>
              </a:lnSpc>
              <a:spcBef>
                <a:spcPts val="0"/>
              </a:spcBef>
              <a:buClr>
                <a:schemeClr val="tx2"/>
              </a:buClr>
              <a:buFont typeface="Wingdings" pitchFamily="2" charset="2"/>
              <a:buChar char="Ø"/>
              <a:defRPr/>
            </a:pPr>
            <a:endParaRPr lang="en-US" sz="1600" b="1" dirty="0">
              <a:solidFill>
                <a:schemeClr val="accent1">
                  <a:lumMod val="75000"/>
                </a:schemeClr>
              </a:solidFill>
              <a:latin typeface="Verdana" pitchFamily="34" charset="0"/>
            </a:endParaRPr>
          </a:p>
          <a:p>
            <a:pPr algn="just">
              <a:lnSpc>
                <a:spcPct val="150000"/>
              </a:lnSpc>
              <a:spcBef>
                <a:spcPts val="0"/>
              </a:spcBef>
              <a:buClr>
                <a:schemeClr val="tx2"/>
              </a:buClr>
              <a:buFont typeface="Wingdings" pitchFamily="2" charset="2"/>
              <a:buChar char="Ø"/>
              <a:defRPr/>
            </a:pPr>
            <a:r>
              <a:rPr lang="en-US" sz="1600" b="1" dirty="0">
                <a:solidFill>
                  <a:schemeClr val="accent1">
                    <a:lumMod val="75000"/>
                  </a:schemeClr>
                </a:solidFill>
                <a:latin typeface="Verdana" pitchFamily="34" charset="0"/>
              </a:rPr>
              <a:t>The two encoded sequences are typically multiplexed or punctured before being transmitted over the channel. </a:t>
            </a:r>
          </a:p>
          <a:p>
            <a:pPr algn="just">
              <a:lnSpc>
                <a:spcPct val="150000"/>
              </a:lnSpc>
              <a:spcBef>
                <a:spcPts val="0"/>
              </a:spcBef>
              <a:buClr>
                <a:schemeClr val="tx2"/>
              </a:buClr>
              <a:buFont typeface="Wingdings" pitchFamily="2" charset="2"/>
              <a:buChar char="Ø"/>
              <a:defRPr/>
            </a:pPr>
            <a:endParaRPr lang="en-US" sz="1600" b="1" dirty="0">
              <a:solidFill>
                <a:schemeClr val="accent1">
                  <a:lumMod val="75000"/>
                </a:schemeClr>
              </a:solidFill>
              <a:latin typeface="Verdana" pitchFamily="34" charset="0"/>
            </a:endParaRPr>
          </a:p>
        </p:txBody>
      </p:sp>
      <p:sp>
        <p:nvSpPr>
          <p:cNvPr id="6" name="Rectangle 2"/>
          <p:cNvSpPr>
            <a:spLocks noGrp="1" noChangeArrowheads="1"/>
          </p:cNvSpPr>
          <p:nvPr>
            <p:ph type="title"/>
          </p:nvPr>
        </p:nvSpPr>
        <p:spPr>
          <a:xfrm>
            <a:off x="609600" y="304800"/>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Methodology – Proposed System</a:t>
            </a:r>
          </a:p>
        </p:txBody>
      </p:sp>
      <p:sp>
        <p:nvSpPr>
          <p:cNvPr id="4" name="TextBox 3"/>
          <p:cNvSpPr txBox="1"/>
          <p:nvPr/>
        </p:nvSpPr>
        <p:spPr>
          <a:xfrm>
            <a:off x="7801897" y="6253315"/>
            <a:ext cx="1082348" cy="369332"/>
          </a:xfrm>
          <a:prstGeom prst="rect">
            <a:avLst/>
          </a:prstGeom>
          <a:noFill/>
        </p:spPr>
        <p:txBody>
          <a:bodyPr wrap="none" rtlCol="0">
            <a:spAutoFit/>
          </a:bodyPr>
          <a:lstStyle/>
          <a:p>
            <a:r>
              <a:rPr lang="en-US" b="1" dirty="0">
                <a:solidFill>
                  <a:srgbClr val="0070C0"/>
                </a:solidFill>
              </a:rPr>
              <a:t>Contd…</a:t>
            </a:r>
          </a:p>
        </p:txBody>
      </p:sp>
    </p:spTree>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3"/>
          <p:cNvSpPr>
            <a:spLocks noGrp="1" noChangeArrowheads="1"/>
          </p:cNvSpPr>
          <p:nvPr>
            <p:ph idx="1"/>
          </p:nvPr>
        </p:nvSpPr>
        <p:spPr>
          <a:xfrm>
            <a:off x="278692" y="1687284"/>
            <a:ext cx="8484981" cy="4389120"/>
          </a:xfrm>
        </p:spPr>
        <p:txBody>
          <a:bodyPr>
            <a:noAutofit/>
          </a:bodyPr>
          <a:lstStyle/>
          <a:p>
            <a:pPr algn="just">
              <a:lnSpc>
                <a:spcPct val="150000"/>
              </a:lnSpc>
              <a:spcBef>
                <a:spcPts val="0"/>
              </a:spcBef>
              <a:buClr>
                <a:schemeClr val="tx2"/>
              </a:buClr>
              <a:buFont typeface="Wingdings" pitchFamily="2" charset="2"/>
              <a:buChar char="Ø"/>
              <a:defRPr/>
            </a:pPr>
            <a:r>
              <a:rPr lang="en-US" sz="1600" b="1" dirty="0">
                <a:solidFill>
                  <a:srgbClr val="FF0000"/>
                </a:solidFill>
                <a:effectLst>
                  <a:outerShdw blurRad="38100" dist="38100" dir="2700000" algn="tl">
                    <a:srgbClr val="000000">
                      <a:alpha val="43137"/>
                    </a:srgbClr>
                  </a:outerShdw>
                </a:effectLst>
                <a:latin typeface="Verdana" pitchFamily="34" charset="0"/>
              </a:rPr>
              <a:t>Turbo Decoder: </a:t>
            </a:r>
            <a:r>
              <a:rPr lang="en-US" sz="1600" b="1" dirty="0">
                <a:solidFill>
                  <a:schemeClr val="accent1">
                    <a:lumMod val="75000"/>
                  </a:schemeClr>
                </a:solidFill>
                <a:latin typeface="Verdana" pitchFamily="34" charset="0"/>
              </a:rPr>
              <a:t>A turbo decoder generally uses two SISO (Single-Input Single-Output) decoders, interleavers, and a deinterleaver. </a:t>
            </a:r>
          </a:p>
          <a:p>
            <a:pPr algn="just">
              <a:lnSpc>
                <a:spcPct val="150000"/>
              </a:lnSpc>
              <a:spcBef>
                <a:spcPts val="0"/>
              </a:spcBef>
              <a:buClr>
                <a:schemeClr val="tx2"/>
              </a:buClr>
              <a:buFont typeface="Wingdings" pitchFamily="2" charset="2"/>
              <a:buChar char="Ø"/>
              <a:defRPr/>
            </a:pPr>
            <a:endParaRPr lang="en-US" sz="1600" b="1" dirty="0">
              <a:solidFill>
                <a:schemeClr val="accent1">
                  <a:lumMod val="75000"/>
                </a:schemeClr>
              </a:solidFill>
              <a:latin typeface="Verdana" pitchFamily="34" charset="0"/>
            </a:endParaRPr>
          </a:p>
          <a:p>
            <a:pPr algn="just">
              <a:lnSpc>
                <a:spcPct val="150000"/>
              </a:lnSpc>
              <a:spcBef>
                <a:spcPts val="0"/>
              </a:spcBef>
              <a:buClr>
                <a:schemeClr val="tx2"/>
              </a:buClr>
              <a:buFont typeface="Wingdings" pitchFamily="2" charset="2"/>
              <a:buChar char="Ø"/>
              <a:defRPr/>
            </a:pPr>
            <a:r>
              <a:rPr lang="en-US" sz="1600" b="1" dirty="0">
                <a:solidFill>
                  <a:schemeClr val="accent1">
                    <a:lumMod val="75000"/>
                  </a:schemeClr>
                </a:solidFill>
                <a:latin typeface="Verdana" pitchFamily="34" charset="0"/>
              </a:rPr>
              <a:t>The receiver receives the encoded stream, and the two decoders begin an iterative decoding process. </a:t>
            </a:r>
          </a:p>
          <a:p>
            <a:pPr algn="just">
              <a:lnSpc>
                <a:spcPct val="150000"/>
              </a:lnSpc>
              <a:spcBef>
                <a:spcPts val="0"/>
              </a:spcBef>
              <a:buClr>
                <a:schemeClr val="tx2"/>
              </a:buClr>
              <a:buFont typeface="Wingdings" pitchFamily="2" charset="2"/>
              <a:buChar char="Ø"/>
              <a:defRPr/>
            </a:pPr>
            <a:endParaRPr lang="en-US" sz="1600" b="1" dirty="0">
              <a:solidFill>
                <a:schemeClr val="accent1">
                  <a:lumMod val="75000"/>
                </a:schemeClr>
              </a:solidFill>
              <a:latin typeface="Verdana" pitchFamily="34" charset="0"/>
            </a:endParaRPr>
          </a:p>
          <a:p>
            <a:pPr algn="just">
              <a:lnSpc>
                <a:spcPct val="150000"/>
              </a:lnSpc>
              <a:spcBef>
                <a:spcPts val="0"/>
              </a:spcBef>
              <a:buClr>
                <a:schemeClr val="tx2"/>
              </a:buClr>
              <a:buFont typeface="Wingdings" pitchFamily="2" charset="2"/>
              <a:buChar char="Ø"/>
              <a:defRPr/>
            </a:pPr>
            <a:r>
              <a:rPr lang="en-US" sz="1600" b="1" dirty="0">
                <a:solidFill>
                  <a:schemeClr val="accent1">
                    <a:lumMod val="75000"/>
                  </a:schemeClr>
                </a:solidFill>
                <a:latin typeface="Verdana" pitchFamily="34" charset="0"/>
              </a:rPr>
              <a:t>In each iteration, each decoder analyzes the received data and outputs a probabilistic estimate of each bit's value. </a:t>
            </a:r>
          </a:p>
          <a:p>
            <a:pPr algn="just">
              <a:lnSpc>
                <a:spcPct val="150000"/>
              </a:lnSpc>
              <a:spcBef>
                <a:spcPts val="0"/>
              </a:spcBef>
              <a:buClr>
                <a:schemeClr val="tx2"/>
              </a:buClr>
              <a:buFont typeface="Wingdings" pitchFamily="2" charset="2"/>
              <a:buChar char="Ø"/>
              <a:defRPr/>
            </a:pPr>
            <a:endParaRPr lang="en-US" sz="1600" b="1" dirty="0">
              <a:solidFill>
                <a:schemeClr val="accent1">
                  <a:lumMod val="75000"/>
                </a:schemeClr>
              </a:solidFill>
              <a:latin typeface="Verdana" pitchFamily="34" charset="0"/>
            </a:endParaRPr>
          </a:p>
          <a:p>
            <a:pPr algn="just">
              <a:lnSpc>
                <a:spcPct val="150000"/>
              </a:lnSpc>
              <a:spcBef>
                <a:spcPts val="0"/>
              </a:spcBef>
              <a:buClr>
                <a:schemeClr val="tx2"/>
              </a:buClr>
              <a:buFont typeface="Wingdings" pitchFamily="2" charset="2"/>
              <a:buChar char="Ø"/>
              <a:defRPr/>
            </a:pPr>
            <a:r>
              <a:rPr lang="en-US" sz="1600" b="1" dirty="0">
                <a:solidFill>
                  <a:schemeClr val="accent1">
                    <a:lumMod val="75000"/>
                  </a:schemeClr>
                </a:solidFill>
                <a:latin typeface="Verdana" pitchFamily="34" charset="0"/>
              </a:rPr>
              <a:t>The iterative process continues until the decoders converge on a reliable estimate of the original data. </a:t>
            </a:r>
          </a:p>
        </p:txBody>
      </p:sp>
      <p:sp>
        <p:nvSpPr>
          <p:cNvPr id="6" name="Rectangle 2"/>
          <p:cNvSpPr>
            <a:spLocks noGrp="1" noChangeArrowheads="1"/>
          </p:cNvSpPr>
          <p:nvPr>
            <p:ph type="title"/>
          </p:nvPr>
        </p:nvSpPr>
        <p:spPr>
          <a:xfrm>
            <a:off x="609600" y="304800"/>
            <a:ext cx="8229600" cy="1143000"/>
          </a:xfrm>
        </p:spPr>
        <p:txBody>
          <a:bodyPr>
            <a:normAutofit/>
          </a:bodyPr>
          <a:lstStyle/>
          <a:p>
            <a:pPr eaLnBrk="1" hangingPunct="1">
              <a:defRPr/>
            </a:pPr>
            <a:r>
              <a:rPr lang="en-US" sz="4400" b="1" dirty="0">
                <a:solidFill>
                  <a:srgbClr val="0070C0"/>
                </a:solidFill>
                <a:effectLst>
                  <a:glow rad="101600">
                    <a:schemeClr val="accent2">
                      <a:satMod val="175000"/>
                      <a:alpha val="40000"/>
                    </a:schemeClr>
                  </a:glow>
                </a:effectLst>
                <a:latin typeface="Times New Roman" pitchFamily="18" charset="0"/>
              </a:rPr>
              <a:t>Methodology – Proposed System</a:t>
            </a:r>
          </a:p>
        </p:txBody>
      </p:sp>
    </p:spTree>
    <p:extLst>
      <p:ext uri="{BB962C8B-B14F-4D97-AF65-F5344CB8AC3E}">
        <p14:creationId xmlns:p14="http://schemas.microsoft.com/office/powerpoint/2010/main" val="56356033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1916</TotalTime>
  <Words>3329</Words>
  <Application>Microsoft Office PowerPoint</Application>
  <PresentationFormat>On-screen Show (4:3)</PresentationFormat>
  <Paragraphs>309</Paragraphs>
  <Slides>49</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49</vt:i4>
      </vt:variant>
    </vt:vector>
  </HeadingPairs>
  <TitlesOfParts>
    <vt:vector size="62" baseType="lpstr">
      <vt:lpstr>Arial</vt:lpstr>
      <vt:lpstr>Arial Black</vt:lpstr>
      <vt:lpstr>Bahnschrift SemiBold</vt:lpstr>
      <vt:lpstr>Bell MT</vt:lpstr>
      <vt:lpstr>Calibri</vt:lpstr>
      <vt:lpstr>Constantia</vt:lpstr>
      <vt:lpstr>Georgia</vt:lpstr>
      <vt:lpstr>Gill Sans Ultra Bold</vt:lpstr>
      <vt:lpstr>Times New Roman</vt:lpstr>
      <vt:lpstr>Verdana</vt:lpstr>
      <vt:lpstr>Wingdings</vt:lpstr>
      <vt:lpstr>Wingdings 2</vt:lpstr>
      <vt:lpstr>Flow</vt:lpstr>
      <vt:lpstr>PowerPoint Presentation</vt:lpstr>
      <vt:lpstr>Outline of the Project</vt:lpstr>
      <vt:lpstr>Introduction</vt:lpstr>
      <vt:lpstr>Literature Review</vt:lpstr>
      <vt:lpstr>Literature Review</vt:lpstr>
      <vt:lpstr>Problem Formulation</vt:lpstr>
      <vt:lpstr>Proposed System</vt:lpstr>
      <vt:lpstr>Methodology – Proposed System</vt:lpstr>
      <vt:lpstr>Methodology – Proposed System</vt:lpstr>
      <vt:lpstr>Block Diagram of the Project</vt:lpstr>
      <vt:lpstr>Block Diagram Description</vt:lpstr>
      <vt:lpstr>What are Turbo Codes?</vt:lpstr>
      <vt:lpstr>RECURSIVE SYSTEMATIC CONVOLUTIONAL (RSC) ENCODER</vt:lpstr>
      <vt:lpstr>SISO Decoder</vt:lpstr>
      <vt:lpstr>Interleaver</vt:lpstr>
      <vt:lpstr>Block Diagram of the Turbo Encoder</vt:lpstr>
      <vt:lpstr>Encoder - Block Diagram Description</vt:lpstr>
      <vt:lpstr>Encoder - Block Diagram Description</vt:lpstr>
      <vt:lpstr>Flow Chart of the Turbo Encoder</vt:lpstr>
      <vt:lpstr>Block Diagram of the Turbo Decoder</vt:lpstr>
      <vt:lpstr>Decoder - Block Diagram Description</vt:lpstr>
      <vt:lpstr>Decoder - Block Diagram Description</vt:lpstr>
      <vt:lpstr>Proposed – MAP Algorithm</vt:lpstr>
      <vt:lpstr>Proposed – MAP Algorithm</vt:lpstr>
      <vt:lpstr> Maximum A Posteriori (MAP) Decoding Algorithm - Advantages</vt:lpstr>
      <vt:lpstr>Objective of the Project</vt:lpstr>
      <vt:lpstr>Software Used </vt:lpstr>
      <vt:lpstr>Results and Discussions</vt:lpstr>
      <vt:lpstr>VERILOG CODING</vt:lpstr>
      <vt:lpstr>PIPELINED IMPLEMENTATION – VERILOG CODE</vt:lpstr>
      <vt:lpstr>VERILOG CODE - ENCODER</vt:lpstr>
      <vt:lpstr>Input – Original Bits</vt:lpstr>
      <vt:lpstr>VERILOG – ENCODED OUTPUT</vt:lpstr>
      <vt:lpstr>VERILOG CODE - RESULTS</vt:lpstr>
      <vt:lpstr>VERILOG CODE - DECODER</vt:lpstr>
      <vt:lpstr>Input – Encoded Bits</vt:lpstr>
      <vt:lpstr>VERILOG – DECODED OUTPUT</vt:lpstr>
      <vt:lpstr>VERILOG CODE - RESULTS</vt:lpstr>
      <vt:lpstr>MATLAB CODING</vt:lpstr>
      <vt:lpstr>MATLAB CODE - ENCODER</vt:lpstr>
      <vt:lpstr>MATLAB – ENCODED OUTPUT</vt:lpstr>
      <vt:lpstr>MATLAB CODE - DECODER</vt:lpstr>
      <vt:lpstr>MATLAB – DECODED OUTPUT</vt:lpstr>
      <vt:lpstr>CONCLUSION </vt:lpstr>
      <vt:lpstr>CONCLUSION </vt:lpstr>
      <vt:lpstr>FUTURE SCOPE</vt:lpstr>
      <vt:lpstr>REFERENCES</vt:lpstr>
      <vt:lpstr>REFERENCES</vt:lpstr>
      <vt:lpstr>PowerPoint Presentation</vt:lpstr>
    </vt:vector>
  </TitlesOfParts>
  <Company>Windows 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s1</dc:creator>
  <cp:lastModifiedBy>ABHISHEK PATNAIK</cp:lastModifiedBy>
  <cp:revision>228</cp:revision>
  <dcterms:created xsi:type="dcterms:W3CDTF">2012-02-14T08:20:35Z</dcterms:created>
  <dcterms:modified xsi:type="dcterms:W3CDTF">2025-07-23T05:53:35Z</dcterms:modified>
</cp:coreProperties>
</file>