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9"/>
  </p:notesMasterIdLst>
  <p:sldIdLst>
    <p:sldId id="256" r:id="rId2"/>
    <p:sldId id="257" r:id="rId3"/>
    <p:sldId id="258" r:id="rId4"/>
    <p:sldId id="259" r:id="rId5"/>
    <p:sldId id="260" r:id="rId6"/>
    <p:sldId id="261" r:id="rId7"/>
    <p:sldId id="311" r:id="rId8"/>
    <p:sldId id="310" r:id="rId9"/>
    <p:sldId id="320" r:id="rId10"/>
    <p:sldId id="309"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429" autoAdjust="0"/>
    <p:restoredTop sz="95196" autoAdjust="0"/>
  </p:normalViewPr>
  <p:slideViewPr>
    <p:cSldViewPr snapToGrid="0">
      <p:cViewPr varScale="1">
        <p:scale>
          <a:sx n="56" d="100"/>
          <a:sy n="56" d="100"/>
        </p:scale>
        <p:origin x="2352" y="67"/>
      </p:cViewPr>
      <p:guideLst/>
    </p:cSldViewPr>
  </p:slid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288959-4BBF-4251-9D71-98E75B299F98}" type="datetimeFigureOut">
              <a:rPr lang="en-IN" smtClean="0"/>
              <a:t>23-07-2025</a:t>
            </a:fld>
            <a:endParaRPr lang="en-IN"/>
          </a:p>
        </p:txBody>
      </p:sp>
      <p:sp>
        <p:nvSpPr>
          <p:cNvPr id="4" name="Slide Image Placehold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69083A-11DB-4A16-B742-478F53710D42}" type="slidenum">
              <a:rPr lang="en-IN" smtClean="0"/>
              <a:t>‹#›</a:t>
            </a:fld>
            <a:endParaRPr lang="en-IN"/>
          </a:p>
        </p:txBody>
      </p:sp>
    </p:spTree>
    <p:extLst>
      <p:ext uri="{BB962C8B-B14F-4D97-AF65-F5344CB8AC3E}">
        <p14:creationId xmlns:p14="http://schemas.microsoft.com/office/powerpoint/2010/main" val="776422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Notes Placeholder">
            <a:extLst>
              <a:ext uri="{FF2B5EF4-FFF2-40B4-BE49-F238E27FC236}">
                <a16:creationId xmlns:a16="http://schemas.microsoft.com/office/drawing/2014/main" id="{DE28606A-9F8B-512F-4DFE-F7A6ECCCBB3C}"/>
              </a:ext>
            </a:extLst>
          </p:cNvPr>
          <p:cNvSpPr>
            <a:spLocks noGrp="1" noChangeArrowheads="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D69083A-11DB-4A16-B742-478F53710D42}" type="slidenum">
              <a:rPr lang="en-IN" smtClean="0"/>
              <a:t>14</a:t>
            </a:fld>
            <a:endParaRPr lang="en-IN"/>
          </a:p>
        </p:txBody>
      </p:sp>
    </p:spTree>
    <p:extLst>
      <p:ext uri="{BB962C8B-B14F-4D97-AF65-F5344CB8AC3E}">
        <p14:creationId xmlns:p14="http://schemas.microsoft.com/office/powerpoint/2010/main" val="3150258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D69083A-11DB-4A16-B742-478F53710D42}" type="slidenum">
              <a:rPr lang="en-IN" smtClean="0"/>
              <a:t>18</a:t>
            </a:fld>
            <a:endParaRPr lang="en-IN"/>
          </a:p>
        </p:txBody>
      </p:sp>
    </p:spTree>
    <p:extLst>
      <p:ext uri="{BB962C8B-B14F-4D97-AF65-F5344CB8AC3E}">
        <p14:creationId xmlns:p14="http://schemas.microsoft.com/office/powerpoint/2010/main" val="3802993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D69083A-11DB-4A16-B742-478F53710D42}" type="slidenum">
              <a:rPr lang="en-IN" smtClean="0"/>
              <a:t>35</a:t>
            </a:fld>
            <a:endParaRPr lang="en-IN"/>
          </a:p>
        </p:txBody>
      </p:sp>
    </p:spTree>
    <p:extLst>
      <p:ext uri="{BB962C8B-B14F-4D97-AF65-F5344CB8AC3E}">
        <p14:creationId xmlns:p14="http://schemas.microsoft.com/office/powerpoint/2010/main" val="4219936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129034-7B24-4531-B1A1-144641E7DB70}" type="datetimeFigureOut">
              <a:rPr lang="en-IN" smtClean="0"/>
              <a:t>23-07-2025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023352-2EA5-48C2-96CE-E64FB6A82DEB}" type="slidenum">
              <a:rPr lang="en-IN" smtClean="0"/>
              <a:t>‹#›</a:t>
            </a:fld>
            <a:endParaRPr lang="en-IN"/>
          </a:p>
        </p:txBody>
      </p:sp>
    </p:spTree>
    <p:extLst>
      <p:ext uri="{BB962C8B-B14F-4D97-AF65-F5344CB8AC3E}">
        <p14:creationId xmlns:p14="http://schemas.microsoft.com/office/powerpoint/2010/main" val="3933739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129034-7B24-4531-B1A1-144641E7DB70}" type="datetimeFigureOut">
              <a:rPr lang="en-IN" smtClean="0"/>
              <a:t>23-07-2025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023352-2EA5-48C2-96CE-E64FB6A82DEB}" type="slidenum">
              <a:rPr lang="en-IN" smtClean="0"/>
              <a:t>‹#›</a:t>
            </a:fld>
            <a:endParaRPr lang="en-IN"/>
          </a:p>
        </p:txBody>
      </p:sp>
    </p:spTree>
    <p:extLst>
      <p:ext uri="{BB962C8B-B14F-4D97-AF65-F5344CB8AC3E}">
        <p14:creationId xmlns:p14="http://schemas.microsoft.com/office/powerpoint/2010/main" val="2009989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129034-7B24-4531-B1A1-144641E7DB70}" type="datetimeFigureOut">
              <a:rPr lang="en-IN" smtClean="0"/>
              <a:t>23-07-2025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023352-2EA5-48C2-96CE-E64FB6A82DEB}" type="slidenum">
              <a:rPr lang="en-IN" smtClean="0"/>
              <a:t>‹#›</a:t>
            </a:fld>
            <a:endParaRPr lang="en-IN"/>
          </a:p>
        </p:txBody>
      </p:sp>
    </p:spTree>
    <p:extLst>
      <p:ext uri="{BB962C8B-B14F-4D97-AF65-F5344CB8AC3E}">
        <p14:creationId xmlns:p14="http://schemas.microsoft.com/office/powerpoint/2010/main" val="697491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129034-7B24-4531-B1A1-144641E7DB70}" type="datetimeFigureOut">
              <a:rPr lang="en-IN" smtClean="0"/>
              <a:t>23-07-2025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023352-2EA5-48C2-96CE-E64FB6A82DEB}" type="slidenum">
              <a:rPr lang="en-IN" smtClean="0"/>
              <a:t>‹#›</a:t>
            </a:fld>
            <a:endParaRPr lang="en-IN"/>
          </a:p>
        </p:txBody>
      </p:sp>
    </p:spTree>
    <p:extLst>
      <p:ext uri="{BB962C8B-B14F-4D97-AF65-F5344CB8AC3E}">
        <p14:creationId xmlns:p14="http://schemas.microsoft.com/office/powerpoint/2010/main" val="2458722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129034-7B24-4531-B1A1-144641E7DB70}" type="datetimeFigureOut">
              <a:rPr lang="en-IN" smtClean="0"/>
              <a:t>23-07-2025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023352-2EA5-48C2-96CE-E64FB6A82DEB}" type="slidenum">
              <a:rPr lang="en-IN" smtClean="0"/>
              <a:t>‹#›</a:t>
            </a:fld>
            <a:endParaRPr lang="en-IN"/>
          </a:p>
        </p:txBody>
      </p:sp>
    </p:spTree>
    <p:extLst>
      <p:ext uri="{BB962C8B-B14F-4D97-AF65-F5344CB8AC3E}">
        <p14:creationId xmlns:p14="http://schemas.microsoft.com/office/powerpoint/2010/main" val="1517206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129034-7B24-4531-B1A1-144641E7DB70}" type="datetimeFigureOut">
              <a:rPr lang="en-IN" smtClean="0"/>
              <a:t>23-07-2025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023352-2EA5-48C2-96CE-E64FB6A82DEB}" type="slidenum">
              <a:rPr lang="en-IN" smtClean="0"/>
              <a:t>‹#›</a:t>
            </a:fld>
            <a:endParaRPr lang="en-IN"/>
          </a:p>
        </p:txBody>
      </p:sp>
    </p:spTree>
    <p:extLst>
      <p:ext uri="{BB962C8B-B14F-4D97-AF65-F5344CB8AC3E}">
        <p14:creationId xmlns:p14="http://schemas.microsoft.com/office/powerpoint/2010/main" val="4001510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129034-7B24-4531-B1A1-144641E7DB70}" type="datetimeFigureOut">
              <a:rPr lang="en-IN" smtClean="0"/>
              <a:t>23-07-2025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023352-2EA5-48C2-96CE-E64FB6A82DEB}" type="slidenum">
              <a:rPr lang="en-IN" smtClean="0"/>
              <a:t>‹#›</a:t>
            </a:fld>
            <a:endParaRPr lang="en-IN"/>
          </a:p>
        </p:txBody>
      </p:sp>
    </p:spTree>
    <p:extLst>
      <p:ext uri="{BB962C8B-B14F-4D97-AF65-F5344CB8AC3E}">
        <p14:creationId xmlns:p14="http://schemas.microsoft.com/office/powerpoint/2010/main" val="2479623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129034-7B24-4531-B1A1-144641E7DB70}" type="datetimeFigureOut">
              <a:rPr lang="en-IN" smtClean="0"/>
              <a:t>23-07-2025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A023352-2EA5-48C2-96CE-E64FB6A82DEB}" type="slidenum">
              <a:rPr lang="en-IN" smtClean="0"/>
              <a:t>‹#›</a:t>
            </a:fld>
            <a:endParaRPr lang="en-IN"/>
          </a:p>
        </p:txBody>
      </p:sp>
    </p:spTree>
    <p:extLst>
      <p:ext uri="{BB962C8B-B14F-4D97-AF65-F5344CB8AC3E}">
        <p14:creationId xmlns:p14="http://schemas.microsoft.com/office/powerpoint/2010/main" val="1217679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129034-7B24-4531-B1A1-144641E7DB70}" type="datetimeFigureOut">
              <a:rPr lang="en-IN" smtClean="0"/>
              <a:t>23-07-2025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A023352-2EA5-48C2-96CE-E64FB6A82DEB}" type="slidenum">
              <a:rPr lang="en-IN" smtClean="0"/>
              <a:t>‹#›</a:t>
            </a:fld>
            <a:endParaRPr lang="en-IN"/>
          </a:p>
        </p:txBody>
      </p:sp>
    </p:spTree>
    <p:extLst>
      <p:ext uri="{BB962C8B-B14F-4D97-AF65-F5344CB8AC3E}">
        <p14:creationId xmlns:p14="http://schemas.microsoft.com/office/powerpoint/2010/main" val="1597493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1129034-7B24-4531-B1A1-144641E7DB70}" type="datetimeFigureOut">
              <a:rPr lang="en-IN" smtClean="0"/>
              <a:t>23-07-2025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023352-2EA5-48C2-96CE-E64FB6A82DEB}" type="slidenum">
              <a:rPr lang="en-IN" smtClean="0"/>
              <a:t>‹#›</a:t>
            </a:fld>
            <a:endParaRPr lang="en-IN"/>
          </a:p>
        </p:txBody>
      </p:sp>
    </p:spTree>
    <p:extLst>
      <p:ext uri="{BB962C8B-B14F-4D97-AF65-F5344CB8AC3E}">
        <p14:creationId xmlns:p14="http://schemas.microsoft.com/office/powerpoint/2010/main" val="1911996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1129034-7B24-4531-B1A1-144641E7DB70}" type="datetimeFigureOut">
              <a:rPr lang="en-IN" smtClean="0"/>
              <a:t>23-07-2025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023352-2EA5-48C2-96CE-E64FB6A82DEB}" type="slidenum">
              <a:rPr lang="en-IN" smtClean="0"/>
              <a:t>‹#›</a:t>
            </a:fld>
            <a:endParaRPr lang="en-IN"/>
          </a:p>
        </p:txBody>
      </p:sp>
    </p:spTree>
    <p:extLst>
      <p:ext uri="{BB962C8B-B14F-4D97-AF65-F5344CB8AC3E}">
        <p14:creationId xmlns:p14="http://schemas.microsoft.com/office/powerpoint/2010/main" val="2782356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A1129034-7B24-4531-B1A1-144641E7DB70}" type="datetimeFigureOut">
              <a:rPr lang="en-IN" smtClean="0"/>
              <a:t>23-07-2025</a:t>
            </a:fld>
            <a:endParaRPr lang="en-IN"/>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8A023352-2EA5-48C2-96CE-E64FB6A82DEB}" type="slidenum">
              <a:rPr lang="en-IN" smtClean="0"/>
              <a:t>‹#›</a:t>
            </a:fld>
            <a:endParaRPr lang="en-IN"/>
          </a:p>
        </p:txBody>
      </p:sp>
    </p:spTree>
    <p:extLst>
      <p:ext uri="{BB962C8B-B14F-4D97-AF65-F5344CB8AC3E}">
        <p14:creationId xmlns:p14="http://schemas.microsoft.com/office/powerpoint/2010/main" val="288079760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www.google.co.in/search?sca_esv=6d2e1bcb61b00bbd&amp;cs=0&amp;q=Bit+Error+Rates&amp;sa=X&amp;ved=2ahUKEwjl56qv17GOAxUT-DgGHSZTD7wQxccNegQIBBAB&amp;mstk=AUtExfByjYCMDuMxrppFx9TYAWzNIwtcUxz76uGdNq80gwQyB9hwMtXGpv3z6YsvQHtEINrH800qJ54u9q0hJFR-NR56f7mgkFbeNHzmnjyd9kawdHNZb4eCPS4FPoyxtWiex6k&amp;csui=3"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hyperlink" Target="https://www.google.co.in/search?sca_esv=6a8bc30cf81663d6&amp;cs=0&amp;q=LTE-Advanced+Turbo+decoder&amp;sa=X&amp;ved=2ahUKEwig3rygvrGOAxX6nmMGHdcQAysQxccNegQIAhAB&amp;mstk=AUtExfDU8_Z6K0obSd_QaHztqTcoq6Bbia7JUlUiLnIBBySFuW_ARE4eSJWECjS8bYB8tOC7KcseHnZqjlm_iR7rA__Y8yOmtr6e9jwWOGxCB3s_Mdn6oErA9xEm75-pu_BTmKU&amp;csui=3"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hyperlink" Target="https://www.google.co.in/search?sca_esv=6a8bc30cf81663d6&amp;cs=0&amp;q=turbo+decoders&amp;sa=X&amp;ved=2ahUKEwjWpvihwLGOAxVd3TgGHWPiHIgQxccNegQIAhAB&amp;mstk=AUtExfBVg2co4a1vOtSo4j3UgUk6iXGNM5gXwCqpCMoY2Wn173zHk948tLInve5kyq7ipg-dQcpnmuOj5knu3Wc5emTc2URbnoF4gXw9hVcthvspS1sGEfDnVy2ES9XbZvC7OHw&amp;csui=3"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hyperlink" Target="https://www.google.co.in/search?sca_esv=6a8bc30cf81663d6&amp;cs=0&amp;q=SISO+%28Soft-Input+Soft-Output%29+decoders&amp;sa=X&amp;ved=2ahUKEwir4NGcybGOAxXbzjgGHZ9nDTIQxccNegQIBBAB&amp;mstk=AUtExfAo_4ZAk2muIaBgC8sc1WPM55mH8CYg8Qiv8icN2K3Pz1aEhs0NpbiYqTdqk9hsKGeKPvRlTW1Ebu-dtFSgmYrPbsXf7vvSLrXSCYHGkCE7XVfAgJAackWyTummcQDHBPI&amp;csui=3" TargetMode="Externa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google.co.in/search?sca_esv=6a8bc30cf81663d6&amp;cs=0&amp;q=Figure+3.1&amp;sa=X&amp;ved=2ahUKEwie0sPmybGOAxXbwTgGHWrHIw8QxccNegQIBhAB&amp;mstk=AUtExfCqwXFH4651p4oTbDCn-XDJQm_CysIyPrVY5YBYiqnQ-5SHQF612uZeqkpDTnRZgPJy_0brBJEjKVfrlMVNNOHQYQJHtR-NfrlMlUv3dm8Ril0hof1A05NO5FZmANbmqQY&amp;csui=3" TargetMode="External"/><Relationship Id="rId1" Type="http://schemas.openxmlformats.org/officeDocument/2006/relationships/slideLayout" Target="../slideLayouts/slideLayout7.xml"/><Relationship Id="rId4" Type="http://schemas.openxmlformats.org/officeDocument/2006/relationships/hyperlink" Target="https://www.google.co.in/search?sca_esv=6a8bc30cf81663d6&amp;cs=0&amp;q=Recursive+Systematic+Convolutional+%28RSC%29+encoder&amp;sa=X&amp;ved=2ahUKEwie7cCTyrGOAxVY3TgGHefDOeQQxccNegQIBxAC&amp;mstk=AUtExfCLEBkytx83Lek0gyuYHa-mRsoBZhI4R34-WrPFGWcDI0rqIOUiEtr98qPu7Z86t7HpLImFPb7jKW2uTUlaW6LDDHZKKD0rnLI5-tVlf-WInMOrsjhe0u5nMp8FnAeh_88&amp;csui=3" TargetMode="Externa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hyperlink" Target="https://www.google.co.in/search?sca_esv=6a8bc30cf81663d6&amp;cs=0&amp;q=codewords&amp;sa=X&amp;ved=2ahUKEwjiko-uzbGOAxVtzTgGHSwMMPQQxccNegQIAxAB&amp;mstk=AUtExfDDyHUMvipkeMIU3_VXbAJHC0El5gxqr6hvDBVgrSDsC25RGwVLsVeG85KZduK6wLMVy2RqSctfD7EBYnDaWBzFk8mwLrf4AA1TVeoyjNlbI8X8Sz6nbX1fWYUR8PKP7LM&amp;csui=3" TargetMode="Externa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hyperlink" Target="https://www.google.co.in/search?sca_esv=6a8bc30cf81663d6&amp;cs=0&amp;q=Recursive+Systematic+Convolutional+%28RSC%29+encoders&amp;sa=X&amp;ved=2ahUKEwjXwZXU1LGOAxV1yqACHViDCYUQxccNegQICBAC&amp;mstk=AUtExfDcDfOZognUgSOyNrL2HW7RI9vo_pmwXzZnXQDSu1dDKyDz0KAOFonf4ZIOXgPLDrhgUGMxzO2Sj6V_xM9elFTrm-6qbYwv-mm5PKABVSo_HTyc-uyV9XLxQ6XWjXmZAt8&amp;csui=3" TargetMode="External"/><Relationship Id="rId2" Type="http://schemas.openxmlformats.org/officeDocument/2006/relationships/hyperlink" Target="https://www.google.co.in/search?sca_esv=6a8bc30cf81663d6&amp;cs=0&amp;q=turbo+coding&amp;sa=X&amp;ved=2ahUKEwjXwZXU1LGOAxV1yqACHViDCYUQxccNegQICBAB&amp;mstk=AUtExfDcDfOZognUgSOyNrL2HW7RI9vo_pmwXzZnXQDSu1dDKyDz0KAOFonf4ZIOXgPLDrhgUGMxzO2Sj6V_xM9elFTrm-6qbYwv-mm5PKABVSo_HTyc-uyV9XLxQ6XWjXmZAt8&amp;csui=3" TargetMode="Externa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EBF85FD8-C0D2-4DC8-8C69-C4A672F0FEB7}"/>
              </a:ext>
            </a:extLst>
          </p:cNvPr>
          <p:cNvGrpSpPr/>
          <p:nvPr/>
        </p:nvGrpSpPr>
        <p:grpSpPr>
          <a:xfrm>
            <a:off x="0" y="0"/>
            <a:ext cx="6858000" cy="8823158"/>
            <a:chOff x="0" y="0"/>
            <a:chExt cx="6858000" cy="8823158"/>
          </a:xfrm>
        </p:grpSpPr>
        <p:sp>
          <p:nvSpPr>
            <p:cNvPr id="5" name="TextBox 4">
              <a:extLst>
                <a:ext uri="{FF2B5EF4-FFF2-40B4-BE49-F238E27FC236}">
                  <a16:creationId xmlns:a16="http://schemas.microsoft.com/office/drawing/2014/main" id="{64D9F8A4-0847-2BFF-79C3-5E085EA4B1DD}"/>
                </a:ext>
              </a:extLst>
            </p:cNvPr>
            <p:cNvSpPr txBox="1"/>
            <p:nvPr/>
          </p:nvSpPr>
          <p:spPr>
            <a:xfrm>
              <a:off x="600501" y="944835"/>
              <a:ext cx="5773003" cy="6471002"/>
            </a:xfrm>
            <a:prstGeom prst="rect">
              <a:avLst/>
            </a:prstGeom>
            <a:noFill/>
          </p:spPr>
          <p:txBody>
            <a:bodyPr wrap="square">
              <a:spAutoFit/>
            </a:bodyPr>
            <a:lstStyle/>
            <a:p>
              <a:pPr marL="83185" marR="455930" algn="ctr">
                <a:spcBef>
                  <a:spcPts val="340"/>
                </a:spcBef>
                <a:buNone/>
              </a:pPr>
              <a:r>
                <a:rPr lang="en-US" sz="1400" i="1" dirty="0">
                  <a:effectLst/>
                  <a:latin typeface="Times New Roman" panose="02020603050405020304" pitchFamily="18" charset="0"/>
                  <a:ea typeface="Times New Roman" panose="02020603050405020304" pitchFamily="18" charset="0"/>
                </a:rPr>
                <a:t>       A</a:t>
              </a:r>
              <a:r>
                <a:rPr lang="en-US" sz="1400" i="1" spc="-15" dirty="0">
                  <a:effectLst/>
                  <a:latin typeface="Times New Roman" panose="02020603050405020304" pitchFamily="18" charset="0"/>
                  <a:ea typeface="Times New Roman" panose="02020603050405020304" pitchFamily="18" charset="0"/>
                </a:rPr>
                <a:t> </a:t>
              </a:r>
              <a:r>
                <a:rPr lang="en-US" sz="1400" i="1" dirty="0">
                  <a:effectLst/>
                  <a:latin typeface="Times New Roman" panose="02020603050405020304" pitchFamily="18" charset="0"/>
                  <a:ea typeface="Times New Roman" panose="02020603050405020304" pitchFamily="18" charset="0"/>
                </a:rPr>
                <a:t>project</a:t>
              </a:r>
              <a:r>
                <a:rPr lang="en-US" sz="1400" i="1" spc="-15" dirty="0">
                  <a:effectLst/>
                  <a:latin typeface="Times New Roman" panose="02020603050405020304" pitchFamily="18" charset="0"/>
                  <a:ea typeface="Times New Roman" panose="02020603050405020304" pitchFamily="18" charset="0"/>
                </a:rPr>
                <a:t> </a:t>
              </a:r>
              <a:r>
                <a:rPr lang="en-US" sz="1400" i="1" dirty="0">
                  <a:effectLst/>
                  <a:latin typeface="Times New Roman" panose="02020603050405020304" pitchFamily="18" charset="0"/>
                  <a:ea typeface="Times New Roman" panose="02020603050405020304" pitchFamily="18" charset="0"/>
                </a:rPr>
                <a:t>report</a:t>
              </a:r>
              <a:r>
                <a:rPr lang="en-US" sz="1400" i="1" spc="-15" dirty="0">
                  <a:effectLst/>
                  <a:latin typeface="Times New Roman" panose="02020603050405020304" pitchFamily="18" charset="0"/>
                  <a:ea typeface="Times New Roman" panose="02020603050405020304" pitchFamily="18" charset="0"/>
                </a:rPr>
                <a:t> </a:t>
              </a:r>
              <a:r>
                <a:rPr lang="en-US" sz="1400" i="1" spc="-25" dirty="0">
                  <a:effectLst/>
                  <a:latin typeface="Times New Roman" panose="02020603050405020304" pitchFamily="18" charset="0"/>
                  <a:ea typeface="Times New Roman" panose="02020603050405020304" pitchFamily="18" charset="0"/>
                </a:rPr>
                <a:t>on</a:t>
              </a:r>
              <a:endParaRPr lang="en-IN" sz="1200" dirty="0">
                <a:effectLst/>
                <a:latin typeface="Times New Roman" panose="02020603050405020304" pitchFamily="18" charset="0"/>
                <a:ea typeface="Times New Roman" panose="02020603050405020304" pitchFamily="18" charset="0"/>
              </a:endParaRPr>
            </a:p>
            <a:p>
              <a:pPr algn="ctr">
                <a:buNone/>
              </a:pPr>
              <a:r>
                <a:rPr lang="en-US" sz="1400" i="1"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algn="ctr">
                <a:spcBef>
                  <a:spcPts val="55"/>
                </a:spcBef>
                <a:buNone/>
              </a:pPr>
              <a:r>
                <a:rPr lang="en-US" sz="1400" i="1"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PERFORMANCE OPTIMIZATION OF EFFICIENT PIPELINED TURBO ENCODER AND DECODER</a:t>
              </a:r>
              <a:endParaRPr lang="en-IN" b="1" dirty="0">
                <a:latin typeface="Times New Roman" panose="02020603050405020304" pitchFamily="18" charset="0"/>
                <a:cs typeface="Times New Roman" panose="02020603050405020304" pitchFamily="18" charset="0"/>
              </a:endParaRPr>
            </a:p>
            <a:p>
              <a:pPr algn="ctr">
                <a:spcBef>
                  <a:spcPts val="5"/>
                </a:spcBef>
                <a:buNone/>
              </a:pPr>
              <a:r>
                <a:rPr lang="en-US" sz="2800" b="1"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marL="83185" marR="440690" algn="ctr">
                <a:buNone/>
              </a:pPr>
              <a:r>
                <a:rPr lang="en-US" sz="1600" i="1" dirty="0">
                  <a:effectLst/>
                  <a:latin typeface="Times New Roman" panose="02020603050405020304" pitchFamily="18" charset="0"/>
                  <a:ea typeface="Times New Roman" panose="02020603050405020304" pitchFamily="18" charset="0"/>
                </a:rPr>
                <a:t>         Submitted in partial</a:t>
              </a:r>
              <a:r>
                <a:rPr lang="en-US" sz="1600" i="1" spc="5" dirty="0">
                  <a:effectLst/>
                  <a:latin typeface="Times New Roman" panose="02020603050405020304" pitchFamily="18" charset="0"/>
                  <a:ea typeface="Times New Roman" panose="02020603050405020304" pitchFamily="18" charset="0"/>
                </a:rPr>
                <a:t> </a:t>
              </a:r>
              <a:r>
                <a:rPr lang="en-US" sz="1600" i="1" dirty="0">
                  <a:effectLst/>
                  <a:latin typeface="Times New Roman" panose="02020603050405020304" pitchFamily="18" charset="0"/>
                  <a:ea typeface="Times New Roman" panose="02020603050405020304" pitchFamily="18" charset="0"/>
                </a:rPr>
                <a:t>fulfilment</a:t>
              </a:r>
              <a:r>
                <a:rPr lang="en-US" sz="1600" i="1" spc="5" dirty="0">
                  <a:effectLst/>
                  <a:latin typeface="Times New Roman" panose="02020603050405020304" pitchFamily="18" charset="0"/>
                  <a:ea typeface="Times New Roman" panose="02020603050405020304" pitchFamily="18" charset="0"/>
                </a:rPr>
                <a:t> </a:t>
              </a:r>
              <a:r>
                <a:rPr lang="en-US" sz="1600" i="1" dirty="0">
                  <a:effectLst/>
                  <a:latin typeface="Times New Roman" panose="02020603050405020304" pitchFamily="18" charset="0"/>
                  <a:ea typeface="Times New Roman" panose="02020603050405020304" pitchFamily="18" charset="0"/>
                </a:rPr>
                <a:t>of the</a:t>
              </a:r>
              <a:r>
                <a:rPr lang="en-US" sz="1600" i="1" spc="5" dirty="0">
                  <a:effectLst/>
                  <a:latin typeface="Times New Roman" panose="02020603050405020304" pitchFamily="18" charset="0"/>
                  <a:ea typeface="Times New Roman" panose="02020603050405020304" pitchFamily="18" charset="0"/>
                </a:rPr>
                <a:t> </a:t>
              </a:r>
              <a:r>
                <a:rPr lang="en-US" sz="1600" i="1" dirty="0">
                  <a:effectLst/>
                  <a:latin typeface="Times New Roman" panose="02020603050405020304" pitchFamily="18" charset="0"/>
                  <a:ea typeface="Times New Roman" panose="02020603050405020304" pitchFamily="18" charset="0"/>
                </a:rPr>
                <a:t>requirements</a:t>
              </a:r>
              <a:r>
                <a:rPr lang="en-US" sz="1600" i="1" spc="40" dirty="0">
                  <a:effectLst/>
                  <a:latin typeface="Times New Roman" panose="02020603050405020304" pitchFamily="18" charset="0"/>
                  <a:ea typeface="Times New Roman" panose="02020603050405020304" pitchFamily="18" charset="0"/>
                </a:rPr>
                <a:t> </a:t>
              </a:r>
              <a:r>
                <a:rPr lang="en-US" sz="1600" i="1" dirty="0">
                  <a:effectLst/>
                  <a:latin typeface="Times New Roman" panose="02020603050405020304" pitchFamily="18" charset="0"/>
                  <a:ea typeface="Times New Roman" panose="02020603050405020304" pitchFamily="18" charset="0"/>
                </a:rPr>
                <a:t>for</a:t>
              </a:r>
              <a:r>
                <a:rPr lang="en-US" sz="1600" i="1" spc="35" dirty="0">
                  <a:effectLst/>
                  <a:latin typeface="Times New Roman" panose="02020603050405020304" pitchFamily="18" charset="0"/>
                  <a:ea typeface="Times New Roman" panose="02020603050405020304" pitchFamily="18" charset="0"/>
                </a:rPr>
                <a:t> </a:t>
              </a:r>
              <a:r>
                <a:rPr lang="en-US" sz="1600" i="1" dirty="0">
                  <a:effectLst/>
                  <a:latin typeface="Times New Roman" panose="02020603050405020304" pitchFamily="18" charset="0"/>
                  <a:ea typeface="Times New Roman" panose="02020603050405020304" pitchFamily="18" charset="0"/>
                </a:rPr>
                <a:t>the degree</a:t>
              </a:r>
              <a:r>
                <a:rPr lang="en-US" sz="1600" i="1" spc="15" dirty="0">
                  <a:effectLst/>
                  <a:latin typeface="Times New Roman" panose="02020603050405020304" pitchFamily="18" charset="0"/>
                  <a:ea typeface="Times New Roman" panose="02020603050405020304" pitchFamily="18" charset="0"/>
                </a:rPr>
                <a:t> </a:t>
              </a:r>
              <a:r>
                <a:rPr lang="en-US" sz="1600" i="1" spc="-25" dirty="0">
                  <a:effectLst/>
                  <a:latin typeface="Times New Roman" panose="02020603050405020304" pitchFamily="18" charset="0"/>
                  <a:ea typeface="Times New Roman" panose="02020603050405020304" pitchFamily="18" charset="0"/>
                </a:rPr>
                <a:t>of</a:t>
              </a:r>
              <a:endParaRPr lang="en-IN" sz="1200" dirty="0">
                <a:effectLst/>
                <a:latin typeface="Times New Roman" panose="02020603050405020304" pitchFamily="18" charset="0"/>
                <a:ea typeface="Times New Roman" panose="02020603050405020304" pitchFamily="18" charset="0"/>
              </a:endParaRPr>
            </a:p>
            <a:p>
              <a:pPr algn="ctr">
                <a:buNone/>
              </a:pPr>
              <a:r>
                <a:rPr lang="en-US" sz="1600" i="1"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algn="ctr">
                <a:buNone/>
              </a:pPr>
              <a:r>
                <a:rPr lang="en-US" sz="1600" i="1"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algn="ctr">
                <a:spcBef>
                  <a:spcPts val="20"/>
                </a:spcBef>
                <a:buNone/>
              </a:pPr>
              <a:r>
                <a:rPr lang="en-US" sz="1400" i="1"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Masters</a:t>
              </a:r>
              <a:r>
                <a:rPr lang="en-US" sz="2400" b="1" spc="-55"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of</a:t>
              </a:r>
              <a:r>
                <a:rPr lang="en-US" sz="2400" b="1" spc="10" dirty="0">
                  <a:effectLst/>
                  <a:latin typeface="Times New Roman" panose="02020603050405020304" pitchFamily="18" charset="0"/>
                  <a:ea typeface="Times New Roman" panose="02020603050405020304" pitchFamily="18" charset="0"/>
                </a:rPr>
                <a:t> </a:t>
              </a:r>
              <a:r>
                <a:rPr lang="en-US" sz="2400" b="1" spc="-10" dirty="0">
                  <a:effectLst/>
                  <a:latin typeface="Times New Roman" panose="02020603050405020304" pitchFamily="18" charset="0"/>
                  <a:ea typeface="Times New Roman" panose="02020603050405020304" pitchFamily="18" charset="0"/>
                </a:rPr>
                <a:t>Technology</a:t>
              </a:r>
              <a:endParaRPr lang="en-IN" sz="1200" dirty="0">
                <a:effectLst/>
                <a:latin typeface="Times New Roman" panose="02020603050405020304" pitchFamily="18" charset="0"/>
                <a:ea typeface="Times New Roman" panose="02020603050405020304" pitchFamily="18" charset="0"/>
              </a:endParaRPr>
            </a:p>
            <a:p>
              <a:pPr marL="83185" marR="83185" algn="ctr">
                <a:spcBef>
                  <a:spcPts val="1170"/>
                </a:spcBef>
                <a:buNone/>
              </a:pPr>
              <a:r>
                <a:rPr lang="en-US" sz="2400" spc="-25" dirty="0">
                  <a:effectLst/>
                  <a:latin typeface="Times New Roman" panose="02020603050405020304" pitchFamily="18" charset="0"/>
                  <a:ea typeface="Times New Roman" panose="02020603050405020304" pitchFamily="18" charset="0"/>
                </a:rPr>
                <a:t>In</a:t>
              </a:r>
              <a:endParaRPr lang="en-IN" sz="1200" dirty="0">
                <a:effectLst/>
                <a:latin typeface="Times New Roman" panose="02020603050405020304" pitchFamily="18" charset="0"/>
                <a:ea typeface="Times New Roman" panose="02020603050405020304" pitchFamily="18" charset="0"/>
              </a:endParaRPr>
            </a:p>
            <a:p>
              <a:pPr marL="793750" marR="705485" algn="ctr">
                <a:spcBef>
                  <a:spcPts val="1355"/>
                </a:spcBef>
                <a:buNone/>
              </a:pPr>
              <a:r>
                <a:rPr lang="en-US" sz="2400" b="1" dirty="0">
                  <a:effectLst/>
                  <a:latin typeface="Times New Roman" panose="02020603050405020304" pitchFamily="18" charset="0"/>
                  <a:ea typeface="Times New Roman" panose="02020603050405020304" pitchFamily="18" charset="0"/>
                </a:rPr>
                <a:t>VLSI</a:t>
              </a:r>
              <a:r>
                <a:rPr lang="en-US" sz="2400" b="1" spc="-20" dirty="0">
                  <a:effectLst/>
                  <a:latin typeface="Times New Roman" panose="02020603050405020304" pitchFamily="18" charset="0"/>
                  <a:ea typeface="Times New Roman" panose="02020603050405020304" pitchFamily="18" charset="0"/>
                </a:rPr>
                <a:t> </a:t>
              </a:r>
              <a:r>
                <a:rPr lang="en-US" sz="2400" b="1" spc="-10" dirty="0">
                  <a:effectLst/>
                  <a:latin typeface="Times New Roman" panose="02020603050405020304" pitchFamily="18" charset="0"/>
                  <a:ea typeface="Times New Roman" panose="02020603050405020304" pitchFamily="18" charset="0"/>
                </a:rPr>
                <a:t>Design</a:t>
              </a:r>
              <a:endParaRPr lang="en-IN" sz="1200" dirty="0">
                <a:effectLst/>
                <a:latin typeface="Times New Roman" panose="02020603050405020304" pitchFamily="18" charset="0"/>
                <a:ea typeface="Times New Roman" panose="02020603050405020304" pitchFamily="18" charset="0"/>
              </a:endParaRPr>
            </a:p>
            <a:p>
              <a:pPr algn="ctr">
                <a:spcBef>
                  <a:spcPts val="5"/>
                </a:spcBef>
                <a:buNone/>
              </a:pPr>
              <a:r>
                <a:rPr lang="en-US" sz="3600" b="1" dirty="0">
                  <a:effectLst/>
                  <a:latin typeface="Times New Roman" panose="02020603050405020304" pitchFamily="18" charset="0"/>
                  <a:ea typeface="Times New Roman" panose="02020603050405020304" pitchFamily="18" charset="0"/>
                </a:rPr>
                <a:t>  </a:t>
              </a:r>
              <a:r>
                <a:rPr lang="en-US" sz="1600" i="1" spc="-25" dirty="0">
                  <a:effectLst/>
                  <a:latin typeface="Times New Roman" panose="02020603050405020304" pitchFamily="18" charset="0"/>
                  <a:ea typeface="Times New Roman" panose="02020603050405020304" pitchFamily="18" charset="0"/>
                </a:rPr>
                <a:t>By</a:t>
              </a:r>
              <a:endParaRPr lang="en-IN" sz="1200" dirty="0">
                <a:effectLst/>
                <a:latin typeface="Times New Roman" panose="02020603050405020304" pitchFamily="18" charset="0"/>
                <a:ea typeface="Times New Roman" panose="02020603050405020304" pitchFamily="18" charset="0"/>
              </a:endParaRPr>
            </a:p>
            <a:p>
              <a:pPr algn="ctr">
                <a:buNone/>
              </a:pPr>
              <a:r>
                <a:rPr lang="en-US" sz="1600" i="1"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marL="83185" marR="450215" algn="ctr">
                <a:spcBef>
                  <a:spcPts val="1205"/>
                </a:spcBef>
                <a:buNone/>
              </a:pPr>
              <a:r>
                <a:rPr lang="en-US" sz="1800" b="1" kern="0" dirty="0">
                  <a:effectLst/>
                  <a:latin typeface="Times New Roman" panose="02020603050405020304" pitchFamily="18" charset="0"/>
                  <a:ea typeface="Times New Roman" panose="02020603050405020304" pitchFamily="18" charset="0"/>
                </a:rPr>
                <a:t>          ABHISHEK PATNAIK</a:t>
              </a:r>
              <a:r>
                <a:rPr lang="en-US" sz="1800" b="1" kern="0" spc="-35" dirty="0">
                  <a:effectLst/>
                  <a:latin typeface="Times New Roman" panose="02020603050405020304" pitchFamily="18" charset="0"/>
                  <a:ea typeface="Times New Roman" panose="02020603050405020304" pitchFamily="18" charset="0"/>
                </a:rPr>
                <a:t> </a:t>
              </a:r>
              <a:r>
                <a:rPr lang="en-US" sz="1800" b="1" kern="0" spc="-10" dirty="0">
                  <a:effectLst/>
                  <a:latin typeface="Times New Roman" panose="02020603050405020304" pitchFamily="18" charset="0"/>
                  <a:ea typeface="Times New Roman" panose="02020603050405020304" pitchFamily="18" charset="0"/>
                </a:rPr>
                <a:t>(23MVD0049)</a:t>
              </a:r>
              <a:endParaRPr lang="en-IN" sz="1800" b="1" kern="0" dirty="0">
                <a:effectLst/>
                <a:latin typeface="Times New Roman" panose="02020603050405020304" pitchFamily="18" charset="0"/>
                <a:ea typeface="Times New Roman" panose="02020603050405020304" pitchFamily="18" charset="0"/>
              </a:endParaRPr>
            </a:p>
            <a:p>
              <a:pPr marL="83185" marR="452120" algn="ctr">
                <a:spcBef>
                  <a:spcPts val="1180"/>
                </a:spcBef>
                <a:buNone/>
              </a:pPr>
              <a:r>
                <a:rPr lang="en-US" sz="1600" b="1" dirty="0">
                  <a:effectLst/>
                  <a:latin typeface="Times New Roman" panose="02020603050405020304" pitchFamily="18" charset="0"/>
                  <a:ea typeface="Times New Roman" panose="02020603050405020304" pitchFamily="18" charset="0"/>
                </a:rPr>
                <a:t>           Under</a:t>
              </a:r>
              <a:r>
                <a:rPr lang="en-US" sz="1600" b="1" spc="-50" dirty="0">
                  <a:effectLst/>
                  <a:latin typeface="Times New Roman" panose="02020603050405020304" pitchFamily="18" charset="0"/>
                  <a:ea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rPr>
                <a:t>the</a:t>
              </a:r>
              <a:r>
                <a:rPr lang="en-US" sz="1600" b="1" spc="-45" dirty="0">
                  <a:effectLst/>
                  <a:latin typeface="Times New Roman" panose="02020603050405020304" pitchFamily="18" charset="0"/>
                  <a:ea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rPr>
                <a:t>guidance</a:t>
              </a:r>
              <a:r>
                <a:rPr lang="en-US" sz="1600" b="1" spc="-30" dirty="0">
                  <a:effectLst/>
                  <a:latin typeface="Times New Roman" panose="02020603050405020304" pitchFamily="18" charset="0"/>
                  <a:ea typeface="Times New Roman" panose="02020603050405020304" pitchFamily="18" charset="0"/>
                </a:rPr>
                <a:t> </a:t>
              </a:r>
              <a:r>
                <a:rPr lang="en-US" sz="1600" b="1" spc="-25" dirty="0">
                  <a:effectLst/>
                  <a:latin typeface="Times New Roman" panose="02020603050405020304" pitchFamily="18" charset="0"/>
                  <a:ea typeface="Times New Roman" panose="02020603050405020304" pitchFamily="18" charset="0"/>
                </a:rPr>
                <a:t>of</a:t>
              </a:r>
              <a:endParaRPr lang="en-IN" sz="1200" dirty="0">
                <a:effectLst/>
                <a:latin typeface="Times New Roman" panose="02020603050405020304" pitchFamily="18" charset="0"/>
                <a:ea typeface="Times New Roman" panose="02020603050405020304" pitchFamily="18" charset="0"/>
              </a:endParaRPr>
            </a:p>
            <a:p>
              <a:pPr marL="83185" marR="447040" algn="ctr">
                <a:spcBef>
                  <a:spcPts val="1180"/>
                </a:spcBef>
                <a:buNone/>
              </a:pPr>
              <a:r>
                <a:rPr lang="en-US" sz="1800" b="1" dirty="0">
                  <a:effectLst/>
                  <a:latin typeface="Times New Roman" panose="02020603050405020304" pitchFamily="18" charset="0"/>
                  <a:ea typeface="Times New Roman" panose="02020603050405020304" pitchFamily="18" charset="0"/>
                </a:rPr>
                <a:t>           Dr.</a:t>
              </a:r>
              <a:r>
                <a:rPr lang="en-US" sz="1800" b="1" spc="-4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Prachi Sharma </a:t>
              </a:r>
              <a:endParaRPr lang="en-IN" sz="1800" b="1" dirty="0">
                <a:effectLst/>
                <a:latin typeface="Times New Roman" panose="02020603050405020304" pitchFamily="18" charset="0"/>
                <a:ea typeface="Times New Roman" panose="02020603050405020304" pitchFamily="18" charset="0"/>
              </a:endParaRPr>
            </a:p>
          </p:txBody>
        </p:sp>
        <p:pic>
          <p:nvPicPr>
            <p:cNvPr id="6" name="image1.jpeg">
              <a:extLst>
                <a:ext uri="{FF2B5EF4-FFF2-40B4-BE49-F238E27FC236}">
                  <a16:creationId xmlns:a16="http://schemas.microsoft.com/office/drawing/2014/main" id="{830CD12F-98C0-3C35-7670-C33C7850D471}"/>
                </a:ext>
              </a:extLst>
            </p:cNvPr>
            <p:cNvPicPr>
              <a:picLocks noChangeAspect="1"/>
            </p:cNvPicPr>
            <p:nvPr/>
          </p:nvPicPr>
          <p:blipFill>
            <a:blip r:embed="rId2" cstate="print"/>
            <a:stretch>
              <a:fillRect/>
            </a:stretch>
          </p:blipFill>
          <p:spPr>
            <a:xfrm>
              <a:off x="2194772" y="7351110"/>
              <a:ext cx="2611755" cy="640080"/>
            </a:xfrm>
            <a:prstGeom prst="rect">
              <a:avLst/>
            </a:prstGeom>
          </p:spPr>
        </p:pic>
        <p:sp>
          <p:nvSpPr>
            <p:cNvPr id="7" name="docshape1">
              <a:extLst>
                <a:ext uri="{FF2B5EF4-FFF2-40B4-BE49-F238E27FC236}">
                  <a16:creationId xmlns:a16="http://schemas.microsoft.com/office/drawing/2014/main" id="{11630044-B197-C48D-EAD3-B91DDE044C83}"/>
                </a:ext>
              </a:extLst>
            </p:cNvPr>
            <p:cNvSpPr txBox="1">
              <a:spLocks noChangeArrowheads="1"/>
            </p:cNvSpPr>
            <p:nvPr/>
          </p:nvSpPr>
          <p:spPr bwMode="auto">
            <a:xfrm>
              <a:off x="1643428" y="8343123"/>
              <a:ext cx="3741737"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SCHOOL OF ELECTRONICS ENGINEERING</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docshape2">
              <a:extLst>
                <a:ext uri="{FF2B5EF4-FFF2-40B4-BE49-F238E27FC236}">
                  <a16:creationId xmlns:a16="http://schemas.microsoft.com/office/drawing/2014/main" id="{9A4A8262-B909-35C2-B899-7638A1C682D7}"/>
                </a:ext>
              </a:extLst>
            </p:cNvPr>
            <p:cNvSpPr txBox="1">
              <a:spLocks noChangeArrowheads="1"/>
            </p:cNvSpPr>
            <p:nvPr/>
          </p:nvSpPr>
          <p:spPr bwMode="auto">
            <a:xfrm>
              <a:off x="2850407" y="8600908"/>
              <a:ext cx="1300481"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JULY, 2025</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2E5B8240-639A-1DC2-544B-F6B632E15E20}"/>
                </a:ext>
              </a:extLst>
            </p:cNvPr>
            <p:cNvSpPr>
              <a:spLocks noChangeArrowheads="1"/>
            </p:cNvSpPr>
            <p:nvPr/>
          </p:nvSpPr>
          <p:spPr bwMode="auto">
            <a:xfrm>
              <a:off x="0" y="0"/>
              <a:ext cx="685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0" name="Rectangle 4">
              <a:extLst>
                <a:ext uri="{FF2B5EF4-FFF2-40B4-BE49-F238E27FC236}">
                  <a16:creationId xmlns:a16="http://schemas.microsoft.com/office/drawing/2014/main" id="{0A92B32D-B8DF-C752-32C6-C38198FED2F6}"/>
                </a:ext>
              </a:extLst>
            </p:cNvPr>
            <p:cNvSpPr>
              <a:spLocks noChangeArrowheads="1"/>
            </p:cNvSpPr>
            <p:nvPr/>
          </p:nvSpPr>
          <p:spPr bwMode="auto">
            <a:xfrm>
              <a:off x="0" y="457200"/>
              <a:ext cx="685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pSp>
    </p:spTree>
    <p:extLst>
      <p:ext uri="{BB962C8B-B14F-4D97-AF65-F5344CB8AC3E}">
        <p14:creationId xmlns:p14="http://schemas.microsoft.com/office/powerpoint/2010/main" val="2576718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id="{AAD7CB84-EE6D-47CC-4BA0-59CC1A746C1C}"/>
              </a:ext>
            </a:extLst>
          </p:cNvPr>
          <p:cNvSpPr txBox="1"/>
          <p:nvPr/>
        </p:nvSpPr>
        <p:spPr>
          <a:xfrm>
            <a:off x="3054936" y="949325"/>
            <a:ext cx="1801812" cy="203200"/>
          </a:xfrm>
          <a:prstGeom prst="rect">
            <a:avLst/>
          </a:prstGeom>
        </p:spPr>
        <p:txBody>
          <a:bodyPr lIns="0" tIns="0" rIns="0" bIns="0">
            <a:spAutoFit/>
          </a:bodyPr>
          <a:lstStyle/>
          <a:p>
            <a:pPr marL="12700" eaLnBrk="1" fontAlgn="auto" hangingPunct="1">
              <a:spcBef>
                <a:spcPts val="0"/>
              </a:spcBef>
              <a:spcAft>
                <a:spcPts val="0"/>
              </a:spcAft>
              <a:defRPr/>
            </a:pPr>
            <a:r>
              <a:rPr sz="1400" b="1" dirty="0">
                <a:latin typeface="Times New Roman"/>
                <a:cs typeface="Times New Roman"/>
              </a:rPr>
              <a:t>LI</a:t>
            </a:r>
            <a:r>
              <a:rPr sz="1400" b="1" spc="-5" dirty="0">
                <a:latin typeface="Times New Roman"/>
                <a:cs typeface="Times New Roman"/>
              </a:rPr>
              <a:t>S</a:t>
            </a:r>
            <a:r>
              <a:rPr sz="1400" b="1" dirty="0">
                <a:latin typeface="Times New Roman"/>
                <a:cs typeface="Times New Roman"/>
              </a:rPr>
              <a:t>T</a:t>
            </a:r>
            <a:r>
              <a:rPr sz="1400" b="1" spc="-15" dirty="0">
                <a:latin typeface="Times New Roman"/>
                <a:cs typeface="Times New Roman"/>
              </a:rPr>
              <a:t> O</a:t>
            </a:r>
            <a:r>
              <a:rPr sz="1400" b="1" dirty="0">
                <a:latin typeface="Times New Roman"/>
                <a:cs typeface="Times New Roman"/>
              </a:rPr>
              <a:t>F</a:t>
            </a:r>
            <a:r>
              <a:rPr sz="1400" b="1" spc="-10" dirty="0">
                <a:latin typeface="Times New Roman"/>
                <a:cs typeface="Times New Roman"/>
              </a:rPr>
              <a:t> </a:t>
            </a:r>
            <a:r>
              <a:rPr sz="1400" b="1" spc="-20" dirty="0">
                <a:latin typeface="Times New Roman"/>
                <a:cs typeface="Times New Roman"/>
              </a:rPr>
              <a:t>AC</a:t>
            </a:r>
            <a:r>
              <a:rPr sz="1400" b="1" spc="-10" dirty="0">
                <a:latin typeface="Times New Roman"/>
                <a:cs typeface="Times New Roman"/>
              </a:rPr>
              <a:t>R</a:t>
            </a:r>
            <a:r>
              <a:rPr sz="1400" b="1" spc="-15" dirty="0">
                <a:latin typeface="Times New Roman"/>
                <a:cs typeface="Times New Roman"/>
              </a:rPr>
              <a:t>O</a:t>
            </a:r>
            <a:r>
              <a:rPr sz="1400" b="1" spc="-20" dirty="0">
                <a:latin typeface="Times New Roman"/>
                <a:cs typeface="Times New Roman"/>
              </a:rPr>
              <a:t>NYM</a:t>
            </a:r>
            <a:r>
              <a:rPr sz="1400" b="1" dirty="0">
                <a:latin typeface="Times New Roman"/>
                <a:cs typeface="Times New Roman"/>
              </a:rPr>
              <a:t>S</a:t>
            </a:r>
            <a:endParaRPr sz="1400">
              <a:latin typeface="Times New Roman"/>
              <a:cs typeface="Times New Roman"/>
            </a:endParaRPr>
          </a:p>
        </p:txBody>
      </p:sp>
      <p:sp>
        <p:nvSpPr>
          <p:cNvPr id="10" name="object 3">
            <a:extLst>
              <a:ext uri="{FF2B5EF4-FFF2-40B4-BE49-F238E27FC236}">
                <a16:creationId xmlns:a16="http://schemas.microsoft.com/office/drawing/2014/main" id="{349878FE-FA9B-9172-B69F-C8F75CDEF58C}"/>
              </a:ext>
            </a:extLst>
          </p:cNvPr>
          <p:cNvSpPr txBox="1"/>
          <p:nvPr/>
        </p:nvSpPr>
        <p:spPr>
          <a:xfrm>
            <a:off x="1240422" y="1519238"/>
            <a:ext cx="533401" cy="3603422"/>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ct val="143000"/>
              </a:lnSpc>
            </a:pPr>
            <a:r>
              <a:rPr lang="en-US" altLang="en-US" sz="1100" b="1" dirty="0">
                <a:latin typeface="Times New Roman" panose="02020603050405020304" pitchFamily="18" charset="0"/>
                <a:cs typeface="Times New Roman" panose="02020603050405020304" pitchFamily="18" charset="0"/>
              </a:rPr>
              <a:t>ARQ FEC SNR BER RSC DCS PCCCs SCCCs ECC MAP SISO HCCCs PCCCs LDPC MIMO</a:t>
            </a:r>
          </a:p>
        </p:txBody>
      </p:sp>
      <p:sp>
        <p:nvSpPr>
          <p:cNvPr id="11" name="object 4">
            <a:extLst>
              <a:ext uri="{FF2B5EF4-FFF2-40B4-BE49-F238E27FC236}">
                <a16:creationId xmlns:a16="http://schemas.microsoft.com/office/drawing/2014/main" id="{C2BB7DB3-8FD9-D1EE-6430-08C76D383481}"/>
              </a:ext>
            </a:extLst>
          </p:cNvPr>
          <p:cNvSpPr txBox="1"/>
          <p:nvPr/>
        </p:nvSpPr>
        <p:spPr>
          <a:xfrm>
            <a:off x="2692985" y="1473200"/>
            <a:ext cx="3805238" cy="3900876"/>
          </a:xfrm>
          <a:prstGeom prst="rect">
            <a:avLst/>
          </a:prstGeom>
        </p:spPr>
        <p:txBody>
          <a:bodyPr wrap="square" lIns="0" tIns="0" rIns="0" bIns="0">
            <a:spAutoFit/>
          </a:bodyPr>
          <a:lstStyle>
            <a:lvl1pPr marL="47625" indent="22225">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ct val="143000"/>
              </a:lnSpc>
            </a:pPr>
            <a:r>
              <a:rPr lang="en-US" altLang="en-US" sz="1100" dirty="0">
                <a:latin typeface="Times New Roman" panose="02020603050405020304" pitchFamily="18" charset="0"/>
                <a:cs typeface="Times New Roman" panose="02020603050405020304" pitchFamily="18" charset="0"/>
              </a:rPr>
              <a:t>Automatic Repeat </a:t>
            </a:r>
            <a:r>
              <a:rPr lang="en-US" altLang="en-US" sz="1100" dirty="0" err="1">
                <a:latin typeface="Times New Roman" panose="02020603050405020304" pitchFamily="18" charset="0"/>
                <a:cs typeface="Times New Roman" panose="02020603050405020304" pitchFamily="18" charset="0"/>
              </a:rPr>
              <a:t>reQuest</a:t>
            </a:r>
            <a:endParaRPr lang="en-US" altLang="en-US" sz="1100" dirty="0">
              <a:latin typeface="Times New Roman" panose="02020603050405020304" pitchFamily="18" charset="0"/>
              <a:cs typeface="Times New Roman" panose="02020603050405020304" pitchFamily="18" charset="0"/>
            </a:endParaRPr>
          </a:p>
          <a:p>
            <a:pPr eaLnBrk="1" hangingPunct="1">
              <a:lnSpc>
                <a:spcPct val="144000"/>
              </a:lnSpc>
            </a:pPr>
            <a:r>
              <a:rPr lang="en-US" altLang="en-US" sz="1100" dirty="0">
                <a:latin typeface="Times New Roman" panose="02020603050405020304" pitchFamily="18" charset="0"/>
                <a:cs typeface="Times New Roman" panose="02020603050405020304" pitchFamily="18" charset="0"/>
              </a:rPr>
              <a:t>Forward Error Correction</a:t>
            </a:r>
          </a:p>
          <a:p>
            <a:pPr eaLnBrk="1" hangingPunct="1">
              <a:lnSpc>
                <a:spcPct val="144000"/>
              </a:lnSpc>
            </a:pPr>
            <a:r>
              <a:rPr lang="en-US" altLang="en-US" sz="1100" dirty="0">
                <a:latin typeface="Times New Roman" panose="02020603050405020304" pitchFamily="18" charset="0"/>
                <a:cs typeface="Times New Roman" panose="02020603050405020304" pitchFamily="18" charset="0"/>
              </a:rPr>
              <a:t>Signal To Noise Ratio</a:t>
            </a:r>
          </a:p>
          <a:p>
            <a:pPr eaLnBrk="1" hangingPunct="1">
              <a:lnSpc>
                <a:spcPct val="144000"/>
              </a:lnSpc>
            </a:pPr>
            <a:r>
              <a:rPr lang="en-US" altLang="en-US" sz="1100" dirty="0">
                <a:latin typeface="Times New Roman" panose="02020603050405020304" pitchFamily="18" charset="0"/>
                <a:cs typeface="Times New Roman" panose="02020603050405020304" pitchFamily="18" charset="0"/>
              </a:rPr>
              <a:t>Bit Error Rates</a:t>
            </a:r>
          </a:p>
          <a:p>
            <a:pPr eaLnBrk="1" hangingPunct="1">
              <a:spcBef>
                <a:spcPts val="600"/>
              </a:spcBef>
            </a:pPr>
            <a:r>
              <a:rPr lang="en-US" altLang="en-US" sz="1100" dirty="0">
                <a:latin typeface="Times New Roman" panose="02020603050405020304" pitchFamily="18" charset="0"/>
                <a:cs typeface="Times New Roman" panose="02020603050405020304" pitchFamily="18" charset="0"/>
              </a:rPr>
              <a:t>Recursive  Systematic Convolutional</a:t>
            </a:r>
          </a:p>
          <a:p>
            <a:pPr eaLnBrk="1" hangingPunct="1">
              <a:lnSpc>
                <a:spcPts val="1900"/>
              </a:lnSpc>
              <a:spcBef>
                <a:spcPts val="150"/>
              </a:spcBef>
            </a:pPr>
            <a:r>
              <a:rPr lang="en-US" altLang="en-US" sz="1100" dirty="0">
                <a:latin typeface="Times New Roman" panose="02020603050405020304" pitchFamily="18" charset="0"/>
                <a:cs typeface="Times New Roman" panose="02020603050405020304" pitchFamily="18" charset="0"/>
              </a:rPr>
              <a:t>Digital Communication System </a:t>
            </a:r>
          </a:p>
          <a:p>
            <a:pPr eaLnBrk="1" hangingPunct="1">
              <a:lnSpc>
                <a:spcPts val="1900"/>
              </a:lnSpc>
            </a:pPr>
            <a:r>
              <a:rPr lang="en-US" altLang="en-US" sz="1100" dirty="0">
                <a:latin typeface="Times New Roman" panose="02020603050405020304" pitchFamily="18" charset="0"/>
                <a:cs typeface="Times New Roman" panose="02020603050405020304" pitchFamily="18" charset="0"/>
              </a:rPr>
              <a:t>Parallel Concentrated Convolutional; Codes </a:t>
            </a:r>
          </a:p>
          <a:p>
            <a:pPr eaLnBrk="1" hangingPunct="1">
              <a:lnSpc>
                <a:spcPts val="1900"/>
              </a:lnSpc>
            </a:pPr>
            <a:r>
              <a:rPr lang="en-US" altLang="en-US" sz="1100" dirty="0">
                <a:latin typeface="Times New Roman" panose="02020603050405020304" pitchFamily="18" charset="0"/>
                <a:cs typeface="Times New Roman" panose="02020603050405020304" pitchFamily="18" charset="0"/>
              </a:rPr>
              <a:t>Serial Concentrated Convolutional Codes</a:t>
            </a:r>
          </a:p>
          <a:p>
            <a:pPr eaLnBrk="1" hangingPunct="1">
              <a:lnSpc>
                <a:spcPts val="1900"/>
              </a:lnSpc>
            </a:pPr>
            <a:r>
              <a:rPr lang="en-US" altLang="en-US" sz="1100" dirty="0">
                <a:latin typeface="Times New Roman" panose="02020603050405020304" pitchFamily="18" charset="0"/>
                <a:cs typeface="Times New Roman" panose="02020603050405020304" pitchFamily="18" charset="0"/>
              </a:rPr>
              <a:t>Error Correcting Code</a:t>
            </a:r>
          </a:p>
          <a:p>
            <a:pPr eaLnBrk="1" hangingPunct="1">
              <a:lnSpc>
                <a:spcPts val="1900"/>
              </a:lnSpc>
            </a:pPr>
            <a:r>
              <a:rPr lang="en-US" altLang="en-US" sz="1100" dirty="0">
                <a:latin typeface="Times New Roman" panose="02020603050405020304" pitchFamily="18" charset="0"/>
                <a:cs typeface="Times New Roman" panose="02020603050405020304" pitchFamily="18" charset="0"/>
              </a:rPr>
              <a:t>Maximum A </a:t>
            </a:r>
            <a:r>
              <a:rPr lang="en-US" altLang="en-US" sz="1100" dirty="0" err="1">
                <a:latin typeface="Times New Roman" panose="02020603050405020304" pitchFamily="18" charset="0"/>
                <a:cs typeface="Times New Roman" panose="02020603050405020304" pitchFamily="18" charset="0"/>
              </a:rPr>
              <a:t>Prostiriori</a:t>
            </a:r>
            <a:endParaRPr lang="en-US" altLang="en-US" sz="1100" dirty="0">
              <a:latin typeface="Times New Roman" panose="02020603050405020304" pitchFamily="18" charset="0"/>
              <a:cs typeface="Times New Roman" panose="02020603050405020304" pitchFamily="18" charset="0"/>
            </a:endParaRPr>
          </a:p>
          <a:p>
            <a:pPr eaLnBrk="1" hangingPunct="1">
              <a:lnSpc>
                <a:spcPts val="1875"/>
              </a:lnSpc>
              <a:spcBef>
                <a:spcPts val="25"/>
              </a:spcBef>
            </a:pPr>
            <a:r>
              <a:rPr lang="en-US" altLang="en-US" sz="1100" dirty="0">
                <a:latin typeface="Times New Roman" panose="02020603050405020304" pitchFamily="18" charset="0"/>
                <a:cs typeface="Times New Roman" panose="02020603050405020304" pitchFamily="18" charset="0"/>
              </a:rPr>
              <a:t>Soft Input Soft Output</a:t>
            </a:r>
          </a:p>
          <a:p>
            <a:pPr eaLnBrk="1" hangingPunct="1">
              <a:lnSpc>
                <a:spcPts val="1900"/>
              </a:lnSpc>
            </a:pPr>
            <a:r>
              <a:rPr lang="en-US" altLang="en-US" sz="1100" dirty="0">
                <a:latin typeface="Times New Roman" panose="02020603050405020304" pitchFamily="18" charset="0"/>
                <a:cs typeface="Times New Roman" panose="02020603050405020304" pitchFamily="18" charset="0"/>
              </a:rPr>
              <a:t>Hybrid Concentrated Convolutional Codes</a:t>
            </a:r>
          </a:p>
          <a:p>
            <a:pPr eaLnBrk="1" hangingPunct="1">
              <a:lnSpc>
                <a:spcPts val="1800"/>
              </a:lnSpc>
              <a:spcBef>
                <a:spcPts val="75"/>
              </a:spcBef>
            </a:pPr>
            <a:r>
              <a:rPr lang="en-US" altLang="en-US" sz="1100" dirty="0">
                <a:latin typeface="Times New Roman" panose="02020603050405020304" pitchFamily="18" charset="0"/>
                <a:cs typeface="Times New Roman" panose="02020603050405020304" pitchFamily="18" charset="0"/>
              </a:rPr>
              <a:t>Parallel Concentrated Convolutional Codes</a:t>
            </a:r>
          </a:p>
          <a:p>
            <a:pPr eaLnBrk="1" hangingPunct="1">
              <a:lnSpc>
                <a:spcPts val="1800"/>
              </a:lnSpc>
              <a:spcBef>
                <a:spcPts val="75"/>
              </a:spcBef>
            </a:pPr>
            <a:r>
              <a:rPr lang="en-US" altLang="en-US" sz="1100" dirty="0">
                <a:latin typeface="Times New Roman" panose="02020603050405020304" pitchFamily="18" charset="0"/>
                <a:cs typeface="Times New Roman" panose="02020603050405020304" pitchFamily="18" charset="0"/>
              </a:rPr>
              <a:t>Low Density Parity Check</a:t>
            </a:r>
          </a:p>
          <a:p>
            <a:pPr eaLnBrk="1" hangingPunct="1">
              <a:lnSpc>
                <a:spcPts val="1800"/>
              </a:lnSpc>
              <a:spcBef>
                <a:spcPts val="75"/>
              </a:spcBef>
            </a:pPr>
            <a:r>
              <a:rPr lang="en-US" altLang="en-US" sz="1100" dirty="0">
                <a:latin typeface="Times New Roman" panose="02020603050405020304" pitchFamily="18" charset="0"/>
                <a:cs typeface="Times New Roman" panose="02020603050405020304" pitchFamily="18" charset="0"/>
              </a:rPr>
              <a:t>Multiple Input Multiple Output</a:t>
            </a:r>
          </a:p>
          <a:p>
            <a:pPr eaLnBrk="1" hangingPunct="1">
              <a:lnSpc>
                <a:spcPts val="1800"/>
              </a:lnSpc>
              <a:spcBef>
                <a:spcPts val="75"/>
              </a:spcBef>
            </a:pPr>
            <a:endParaRPr lang="en-US" altLang="en-US" sz="11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F56935EF-8F03-BAED-2FF8-ABA7AA3BDFF1}"/>
              </a:ext>
            </a:extLst>
          </p:cNvPr>
          <p:cNvSpPr txBox="1"/>
          <p:nvPr/>
        </p:nvSpPr>
        <p:spPr>
          <a:xfrm>
            <a:off x="3261816" y="9450659"/>
            <a:ext cx="3596184" cy="230832"/>
          </a:xfrm>
          <a:prstGeom prst="rect">
            <a:avLst/>
          </a:prstGeom>
          <a:noFill/>
        </p:spPr>
        <p:txBody>
          <a:bodyPr wrap="square">
            <a:spAutoFit/>
          </a:bodyPr>
          <a:lstStyle/>
          <a:p>
            <a:r>
              <a:rPr lang="en-US" sz="900" dirty="0">
                <a:latin typeface="Times New Roman" panose="02020603050405020304" pitchFamily="18" charset="0"/>
              </a:rPr>
              <a:t>vi</a:t>
            </a:r>
            <a:endParaRPr lang="en-IN" sz="900" dirty="0"/>
          </a:p>
        </p:txBody>
      </p:sp>
    </p:spTree>
    <p:extLst>
      <p:ext uri="{BB962C8B-B14F-4D97-AF65-F5344CB8AC3E}">
        <p14:creationId xmlns:p14="http://schemas.microsoft.com/office/powerpoint/2010/main" val="2209544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0869E8-2DDF-FDFC-C842-A01552789368}"/>
              </a:ext>
            </a:extLst>
          </p:cNvPr>
          <p:cNvSpPr txBox="1"/>
          <p:nvPr/>
        </p:nvSpPr>
        <p:spPr>
          <a:xfrm>
            <a:off x="1714500" y="777030"/>
            <a:ext cx="3429000" cy="307777"/>
          </a:xfrm>
          <a:prstGeom prst="rect">
            <a:avLst/>
          </a:prstGeom>
          <a:noFill/>
        </p:spPr>
        <p:txBody>
          <a:bodyPr wrap="square">
            <a:spAutoFit/>
          </a:bodyPr>
          <a:lstStyle/>
          <a:p>
            <a:pPr marL="104140" marR="262890" algn="ctr">
              <a:spcBef>
                <a:spcPts val="345"/>
              </a:spcBef>
              <a:buNone/>
            </a:pPr>
            <a:r>
              <a:rPr lang="en-US" sz="1400" b="1" dirty="0">
                <a:effectLst/>
                <a:latin typeface="Times New Roman" panose="02020603050405020304" pitchFamily="18" charset="0"/>
                <a:ea typeface="Times New Roman" panose="02020603050405020304" pitchFamily="18" charset="0"/>
              </a:rPr>
              <a:t>Chapter</a:t>
            </a:r>
            <a:r>
              <a:rPr lang="en-US" sz="1400" b="1" spc="-65" dirty="0">
                <a:effectLst/>
                <a:latin typeface="Times New Roman" panose="02020603050405020304" pitchFamily="18" charset="0"/>
                <a:ea typeface="Times New Roman" panose="02020603050405020304" pitchFamily="18" charset="0"/>
              </a:rPr>
              <a:t> </a:t>
            </a:r>
            <a:r>
              <a:rPr lang="en-US" sz="1400" b="1" spc="-50" dirty="0">
                <a:effectLst/>
                <a:latin typeface="Times New Roman" panose="02020603050405020304" pitchFamily="18" charset="0"/>
                <a:ea typeface="Times New Roman" panose="02020603050405020304" pitchFamily="18" charset="0"/>
              </a:rPr>
              <a:t>1</a:t>
            </a:r>
            <a:endParaRPr lang="en-IN" sz="1400" b="1"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AAD8BC24-289C-373E-2778-1F3E9C131DFC}"/>
              </a:ext>
            </a:extLst>
          </p:cNvPr>
          <p:cNvSpPr txBox="1"/>
          <p:nvPr/>
        </p:nvSpPr>
        <p:spPr>
          <a:xfrm>
            <a:off x="1714500" y="1084807"/>
            <a:ext cx="3429000" cy="369332"/>
          </a:xfrm>
          <a:prstGeom prst="rect">
            <a:avLst/>
          </a:prstGeom>
          <a:noFill/>
        </p:spPr>
        <p:txBody>
          <a:bodyPr wrap="square">
            <a:spAutoFit/>
          </a:bodyPr>
          <a:lstStyle/>
          <a:p>
            <a:pPr marL="88900" marR="262890" algn="ctr">
              <a:spcBef>
                <a:spcPts val="1610"/>
              </a:spcBef>
              <a:buNone/>
            </a:pPr>
            <a:r>
              <a:rPr lang="en-US" sz="1800" b="1" spc="-10" dirty="0">
                <a:effectLst/>
                <a:latin typeface="Times New Roman" panose="02020603050405020304" pitchFamily="18" charset="0"/>
                <a:ea typeface="Times New Roman" panose="02020603050405020304" pitchFamily="18" charset="0"/>
              </a:rPr>
              <a:t>INTRODUCTION</a:t>
            </a:r>
            <a:endParaRPr lang="en-IN" sz="1800" b="1" dirty="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8DD7A748-752D-1415-9AC0-E91D2738D531}"/>
              </a:ext>
            </a:extLst>
          </p:cNvPr>
          <p:cNvSpPr txBox="1"/>
          <p:nvPr/>
        </p:nvSpPr>
        <p:spPr>
          <a:xfrm>
            <a:off x="295603" y="1761916"/>
            <a:ext cx="3429000" cy="307777"/>
          </a:xfrm>
          <a:prstGeom prst="rect">
            <a:avLst/>
          </a:prstGeom>
          <a:noFill/>
        </p:spPr>
        <p:txBody>
          <a:bodyPr wrap="square">
            <a:spAutoFit/>
          </a:bodyPr>
          <a:lstStyle/>
          <a:p>
            <a:pPr marL="521335" algn="just">
              <a:spcBef>
                <a:spcPts val="450"/>
              </a:spcBef>
              <a:buNone/>
            </a:pPr>
            <a:r>
              <a:rPr lang="en-US" sz="1400" b="1" dirty="0">
                <a:effectLst/>
                <a:latin typeface="Times New Roman" panose="02020603050405020304" pitchFamily="18" charset="0"/>
                <a:ea typeface="Times New Roman" panose="02020603050405020304" pitchFamily="18" charset="0"/>
              </a:rPr>
              <a:t>1.1.</a:t>
            </a:r>
            <a:r>
              <a:rPr lang="en-US" sz="1400" b="1" spc="10" dirty="0">
                <a:effectLst/>
                <a:latin typeface="Times New Roman" panose="02020603050405020304" pitchFamily="18" charset="0"/>
                <a:ea typeface="Times New Roman" panose="02020603050405020304" pitchFamily="18" charset="0"/>
              </a:rPr>
              <a:t> </a:t>
            </a:r>
            <a:r>
              <a:rPr lang="en-US" sz="1400" b="1" spc="-10" dirty="0">
                <a:effectLst/>
                <a:latin typeface="Times New Roman" panose="02020603050405020304" pitchFamily="18" charset="0"/>
                <a:ea typeface="Times New Roman" panose="02020603050405020304" pitchFamily="18" charset="0"/>
              </a:rPr>
              <a:t>MOTIVATION</a:t>
            </a:r>
            <a:endParaRPr lang="en-IN" sz="1400" b="1" dirty="0">
              <a:effectLst/>
              <a:latin typeface="Times New Roman" panose="02020603050405020304" pitchFamily="18" charset="0"/>
              <a:ea typeface="Times New Roman" panose="02020603050405020304" pitchFamily="18" charset="0"/>
            </a:endParaRPr>
          </a:p>
        </p:txBody>
      </p:sp>
      <p:sp>
        <p:nvSpPr>
          <p:cNvPr id="9" name="TextBox 8">
            <a:extLst>
              <a:ext uri="{FF2B5EF4-FFF2-40B4-BE49-F238E27FC236}">
                <a16:creationId xmlns:a16="http://schemas.microsoft.com/office/drawing/2014/main" id="{A822DC86-DC4A-F136-D5AA-272FD9E86A49}"/>
              </a:ext>
            </a:extLst>
          </p:cNvPr>
          <p:cNvSpPr txBox="1"/>
          <p:nvPr/>
        </p:nvSpPr>
        <p:spPr>
          <a:xfrm>
            <a:off x="999664" y="1930793"/>
            <a:ext cx="5449877" cy="7425494"/>
          </a:xfrm>
          <a:prstGeom prst="rect">
            <a:avLst/>
          </a:prstGeom>
          <a:noFill/>
        </p:spPr>
        <p:txBody>
          <a:bodyPr wrap="square">
            <a:spAutoFit/>
          </a:bodyPr>
          <a:lstStyle/>
          <a:p>
            <a:pPr marL="266700">
              <a:lnSpc>
                <a:spcPct val="150000"/>
              </a:lnSpc>
              <a:buNone/>
            </a:pPr>
            <a:r>
              <a:rPr lang="en-US" sz="1100" b="1" dirty="0">
                <a:effectLst/>
                <a:latin typeface="Times New Roman" panose="02020603050405020304" pitchFamily="18"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US" sz="1100" dirty="0">
                <a:effectLst/>
                <a:latin typeface="Times New Roman" panose="02020603050405020304" pitchFamily="18" charset="0"/>
                <a:ea typeface="Times New Roman" panose="02020603050405020304" pitchFamily="18" charset="0"/>
              </a:rPr>
              <a:t>          Today’s world thrives on information exchange. A communication system's core purpose is to transmit information from a source to one or more users through a designated channel. These systems are broadly classified into two types: analog and digital. Analog systems represent information with continuous signals that vary in amplitude and time, often modulating a carrier wave. Digital systems, on the other hand, encode information as discrete, countable sequences of symbols, like binary code. To ensure reliable data transmission in noisy environments, redundancy is added to information bit streams. This can be achieved through Automatic Repeat </a:t>
            </a:r>
            <a:r>
              <a:rPr lang="en-US" sz="1100" dirty="0" err="1">
                <a:effectLst/>
                <a:latin typeface="Times New Roman" panose="02020603050405020304" pitchFamily="18" charset="0"/>
                <a:ea typeface="Times New Roman" panose="02020603050405020304" pitchFamily="18" charset="0"/>
              </a:rPr>
              <a:t>reQuest</a:t>
            </a:r>
            <a:r>
              <a:rPr lang="en-US" sz="1100" dirty="0">
                <a:effectLst/>
                <a:latin typeface="Times New Roman" panose="02020603050405020304" pitchFamily="18" charset="0"/>
                <a:ea typeface="Times New Roman" panose="02020603050405020304" pitchFamily="18" charset="0"/>
              </a:rPr>
              <a:t> (ARQ), where errors are detected and the sender is prompted to retransmit, or through Forward Error Correction (FEC), which allows for error detection and correction without retransmission. While FEC requires a larger bandwidth, it can significantly reduce the Signal to Noise Ratio (SNR) and lower transmission power, which is crucial for extending battery life and minimizing interference in wireless systems.</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US" sz="1100" dirty="0">
                <a:effectLst/>
                <a:latin typeface="Times New Roman" panose="02020603050405020304" pitchFamily="18"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US" sz="1100" dirty="0">
                <a:solidFill>
                  <a:srgbClr val="000000"/>
                </a:solidFill>
                <a:effectLst/>
                <a:latin typeface="Times New Roman" panose="02020603050405020304" pitchFamily="18" charset="0"/>
                <a:ea typeface="Times New Roman" panose="02020603050405020304" pitchFamily="18" charset="0"/>
              </a:rPr>
              <a:t>          By increasing codeword length and employing good codes, it's theoretically possible to achieve channel capacity, but finding and implementing such codes in real-time is challenging. Turbo codes, notable for their error-correcting capabilities, enable near-Shannon limit communication with acceptable </a:t>
            </a:r>
            <a:r>
              <a:rPr lang="en-US" sz="1100" u="sng" dirty="0">
                <a:solidFill>
                  <a:srgbClr val="000000"/>
                </a:solidFill>
                <a:effectLst/>
                <a:latin typeface="Times New Roman" panose="02020603050405020304" pitchFamily="18" charset="0"/>
                <a:ea typeface="Times New Roman" panose="02020603050405020304" pitchFamily="18" charset="0"/>
                <a:hlinkClick r:id="rId2"/>
              </a:rPr>
              <a:t>Bit Error Rates</a:t>
            </a:r>
            <a:r>
              <a:rPr lang="en-US" sz="1100" dirty="0">
                <a:solidFill>
                  <a:srgbClr val="000000"/>
                </a:solidFill>
                <a:effectLst/>
                <a:latin typeface="Times New Roman" panose="02020603050405020304" pitchFamily="18" charset="0"/>
                <a:ea typeface="Times New Roman" panose="02020603050405020304" pitchFamily="18" charset="0"/>
              </a:rPr>
              <a:t> (BER). These codes achieve this by using "soft-input/soft-output" decoding and parallel concatenation of recursive systematic convolutional codes.</a:t>
            </a:r>
            <a:r>
              <a:rPr lang="en-US" sz="1100" dirty="0">
                <a:solidFill>
                  <a:srgbClr val="000000"/>
                </a:solidFill>
                <a:effectLst/>
                <a:latin typeface="Arial" panose="020B0604020202020204" pitchFamily="34" charset="0"/>
                <a:ea typeface="Times New Roman" panose="02020603050405020304" pitchFamily="18" charset="0"/>
              </a:rPr>
              <a:t> </a:t>
            </a:r>
            <a:r>
              <a:rPr lang="en-US" sz="1100" dirty="0">
                <a:solidFill>
                  <a:srgbClr val="000000"/>
                </a:solidFill>
                <a:effectLst/>
                <a:latin typeface="Times New Roman" panose="02020603050405020304" pitchFamily="18" charset="0"/>
                <a:ea typeface="Times New Roman" panose="02020603050405020304" pitchFamily="18" charset="0"/>
              </a:rPr>
              <a:t>Turbo codes are constructed by parallel concatenation of two Recursive </a:t>
            </a:r>
            <a:r>
              <a:rPr lang="en-US" sz="1100" dirty="0">
                <a:solidFill>
                  <a:srgbClr val="000000"/>
                </a:solidFill>
                <a:latin typeface="Times New Roman" panose="02020603050405020304" pitchFamily="18" charset="0"/>
                <a:ea typeface="Times New Roman" panose="02020603050405020304" pitchFamily="18" charset="0"/>
              </a:rPr>
              <a:t>S</a:t>
            </a:r>
            <a:r>
              <a:rPr lang="en-US" sz="1100" dirty="0">
                <a:solidFill>
                  <a:srgbClr val="000000"/>
                </a:solidFill>
                <a:effectLst/>
                <a:latin typeface="Times New Roman" panose="02020603050405020304" pitchFamily="18" charset="0"/>
                <a:ea typeface="Times New Roman" panose="02020603050405020304" pitchFamily="18" charset="0"/>
              </a:rPr>
              <a:t>ystematic </a:t>
            </a:r>
            <a:r>
              <a:rPr lang="en-US" sz="1100" dirty="0">
                <a:solidFill>
                  <a:srgbClr val="000000"/>
                </a:solidFill>
                <a:latin typeface="Times New Roman" panose="02020603050405020304" pitchFamily="18" charset="0"/>
                <a:ea typeface="Times New Roman" panose="02020603050405020304" pitchFamily="18" charset="0"/>
              </a:rPr>
              <a:t>C</a:t>
            </a:r>
            <a:r>
              <a:rPr lang="en-US" sz="1100" dirty="0">
                <a:solidFill>
                  <a:srgbClr val="000000"/>
                </a:solidFill>
                <a:effectLst/>
                <a:latin typeface="Times New Roman" panose="02020603050405020304" pitchFamily="18" charset="0"/>
                <a:ea typeface="Times New Roman" panose="02020603050405020304" pitchFamily="18" charset="0"/>
              </a:rPr>
              <a:t>onvolutional (RSC) codes, with an </a:t>
            </a:r>
            <a:r>
              <a:rPr lang="en-US" sz="1100" dirty="0" err="1">
                <a:solidFill>
                  <a:srgbClr val="000000"/>
                </a:solidFill>
                <a:effectLst/>
                <a:latin typeface="Times New Roman" panose="02020603050405020304" pitchFamily="18" charset="0"/>
                <a:ea typeface="Times New Roman" panose="02020603050405020304" pitchFamily="18" charset="0"/>
              </a:rPr>
              <a:t>interleaver</a:t>
            </a:r>
            <a:r>
              <a:rPr lang="en-US" sz="1100" dirty="0">
                <a:solidFill>
                  <a:srgbClr val="000000"/>
                </a:solidFill>
                <a:effectLst/>
                <a:latin typeface="Times New Roman" panose="02020603050405020304" pitchFamily="18" charset="0"/>
                <a:ea typeface="Times New Roman" panose="02020603050405020304" pitchFamily="18" charset="0"/>
              </a:rPr>
              <a:t> placed between them. This </a:t>
            </a:r>
            <a:r>
              <a:rPr lang="en-US" sz="1100" dirty="0" err="1">
                <a:solidFill>
                  <a:srgbClr val="000000"/>
                </a:solidFill>
                <a:effectLst/>
                <a:latin typeface="Times New Roman" panose="02020603050405020304" pitchFamily="18" charset="0"/>
                <a:ea typeface="Times New Roman" panose="02020603050405020304" pitchFamily="18" charset="0"/>
              </a:rPr>
              <a:t>interleaver</a:t>
            </a:r>
            <a:r>
              <a:rPr lang="en-US" sz="1100" dirty="0">
                <a:solidFill>
                  <a:srgbClr val="000000"/>
                </a:solidFill>
                <a:effectLst/>
                <a:latin typeface="Times New Roman" panose="02020603050405020304" pitchFamily="18" charset="0"/>
                <a:ea typeface="Times New Roman" panose="02020603050405020304" pitchFamily="18" charset="0"/>
              </a:rPr>
              <a:t> shuffles the input data before it enters the second RSC encoder, which is crucial for the performance of turbo codes.</a:t>
            </a:r>
            <a:r>
              <a:rPr lang="en-US" sz="1100" dirty="0">
                <a:solidFill>
                  <a:srgbClr val="000000"/>
                </a:solidFill>
                <a:effectLst/>
                <a:latin typeface="Arial" panose="020B0604020202020204" pitchFamily="34"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 A key distinction from convolutional codes is that, while convolutional code performance improves with increasing constraint length, turbo codes achieve strong performance even with relatively short constraint lengths. This, combined with their lower coding rate, allows turbo codes to achieve significant coding gains. The "soft-input/soft-output" decoding algorithm, which produces soft decisions, is crucial to this performance advantage.</a:t>
            </a:r>
            <a:endParaRPr lang="en-IN" sz="1100" dirty="0">
              <a:effectLst/>
              <a:latin typeface="Times New Roman" panose="02020603050405020304" pitchFamily="18" charset="0"/>
              <a:ea typeface="Times New Roman" panose="02020603050405020304" pitchFamily="18" charset="0"/>
            </a:endParaRPr>
          </a:p>
        </p:txBody>
      </p:sp>
      <p:sp>
        <p:nvSpPr>
          <p:cNvPr id="2" name="TextBox 1">
            <a:extLst>
              <a:ext uri="{FF2B5EF4-FFF2-40B4-BE49-F238E27FC236}">
                <a16:creationId xmlns:a16="http://schemas.microsoft.com/office/drawing/2014/main" id="{7C30BD59-EE50-B2D8-1D91-AADDF9D88219}"/>
              </a:ext>
            </a:extLst>
          </p:cNvPr>
          <p:cNvSpPr txBox="1"/>
          <p:nvPr/>
        </p:nvSpPr>
        <p:spPr>
          <a:xfrm>
            <a:off x="3275464" y="9450659"/>
            <a:ext cx="3596184" cy="230832"/>
          </a:xfrm>
          <a:prstGeom prst="rect">
            <a:avLst/>
          </a:prstGeom>
          <a:noFill/>
        </p:spPr>
        <p:txBody>
          <a:bodyPr wrap="square">
            <a:spAutoFit/>
          </a:bodyPr>
          <a:lstStyle/>
          <a:p>
            <a:r>
              <a:rPr lang="en-US" sz="900" dirty="0">
                <a:latin typeface="Times New Roman" panose="02020603050405020304" pitchFamily="18" charset="0"/>
              </a:rPr>
              <a:t>1</a:t>
            </a:r>
            <a:endParaRPr lang="en-IN" sz="900" dirty="0"/>
          </a:p>
        </p:txBody>
      </p:sp>
    </p:spTree>
    <p:extLst>
      <p:ext uri="{BB962C8B-B14F-4D97-AF65-F5344CB8AC3E}">
        <p14:creationId xmlns:p14="http://schemas.microsoft.com/office/powerpoint/2010/main" val="817856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05745C06-B425-BBAC-80F5-85C5A5F4102C}"/>
              </a:ext>
            </a:extLst>
          </p:cNvPr>
          <p:cNvSpPr>
            <a:spLocks noChangeArrowheads="1"/>
          </p:cNvSpPr>
          <p:nvPr/>
        </p:nvSpPr>
        <p:spPr bwMode="auto">
          <a:xfrm>
            <a:off x="1053296" y="673896"/>
            <a:ext cx="5509101" cy="3162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1" indent="0" algn="l" defTabSz="914400" rtl="0" eaLnBrk="0" fontAlgn="base" latinLnBrk="0" hangingPunct="0">
              <a:lnSpc>
                <a:spcPct val="150000"/>
              </a:lnSpc>
              <a:spcBef>
                <a:spcPct val="0"/>
              </a:spcBef>
              <a:spcAft>
                <a:spcPct val="0"/>
              </a:spcAft>
              <a:buClrTx/>
              <a:buSzTx/>
              <a:tabLst/>
            </a:pPr>
            <a:endParaRPr kumimoji="0" lang="en-US" altLang="en-US" sz="1100" b="1"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50000"/>
              </a:lnSpc>
              <a:spcBef>
                <a:spcPct val="0"/>
              </a:spcBef>
              <a:spcAft>
                <a:spcPct val="0"/>
              </a:spcAft>
              <a:buClrTx/>
              <a:buSzTx/>
              <a:buFontTx/>
              <a:buAutoNum type="arabicPeriod"/>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         </a:t>
            </a:r>
            <a:r>
              <a:rPr kumimoji="0" lang="en-US" altLang="en-US" sz="11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Recent advancements in Digital Communication System (DCS) design heavily rely on software algorithms rather than specialized hardware. In a typical DCS, digital signal processing is used, offering flexibility and processing capabilities not found in analog systems. The core function of a DCS is to transmit a waveform from a limited set within a specific time frame, whereas analog systems can utilize any waveform. The receiver's task is to identify which of these predefined waveforms was sent. </a:t>
            </a:r>
            <a:endPar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 typical DCS can be understood by examining its signal flow and processing steps, as depicted in Figure 1.1. This figure would illustrate how information is encoded, modulated, transmitted, received, and decoded, all within the digital domain.</a:t>
            </a:r>
            <a:endPar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3" name="Picture 2">
            <a:extLst>
              <a:ext uri="{FF2B5EF4-FFF2-40B4-BE49-F238E27FC236}">
                <a16:creationId xmlns:a16="http://schemas.microsoft.com/office/drawing/2014/main" id="{6E995466-8943-4B23-3F2A-69F1E7514C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4977" y="3883304"/>
            <a:ext cx="5265738" cy="27051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D94CC5D9-FDA7-7666-1B04-140D469F93B5}"/>
              </a:ext>
            </a:extLst>
          </p:cNvPr>
          <p:cNvSpPr>
            <a:spLocks noChangeArrowheads="1"/>
          </p:cNvSpPr>
          <p:nvPr/>
        </p:nvSpPr>
        <p:spPr bwMode="auto">
          <a:xfrm>
            <a:off x="1006761" y="6980291"/>
            <a:ext cx="5433954" cy="2176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                </a:t>
            </a:r>
            <a:r>
              <a:rPr kumimoji="0" lang="en-US" altLang="en-US" sz="11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Figure 1.1 Functional Pattern of a Data Communication System</a:t>
            </a:r>
            <a:endParaRPr lang="en-US" altLang="en-US" sz="1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100" dirty="0">
              <a:solidFill>
                <a:srgbClr val="000000"/>
              </a:solidFill>
              <a:latin typeface="Arial" panose="020B0604020202020204" pitchFamily="34" charset="0"/>
              <a:ea typeface="Calibri" panose="020F0502020204030204"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      </a:t>
            </a:r>
            <a:r>
              <a:rPr kumimoji="0" lang="en-US" altLang="en-US" sz="11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In a Data communication system, signal transformations at the transmitter and receiver end involve a series of processing steps. The information source, initially analog, is converted into bits for compatibility. Redundancy is removed through source coding (quantization and compression).Data privacy and integrity are ensured via encryption, while channel coding adds redundancy for error control. Finally, multiplexing combines signals from different sources for efficient transmission.</a:t>
            </a:r>
            <a:endPar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80746F9E-ECAC-1148-A5EF-218572DA9D81}"/>
              </a:ext>
            </a:extLst>
          </p:cNvPr>
          <p:cNvSpPr txBox="1"/>
          <p:nvPr/>
        </p:nvSpPr>
        <p:spPr>
          <a:xfrm>
            <a:off x="295602" y="673896"/>
            <a:ext cx="3801835" cy="307777"/>
          </a:xfrm>
          <a:prstGeom prst="rect">
            <a:avLst/>
          </a:prstGeom>
          <a:noFill/>
        </p:spPr>
        <p:txBody>
          <a:bodyPr wrap="square">
            <a:spAutoFit/>
          </a:bodyPr>
          <a:lstStyle/>
          <a:p>
            <a:pPr marL="521335" algn="just">
              <a:spcBef>
                <a:spcPts val="450"/>
              </a:spcBef>
              <a:buNone/>
            </a:pPr>
            <a:r>
              <a:rPr lang="en-US" sz="1400" b="1" dirty="0">
                <a:effectLst/>
                <a:latin typeface="Times New Roman" panose="02020603050405020304" pitchFamily="18" charset="0"/>
                <a:ea typeface="Times New Roman" panose="02020603050405020304" pitchFamily="18" charset="0"/>
              </a:rPr>
              <a:t>1.2.</a:t>
            </a:r>
            <a:r>
              <a:rPr lang="en-US" sz="1400" b="1" spc="10" dirty="0">
                <a:effectLst/>
                <a:latin typeface="Times New Roman" panose="02020603050405020304" pitchFamily="18" charset="0"/>
                <a:ea typeface="Times New Roman" panose="02020603050405020304" pitchFamily="18" charset="0"/>
              </a:rPr>
              <a:t>    </a:t>
            </a:r>
            <a:r>
              <a:rPr lang="en-US" sz="1400" b="1" spc="-10" dirty="0">
                <a:effectLst/>
                <a:latin typeface="Times New Roman" panose="02020603050405020304" pitchFamily="18" charset="0"/>
                <a:ea typeface="Times New Roman" panose="02020603050405020304" pitchFamily="18" charset="0"/>
              </a:rPr>
              <a:t>DIGITAL COMMUNICATION</a:t>
            </a:r>
            <a:endParaRPr lang="en-IN" sz="1400" b="1"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2230CB3D-E48E-0E40-194C-723A0F2F690F}"/>
              </a:ext>
            </a:extLst>
          </p:cNvPr>
          <p:cNvSpPr txBox="1"/>
          <p:nvPr/>
        </p:nvSpPr>
        <p:spPr>
          <a:xfrm>
            <a:off x="3275464" y="9450659"/>
            <a:ext cx="3596184" cy="230832"/>
          </a:xfrm>
          <a:prstGeom prst="rect">
            <a:avLst/>
          </a:prstGeom>
          <a:noFill/>
        </p:spPr>
        <p:txBody>
          <a:bodyPr wrap="square">
            <a:spAutoFit/>
          </a:bodyPr>
          <a:lstStyle/>
          <a:p>
            <a:r>
              <a:rPr lang="en-US" sz="900" dirty="0">
                <a:latin typeface="Times New Roman" panose="02020603050405020304" pitchFamily="18" charset="0"/>
              </a:rPr>
              <a:t>2</a:t>
            </a:r>
            <a:endParaRPr lang="en-IN" sz="900" dirty="0"/>
          </a:p>
        </p:txBody>
      </p:sp>
    </p:spTree>
    <p:extLst>
      <p:ext uri="{BB962C8B-B14F-4D97-AF65-F5344CB8AC3E}">
        <p14:creationId xmlns:p14="http://schemas.microsoft.com/office/powerpoint/2010/main" val="422668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9AD8F2-33AE-0105-20F5-F04770A4B918}"/>
              </a:ext>
            </a:extLst>
          </p:cNvPr>
          <p:cNvSpPr txBox="1"/>
          <p:nvPr/>
        </p:nvSpPr>
        <p:spPr>
          <a:xfrm>
            <a:off x="1099594" y="452422"/>
            <a:ext cx="5393803" cy="4124591"/>
          </a:xfrm>
          <a:prstGeom prst="rect">
            <a:avLst/>
          </a:prstGeom>
          <a:noFill/>
        </p:spPr>
        <p:txBody>
          <a:bodyPr wrap="square">
            <a:spAutoFit/>
          </a:bodyPr>
          <a:lstStyle/>
          <a:p>
            <a:pPr algn="just">
              <a:lnSpc>
                <a:spcPct val="150000"/>
              </a:lnSpc>
            </a:pPr>
            <a:r>
              <a:rPr lang="en-US" altLang="en-US" sz="1100" dirty="0">
                <a:latin typeface="Arial" panose="020B0604020202020204" pitchFamily="34" charset="0"/>
                <a:ea typeface="Times New Roman" panose="02020603050405020304" pitchFamily="18" charset="0"/>
              </a:rPr>
              <a:t>           </a:t>
            </a:r>
            <a:r>
              <a:rPr lang="en-US" altLang="en-US" sz="1100" dirty="0">
                <a:latin typeface="Times New Roman" panose="02020603050405020304" pitchFamily="18" charset="0"/>
                <a:ea typeface="Times New Roman" panose="02020603050405020304" pitchFamily="18" charset="0"/>
                <a:cs typeface="Times New Roman" panose="02020603050405020304" pitchFamily="18" charset="0"/>
              </a:rPr>
              <a:t>Digital communications exhibit superior error correction capabilities compared to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analog communications due to the nature of their signals and the techniques employed. Digital systems can use error detection and correction codes to identify and fix errors introduced during transmission, whereas analog systems struggle to distinguish between intended signals and noise, making error correction difficult. Data transmission using discrete messages, characteristic of digital signals, offers superior signal processing capabilities compared to analog signals. This is because digital signals, with their defined levels, allow for easier manipulation, error correction, and multiplexing, leading to more efficient and reliable communication systems</a:t>
            </a:r>
            <a:r>
              <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Digital systems generally outperform analog systems in terms of data processing speed, cost-effectiveness, and reliability due to their inherent immunity to noise and interference.  </a:t>
            </a:r>
            <a:r>
              <a:rPr lang="en-US" sz="1100" dirty="0">
                <a:solidFill>
                  <a:srgbClr val="001D35"/>
                </a:solidFill>
                <a:effectLst/>
                <a:latin typeface="Times New Roman" panose="02020603050405020304" pitchFamily="18" charset="0"/>
                <a:ea typeface="Times New Roman" panose="02020603050405020304" pitchFamily="18" charset="0"/>
                <a:cs typeface="Times New Roman" panose="02020603050405020304" pitchFamily="18" charset="0"/>
              </a:rPr>
              <a:t>Turbo codes are indeed utilized in 3G, 4G, and 5G mobile communication systems </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(Sudheer Kumar </a:t>
            </a:r>
            <a:r>
              <a:rPr lang="en-US" sz="1100" dirty="0" err="1">
                <a:effectLst/>
                <a:latin typeface="Times New Roman" panose="02020603050405020304" pitchFamily="18" charset="0"/>
                <a:ea typeface="Times New Roman" panose="02020603050405020304" pitchFamily="18" charset="0"/>
                <a:cs typeface="Times New Roman" panose="02020603050405020304" pitchFamily="18" charset="0"/>
              </a:rPr>
              <a:t>Terlapu</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 2015</a:t>
            </a:r>
            <a:r>
              <a:rPr lang="en-US" sz="1100"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100" dirty="0">
                <a:solidFill>
                  <a:srgbClr val="001D35"/>
                </a:solidFill>
                <a:effectLst/>
                <a:latin typeface="Times New Roman" panose="02020603050405020304" pitchFamily="18" charset="0"/>
                <a:ea typeface="Times New Roman" panose="02020603050405020304" pitchFamily="18" charset="0"/>
                <a:cs typeface="Times New Roman" panose="02020603050405020304" pitchFamily="18" charset="0"/>
              </a:rPr>
              <a:t>. They are a kind of forward error recovery code designed to achieve reliable data transmission over channels with bandwidth and latency limitations, where noise can corrupt the data. These codes are known for their ability to approach the theoretical limits of reliable communication, known as the Shannon limit, under noisy conditions.</a:t>
            </a:r>
            <a:endParaRPr lang="en-IN" sz="11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961135E-036E-FC65-3063-EFA786C24AB9}"/>
              </a:ext>
            </a:extLst>
          </p:cNvPr>
          <p:cNvSpPr txBox="1"/>
          <p:nvPr/>
        </p:nvSpPr>
        <p:spPr>
          <a:xfrm>
            <a:off x="260879" y="4991269"/>
            <a:ext cx="3429000" cy="261610"/>
          </a:xfrm>
          <a:prstGeom prst="rect">
            <a:avLst/>
          </a:prstGeom>
          <a:noFill/>
        </p:spPr>
        <p:txBody>
          <a:bodyPr wrap="square">
            <a:spAutoFit/>
          </a:bodyPr>
          <a:lstStyle/>
          <a:p>
            <a:pPr marL="521335" algn="just">
              <a:spcBef>
                <a:spcPts val="450"/>
              </a:spcBef>
              <a:buNone/>
            </a:pPr>
            <a:r>
              <a:rPr lang="en-US" sz="1100" b="1" dirty="0">
                <a:effectLst/>
                <a:latin typeface="Times New Roman" panose="02020603050405020304" pitchFamily="18" charset="0"/>
                <a:ea typeface="Times New Roman" panose="02020603050405020304" pitchFamily="18" charset="0"/>
              </a:rPr>
              <a:t>1.2.1</a:t>
            </a:r>
            <a:r>
              <a:rPr lang="en-US" sz="1100" b="1" spc="10" dirty="0">
                <a:effectLst/>
                <a:latin typeface="Times New Roman" panose="02020603050405020304" pitchFamily="18" charset="0"/>
                <a:ea typeface="Times New Roman" panose="02020603050405020304" pitchFamily="18" charset="0"/>
              </a:rPr>
              <a:t>     </a:t>
            </a:r>
            <a:r>
              <a:rPr lang="en-US" sz="1100" b="1" spc="-10" dirty="0">
                <a:latin typeface="Times New Roman" panose="02020603050405020304" pitchFamily="18" charset="0"/>
                <a:ea typeface="Times New Roman" panose="02020603050405020304" pitchFamily="18" charset="0"/>
              </a:rPr>
              <a:t>HISTORY OF CODING</a:t>
            </a:r>
            <a:endParaRPr lang="en-IN" sz="1100" b="1"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97471C88-A6D5-9DEE-13C9-7921AE0ECAC0}"/>
              </a:ext>
            </a:extLst>
          </p:cNvPr>
          <p:cNvSpPr txBox="1"/>
          <p:nvPr/>
        </p:nvSpPr>
        <p:spPr>
          <a:xfrm>
            <a:off x="1099594" y="5289744"/>
            <a:ext cx="5393804" cy="3620030"/>
          </a:xfrm>
          <a:prstGeom prst="rect">
            <a:avLst/>
          </a:prstGeom>
          <a:noFill/>
        </p:spPr>
        <p:txBody>
          <a:bodyPr wrap="square">
            <a:spAutoFit/>
          </a:bodyPr>
          <a:lstStyle/>
          <a:p>
            <a:pPr algn="just">
              <a:lnSpc>
                <a:spcPct val="150000"/>
              </a:lnSpc>
              <a:buNone/>
            </a:pPr>
            <a:r>
              <a:rPr lang="en-US" sz="1100" dirty="0">
                <a:solidFill>
                  <a:srgbClr val="001D35"/>
                </a:solidFill>
                <a:effectLst/>
                <a:latin typeface="Times New Roman" panose="02020603050405020304" pitchFamily="18" charset="0"/>
                <a:ea typeface="Times New Roman" panose="02020603050405020304" pitchFamily="18" charset="0"/>
              </a:rPr>
              <a:t>           Digital communication systems are superior to analog systems in their ability to detect and correct errors during transmission. Analog systems generally lack this capability, making them more susceptible to data corruption. This difference arises from the fundamental nature of digital signals, which can be easily manipulated for error checking and correction</a:t>
            </a:r>
            <a:r>
              <a:rPr lang="en-US" sz="1100" dirty="0">
                <a:solidFill>
                  <a:srgbClr val="001D35"/>
                </a:solidFill>
                <a:effectLst/>
                <a:latin typeface="Arial" panose="020B0604020202020204" pitchFamily="34" charset="0"/>
                <a:ea typeface="Times New Roman" panose="02020603050405020304" pitchFamily="18" charset="0"/>
              </a:rPr>
              <a:t>. </a:t>
            </a:r>
            <a:r>
              <a:rPr lang="en-IN" sz="1100" dirty="0">
                <a:effectLst/>
                <a:latin typeface="Times New Roman" panose="02020603050405020304" pitchFamily="18" charset="0"/>
                <a:ea typeface="CMR12"/>
              </a:rPr>
              <a:t> This ability stems from the use of error detection and correction codes in digital communication, which add redundant information to the relayed data. This permits </a:t>
            </a:r>
            <a:r>
              <a:rPr lang="en-US" sz="1100" dirty="0">
                <a:solidFill>
                  <a:srgbClr val="000000"/>
                </a:solidFill>
                <a:effectLst/>
                <a:latin typeface="Times New Roman" panose="02020603050405020304" pitchFamily="18" charset="0"/>
                <a:ea typeface="Times New Roman" panose="02020603050405020304" pitchFamily="18" charset="0"/>
              </a:rPr>
              <a:t>a receiver to identify and correct errors caused by noise or interference</a:t>
            </a:r>
            <a:r>
              <a:rPr lang="en-US" sz="1100" dirty="0">
                <a:solidFill>
                  <a:srgbClr val="001D35"/>
                </a:solidFill>
                <a:effectLst/>
                <a:latin typeface="Arial" panose="020B0604020202020204" pitchFamily="34" charset="0"/>
                <a:ea typeface="Times New Roman" panose="02020603050405020304" pitchFamily="18" charset="0"/>
              </a:rPr>
              <a:t> </a:t>
            </a:r>
            <a:r>
              <a:rPr lang="en-IN" sz="1100" dirty="0">
                <a:effectLst/>
                <a:latin typeface="Times New Roman" panose="02020603050405020304" pitchFamily="18" charset="0"/>
                <a:ea typeface="CMR12"/>
              </a:rPr>
              <a:t> on the channel. Analog systems, lacking this capability, are more susceptible to errors that can degrade the quality of the received signal.</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IN" sz="1100" dirty="0">
                <a:effectLst/>
                <a:latin typeface="Times New Roman" panose="02020603050405020304" pitchFamily="18" charset="0"/>
                <a:ea typeface="CMR12"/>
              </a:rPr>
              <a:t> </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IN" sz="1100" dirty="0">
                <a:effectLst/>
                <a:latin typeface="Times New Roman" panose="02020603050405020304" pitchFamily="18" charset="0"/>
                <a:ea typeface="CMR12"/>
              </a:rPr>
              <a:t>Forward error correction (FEC) is crucial in system design for </a:t>
            </a:r>
            <a:r>
              <a:rPr lang="en-US" sz="1100" dirty="0">
                <a:solidFill>
                  <a:srgbClr val="000000"/>
                </a:solidFill>
                <a:effectLst/>
                <a:latin typeface="Times New Roman" panose="02020603050405020304" pitchFamily="18" charset="0"/>
                <a:ea typeface="Times New Roman" panose="02020603050405020304" pitchFamily="18" charset="0"/>
              </a:rPr>
              <a:t>data integrity in noisy or unreliable channels, optimizing bandwidth usage, and reducing power consumption.</a:t>
            </a:r>
            <a:r>
              <a:rPr lang="en-US" sz="1100" dirty="0">
                <a:solidFill>
                  <a:srgbClr val="000000"/>
                </a:solidFill>
                <a:effectLst/>
                <a:latin typeface="Times New Roman" panose="02020603050405020304" pitchFamily="18" charset="0"/>
                <a:ea typeface="CMR12"/>
              </a:rPr>
              <a:t> </a:t>
            </a:r>
            <a:r>
              <a:rPr lang="en-IN" sz="1100" dirty="0">
                <a:effectLst/>
                <a:latin typeface="Times New Roman" panose="02020603050405020304" pitchFamily="18" charset="0"/>
                <a:ea typeface="CMR12"/>
              </a:rPr>
              <a:t>Coding theory, a field pioneered by Claude Shannon, deals with the design of efficient and robust data transmission methods. Shannon's work, particularly the channel coding theorem, is foundational in understanding and implementing </a:t>
            </a:r>
            <a:r>
              <a:rPr lang="en-IN" sz="1100" dirty="0" err="1">
                <a:effectLst/>
                <a:latin typeface="Times New Roman" panose="02020603050405020304" pitchFamily="18" charset="0"/>
                <a:ea typeface="CMR12"/>
              </a:rPr>
              <a:t>FEC.In</a:t>
            </a:r>
            <a:r>
              <a:rPr lang="en-IN" sz="1100" dirty="0">
                <a:effectLst/>
                <a:latin typeface="Times New Roman" panose="02020603050405020304" pitchFamily="18" charset="0"/>
                <a:ea typeface="CMR12"/>
              </a:rPr>
              <a:t> 1948 Shannon </a:t>
            </a:r>
            <a:endParaRPr lang="en-IN" sz="1100" dirty="0"/>
          </a:p>
        </p:txBody>
      </p:sp>
      <p:sp>
        <p:nvSpPr>
          <p:cNvPr id="7" name="TextBox 6">
            <a:extLst>
              <a:ext uri="{FF2B5EF4-FFF2-40B4-BE49-F238E27FC236}">
                <a16:creationId xmlns:a16="http://schemas.microsoft.com/office/drawing/2014/main" id="{D8795F76-1B42-C945-66A7-49B8E974CF1A}"/>
              </a:ext>
            </a:extLst>
          </p:cNvPr>
          <p:cNvSpPr txBox="1"/>
          <p:nvPr/>
        </p:nvSpPr>
        <p:spPr>
          <a:xfrm>
            <a:off x="3275464" y="9450659"/>
            <a:ext cx="3596184" cy="230832"/>
          </a:xfrm>
          <a:prstGeom prst="rect">
            <a:avLst/>
          </a:prstGeom>
          <a:noFill/>
        </p:spPr>
        <p:txBody>
          <a:bodyPr wrap="square">
            <a:spAutoFit/>
          </a:bodyPr>
          <a:lstStyle/>
          <a:p>
            <a:r>
              <a:rPr lang="en-US" sz="900" dirty="0">
                <a:latin typeface="Times New Roman" panose="02020603050405020304" pitchFamily="18" charset="0"/>
              </a:rPr>
              <a:t>3</a:t>
            </a:r>
            <a:endParaRPr lang="en-IN" sz="900" dirty="0"/>
          </a:p>
        </p:txBody>
      </p:sp>
    </p:spTree>
    <p:extLst>
      <p:ext uri="{BB962C8B-B14F-4D97-AF65-F5344CB8AC3E}">
        <p14:creationId xmlns:p14="http://schemas.microsoft.com/office/powerpoint/2010/main" val="724127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780761-2076-74F9-9CE4-0A8D6260BBC4}"/>
              </a:ext>
            </a:extLst>
          </p:cNvPr>
          <p:cNvSpPr txBox="1"/>
          <p:nvPr/>
        </p:nvSpPr>
        <p:spPr>
          <a:xfrm>
            <a:off x="1122744" y="475815"/>
            <a:ext cx="5382229" cy="3112199"/>
          </a:xfrm>
          <a:prstGeom prst="rect">
            <a:avLst/>
          </a:prstGeom>
          <a:noFill/>
        </p:spPr>
        <p:txBody>
          <a:bodyPr wrap="square">
            <a:spAutoFit/>
          </a:bodyPr>
          <a:lstStyle/>
          <a:p>
            <a:pPr algn="just">
              <a:lnSpc>
                <a:spcPct val="150000"/>
              </a:lnSpc>
            </a:pPr>
            <a:r>
              <a:rPr lang="en-IN" sz="1100" dirty="0">
                <a:effectLst/>
                <a:latin typeface="Times New Roman" panose="02020603050405020304" pitchFamily="18" charset="0"/>
                <a:ea typeface="CMR12"/>
              </a:rPr>
              <a:t>published a groundbreaking paper which showed the maximum, theoretical data rate for which reliable communications could take place [</a:t>
            </a:r>
            <a:r>
              <a:rPr lang="en-IN" sz="1100" dirty="0">
                <a:latin typeface="Times New Roman" panose="02020603050405020304" pitchFamily="18" charset="0"/>
                <a:ea typeface="CMR12"/>
              </a:rPr>
              <a:t>1</a:t>
            </a:r>
            <a:r>
              <a:rPr lang="en-IN" sz="1100" dirty="0">
                <a:effectLst/>
                <a:latin typeface="Times New Roman" panose="02020603050405020304" pitchFamily="18" charset="0"/>
                <a:ea typeface="CMR12"/>
              </a:rPr>
              <a:t>]. Shannon demonstrated that for an AWGN channel, arbitrarily small error probabilities are achievable when the data rate is below the channel capacity. This result, part of Shannon's groundbreaking work on channel capacity, relies on the concept of jointly typical sequences and random code construction. Specifically, Shannon showed that by using randomly generated codewords and a sub-optimal decoding method, the decoding regions for different codewords overlap minimally, leading to a vanishingly small probability of error. While Shannon's coding theorem proves the existence of codes that can achieve channel capacity, it doesn't provide a method for constructing them. Random codes, while theoretically sound, are impractical due to decoding complexity. Structured codes, though easier to decode, often fall short of the theoretical capacity limit.</a:t>
            </a:r>
            <a:endParaRPr lang="en-IN" sz="1100" dirty="0"/>
          </a:p>
        </p:txBody>
      </p:sp>
      <p:sp>
        <p:nvSpPr>
          <p:cNvPr id="6" name="TextBox 5">
            <a:extLst>
              <a:ext uri="{FF2B5EF4-FFF2-40B4-BE49-F238E27FC236}">
                <a16:creationId xmlns:a16="http://schemas.microsoft.com/office/drawing/2014/main" id="{43643520-C2FB-949C-4E9F-A61A6A4C9DA4}"/>
              </a:ext>
            </a:extLst>
          </p:cNvPr>
          <p:cNvSpPr txBox="1"/>
          <p:nvPr/>
        </p:nvSpPr>
        <p:spPr>
          <a:xfrm>
            <a:off x="295602" y="3752769"/>
            <a:ext cx="4241673" cy="307777"/>
          </a:xfrm>
          <a:prstGeom prst="rect">
            <a:avLst/>
          </a:prstGeom>
          <a:noFill/>
        </p:spPr>
        <p:txBody>
          <a:bodyPr wrap="square">
            <a:spAutoFit/>
          </a:bodyPr>
          <a:lstStyle/>
          <a:p>
            <a:pPr marL="521335" algn="just">
              <a:spcBef>
                <a:spcPts val="450"/>
              </a:spcBef>
              <a:buNone/>
            </a:pPr>
            <a:r>
              <a:rPr lang="en-US" sz="1400" b="1" dirty="0">
                <a:effectLst/>
                <a:latin typeface="Times New Roman" panose="02020603050405020304" pitchFamily="18" charset="0"/>
                <a:ea typeface="Times New Roman" panose="02020603050405020304" pitchFamily="18" charset="0"/>
              </a:rPr>
              <a:t>1.</a:t>
            </a:r>
            <a:r>
              <a:rPr lang="en-US" sz="1400" b="1" dirty="0">
                <a:latin typeface="Times New Roman" panose="02020603050405020304" pitchFamily="18" charset="0"/>
                <a:ea typeface="Times New Roman" panose="02020603050405020304" pitchFamily="18" charset="0"/>
              </a:rPr>
              <a:t>3</a:t>
            </a:r>
            <a:r>
              <a:rPr lang="en-US" sz="1400" b="1" dirty="0">
                <a:effectLst/>
                <a:latin typeface="Times New Roman" panose="02020603050405020304" pitchFamily="18" charset="0"/>
                <a:ea typeface="Times New Roman" panose="02020603050405020304" pitchFamily="18" charset="0"/>
              </a:rPr>
              <a:t>.</a:t>
            </a:r>
            <a:r>
              <a:rPr lang="en-US" sz="1400" b="1" spc="10" dirty="0">
                <a:effectLst/>
                <a:latin typeface="Times New Roman" panose="02020603050405020304" pitchFamily="18" charset="0"/>
                <a:ea typeface="Times New Roman" panose="02020603050405020304" pitchFamily="18" charset="0"/>
              </a:rPr>
              <a:t>   </a:t>
            </a:r>
            <a:r>
              <a:rPr lang="en-US" sz="1400" b="1" spc="-10" dirty="0">
                <a:latin typeface="Times New Roman" panose="02020603050405020304" pitchFamily="18" charset="0"/>
                <a:ea typeface="Times New Roman" panose="02020603050405020304" pitchFamily="18" charset="0"/>
              </a:rPr>
              <a:t>TURBO ENCODERS AND DECODERS</a:t>
            </a:r>
            <a:endParaRPr lang="en-IN" sz="1400" b="1" dirty="0">
              <a:effectLst/>
              <a:latin typeface="Times New Roman" panose="02020603050405020304" pitchFamily="18" charset="0"/>
              <a:ea typeface="Times New Roman" panose="02020603050405020304" pitchFamily="18" charset="0"/>
            </a:endParaRPr>
          </a:p>
        </p:txBody>
      </p:sp>
      <p:sp>
        <p:nvSpPr>
          <p:cNvPr id="8" name="TextBox 7">
            <a:extLst>
              <a:ext uri="{FF2B5EF4-FFF2-40B4-BE49-F238E27FC236}">
                <a16:creationId xmlns:a16="http://schemas.microsoft.com/office/drawing/2014/main" id="{E7C462FE-3CE8-FD7D-6B08-135328E6E0DA}"/>
              </a:ext>
            </a:extLst>
          </p:cNvPr>
          <p:cNvSpPr txBox="1"/>
          <p:nvPr/>
        </p:nvSpPr>
        <p:spPr>
          <a:xfrm>
            <a:off x="1122744" y="4179003"/>
            <a:ext cx="5382229" cy="2093202"/>
          </a:xfrm>
          <a:prstGeom prst="rect">
            <a:avLst/>
          </a:prstGeom>
          <a:noFill/>
        </p:spPr>
        <p:txBody>
          <a:bodyPr wrap="square">
            <a:spAutoFit/>
          </a:bodyPr>
          <a:lstStyle/>
          <a:p>
            <a:pPr algn="just">
              <a:lnSpc>
                <a:spcPct val="150000"/>
              </a:lnSpc>
              <a:buNone/>
            </a:pPr>
            <a:r>
              <a:rPr lang="en-US" sz="1100" dirty="0">
                <a:solidFill>
                  <a:srgbClr val="000000"/>
                </a:solidFill>
                <a:effectLst/>
                <a:latin typeface="Times New Roman" panose="02020603050405020304" pitchFamily="18" charset="0"/>
                <a:ea typeface="Times New Roman" panose="02020603050405020304" pitchFamily="18" charset="0"/>
              </a:rPr>
              <a:t>           Turbo encoders and decoders are essential components in information transmission systems, enabling reliable data transmission with minimal errors.</a:t>
            </a:r>
            <a:r>
              <a:rPr lang="en-US" sz="1100" dirty="0">
                <a:solidFill>
                  <a:srgbClr val="000000"/>
                </a:solidFill>
                <a:effectLst/>
                <a:latin typeface="Arial" panose="020B0604020202020204" pitchFamily="34" charset="0"/>
                <a:ea typeface="Times New Roman" panose="02020603050405020304" pitchFamily="18" charset="0"/>
              </a:rPr>
              <a:t> </a:t>
            </a:r>
            <a:r>
              <a:rPr lang="en-US" sz="1100" dirty="0">
                <a:solidFill>
                  <a:srgbClr val="000000"/>
                </a:solidFill>
                <a:effectLst/>
                <a:latin typeface="Times New Roman" panose="02020603050405020304" pitchFamily="18" charset="0"/>
                <a:ea typeface="Times New Roman" panose="02020603050405020304" pitchFamily="18" charset="0"/>
              </a:rPr>
              <a:t>In the proposed Turbo System, an encoder combines the outputs of two encoders, one processing direct data and the other processing interleaved data, into a single, multiplexed output. </a:t>
            </a:r>
            <a:r>
              <a:rPr lang="en-US" sz="1100" b="1" dirty="0">
                <a:solidFill>
                  <a:srgbClr val="000000"/>
                </a:solidFill>
                <a:effectLst/>
                <a:latin typeface="Times New Roman" panose="02020603050405020304" pitchFamily="18" charset="0"/>
                <a:ea typeface="Times New Roman" panose="02020603050405020304" pitchFamily="18" charset="0"/>
              </a:rPr>
              <a:t>Error Correcting Code</a:t>
            </a:r>
            <a:r>
              <a:rPr lang="en-US" sz="1100" dirty="0">
                <a:solidFill>
                  <a:srgbClr val="000000"/>
                </a:solidFill>
                <a:effectLst/>
                <a:latin typeface="Times New Roman" panose="02020603050405020304" pitchFamily="18" charset="0"/>
                <a:ea typeface="Times New Roman" panose="02020603050405020304" pitchFamily="18" charset="0"/>
              </a:rPr>
              <a:t> is a technique used in data transmission to improve reliability by adding redundant data to the original information </a:t>
            </a:r>
            <a:r>
              <a:rPr lang="en-IN" sz="1100" dirty="0">
                <a:latin typeface="Times New Roman" panose="02020603050405020304" pitchFamily="18" charset="0"/>
                <a:ea typeface="CMR12"/>
              </a:rPr>
              <a:t>[1]</a:t>
            </a:r>
            <a:r>
              <a:rPr lang="en-US" sz="1100" dirty="0">
                <a:solidFill>
                  <a:srgbClr val="000000"/>
                </a:solidFill>
                <a:effectLst/>
                <a:latin typeface="Times New Roman" panose="02020603050405020304" pitchFamily="18" charset="0"/>
                <a:ea typeface="Times New Roman" panose="02020603050405020304" pitchFamily="18" charset="0"/>
              </a:rPr>
              <a:t>. This redundancy permits the receiver to identify and fix errors without needing to ask for the data to be resent. Essentially, FEC acts as a built-in error correction mechanism (Sudheer </a:t>
            </a:r>
            <a:r>
              <a:rPr lang="en-US" sz="1100" dirty="0">
                <a:effectLst/>
                <a:latin typeface="Times New Roman" panose="02020603050405020304" pitchFamily="18" charset="0"/>
                <a:ea typeface="Times New Roman" panose="02020603050405020304" pitchFamily="18" charset="0"/>
              </a:rPr>
              <a:t>Kumar </a:t>
            </a:r>
            <a:r>
              <a:rPr lang="en-US" sz="1100" dirty="0" err="1">
                <a:effectLst/>
                <a:latin typeface="Times New Roman" panose="02020603050405020304" pitchFamily="18" charset="0"/>
                <a:ea typeface="Times New Roman" panose="02020603050405020304" pitchFamily="18" charset="0"/>
              </a:rPr>
              <a:t>Terlapu</a:t>
            </a:r>
            <a:r>
              <a:rPr lang="en-US" sz="1100" dirty="0">
                <a:effectLst/>
                <a:latin typeface="Times New Roman" panose="02020603050405020304" pitchFamily="18" charset="0"/>
                <a:ea typeface="Times New Roman" panose="02020603050405020304" pitchFamily="18" charset="0"/>
              </a:rPr>
              <a:t>, 2015</a:t>
            </a:r>
            <a:r>
              <a:rPr lang="en-US" sz="1100" dirty="0">
                <a:solidFill>
                  <a:srgbClr val="1F1F1F"/>
                </a:solidFill>
                <a:effectLst/>
                <a:latin typeface="Georgia" panose="02040502050405020303" pitchFamily="18" charset="0"/>
                <a:ea typeface="Times New Roman" panose="02020603050405020304" pitchFamily="18" charset="0"/>
              </a:rPr>
              <a:t>)</a:t>
            </a:r>
            <a:r>
              <a:rPr lang="en-US" sz="1100" dirty="0">
                <a:effectLst/>
                <a:latin typeface="Times New Roman" panose="02020603050405020304" pitchFamily="18" charset="0"/>
                <a:ea typeface="Times New Roman" panose="02020603050405020304" pitchFamily="18" charset="0"/>
              </a:rPr>
              <a:t>.</a:t>
            </a:r>
            <a:endParaRPr lang="en-IN" sz="1100" dirty="0">
              <a:effectLst/>
              <a:latin typeface="Times New Roman" panose="02020603050405020304" pitchFamily="18" charset="0"/>
              <a:ea typeface="Times New Roman" panose="02020603050405020304" pitchFamily="18" charset="0"/>
            </a:endParaRPr>
          </a:p>
        </p:txBody>
      </p:sp>
      <p:sp>
        <p:nvSpPr>
          <p:cNvPr id="9" name="TextBox 8">
            <a:extLst>
              <a:ext uri="{FF2B5EF4-FFF2-40B4-BE49-F238E27FC236}">
                <a16:creationId xmlns:a16="http://schemas.microsoft.com/office/drawing/2014/main" id="{273DE524-272A-EDB8-3789-58440AD80BF6}"/>
              </a:ext>
            </a:extLst>
          </p:cNvPr>
          <p:cNvSpPr txBox="1"/>
          <p:nvPr/>
        </p:nvSpPr>
        <p:spPr>
          <a:xfrm>
            <a:off x="260879" y="6391803"/>
            <a:ext cx="3429000" cy="261610"/>
          </a:xfrm>
          <a:prstGeom prst="rect">
            <a:avLst/>
          </a:prstGeom>
          <a:noFill/>
        </p:spPr>
        <p:txBody>
          <a:bodyPr wrap="square">
            <a:spAutoFit/>
          </a:bodyPr>
          <a:lstStyle/>
          <a:p>
            <a:pPr marL="521335" algn="just">
              <a:spcBef>
                <a:spcPts val="450"/>
              </a:spcBef>
              <a:buNone/>
            </a:pPr>
            <a:r>
              <a:rPr lang="en-US" sz="1100" b="1" dirty="0">
                <a:effectLst/>
                <a:latin typeface="Times New Roman" panose="02020603050405020304" pitchFamily="18" charset="0"/>
                <a:ea typeface="Times New Roman" panose="02020603050405020304" pitchFamily="18" charset="0"/>
              </a:rPr>
              <a:t>1.</a:t>
            </a:r>
            <a:r>
              <a:rPr lang="en-US" sz="1100" b="1" dirty="0">
                <a:latin typeface="Times New Roman" panose="02020603050405020304" pitchFamily="18" charset="0"/>
                <a:ea typeface="Times New Roman" panose="02020603050405020304" pitchFamily="18" charset="0"/>
              </a:rPr>
              <a:t>3</a:t>
            </a:r>
            <a:r>
              <a:rPr lang="en-US" sz="1100" b="1" dirty="0">
                <a:effectLst/>
                <a:latin typeface="Times New Roman" panose="02020603050405020304" pitchFamily="18" charset="0"/>
                <a:ea typeface="Times New Roman" panose="02020603050405020304" pitchFamily="18" charset="0"/>
              </a:rPr>
              <a:t>.1</a:t>
            </a:r>
            <a:r>
              <a:rPr lang="en-US" sz="1100" b="1" spc="10" dirty="0">
                <a:effectLst/>
                <a:latin typeface="Times New Roman" panose="02020603050405020304" pitchFamily="18" charset="0"/>
                <a:ea typeface="Times New Roman" panose="02020603050405020304" pitchFamily="18" charset="0"/>
              </a:rPr>
              <a:t>    </a:t>
            </a:r>
            <a:r>
              <a:rPr lang="en-US" sz="1100" b="1" spc="-10" dirty="0">
                <a:latin typeface="Times New Roman" panose="02020603050405020304" pitchFamily="18" charset="0"/>
                <a:ea typeface="Times New Roman" panose="02020603050405020304" pitchFamily="18" charset="0"/>
              </a:rPr>
              <a:t>HISTORY OF TURBO CODES</a:t>
            </a:r>
            <a:endParaRPr lang="en-IN" sz="1100" b="1" dirty="0">
              <a:effectLst/>
              <a:latin typeface="Times New Roman" panose="02020603050405020304" pitchFamily="18" charset="0"/>
              <a:ea typeface="Times New Roman" panose="02020603050405020304" pitchFamily="18" charset="0"/>
            </a:endParaRPr>
          </a:p>
        </p:txBody>
      </p:sp>
      <p:sp>
        <p:nvSpPr>
          <p:cNvPr id="11" name="TextBox 10">
            <a:extLst>
              <a:ext uri="{FF2B5EF4-FFF2-40B4-BE49-F238E27FC236}">
                <a16:creationId xmlns:a16="http://schemas.microsoft.com/office/drawing/2014/main" id="{CCB4192D-0CC6-5906-934E-0AAFD3F1F077}"/>
              </a:ext>
            </a:extLst>
          </p:cNvPr>
          <p:cNvSpPr txBox="1"/>
          <p:nvPr/>
        </p:nvSpPr>
        <p:spPr>
          <a:xfrm>
            <a:off x="1122744" y="6777252"/>
            <a:ext cx="5382228" cy="1331518"/>
          </a:xfrm>
          <a:prstGeom prst="rect">
            <a:avLst/>
          </a:prstGeom>
          <a:noFill/>
        </p:spPr>
        <p:txBody>
          <a:bodyPr wrap="square">
            <a:spAutoFit/>
          </a:bodyPr>
          <a:lstStyle/>
          <a:p>
            <a:pPr algn="just">
              <a:lnSpc>
                <a:spcPct val="150000"/>
              </a:lnSpc>
              <a:buNone/>
            </a:pPr>
            <a:r>
              <a:rPr lang="en-US" sz="1100" dirty="0">
                <a:solidFill>
                  <a:srgbClr val="000000"/>
                </a:solidFill>
                <a:effectLst/>
                <a:latin typeface="Times New Roman" panose="02020603050405020304" pitchFamily="18" charset="0"/>
                <a:ea typeface="Times New Roman" panose="02020603050405020304" pitchFamily="18" charset="0"/>
              </a:rPr>
              <a:t>           While </a:t>
            </a:r>
            <a:r>
              <a:rPr lang="en-US" sz="1100" u="sng" dirty="0">
                <a:solidFill>
                  <a:srgbClr val="000000"/>
                </a:solidFill>
                <a:effectLst/>
                <a:latin typeface="Times New Roman" panose="02020603050405020304" pitchFamily="18" charset="0"/>
                <a:ea typeface="Times New Roman" panose="02020603050405020304" pitchFamily="18" charset="0"/>
              </a:rPr>
              <a:t>Shannon's work</a:t>
            </a:r>
            <a:r>
              <a:rPr lang="en-US" sz="1100" dirty="0">
                <a:solidFill>
                  <a:srgbClr val="000000"/>
                </a:solidFill>
                <a:effectLst/>
                <a:latin typeface="Times New Roman" panose="02020603050405020304" pitchFamily="18" charset="0"/>
                <a:ea typeface="Times New Roman" panose="02020603050405020304" pitchFamily="18" charset="0"/>
              </a:rPr>
              <a:t> established the theoretical maximum rate for error-free communication using error-correcting codes, previous coding schemes didn't achieve this limit. In 1993, French scholars introduced a new type of code, turbo codes, which neared this Shannon limit. These codes were developed as a VLSI design project by C. Berry and A. Glove at, France, according to multiple sources. </a:t>
            </a:r>
            <a:endParaRPr lang="en-IN" sz="1100" dirty="0">
              <a:effectLst/>
              <a:latin typeface="Times New Roman" panose="02020603050405020304" pitchFamily="18" charset="0"/>
              <a:ea typeface="Times New Roman" panose="02020603050405020304" pitchFamily="18" charset="0"/>
            </a:endParaRPr>
          </a:p>
        </p:txBody>
      </p:sp>
      <p:sp>
        <p:nvSpPr>
          <p:cNvPr id="12" name="TextBox 11">
            <a:extLst>
              <a:ext uri="{FF2B5EF4-FFF2-40B4-BE49-F238E27FC236}">
                <a16:creationId xmlns:a16="http://schemas.microsoft.com/office/drawing/2014/main" id="{54D8E724-D25F-55B5-3574-24CBB336A6D9}"/>
              </a:ext>
            </a:extLst>
          </p:cNvPr>
          <p:cNvSpPr txBox="1"/>
          <p:nvPr/>
        </p:nvSpPr>
        <p:spPr>
          <a:xfrm>
            <a:off x="262806" y="8222540"/>
            <a:ext cx="3429000" cy="261610"/>
          </a:xfrm>
          <a:prstGeom prst="rect">
            <a:avLst/>
          </a:prstGeom>
          <a:noFill/>
        </p:spPr>
        <p:txBody>
          <a:bodyPr wrap="square">
            <a:spAutoFit/>
          </a:bodyPr>
          <a:lstStyle/>
          <a:p>
            <a:pPr marL="521335" algn="just">
              <a:spcBef>
                <a:spcPts val="450"/>
              </a:spcBef>
              <a:buNone/>
            </a:pPr>
            <a:r>
              <a:rPr lang="en-US" sz="1100" b="1" dirty="0">
                <a:effectLst/>
                <a:latin typeface="Times New Roman" panose="02020603050405020304" pitchFamily="18" charset="0"/>
                <a:ea typeface="Times New Roman" panose="02020603050405020304" pitchFamily="18" charset="0"/>
              </a:rPr>
              <a:t>1.</a:t>
            </a:r>
            <a:r>
              <a:rPr lang="en-US" sz="1100" b="1" dirty="0">
                <a:latin typeface="Times New Roman" panose="02020603050405020304" pitchFamily="18" charset="0"/>
                <a:ea typeface="Times New Roman" panose="02020603050405020304" pitchFamily="18" charset="0"/>
              </a:rPr>
              <a:t>3</a:t>
            </a:r>
            <a:r>
              <a:rPr lang="en-US" sz="1100" b="1" dirty="0">
                <a:effectLst/>
                <a:latin typeface="Times New Roman" panose="02020603050405020304" pitchFamily="18" charset="0"/>
                <a:ea typeface="Times New Roman" panose="02020603050405020304" pitchFamily="18" charset="0"/>
              </a:rPr>
              <a:t>.</a:t>
            </a:r>
            <a:r>
              <a:rPr lang="en-US" sz="1100" b="1" dirty="0">
                <a:latin typeface="Times New Roman" panose="02020603050405020304" pitchFamily="18" charset="0"/>
                <a:ea typeface="Times New Roman" panose="02020603050405020304" pitchFamily="18" charset="0"/>
              </a:rPr>
              <a:t>2</a:t>
            </a:r>
            <a:r>
              <a:rPr lang="en-US" sz="1100" b="1" spc="10" dirty="0">
                <a:effectLst/>
                <a:latin typeface="Times New Roman" panose="02020603050405020304" pitchFamily="18" charset="0"/>
                <a:ea typeface="Times New Roman" panose="02020603050405020304" pitchFamily="18" charset="0"/>
              </a:rPr>
              <a:t>     </a:t>
            </a:r>
            <a:r>
              <a:rPr lang="en-US" sz="1100" b="1" spc="-10" dirty="0">
                <a:latin typeface="Times New Roman" panose="02020603050405020304" pitchFamily="18" charset="0"/>
                <a:ea typeface="Times New Roman" panose="02020603050405020304" pitchFamily="18" charset="0"/>
              </a:rPr>
              <a:t>TURBO ENCODER</a:t>
            </a:r>
            <a:endParaRPr lang="en-IN" sz="1100" b="1" dirty="0">
              <a:effectLst/>
              <a:latin typeface="Times New Roman" panose="02020603050405020304" pitchFamily="18" charset="0"/>
              <a:ea typeface="Times New Roman" panose="02020603050405020304" pitchFamily="18" charset="0"/>
            </a:endParaRPr>
          </a:p>
        </p:txBody>
      </p:sp>
      <p:sp>
        <p:nvSpPr>
          <p:cNvPr id="14" name="TextBox 13">
            <a:extLst>
              <a:ext uri="{FF2B5EF4-FFF2-40B4-BE49-F238E27FC236}">
                <a16:creationId xmlns:a16="http://schemas.microsoft.com/office/drawing/2014/main" id="{3A218CD1-9360-3F3C-0855-98C81A359803}"/>
              </a:ext>
            </a:extLst>
          </p:cNvPr>
          <p:cNvSpPr txBox="1"/>
          <p:nvPr/>
        </p:nvSpPr>
        <p:spPr>
          <a:xfrm>
            <a:off x="1122744" y="8634618"/>
            <a:ext cx="5382228" cy="573042"/>
          </a:xfrm>
          <a:prstGeom prst="rect">
            <a:avLst/>
          </a:prstGeom>
          <a:noFill/>
        </p:spPr>
        <p:txBody>
          <a:bodyPr wrap="square">
            <a:spAutoFit/>
          </a:bodyPr>
          <a:lstStyle/>
          <a:p>
            <a:pPr algn="just">
              <a:lnSpc>
                <a:spcPct val="150000"/>
              </a:lnSpc>
            </a:pPr>
            <a:r>
              <a:rPr lang="en-US" sz="1100" dirty="0">
                <a:solidFill>
                  <a:srgbClr val="001D35"/>
                </a:solidFill>
                <a:effectLst/>
                <a:latin typeface="Times New Roman" panose="02020603050405020304" pitchFamily="18" charset="0"/>
                <a:ea typeface="Times New Roman" panose="02020603050405020304" pitchFamily="18" charset="0"/>
              </a:rPr>
              <a:t>           Turbo codes, known for their near-Shannon-limit performance, utilize a generic encoder structure with two identical, systematic convolutional encoders separated by </a:t>
            </a:r>
            <a:r>
              <a:rPr lang="en-US" sz="1100" dirty="0">
                <a:solidFill>
                  <a:srgbClr val="001D35"/>
                </a:solidFill>
                <a:latin typeface="Times New Roman" panose="02020603050405020304" pitchFamily="18" charset="0"/>
                <a:ea typeface="Times New Roman" panose="02020603050405020304" pitchFamily="18" charset="0"/>
              </a:rPr>
              <a:t>an</a:t>
            </a:r>
            <a:endParaRPr lang="en-IN" sz="1100" dirty="0"/>
          </a:p>
        </p:txBody>
      </p:sp>
      <p:sp>
        <p:nvSpPr>
          <p:cNvPr id="2" name="TextBox 1">
            <a:extLst>
              <a:ext uri="{FF2B5EF4-FFF2-40B4-BE49-F238E27FC236}">
                <a16:creationId xmlns:a16="http://schemas.microsoft.com/office/drawing/2014/main" id="{04FD1294-D4B8-1927-BE60-9CFF85674864}"/>
              </a:ext>
            </a:extLst>
          </p:cNvPr>
          <p:cNvSpPr txBox="1"/>
          <p:nvPr/>
        </p:nvSpPr>
        <p:spPr>
          <a:xfrm>
            <a:off x="3275464" y="9450659"/>
            <a:ext cx="3596184" cy="230832"/>
          </a:xfrm>
          <a:prstGeom prst="rect">
            <a:avLst/>
          </a:prstGeom>
          <a:noFill/>
        </p:spPr>
        <p:txBody>
          <a:bodyPr wrap="square">
            <a:spAutoFit/>
          </a:bodyPr>
          <a:lstStyle/>
          <a:p>
            <a:r>
              <a:rPr lang="en-US" sz="900" dirty="0">
                <a:latin typeface="Times New Roman" panose="02020603050405020304" pitchFamily="18" charset="0"/>
              </a:rPr>
              <a:t>3</a:t>
            </a:r>
            <a:endParaRPr lang="en-IN" sz="900" dirty="0"/>
          </a:p>
        </p:txBody>
      </p:sp>
    </p:spTree>
    <p:extLst>
      <p:ext uri="{BB962C8B-B14F-4D97-AF65-F5344CB8AC3E}">
        <p14:creationId xmlns:p14="http://schemas.microsoft.com/office/powerpoint/2010/main" val="3859164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C30A2E-033C-7A41-731B-F2657A21E82E}"/>
              </a:ext>
            </a:extLst>
          </p:cNvPr>
          <p:cNvSpPr txBox="1"/>
          <p:nvPr/>
        </p:nvSpPr>
        <p:spPr>
          <a:xfrm>
            <a:off x="1134318" y="515172"/>
            <a:ext cx="5370653" cy="6917471"/>
          </a:xfrm>
          <a:prstGeom prst="rect">
            <a:avLst/>
          </a:prstGeom>
          <a:noFill/>
        </p:spPr>
        <p:txBody>
          <a:bodyPr wrap="square">
            <a:spAutoFit/>
          </a:bodyPr>
          <a:lstStyle/>
          <a:p>
            <a:pPr algn="just">
              <a:lnSpc>
                <a:spcPct val="150000"/>
              </a:lnSpc>
              <a:buNone/>
            </a:pPr>
            <a:r>
              <a:rPr lang="en-US" sz="1100" dirty="0">
                <a:solidFill>
                  <a:srgbClr val="001D35"/>
                </a:solidFill>
                <a:effectLst/>
                <a:latin typeface="Times New Roman" panose="02020603050405020304" pitchFamily="18" charset="0"/>
                <a:ea typeface="Times New Roman" panose="02020603050405020304" pitchFamily="18" charset="0"/>
              </a:rPr>
              <a:t>an </a:t>
            </a:r>
            <a:r>
              <a:rPr lang="en-US" sz="1100" dirty="0" err="1">
                <a:solidFill>
                  <a:srgbClr val="001D35"/>
                </a:solidFill>
                <a:effectLst/>
                <a:latin typeface="Times New Roman" panose="02020603050405020304" pitchFamily="18" charset="0"/>
                <a:ea typeface="Times New Roman" panose="02020603050405020304" pitchFamily="18" charset="0"/>
              </a:rPr>
              <a:t>interleaver</a:t>
            </a:r>
            <a:r>
              <a:rPr lang="en-US" sz="1100" dirty="0">
                <a:solidFill>
                  <a:srgbClr val="001D35"/>
                </a:solidFill>
                <a:effectLst/>
                <a:latin typeface="Times New Roman" panose="02020603050405020304" pitchFamily="18" charset="0"/>
                <a:ea typeface="Times New Roman" panose="02020603050405020304" pitchFamily="18" charset="0"/>
              </a:rPr>
              <a:t>. These codes are linear, meaning the modulo-2 addition of either of the two codewords remains a valid codeword. A good linear code, like a turbo code, typically has a high proportion of high-weight codewords, which are those containing a large number of "1"s. The Hamming weight of a codeword is the number of non-zero elements (or 1s) in the codeword. Therefore, the Hamming weight of '000' is 0, as it contains no 1s. The Hamming weight of '101' is 2, as it has two 1s.High-weight codewords are preferable because their increased distance from other codewords makes them easier for a decoder to differentiate. While some low-weight codewords are unavoidable, they should be kept to a minimum to maintain good error detection and correction capabilities. </a:t>
            </a:r>
            <a:r>
              <a:rPr lang="en-US" sz="1100" dirty="0">
                <a:solidFill>
                  <a:srgbClr val="0A0A0A"/>
                </a:solidFill>
                <a:effectLst/>
                <a:latin typeface="Times New Roman" panose="02020603050405020304" pitchFamily="18" charset="0"/>
                <a:ea typeface="Times New Roman" panose="02020603050405020304" pitchFamily="18" charset="0"/>
              </a:rPr>
              <a:t>In essence, turbo codes combine the principles of linear codes, systematic encoding, recursive convolutional encoders, and interleaving with an iterative decoding strategy to achieve near-optimal error correction performance. </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IN" sz="1100" dirty="0">
                <a:solidFill>
                  <a:srgbClr val="000000"/>
                </a:solidFill>
                <a:effectLst/>
                <a:latin typeface="Times New Roman" panose="02020603050405020304" pitchFamily="18" charset="0"/>
                <a:ea typeface="Calibri" panose="020F0502020204030204" pitchFamily="34" charset="0"/>
              </a:rPr>
              <a:t> </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US" sz="1100" dirty="0">
                <a:solidFill>
                  <a:srgbClr val="001D35"/>
                </a:solidFill>
                <a:effectLst/>
                <a:latin typeface="Times New Roman" panose="02020603050405020304" pitchFamily="18" charset="0"/>
                <a:ea typeface="Times New Roman" panose="02020603050405020304" pitchFamily="18" charset="0"/>
              </a:rPr>
              <a:t>        In error correction coding, an </a:t>
            </a:r>
            <a:r>
              <a:rPr lang="en-US" sz="1100" dirty="0" err="1">
                <a:solidFill>
                  <a:srgbClr val="001D35"/>
                </a:solidFill>
                <a:effectLst/>
                <a:latin typeface="Times New Roman" panose="02020603050405020304" pitchFamily="18" charset="0"/>
                <a:ea typeface="Times New Roman" panose="02020603050405020304" pitchFamily="18" charset="0"/>
              </a:rPr>
              <a:t>interleaver</a:t>
            </a:r>
            <a:r>
              <a:rPr lang="en-US" sz="1100" dirty="0">
                <a:solidFill>
                  <a:srgbClr val="001D35"/>
                </a:solidFill>
                <a:effectLst/>
                <a:latin typeface="Times New Roman" panose="02020603050405020304" pitchFamily="18" charset="0"/>
                <a:ea typeface="Times New Roman" panose="02020603050405020304" pitchFamily="18" charset="0"/>
              </a:rPr>
              <a:t> is crucial for improving performance. It shuffles the order of bits before encoding by a second encoder, preventing both encoders from producing low-weight outputs simultaneously. This "</a:t>
            </a:r>
            <a:r>
              <a:rPr lang="en-US" sz="1100" dirty="0" err="1">
                <a:solidFill>
                  <a:srgbClr val="001D35"/>
                </a:solidFill>
                <a:effectLst/>
                <a:latin typeface="Times New Roman" panose="02020603050405020304" pitchFamily="18" charset="0"/>
                <a:ea typeface="Times New Roman" panose="02020603050405020304" pitchFamily="18" charset="0"/>
              </a:rPr>
              <a:t>interleaver</a:t>
            </a:r>
            <a:r>
              <a:rPr lang="en-US" sz="1100" dirty="0">
                <a:solidFill>
                  <a:srgbClr val="001D35"/>
                </a:solidFill>
                <a:effectLst/>
                <a:latin typeface="Times New Roman" panose="02020603050405020304" pitchFamily="18" charset="0"/>
                <a:ea typeface="Times New Roman" panose="02020603050405020304" pitchFamily="18" charset="0"/>
              </a:rPr>
              <a:t> gain" increases reliability through reduced error rates. Additionally, it ensures that the outputs of the two encoders are uncorrelated, which enhances iterative decoding by providing more reliable information exchange between decoders</a:t>
            </a:r>
            <a:r>
              <a:rPr lang="en-IN" sz="1100" dirty="0">
                <a:latin typeface="Times New Roman" panose="02020603050405020304" pitchFamily="18" charset="0"/>
                <a:ea typeface="CMR12"/>
              </a:rPr>
              <a:t>[1]</a:t>
            </a:r>
            <a:r>
              <a:rPr lang="en-US" sz="1100" dirty="0">
                <a:solidFill>
                  <a:srgbClr val="001D35"/>
                </a:solidFill>
                <a:effectLst/>
                <a:latin typeface="Times New Roman" panose="02020603050405020304" pitchFamily="18" charset="0"/>
                <a:ea typeface="Times New Roman" panose="02020603050405020304" pitchFamily="18" charset="0"/>
              </a:rPr>
              <a:t>. Common </a:t>
            </a:r>
            <a:r>
              <a:rPr lang="en-US" sz="1100" dirty="0" err="1">
                <a:solidFill>
                  <a:srgbClr val="001D35"/>
                </a:solidFill>
                <a:effectLst/>
                <a:latin typeface="Times New Roman" panose="02020603050405020304" pitchFamily="18" charset="0"/>
                <a:ea typeface="Times New Roman" panose="02020603050405020304" pitchFamily="18" charset="0"/>
              </a:rPr>
              <a:t>interleaver</a:t>
            </a:r>
            <a:r>
              <a:rPr lang="en-US" sz="1100" dirty="0">
                <a:solidFill>
                  <a:srgbClr val="001D35"/>
                </a:solidFill>
                <a:effectLst/>
                <a:latin typeface="Times New Roman" panose="02020603050405020304" pitchFamily="18" charset="0"/>
                <a:ea typeface="Times New Roman" panose="02020603050405020304" pitchFamily="18" charset="0"/>
              </a:rPr>
              <a:t> types include row-column, helical, and odd-even </a:t>
            </a:r>
            <a:r>
              <a:rPr lang="en-US" sz="1100" dirty="0" err="1">
                <a:solidFill>
                  <a:srgbClr val="001D35"/>
                </a:solidFill>
                <a:effectLst/>
                <a:latin typeface="Times New Roman" panose="02020603050405020304" pitchFamily="18" charset="0"/>
                <a:ea typeface="Times New Roman" panose="02020603050405020304" pitchFamily="18" charset="0"/>
              </a:rPr>
              <a:t>interleavers</a:t>
            </a:r>
            <a:r>
              <a:rPr lang="en-US" sz="1100" dirty="0">
                <a:solidFill>
                  <a:srgbClr val="001D35"/>
                </a:solidFill>
                <a:effectLst/>
                <a:latin typeface="Times New Roman" panose="02020603050405020304" pitchFamily="18"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IN" sz="1100" dirty="0">
                <a:solidFill>
                  <a:srgbClr val="000000"/>
                </a:solidFill>
                <a:effectLst/>
                <a:latin typeface="Times New Roman" panose="02020603050405020304" pitchFamily="18" charset="0"/>
                <a:ea typeface="Calibri" panose="020F0502020204030204" pitchFamily="34" charset="0"/>
              </a:rPr>
              <a:t> </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US" sz="1100" dirty="0">
                <a:solidFill>
                  <a:srgbClr val="001D35"/>
                </a:solidFill>
                <a:effectLst/>
                <a:latin typeface="Times New Roman" panose="02020603050405020304" pitchFamily="18" charset="0"/>
                <a:ea typeface="Times New Roman" panose="02020603050405020304" pitchFamily="18" charset="0"/>
              </a:rPr>
              <a:t>        Turbo codes leverage three key ideas: parallel or serial concatenation of codes to simplify the translation process, rendering to improve the allocation of code weights, and soft decoding to enhance decoder decisions and maximize gains from </a:t>
            </a:r>
            <a:r>
              <a:rPr lang="en-US" sz="1100" dirty="0">
                <a:solidFill>
                  <a:srgbClr val="000000"/>
                </a:solidFill>
                <a:effectLst/>
                <a:latin typeface="Times New Roman" panose="02020603050405020304" pitchFamily="18" charset="0"/>
                <a:ea typeface="Times New Roman" panose="02020603050405020304" pitchFamily="18" charset="0"/>
              </a:rPr>
              <a:t>incremental</a:t>
            </a:r>
            <a:r>
              <a:rPr lang="en-US" sz="1100" dirty="0">
                <a:solidFill>
                  <a:srgbClr val="001D35"/>
                </a:solidFill>
                <a:effectLst/>
                <a:latin typeface="Times New Roman" panose="02020603050405020304" pitchFamily="18" charset="0"/>
                <a:ea typeface="Times New Roman" panose="02020603050405020304" pitchFamily="18" charset="0"/>
              </a:rPr>
              <a:t> decoding. </a:t>
            </a:r>
            <a:r>
              <a:rPr lang="en-US" sz="1100" dirty="0">
                <a:solidFill>
                  <a:srgbClr val="000000"/>
                </a:solidFill>
                <a:effectLst/>
                <a:latin typeface="Times New Roman" panose="02020603050405020304" pitchFamily="18" charset="0"/>
                <a:ea typeface="Times New Roman" panose="02020603050405020304" pitchFamily="18" charset="0"/>
              </a:rPr>
              <a:t>These techniques allow turbo codes to achieve optimal data transmission</a:t>
            </a:r>
            <a:r>
              <a:rPr lang="en-US" sz="1100" dirty="0">
                <a:solidFill>
                  <a:srgbClr val="000000"/>
                </a:solidFill>
                <a:effectLst/>
                <a:latin typeface="Arial" panose="020B0604020202020204" pitchFamily="34" charset="0"/>
                <a:ea typeface="Times New Roman" panose="02020603050405020304" pitchFamily="18" charset="0"/>
              </a:rPr>
              <a:t> </a:t>
            </a:r>
            <a:r>
              <a:rPr lang="en-US" sz="1100" dirty="0">
                <a:solidFill>
                  <a:srgbClr val="001D35"/>
                </a:solidFill>
                <a:effectLst/>
                <a:latin typeface="Times New Roman" panose="02020603050405020304" pitchFamily="18" charset="0"/>
                <a:ea typeface="Times New Roman" panose="02020603050405020304" pitchFamily="18" charset="0"/>
              </a:rPr>
              <a:t>with practical complexity. </a:t>
            </a:r>
            <a:endParaRPr lang="en-IN" sz="1100" dirty="0">
              <a:effectLst/>
              <a:latin typeface="Times New Roman" panose="02020603050405020304" pitchFamily="18" charset="0"/>
              <a:ea typeface="Times New Roman" panose="02020603050405020304" pitchFamily="18" charset="0"/>
            </a:endParaRPr>
          </a:p>
        </p:txBody>
      </p:sp>
      <p:sp>
        <p:nvSpPr>
          <p:cNvPr id="4" name="TextBox 3">
            <a:extLst>
              <a:ext uri="{FF2B5EF4-FFF2-40B4-BE49-F238E27FC236}">
                <a16:creationId xmlns:a16="http://schemas.microsoft.com/office/drawing/2014/main" id="{6C311E41-055D-29FA-42D2-637C7200DE01}"/>
              </a:ext>
            </a:extLst>
          </p:cNvPr>
          <p:cNvSpPr txBox="1"/>
          <p:nvPr/>
        </p:nvSpPr>
        <p:spPr>
          <a:xfrm>
            <a:off x="170207" y="7432643"/>
            <a:ext cx="4424941" cy="261610"/>
          </a:xfrm>
          <a:prstGeom prst="rect">
            <a:avLst/>
          </a:prstGeom>
          <a:noFill/>
        </p:spPr>
        <p:txBody>
          <a:bodyPr wrap="square">
            <a:spAutoFit/>
          </a:bodyPr>
          <a:lstStyle/>
          <a:p>
            <a:pPr marL="521335" algn="just">
              <a:spcBef>
                <a:spcPts val="450"/>
              </a:spcBef>
              <a:buNone/>
            </a:pPr>
            <a:r>
              <a:rPr lang="en-US" sz="1100" b="1" dirty="0">
                <a:effectLst/>
                <a:latin typeface="Times New Roman" panose="02020603050405020304" pitchFamily="18" charset="0"/>
                <a:ea typeface="Times New Roman" panose="02020603050405020304" pitchFamily="18" charset="0"/>
              </a:rPr>
              <a:t>1.</a:t>
            </a:r>
            <a:r>
              <a:rPr lang="en-US" sz="1100" b="1" dirty="0">
                <a:latin typeface="Times New Roman" panose="02020603050405020304" pitchFamily="18" charset="0"/>
                <a:ea typeface="Times New Roman" panose="02020603050405020304" pitchFamily="18" charset="0"/>
              </a:rPr>
              <a:t>3</a:t>
            </a:r>
            <a:r>
              <a:rPr lang="en-US" sz="1100" b="1" dirty="0">
                <a:effectLst/>
                <a:latin typeface="Times New Roman" panose="02020603050405020304" pitchFamily="18" charset="0"/>
                <a:ea typeface="Times New Roman" panose="02020603050405020304" pitchFamily="18" charset="0"/>
              </a:rPr>
              <a:t>.3</a:t>
            </a:r>
            <a:r>
              <a:rPr lang="en-US" sz="1100" b="1" spc="10" dirty="0">
                <a:effectLst/>
                <a:latin typeface="Times New Roman" panose="02020603050405020304" pitchFamily="18" charset="0"/>
                <a:ea typeface="Times New Roman" panose="02020603050405020304" pitchFamily="18" charset="0"/>
              </a:rPr>
              <a:t>    </a:t>
            </a:r>
            <a:r>
              <a:rPr lang="en-US" sz="1100" b="1" spc="-10" dirty="0">
                <a:latin typeface="Times New Roman" panose="02020603050405020304" pitchFamily="18" charset="0"/>
                <a:ea typeface="Times New Roman" panose="02020603050405020304" pitchFamily="18" charset="0"/>
              </a:rPr>
              <a:t>CLASSIFICATION OF CONCENTRATED CODES</a:t>
            </a:r>
            <a:endParaRPr lang="en-IN" sz="1100" b="1"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4989EBAF-A22D-ED21-2C7F-15CCC8C1A8E9}"/>
              </a:ext>
            </a:extLst>
          </p:cNvPr>
          <p:cNvSpPr txBox="1"/>
          <p:nvPr/>
        </p:nvSpPr>
        <p:spPr>
          <a:xfrm>
            <a:off x="1134319" y="7814384"/>
            <a:ext cx="5266481" cy="1334789"/>
          </a:xfrm>
          <a:prstGeom prst="rect">
            <a:avLst/>
          </a:prstGeom>
          <a:noFill/>
        </p:spPr>
        <p:txBody>
          <a:bodyPr wrap="square">
            <a:spAutoFit/>
          </a:bodyPr>
          <a:lstStyle/>
          <a:p>
            <a:pPr algn="just">
              <a:lnSpc>
                <a:spcPct val="150000"/>
              </a:lnSpc>
            </a:pPr>
            <a:r>
              <a:rPr lang="en-US" sz="1100" dirty="0">
                <a:solidFill>
                  <a:srgbClr val="001D35"/>
                </a:solidFill>
                <a:effectLst/>
                <a:latin typeface="Times New Roman" panose="02020603050405020304" pitchFamily="18" charset="0"/>
                <a:ea typeface="Times New Roman" panose="02020603050405020304" pitchFamily="18" charset="0"/>
              </a:rPr>
              <a:t>           Concatenated codes, used in error correction, are broadly categorized into Parallel Concatenated Convolutional Codes (PCCCs) and Serial Concatenated Convolutional Codes (SCCCs). These codes enhance error correction capabilities by combining simpler codes in either a parallel or serial fashion.</a:t>
            </a:r>
            <a:r>
              <a:rPr lang="en-US" sz="1100" dirty="0">
                <a:solidFill>
                  <a:srgbClr val="001D35"/>
                </a:solidFill>
                <a:effectLst/>
                <a:latin typeface="Arial" panose="020B0604020202020204" pitchFamily="34" charset="0"/>
                <a:ea typeface="Times New Roman" panose="02020603050405020304" pitchFamily="18" charset="0"/>
              </a:rPr>
              <a:t> </a:t>
            </a:r>
            <a:r>
              <a:rPr lang="en-US" sz="1100" dirty="0">
                <a:solidFill>
                  <a:srgbClr val="000000"/>
                </a:solidFill>
                <a:effectLst/>
                <a:latin typeface="Times New Roman" panose="02020603050405020304" pitchFamily="18" charset="0"/>
                <a:ea typeface="Times New Roman" panose="02020603050405020304" pitchFamily="18" charset="0"/>
              </a:rPr>
              <a:t>PCCCs employ two encoders operating on the same data, while SCCCs link encoders serially. The term "turbo code" </a:t>
            </a:r>
            <a:endParaRPr lang="en-IN" sz="1100" dirty="0"/>
          </a:p>
        </p:txBody>
      </p:sp>
      <p:sp>
        <p:nvSpPr>
          <p:cNvPr id="2" name="TextBox 1">
            <a:extLst>
              <a:ext uri="{FF2B5EF4-FFF2-40B4-BE49-F238E27FC236}">
                <a16:creationId xmlns:a16="http://schemas.microsoft.com/office/drawing/2014/main" id="{D50210B4-C464-C12C-552D-0F35A0ABCF12}"/>
              </a:ext>
            </a:extLst>
          </p:cNvPr>
          <p:cNvSpPr txBox="1"/>
          <p:nvPr/>
        </p:nvSpPr>
        <p:spPr>
          <a:xfrm>
            <a:off x="3275464" y="9450659"/>
            <a:ext cx="3596184" cy="230832"/>
          </a:xfrm>
          <a:prstGeom prst="rect">
            <a:avLst/>
          </a:prstGeom>
          <a:noFill/>
        </p:spPr>
        <p:txBody>
          <a:bodyPr wrap="square">
            <a:spAutoFit/>
          </a:bodyPr>
          <a:lstStyle/>
          <a:p>
            <a:r>
              <a:rPr lang="en-US" sz="900" dirty="0">
                <a:latin typeface="Times New Roman" panose="02020603050405020304" pitchFamily="18" charset="0"/>
              </a:rPr>
              <a:t>4</a:t>
            </a:r>
            <a:endParaRPr lang="en-IN" sz="900" dirty="0"/>
          </a:p>
        </p:txBody>
      </p:sp>
    </p:spTree>
    <p:extLst>
      <p:ext uri="{BB962C8B-B14F-4D97-AF65-F5344CB8AC3E}">
        <p14:creationId xmlns:p14="http://schemas.microsoft.com/office/powerpoint/2010/main" val="1155939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ABC59B-1683-E3A3-1CAE-FB0356134834}"/>
              </a:ext>
            </a:extLst>
          </p:cNvPr>
          <p:cNvSpPr txBox="1"/>
          <p:nvPr/>
        </p:nvSpPr>
        <p:spPr>
          <a:xfrm>
            <a:off x="1180617" y="646332"/>
            <a:ext cx="5185457" cy="5648085"/>
          </a:xfrm>
          <a:prstGeom prst="rect">
            <a:avLst/>
          </a:prstGeom>
          <a:noFill/>
        </p:spPr>
        <p:txBody>
          <a:bodyPr wrap="square">
            <a:spAutoFit/>
          </a:bodyPr>
          <a:lstStyle/>
          <a:p>
            <a:pPr algn="just">
              <a:lnSpc>
                <a:spcPct val="150000"/>
              </a:lnSpc>
              <a:buNone/>
            </a:pPr>
            <a:r>
              <a:rPr lang="en-US" sz="1100" dirty="0">
                <a:solidFill>
                  <a:srgbClr val="000000"/>
                </a:solidFill>
                <a:effectLst/>
                <a:latin typeface="Times New Roman" panose="02020603050405020304" pitchFamily="18" charset="0"/>
                <a:ea typeface="Times New Roman" panose="02020603050405020304" pitchFamily="18" charset="0"/>
              </a:rPr>
              <a:t>is commonly linked with PCCCs, and for the rest of this document, "turbo code" will also be referred to PCCCs. </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US" sz="1100" dirty="0">
                <a:effectLst/>
                <a:latin typeface="Times New Roman" panose="02020603050405020304" pitchFamily="18"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US" sz="1100" dirty="0">
                <a:solidFill>
                  <a:srgbClr val="000000"/>
                </a:solidFill>
                <a:effectLst/>
                <a:latin typeface="Times New Roman" panose="02020603050405020304" pitchFamily="18" charset="0"/>
                <a:ea typeface="Times New Roman" panose="02020603050405020304" pitchFamily="18" charset="0"/>
              </a:rPr>
              <a:t>           Parallel concatenated convolutional codes (PCCCs), or turbo codes, use multiple input bits simultaneously, increasing throughput separated by pseudo-random </a:t>
            </a:r>
            <a:r>
              <a:rPr lang="en-US" sz="1100" dirty="0" err="1">
                <a:solidFill>
                  <a:srgbClr val="000000"/>
                </a:solidFill>
                <a:effectLst/>
                <a:latin typeface="Times New Roman" panose="02020603050405020304" pitchFamily="18" charset="0"/>
                <a:ea typeface="Times New Roman" panose="02020603050405020304" pitchFamily="18" charset="0"/>
              </a:rPr>
              <a:t>interleavers</a:t>
            </a:r>
            <a:r>
              <a:rPr lang="en-US" sz="1100" dirty="0">
                <a:solidFill>
                  <a:srgbClr val="000000"/>
                </a:solidFill>
                <a:effectLst/>
                <a:latin typeface="Times New Roman" panose="02020603050405020304" pitchFamily="18" charset="0"/>
                <a:ea typeface="Times New Roman" panose="02020603050405020304" pitchFamily="18" charset="0"/>
              </a:rPr>
              <a:t>.</a:t>
            </a:r>
            <a:r>
              <a:rPr lang="en-US" sz="1100" dirty="0">
                <a:effectLst/>
                <a:latin typeface="Times New Roman" panose="02020603050405020304" pitchFamily="18" charset="0"/>
                <a:ea typeface="Times New Roman" panose="02020603050405020304" pitchFamily="18" charset="0"/>
              </a:rPr>
              <a:t> Systematic encoding is chosen because it simplifies puncturing the systematic bits of the second encoder. While feedforward systematic convolutional codes have poor distance properties, RSC codes (which are feedback or recursive) do not, making them ideal for turbo codes. PCCCs prioritize minimizing low Hamming-weight codewords rather than maximizing free distance, </a:t>
            </a:r>
            <a:r>
              <a:rPr lang="en-US" sz="1100" dirty="0">
                <a:solidFill>
                  <a:srgbClr val="000000"/>
                </a:solidFill>
                <a:effectLst/>
                <a:latin typeface="Times New Roman" panose="02020603050405020304" pitchFamily="18" charset="0"/>
                <a:ea typeface="Times New Roman" panose="02020603050405020304" pitchFamily="18" charset="0"/>
              </a:rPr>
              <a:t>and </a:t>
            </a:r>
            <a:r>
              <a:rPr lang="en-US" sz="1100" dirty="0" err="1">
                <a:solidFill>
                  <a:srgbClr val="000000"/>
                </a:solidFill>
                <a:effectLst/>
                <a:latin typeface="Times New Roman" panose="02020603050405020304" pitchFamily="18" charset="0"/>
                <a:ea typeface="Times New Roman" panose="02020603050405020304" pitchFamily="18" charset="0"/>
              </a:rPr>
              <a:t>interleavers</a:t>
            </a:r>
            <a:r>
              <a:rPr lang="en-US" sz="1100" dirty="0">
                <a:solidFill>
                  <a:srgbClr val="000000"/>
                </a:solidFill>
                <a:effectLst/>
                <a:latin typeface="Times New Roman" panose="02020603050405020304" pitchFamily="18" charset="0"/>
                <a:ea typeface="Times New Roman" panose="02020603050405020304" pitchFamily="18" charset="0"/>
              </a:rPr>
              <a:t> help prevent both encoders from simultaneously producing low-weight parity sequences, achieving excellent performance, even when those constituent codes have relatively small free distances. </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US" sz="1100" dirty="0">
                <a:effectLst/>
                <a:latin typeface="Times New Roman" panose="02020603050405020304" pitchFamily="18"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US" sz="1100" dirty="0">
                <a:solidFill>
                  <a:srgbClr val="001D35"/>
                </a:solidFill>
                <a:effectLst/>
                <a:latin typeface="Times New Roman" panose="02020603050405020304" pitchFamily="18" charset="0"/>
                <a:ea typeface="Times New Roman" panose="02020603050405020304" pitchFamily="18" charset="0"/>
              </a:rPr>
              <a:t>            Serial concatenated convolutional codes (SCCCs) and Parallel concatenated convolutional codes (PCCCs) both utilize the same fundamental convolutional encoders as their constituent components</a:t>
            </a:r>
            <a:r>
              <a:rPr lang="en-IN" sz="1100" dirty="0">
                <a:latin typeface="Times New Roman" panose="02020603050405020304" pitchFamily="18" charset="0"/>
                <a:ea typeface="CMR12"/>
              </a:rPr>
              <a:t>[2]</a:t>
            </a:r>
            <a:r>
              <a:rPr lang="en-US" sz="1100" dirty="0">
                <a:solidFill>
                  <a:srgbClr val="001D35"/>
                </a:solidFill>
                <a:effectLst/>
                <a:latin typeface="Times New Roman" panose="02020603050405020304" pitchFamily="18" charset="0"/>
                <a:ea typeface="Times New Roman" panose="02020603050405020304" pitchFamily="18" charset="0"/>
              </a:rPr>
              <a:t>. However, a key distinction lies in how these encoders are connected. In SCCCs, the encoders are linked serially, meaning the result of one encoder feeds into the input of the next, with a pseudo-random </a:t>
            </a:r>
            <a:r>
              <a:rPr lang="en-US" sz="1100" dirty="0" err="1">
                <a:solidFill>
                  <a:srgbClr val="001D35"/>
                </a:solidFill>
                <a:effectLst/>
                <a:latin typeface="Times New Roman" panose="02020603050405020304" pitchFamily="18" charset="0"/>
                <a:ea typeface="Times New Roman" panose="02020603050405020304" pitchFamily="18" charset="0"/>
              </a:rPr>
              <a:t>interleaver</a:t>
            </a:r>
            <a:r>
              <a:rPr lang="en-US" sz="1100" dirty="0">
                <a:solidFill>
                  <a:srgbClr val="001D35"/>
                </a:solidFill>
                <a:effectLst/>
                <a:latin typeface="Times New Roman" panose="02020603050405020304" pitchFamily="18" charset="0"/>
                <a:ea typeface="Times New Roman" panose="02020603050405020304" pitchFamily="18" charset="0"/>
              </a:rPr>
              <a:t> placed between them. This </a:t>
            </a:r>
            <a:r>
              <a:rPr lang="en-US" sz="1100" dirty="0" err="1">
                <a:solidFill>
                  <a:srgbClr val="001D35"/>
                </a:solidFill>
                <a:effectLst/>
                <a:latin typeface="Times New Roman" panose="02020603050405020304" pitchFamily="18" charset="0"/>
                <a:ea typeface="Times New Roman" panose="02020603050405020304" pitchFamily="18" charset="0"/>
              </a:rPr>
              <a:t>interleaver</a:t>
            </a:r>
            <a:r>
              <a:rPr lang="en-US" sz="1100" dirty="0">
                <a:solidFill>
                  <a:srgbClr val="001D35"/>
                </a:solidFill>
                <a:effectLst/>
                <a:latin typeface="Times New Roman" panose="02020603050405020304" pitchFamily="18" charset="0"/>
                <a:ea typeface="Times New Roman" panose="02020603050405020304" pitchFamily="18" charset="0"/>
              </a:rPr>
              <a:t> scrambles the data bits before they are encoded by the second encoder, which is a characteristic feature of SCCCs.</a:t>
            </a:r>
            <a:r>
              <a:rPr lang="en-US" sz="1100" dirty="0">
                <a:solidFill>
                  <a:srgbClr val="001D35"/>
                </a:solidFill>
                <a:effectLst/>
                <a:latin typeface="Arial" panose="020B0604020202020204" pitchFamily="34" charset="0"/>
                <a:ea typeface="Times New Roman" panose="02020603050405020304" pitchFamily="18" charset="0"/>
              </a:rPr>
              <a:t> </a:t>
            </a:r>
            <a:r>
              <a:rPr lang="en-IN" sz="1100" dirty="0">
                <a:effectLst/>
                <a:latin typeface="Times New Roman" panose="02020603050405020304" pitchFamily="18" charset="0"/>
                <a:ea typeface="CMR12"/>
              </a:rPr>
              <a:t>Figure 1.2 and Figure 1.3 depicts the encoder structures for PCCCs and SCCCs.</a:t>
            </a:r>
            <a:endParaRPr lang="en-IN" sz="1100" dirty="0">
              <a:effectLst/>
              <a:latin typeface="Times New Roman" panose="02020603050405020304" pitchFamily="18" charset="0"/>
              <a:ea typeface="Times New Roman" panose="02020603050405020304" pitchFamily="18" charset="0"/>
            </a:endParaRPr>
          </a:p>
        </p:txBody>
      </p:sp>
      <p:sp>
        <p:nvSpPr>
          <p:cNvPr id="4" name="Rectangle 2">
            <a:extLst>
              <a:ext uri="{FF2B5EF4-FFF2-40B4-BE49-F238E27FC236}">
                <a16:creationId xmlns:a16="http://schemas.microsoft.com/office/drawing/2014/main" id="{C1D7430A-5C19-F81F-5970-BB8EF65C2C7A}"/>
              </a:ext>
            </a:extLst>
          </p:cNvPr>
          <p:cNvSpPr>
            <a:spLocks noChangeArrowheads="1"/>
          </p:cNvSpPr>
          <p:nvPr/>
        </p:nvSpPr>
        <p:spPr bwMode="auto">
          <a:xfrm>
            <a:off x="1180617" y="6065817"/>
            <a:ext cx="685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4097" name="Picture 3">
            <a:extLst>
              <a:ext uri="{FF2B5EF4-FFF2-40B4-BE49-F238E27FC236}">
                <a16:creationId xmlns:a16="http://schemas.microsoft.com/office/drawing/2014/main" id="{A04ED484-A132-B32E-3F70-1EF45AA176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7845" y="6523017"/>
            <a:ext cx="4191000" cy="179918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B5EF0D3D-4733-4233-3AE5-F0021583599F}"/>
              </a:ext>
            </a:extLst>
          </p:cNvPr>
          <p:cNvSpPr>
            <a:spLocks noChangeArrowheads="1"/>
          </p:cNvSpPr>
          <p:nvPr/>
        </p:nvSpPr>
        <p:spPr bwMode="auto">
          <a:xfrm>
            <a:off x="2424513" y="8566185"/>
            <a:ext cx="242566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ea typeface="CMR12"/>
              </a:rPr>
              <a:t>Figure 1.2 Encoder Structure of PCCCs</a:t>
            </a: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sp>
        <p:nvSpPr>
          <p:cNvPr id="2" name="TextBox 1">
            <a:extLst>
              <a:ext uri="{FF2B5EF4-FFF2-40B4-BE49-F238E27FC236}">
                <a16:creationId xmlns:a16="http://schemas.microsoft.com/office/drawing/2014/main" id="{694835B9-E827-2757-712B-06C7C1A29F0B}"/>
              </a:ext>
            </a:extLst>
          </p:cNvPr>
          <p:cNvSpPr txBox="1"/>
          <p:nvPr/>
        </p:nvSpPr>
        <p:spPr>
          <a:xfrm>
            <a:off x="3275464" y="9450659"/>
            <a:ext cx="3596184" cy="230832"/>
          </a:xfrm>
          <a:prstGeom prst="rect">
            <a:avLst/>
          </a:prstGeom>
          <a:noFill/>
        </p:spPr>
        <p:txBody>
          <a:bodyPr wrap="square">
            <a:spAutoFit/>
          </a:bodyPr>
          <a:lstStyle/>
          <a:p>
            <a:r>
              <a:rPr lang="en-US" sz="900" dirty="0">
                <a:latin typeface="Times New Roman" panose="02020603050405020304" pitchFamily="18" charset="0"/>
              </a:rPr>
              <a:t>5</a:t>
            </a:r>
            <a:endParaRPr lang="en-IN" sz="900" dirty="0"/>
          </a:p>
        </p:txBody>
      </p:sp>
    </p:spTree>
    <p:extLst>
      <p:ext uri="{BB962C8B-B14F-4D97-AF65-F5344CB8AC3E}">
        <p14:creationId xmlns:p14="http://schemas.microsoft.com/office/powerpoint/2010/main" val="2808652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1DCE6768-581B-1CB5-FB3D-4C2E40B3D642}"/>
              </a:ext>
            </a:extLst>
          </p:cNvPr>
          <p:cNvSpPr>
            <a:spLocks noChangeArrowheads="1"/>
          </p:cNvSpPr>
          <p:nvPr/>
        </p:nvSpPr>
        <p:spPr bwMode="auto">
          <a:xfrm>
            <a:off x="0" y="0"/>
            <a:ext cx="685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8193" name="Picture 4">
            <a:extLst>
              <a:ext uri="{FF2B5EF4-FFF2-40B4-BE49-F238E27FC236}">
                <a16:creationId xmlns:a16="http://schemas.microsoft.com/office/drawing/2014/main" id="{63E54485-3D1E-E3F5-71DB-2CC95C2210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8598" y="500605"/>
            <a:ext cx="4313238" cy="82759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37D279C7-0C0E-B1CD-FAC9-103F669A03C4}"/>
              </a:ext>
            </a:extLst>
          </p:cNvPr>
          <p:cNvSpPr>
            <a:spLocks noChangeArrowheads="1"/>
          </p:cNvSpPr>
          <p:nvPr/>
        </p:nvSpPr>
        <p:spPr bwMode="auto">
          <a:xfrm>
            <a:off x="2561734" y="1386989"/>
            <a:ext cx="226696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Times New Roman" panose="02020603050405020304" pitchFamily="18" charset="0"/>
                <a:ea typeface="CMR12" charset="0"/>
                <a:cs typeface="Times New Roman" panose="02020603050405020304" pitchFamily="18" charset="0"/>
              </a:rPr>
              <a:t>Figure 1.3 Encoder Structure of  </a:t>
            </a:r>
            <a:r>
              <a:rPr lang="en-US" altLang="en-US" sz="1000" dirty="0">
                <a:latin typeface="Times New Roman" panose="02020603050405020304" pitchFamily="18" charset="0"/>
                <a:ea typeface="CMR12" charset="0"/>
                <a:cs typeface="Times New Roman" panose="02020603050405020304" pitchFamily="18" charset="0"/>
              </a:rPr>
              <a:t>S</a:t>
            </a:r>
            <a:r>
              <a:rPr kumimoji="0" lang="en-US" altLang="en-US" sz="1000" b="0" i="0" u="none" strike="noStrike" cap="none" normalizeH="0" baseline="0" dirty="0">
                <a:ln>
                  <a:noFill/>
                </a:ln>
                <a:solidFill>
                  <a:schemeClr val="tx1"/>
                </a:solidFill>
                <a:effectLst/>
                <a:latin typeface="Times New Roman" panose="02020603050405020304" pitchFamily="18" charset="0"/>
                <a:ea typeface="CMR12" charset="0"/>
                <a:cs typeface="Times New Roman" panose="02020603050405020304" pitchFamily="18" charset="0"/>
              </a:rPr>
              <a:t>CCCs </a:t>
            </a:r>
            <a:endPar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EB71DB4-5BFF-1917-2E0E-C884E0DB8F06}"/>
              </a:ext>
            </a:extLst>
          </p:cNvPr>
          <p:cNvSpPr txBox="1"/>
          <p:nvPr/>
        </p:nvSpPr>
        <p:spPr>
          <a:xfrm>
            <a:off x="1157468" y="1920975"/>
            <a:ext cx="5150736" cy="3870675"/>
          </a:xfrm>
          <a:prstGeom prst="rect">
            <a:avLst/>
          </a:prstGeom>
          <a:noFill/>
        </p:spPr>
        <p:txBody>
          <a:bodyPr wrap="square">
            <a:spAutoFit/>
          </a:bodyPr>
          <a:lstStyle/>
          <a:p>
            <a:pPr algn="just">
              <a:lnSpc>
                <a:spcPct val="150000"/>
              </a:lnSpc>
              <a:buNone/>
            </a:pPr>
            <a:r>
              <a:rPr lang="en-IN" sz="1100" dirty="0">
                <a:effectLst/>
                <a:latin typeface="Times New Roman" panose="02020603050405020304" pitchFamily="18" charset="0"/>
                <a:ea typeface="CMR12"/>
              </a:rPr>
              <a:t>          Serially-Concatenated Convolutional Codes (SCCCs), investigated by Forney in [</a:t>
            </a:r>
            <a:r>
              <a:rPr lang="en-IN" sz="1100" dirty="0">
                <a:latin typeface="Times New Roman" panose="02020603050405020304" pitchFamily="18" charset="0"/>
                <a:ea typeface="CMR12"/>
              </a:rPr>
              <a:t>2</a:t>
            </a:r>
            <a:r>
              <a:rPr lang="en-IN" sz="1100" dirty="0">
                <a:effectLst/>
                <a:latin typeface="Times New Roman" panose="02020603050405020304" pitchFamily="18" charset="0"/>
                <a:ea typeface="CMR12"/>
              </a:rPr>
              <a:t>], offer a performance advantage over Parallel Concatenated Convolutional Codes (PCCCs) because their error rate decreases more rapidly as the frame size (N) increases. Specifically, SCCCs don't suffer from as shallow an error floor as PCCCs, according to studies. While the outer code in an SCCC doesn't need to be recursive, the inner code must be recursive to leverage this </a:t>
            </a:r>
            <a:r>
              <a:rPr lang="en-IN" sz="1100" dirty="0" err="1">
                <a:effectLst/>
                <a:latin typeface="Times New Roman" panose="02020603050405020304" pitchFamily="18" charset="0"/>
                <a:ea typeface="CMR12"/>
              </a:rPr>
              <a:t>interleaver</a:t>
            </a:r>
            <a:r>
              <a:rPr lang="en-IN" sz="1100" dirty="0">
                <a:effectLst/>
                <a:latin typeface="Times New Roman" panose="02020603050405020304" pitchFamily="18" charset="0"/>
                <a:ea typeface="CMR12"/>
              </a:rPr>
              <a:t> gain. In PCCCs, the </a:t>
            </a:r>
            <a:r>
              <a:rPr lang="en-IN" sz="1100" dirty="0" err="1">
                <a:effectLst/>
                <a:latin typeface="Times New Roman" panose="02020603050405020304" pitchFamily="18" charset="0"/>
                <a:ea typeface="CMR12"/>
              </a:rPr>
              <a:t>interleaver's</a:t>
            </a:r>
            <a:r>
              <a:rPr lang="en-IN" sz="1100" dirty="0">
                <a:effectLst/>
                <a:latin typeface="Times New Roman" panose="02020603050405020304" pitchFamily="18" charset="0"/>
                <a:ea typeface="CMR12"/>
              </a:rPr>
              <a:t> gain is typically limited to N-1, where N is the frame size. SCCCs, on the other hand, exhibit a diminishing slope in their Bit Error Rate (BER) curves as N increases, indicating a greater reduction in errors with larger frame </a:t>
            </a:r>
            <a:r>
              <a:rPr lang="en-IN" sz="1100" dirty="0" err="1">
                <a:effectLst/>
                <a:latin typeface="Times New Roman" panose="02020603050405020304" pitchFamily="18" charset="0"/>
                <a:ea typeface="CMR12"/>
              </a:rPr>
              <a:t>sizes.The</a:t>
            </a:r>
            <a:r>
              <a:rPr lang="en-IN" sz="1100" dirty="0">
                <a:effectLst/>
                <a:latin typeface="Times New Roman" panose="02020603050405020304" pitchFamily="18" charset="0"/>
                <a:ea typeface="CMR12"/>
              </a:rPr>
              <a:t> error floor refers to the point on the BER curve where further increases in signal-to-noise ratio no longer significantly improve error rates. SCCCs' steeper BER curves, due to the continued reduction in slope with increasing N, mean they reach a lower error floor than </a:t>
            </a:r>
            <a:r>
              <a:rPr lang="en-IN" sz="1100" dirty="0" err="1">
                <a:effectLst/>
                <a:latin typeface="Times New Roman" panose="02020603050405020304" pitchFamily="18" charset="0"/>
                <a:ea typeface="CMR12"/>
              </a:rPr>
              <a:t>PCCCs.The</a:t>
            </a:r>
            <a:r>
              <a:rPr lang="en-IN" sz="1100" dirty="0">
                <a:effectLst/>
                <a:latin typeface="Times New Roman" panose="02020603050405020304" pitchFamily="18" charset="0"/>
                <a:ea typeface="CMR12"/>
              </a:rPr>
              <a:t> recursive nature of the inner code is crucial for SCCCs to achieve this </a:t>
            </a:r>
            <a:r>
              <a:rPr lang="en-IN" sz="1100" dirty="0" err="1">
                <a:effectLst/>
                <a:latin typeface="Times New Roman" panose="02020603050405020304" pitchFamily="18" charset="0"/>
                <a:ea typeface="CMR12"/>
              </a:rPr>
              <a:t>interleaver</a:t>
            </a:r>
            <a:r>
              <a:rPr lang="en-IN" sz="1100" dirty="0">
                <a:effectLst/>
                <a:latin typeface="Times New Roman" panose="02020603050405020304" pitchFamily="18" charset="0"/>
                <a:ea typeface="CMR12"/>
              </a:rPr>
              <a:t> gain[</a:t>
            </a:r>
            <a:r>
              <a:rPr lang="en-IN" sz="1100" dirty="0">
                <a:latin typeface="Times New Roman" panose="02020603050405020304" pitchFamily="18" charset="0"/>
                <a:ea typeface="CMR12"/>
              </a:rPr>
              <a:t>2</a:t>
            </a:r>
            <a:r>
              <a:rPr lang="en-IN" sz="1100" dirty="0">
                <a:effectLst/>
                <a:latin typeface="Times New Roman" panose="02020603050405020304" pitchFamily="18" charset="0"/>
                <a:ea typeface="CMR12"/>
              </a:rPr>
              <a:t>]. It allows for the iterative decoding process to effectively exploit the </a:t>
            </a:r>
            <a:r>
              <a:rPr lang="en-IN" sz="1100" dirty="0" err="1">
                <a:effectLst/>
                <a:latin typeface="Times New Roman" panose="02020603050405020304" pitchFamily="18" charset="0"/>
                <a:ea typeface="CMR12"/>
              </a:rPr>
              <a:t>interleaver's</a:t>
            </a:r>
            <a:r>
              <a:rPr lang="en-IN" sz="1100" dirty="0">
                <a:effectLst/>
                <a:latin typeface="Times New Roman" panose="02020603050405020304" pitchFamily="18" charset="0"/>
                <a:ea typeface="CMR12"/>
              </a:rPr>
              <a:t> reordering of the data. The outer code, however, doesn't have this same constraint.</a:t>
            </a:r>
            <a:endParaRPr lang="en-IN" sz="1100"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0C5DA253-AC47-503C-3EF1-9B4A8B1C151A}"/>
              </a:ext>
            </a:extLst>
          </p:cNvPr>
          <p:cNvSpPr txBox="1"/>
          <p:nvPr/>
        </p:nvSpPr>
        <p:spPr>
          <a:xfrm>
            <a:off x="295602" y="5975115"/>
            <a:ext cx="4241673" cy="307777"/>
          </a:xfrm>
          <a:prstGeom prst="rect">
            <a:avLst/>
          </a:prstGeom>
          <a:noFill/>
        </p:spPr>
        <p:txBody>
          <a:bodyPr wrap="square">
            <a:spAutoFit/>
          </a:bodyPr>
          <a:lstStyle/>
          <a:p>
            <a:pPr marL="521335" algn="just">
              <a:spcBef>
                <a:spcPts val="450"/>
              </a:spcBef>
              <a:buNone/>
            </a:pPr>
            <a:r>
              <a:rPr lang="en-US" sz="1400" b="1" dirty="0">
                <a:effectLst/>
                <a:latin typeface="Times New Roman" panose="02020603050405020304" pitchFamily="18" charset="0"/>
                <a:ea typeface="Times New Roman" panose="02020603050405020304" pitchFamily="18" charset="0"/>
              </a:rPr>
              <a:t>1.4.</a:t>
            </a:r>
            <a:r>
              <a:rPr lang="en-US" sz="1400" b="1" spc="10" dirty="0">
                <a:effectLst/>
                <a:latin typeface="Times New Roman" panose="02020603050405020304" pitchFamily="18" charset="0"/>
                <a:ea typeface="Times New Roman" panose="02020603050405020304" pitchFamily="18" charset="0"/>
              </a:rPr>
              <a:t>   </a:t>
            </a:r>
            <a:r>
              <a:rPr lang="en-US" sz="1400" b="1" spc="-10" dirty="0">
                <a:effectLst/>
                <a:latin typeface="Times New Roman" panose="02020603050405020304" pitchFamily="18" charset="0"/>
                <a:ea typeface="Times New Roman" panose="02020603050405020304" pitchFamily="18" charset="0"/>
              </a:rPr>
              <a:t>PROBLEM STATEMENT</a:t>
            </a:r>
            <a:endParaRPr lang="en-IN" sz="1400" b="1" dirty="0">
              <a:effectLst/>
              <a:latin typeface="Times New Roman" panose="02020603050405020304" pitchFamily="18" charset="0"/>
              <a:ea typeface="Times New Roman" panose="02020603050405020304" pitchFamily="18" charset="0"/>
            </a:endParaRPr>
          </a:p>
        </p:txBody>
      </p:sp>
      <p:sp>
        <p:nvSpPr>
          <p:cNvPr id="8" name="TextBox 7">
            <a:extLst>
              <a:ext uri="{FF2B5EF4-FFF2-40B4-BE49-F238E27FC236}">
                <a16:creationId xmlns:a16="http://schemas.microsoft.com/office/drawing/2014/main" id="{D244A91B-4CA2-3FDF-4EDB-0FD3FD2B303D}"/>
              </a:ext>
            </a:extLst>
          </p:cNvPr>
          <p:cNvSpPr txBox="1"/>
          <p:nvPr/>
        </p:nvSpPr>
        <p:spPr>
          <a:xfrm>
            <a:off x="1119849" y="6470665"/>
            <a:ext cx="5150735" cy="2347181"/>
          </a:xfrm>
          <a:prstGeom prst="rect">
            <a:avLst/>
          </a:prstGeom>
          <a:noFill/>
        </p:spPr>
        <p:txBody>
          <a:bodyPr wrap="square">
            <a:spAutoFit/>
          </a:bodyPr>
          <a:lstStyle/>
          <a:p>
            <a:pPr algn="just">
              <a:lnSpc>
                <a:spcPct val="150000"/>
              </a:lnSpc>
              <a:buNone/>
            </a:pPr>
            <a:r>
              <a:rPr lang="en-US" sz="1100" dirty="0">
                <a:solidFill>
                  <a:srgbClr val="000000"/>
                </a:solidFill>
                <a:effectLst/>
                <a:latin typeface="Times New Roman" panose="02020603050405020304" pitchFamily="18" charset="0"/>
                <a:ea typeface="Times New Roman" panose="02020603050405020304" pitchFamily="18" charset="0"/>
              </a:rPr>
              <a:t>As technology advances and the number of users grows rapidly, data transmission between systems becomes increasingly vital, but this surge also leads to significant challenges in digital communication due to data corruption. To address this issue, telecommunications employ error correcting codes, and one of the most recognized and effective algorithms for decoding convolutional codes is the Turbo algorithm. </a:t>
            </a:r>
            <a:r>
              <a:rPr lang="en-US" sz="1100" dirty="0">
                <a:solidFill>
                  <a:srgbClr val="001D35"/>
                </a:solidFill>
                <a:effectLst/>
                <a:latin typeface="Times New Roman" panose="02020603050405020304" pitchFamily="18" charset="0"/>
                <a:ea typeface="Times New Roman" panose="02020603050405020304" pitchFamily="18" charset="0"/>
              </a:rPr>
              <a:t>This algorithm's dual implementation capability – both in software and hardware – enables efficient and reliable data transmission, particularly in challenging, noisy environments. Its ability to handle data transmission and error correction ensures robust communication. </a:t>
            </a:r>
            <a:endParaRPr lang="en-IN" sz="1100" dirty="0">
              <a:effectLst/>
              <a:latin typeface="Times New Roman" panose="02020603050405020304" pitchFamily="18" charset="0"/>
              <a:ea typeface="Times New Roman" panose="02020603050405020304" pitchFamily="18" charset="0"/>
            </a:endParaRPr>
          </a:p>
        </p:txBody>
      </p:sp>
      <p:sp>
        <p:nvSpPr>
          <p:cNvPr id="4" name="TextBox 3">
            <a:extLst>
              <a:ext uri="{FF2B5EF4-FFF2-40B4-BE49-F238E27FC236}">
                <a16:creationId xmlns:a16="http://schemas.microsoft.com/office/drawing/2014/main" id="{7C4E0227-A280-973A-0B67-C175B71A7D0F}"/>
              </a:ext>
            </a:extLst>
          </p:cNvPr>
          <p:cNvSpPr txBox="1"/>
          <p:nvPr/>
        </p:nvSpPr>
        <p:spPr>
          <a:xfrm>
            <a:off x="3275464" y="9450659"/>
            <a:ext cx="3596184" cy="230832"/>
          </a:xfrm>
          <a:prstGeom prst="rect">
            <a:avLst/>
          </a:prstGeom>
          <a:noFill/>
        </p:spPr>
        <p:txBody>
          <a:bodyPr wrap="square">
            <a:spAutoFit/>
          </a:bodyPr>
          <a:lstStyle/>
          <a:p>
            <a:r>
              <a:rPr lang="en-US" sz="900" dirty="0">
                <a:latin typeface="Times New Roman" panose="02020603050405020304" pitchFamily="18" charset="0"/>
              </a:rPr>
              <a:t>6</a:t>
            </a:r>
            <a:endParaRPr lang="en-IN" sz="900" dirty="0"/>
          </a:p>
        </p:txBody>
      </p:sp>
    </p:spTree>
    <p:extLst>
      <p:ext uri="{BB962C8B-B14F-4D97-AF65-F5344CB8AC3E}">
        <p14:creationId xmlns:p14="http://schemas.microsoft.com/office/powerpoint/2010/main" val="24108854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18956C-EF87-A1D1-2B91-5FF59D7A4A2B}"/>
              </a:ext>
            </a:extLst>
          </p:cNvPr>
          <p:cNvSpPr txBox="1"/>
          <p:nvPr/>
        </p:nvSpPr>
        <p:spPr>
          <a:xfrm>
            <a:off x="295602" y="697058"/>
            <a:ext cx="5375993" cy="307777"/>
          </a:xfrm>
          <a:prstGeom prst="rect">
            <a:avLst/>
          </a:prstGeom>
          <a:noFill/>
        </p:spPr>
        <p:txBody>
          <a:bodyPr wrap="square">
            <a:spAutoFit/>
          </a:bodyPr>
          <a:lstStyle/>
          <a:p>
            <a:pPr marL="521335" algn="just">
              <a:spcBef>
                <a:spcPts val="450"/>
              </a:spcBef>
              <a:buNone/>
            </a:pPr>
            <a:r>
              <a:rPr lang="en-US" sz="1400" b="1" dirty="0">
                <a:effectLst/>
                <a:latin typeface="Times New Roman" panose="02020603050405020304" pitchFamily="18" charset="0"/>
                <a:ea typeface="Times New Roman" panose="02020603050405020304" pitchFamily="18" charset="0"/>
              </a:rPr>
              <a:t>1.</a:t>
            </a:r>
            <a:r>
              <a:rPr lang="en-US" sz="1400" b="1" dirty="0">
                <a:latin typeface="Times New Roman" panose="02020603050405020304" pitchFamily="18" charset="0"/>
                <a:ea typeface="Times New Roman" panose="02020603050405020304" pitchFamily="18" charset="0"/>
              </a:rPr>
              <a:t>5</a:t>
            </a:r>
            <a:r>
              <a:rPr lang="en-US" sz="1400" b="1" dirty="0">
                <a:effectLst/>
                <a:latin typeface="Times New Roman" panose="02020603050405020304" pitchFamily="18" charset="0"/>
                <a:ea typeface="Times New Roman" panose="02020603050405020304" pitchFamily="18" charset="0"/>
              </a:rPr>
              <a:t>.</a:t>
            </a:r>
            <a:r>
              <a:rPr lang="en-US" sz="1400" b="1" spc="10" dirty="0">
                <a:effectLst/>
                <a:latin typeface="Times New Roman" panose="02020603050405020304" pitchFamily="18" charset="0"/>
                <a:ea typeface="Times New Roman" panose="02020603050405020304" pitchFamily="18" charset="0"/>
              </a:rPr>
              <a:t>   </a:t>
            </a:r>
            <a:r>
              <a:rPr lang="en-US" sz="1400" b="1" spc="-10" dirty="0">
                <a:effectLst/>
                <a:latin typeface="Times New Roman" panose="02020603050405020304" pitchFamily="18" charset="0"/>
                <a:ea typeface="Times New Roman" panose="02020603050405020304" pitchFamily="18" charset="0"/>
              </a:rPr>
              <a:t>FORWARD ERROR CORRECTION (FEC) CODES</a:t>
            </a:r>
            <a:endParaRPr lang="en-IN" sz="1400" b="1"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80A5D3D6-D8DC-E5FC-A858-430172BD6650}"/>
              </a:ext>
            </a:extLst>
          </p:cNvPr>
          <p:cNvSpPr txBox="1"/>
          <p:nvPr/>
        </p:nvSpPr>
        <p:spPr>
          <a:xfrm>
            <a:off x="1180619" y="1179544"/>
            <a:ext cx="5127584" cy="5140253"/>
          </a:xfrm>
          <a:prstGeom prst="rect">
            <a:avLst/>
          </a:prstGeom>
          <a:noFill/>
        </p:spPr>
        <p:txBody>
          <a:bodyPr wrap="square">
            <a:spAutoFit/>
          </a:bodyPr>
          <a:lstStyle/>
          <a:p>
            <a:pPr algn="just">
              <a:lnSpc>
                <a:spcPct val="150000"/>
              </a:lnSpc>
              <a:buNone/>
            </a:pPr>
            <a:r>
              <a:rPr lang="en-US" sz="1100" dirty="0">
                <a:effectLst/>
                <a:latin typeface="Times New Roman" panose="02020603050405020304" pitchFamily="18" charset="0"/>
                <a:ea typeface="Times New Roman" panose="02020603050405020304" pitchFamily="18" charset="0"/>
              </a:rPr>
              <a:t>                Forward Error Correction (FEC) codes are crucial for efficient spectrum utilization in modern communication systems. </a:t>
            </a:r>
            <a:r>
              <a:rPr lang="en-US" sz="1100" dirty="0">
                <a:solidFill>
                  <a:srgbClr val="000000"/>
                </a:solidFill>
                <a:effectLst/>
                <a:latin typeface="Times New Roman" panose="02020603050405020304" pitchFamily="18" charset="0"/>
                <a:ea typeface="Times New Roman" panose="02020603050405020304" pitchFamily="18" charset="0"/>
              </a:rPr>
              <a:t>FEC adds redundant data to the relayed information enabling the receiver to identify and rectify errors during transmission without needing to request retransmission</a:t>
            </a:r>
            <a:r>
              <a:rPr lang="en-US" sz="1100" dirty="0">
                <a:effectLst/>
                <a:latin typeface="Times New Roman" panose="02020603050405020304" pitchFamily="18" charset="0"/>
                <a:ea typeface="Times New Roman" panose="02020603050405020304" pitchFamily="18" charset="0"/>
              </a:rPr>
              <a:t>, thus improving reliability and spectral efficiency. Claude Shannon's work established theoretical limits for channel coding and modulation. While it was theoretically proven that reliable communication with data rates below channel capacity is possible using error correcting codes (ECC), the initial work didn't provide practical construction methods. Since then, coding theorists have focused on creating codes that achieve near Shannon capacity limits. However, many proposed powerful ECCs had complex decoding algorithms, making their hardware implementation challenging. Recent advances in high-performance Very Large Scale Integration (VLSI) technologies have successfully addressed the challenges associated with implementing complex digital architectures. These advancements have enabled the efficient hardware realization of sophisticated systems and architectures. VLSI's ongoing progress has made it possible to overcome previous limitations and create more powerful and compact electronic devices. Hence High throughput, low latency, and energy-efficient data communication can be achieved by carefully exploring the design space, particularly in the development of decoders that approach the Shannon limit. The growing demand for these features from emerging data communication services poses significant design challenges.</a:t>
            </a:r>
            <a:endParaRPr lang="en-IN" sz="1100"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C203BA1F-D18D-C936-74CD-F9D61330A34C}"/>
              </a:ext>
            </a:extLst>
          </p:cNvPr>
          <p:cNvSpPr txBox="1"/>
          <p:nvPr/>
        </p:nvSpPr>
        <p:spPr>
          <a:xfrm>
            <a:off x="228082" y="6564543"/>
            <a:ext cx="4424941" cy="261610"/>
          </a:xfrm>
          <a:prstGeom prst="rect">
            <a:avLst/>
          </a:prstGeom>
          <a:noFill/>
        </p:spPr>
        <p:txBody>
          <a:bodyPr wrap="square">
            <a:spAutoFit/>
          </a:bodyPr>
          <a:lstStyle/>
          <a:p>
            <a:pPr marL="521335" algn="just">
              <a:spcBef>
                <a:spcPts val="450"/>
              </a:spcBef>
              <a:buNone/>
            </a:pPr>
            <a:r>
              <a:rPr lang="en-US" sz="1100" b="1" dirty="0">
                <a:effectLst/>
                <a:latin typeface="Times New Roman" panose="02020603050405020304" pitchFamily="18" charset="0"/>
                <a:ea typeface="Times New Roman" panose="02020603050405020304" pitchFamily="18" charset="0"/>
              </a:rPr>
              <a:t>1.5.</a:t>
            </a:r>
            <a:r>
              <a:rPr lang="en-US" sz="1100" b="1" dirty="0">
                <a:latin typeface="Times New Roman" panose="02020603050405020304" pitchFamily="18" charset="0"/>
                <a:ea typeface="Times New Roman" panose="02020603050405020304" pitchFamily="18" charset="0"/>
              </a:rPr>
              <a:t>1</a:t>
            </a:r>
            <a:r>
              <a:rPr lang="en-US" sz="1100" b="1" spc="10" dirty="0">
                <a:effectLst/>
                <a:latin typeface="Times New Roman" panose="02020603050405020304" pitchFamily="18" charset="0"/>
                <a:ea typeface="Times New Roman" panose="02020603050405020304" pitchFamily="18" charset="0"/>
              </a:rPr>
              <a:t>    </a:t>
            </a:r>
            <a:r>
              <a:rPr lang="en-US" sz="1100" b="1" spc="-10" dirty="0">
                <a:effectLst/>
                <a:latin typeface="Times New Roman" panose="02020603050405020304" pitchFamily="18" charset="0"/>
                <a:ea typeface="Times New Roman" panose="02020603050405020304" pitchFamily="18" charset="0"/>
              </a:rPr>
              <a:t>ADVANTAGE OF FEC</a:t>
            </a:r>
            <a:endParaRPr lang="en-IN" sz="1100" b="1" dirty="0">
              <a:effectLst/>
              <a:latin typeface="Times New Roman" panose="02020603050405020304" pitchFamily="18" charset="0"/>
              <a:ea typeface="Times New Roman" panose="02020603050405020304" pitchFamily="18" charset="0"/>
            </a:endParaRPr>
          </a:p>
        </p:txBody>
      </p:sp>
      <p:sp>
        <p:nvSpPr>
          <p:cNvPr id="8" name="TextBox 7">
            <a:extLst>
              <a:ext uri="{FF2B5EF4-FFF2-40B4-BE49-F238E27FC236}">
                <a16:creationId xmlns:a16="http://schemas.microsoft.com/office/drawing/2014/main" id="{6CEF9FC1-FB34-8142-D5EB-684EF34F326D}"/>
              </a:ext>
            </a:extLst>
          </p:cNvPr>
          <p:cNvSpPr txBox="1"/>
          <p:nvPr/>
        </p:nvSpPr>
        <p:spPr>
          <a:xfrm>
            <a:off x="1180619" y="7070899"/>
            <a:ext cx="5127584" cy="2093265"/>
          </a:xfrm>
          <a:prstGeom prst="rect">
            <a:avLst/>
          </a:prstGeom>
          <a:noFill/>
        </p:spPr>
        <p:txBody>
          <a:bodyPr wrap="square">
            <a:spAutoFit/>
          </a:bodyPr>
          <a:lstStyle/>
          <a:p>
            <a:pPr algn="just">
              <a:lnSpc>
                <a:spcPct val="150000"/>
              </a:lnSpc>
              <a:buNone/>
            </a:pPr>
            <a:r>
              <a:rPr lang="en-US" sz="1100" dirty="0">
                <a:effectLst/>
                <a:latin typeface="Times New Roman" panose="02020603050405020304" pitchFamily="18" charset="0"/>
                <a:ea typeface="Times New Roman" panose="02020603050405020304" pitchFamily="18" charset="0"/>
              </a:rPr>
              <a:t>             The primary advantage of Forward Error Correction (FEC), as described by (Sudheer Kumar </a:t>
            </a:r>
            <a:r>
              <a:rPr lang="en-US" sz="1100" dirty="0" err="1">
                <a:effectLst/>
                <a:latin typeface="Times New Roman" panose="02020603050405020304" pitchFamily="18" charset="0"/>
                <a:ea typeface="Times New Roman" panose="02020603050405020304" pitchFamily="18" charset="0"/>
              </a:rPr>
              <a:t>Terlapu</a:t>
            </a:r>
            <a:r>
              <a:rPr lang="en-US" sz="1100" dirty="0">
                <a:effectLst/>
                <a:latin typeface="Times New Roman" panose="02020603050405020304" pitchFamily="18" charset="0"/>
                <a:ea typeface="Times New Roman" panose="02020603050405020304" pitchFamily="18" charset="0"/>
              </a:rPr>
              <a:t>, 2015), is its ability to mitigate errors during data transmission without requiring retransmissions. This is particularly beneficial in scenarios where retransmissions are difficult or impossible, or when they introduce significant delays. While FEC enhances reliability, it does so at the expense of increased bandwidth usage. The encoded output may or may not include the original information, but the redundancy added by FEC allows for error correction at the receiver. Turbo codes are a well-known example of FEC techniques.</a:t>
            </a:r>
            <a:endParaRPr lang="en-IN" sz="1100" dirty="0">
              <a:effectLst/>
              <a:latin typeface="Times New Roman" panose="02020603050405020304" pitchFamily="18" charset="0"/>
              <a:ea typeface="Times New Roman" panose="02020603050405020304" pitchFamily="18" charset="0"/>
            </a:endParaRPr>
          </a:p>
        </p:txBody>
      </p:sp>
      <p:sp>
        <p:nvSpPr>
          <p:cNvPr id="3" name="TextBox 2">
            <a:extLst>
              <a:ext uri="{FF2B5EF4-FFF2-40B4-BE49-F238E27FC236}">
                <a16:creationId xmlns:a16="http://schemas.microsoft.com/office/drawing/2014/main" id="{824BB8FB-F231-9175-2BF3-095C4007EDD2}"/>
              </a:ext>
            </a:extLst>
          </p:cNvPr>
          <p:cNvSpPr txBox="1"/>
          <p:nvPr/>
        </p:nvSpPr>
        <p:spPr>
          <a:xfrm>
            <a:off x="3275464" y="9450659"/>
            <a:ext cx="3596184" cy="230832"/>
          </a:xfrm>
          <a:prstGeom prst="rect">
            <a:avLst/>
          </a:prstGeom>
          <a:noFill/>
        </p:spPr>
        <p:txBody>
          <a:bodyPr wrap="square">
            <a:spAutoFit/>
          </a:bodyPr>
          <a:lstStyle/>
          <a:p>
            <a:r>
              <a:rPr lang="en-US" sz="900" dirty="0">
                <a:latin typeface="Times New Roman" panose="02020603050405020304" pitchFamily="18" charset="0"/>
              </a:rPr>
              <a:t>7</a:t>
            </a:r>
            <a:endParaRPr lang="en-IN" sz="900" dirty="0"/>
          </a:p>
        </p:txBody>
      </p:sp>
    </p:spTree>
    <p:extLst>
      <p:ext uri="{BB962C8B-B14F-4D97-AF65-F5344CB8AC3E}">
        <p14:creationId xmlns:p14="http://schemas.microsoft.com/office/powerpoint/2010/main" val="25234166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A9C748-B3BA-F232-2A22-863B2133ACEE}"/>
              </a:ext>
            </a:extLst>
          </p:cNvPr>
          <p:cNvSpPr txBox="1"/>
          <p:nvPr/>
        </p:nvSpPr>
        <p:spPr>
          <a:xfrm>
            <a:off x="295602" y="697058"/>
            <a:ext cx="5375993" cy="307777"/>
          </a:xfrm>
          <a:prstGeom prst="rect">
            <a:avLst/>
          </a:prstGeom>
          <a:noFill/>
        </p:spPr>
        <p:txBody>
          <a:bodyPr wrap="square">
            <a:spAutoFit/>
          </a:bodyPr>
          <a:lstStyle/>
          <a:p>
            <a:pPr marL="521335" algn="just">
              <a:spcBef>
                <a:spcPts val="450"/>
              </a:spcBef>
              <a:buNone/>
            </a:pPr>
            <a:r>
              <a:rPr lang="en-US" sz="1400" b="1" dirty="0">
                <a:effectLst/>
                <a:latin typeface="Times New Roman" panose="02020603050405020304" pitchFamily="18" charset="0"/>
                <a:ea typeface="Times New Roman" panose="02020603050405020304" pitchFamily="18" charset="0"/>
              </a:rPr>
              <a:t>1.</a:t>
            </a:r>
            <a:r>
              <a:rPr lang="en-US" sz="1400" b="1" dirty="0">
                <a:latin typeface="Times New Roman" panose="02020603050405020304" pitchFamily="18" charset="0"/>
                <a:ea typeface="Times New Roman" panose="02020603050405020304" pitchFamily="18" charset="0"/>
              </a:rPr>
              <a:t>6</a:t>
            </a:r>
            <a:r>
              <a:rPr lang="en-US" sz="1400" b="1" dirty="0">
                <a:effectLst/>
                <a:latin typeface="Times New Roman" panose="02020603050405020304" pitchFamily="18" charset="0"/>
                <a:ea typeface="Times New Roman" panose="02020603050405020304" pitchFamily="18" charset="0"/>
              </a:rPr>
              <a:t>.</a:t>
            </a:r>
            <a:r>
              <a:rPr lang="en-US" sz="1400" b="1" spc="10" dirty="0">
                <a:effectLst/>
                <a:latin typeface="Times New Roman" panose="02020603050405020304" pitchFamily="18" charset="0"/>
                <a:ea typeface="Times New Roman" panose="02020603050405020304" pitchFamily="18" charset="0"/>
              </a:rPr>
              <a:t>   MOTIVATION OF THE PROJECT</a:t>
            </a:r>
            <a:endParaRPr lang="en-IN" sz="1400" b="1" dirty="0">
              <a:effectLst/>
              <a:latin typeface="Times New Roman" panose="02020603050405020304" pitchFamily="18" charset="0"/>
              <a:ea typeface="Times New Roman" panose="02020603050405020304" pitchFamily="18" charset="0"/>
            </a:endParaRPr>
          </a:p>
        </p:txBody>
      </p:sp>
      <p:sp>
        <p:nvSpPr>
          <p:cNvPr id="4" name="TextBox 3">
            <a:extLst>
              <a:ext uri="{FF2B5EF4-FFF2-40B4-BE49-F238E27FC236}">
                <a16:creationId xmlns:a16="http://schemas.microsoft.com/office/drawing/2014/main" id="{5B954D62-1F88-02C5-521A-4088DBB5022B}"/>
              </a:ext>
            </a:extLst>
          </p:cNvPr>
          <p:cNvSpPr txBox="1"/>
          <p:nvPr/>
        </p:nvSpPr>
        <p:spPr>
          <a:xfrm>
            <a:off x="1085127" y="1200184"/>
            <a:ext cx="5375993" cy="6155916"/>
          </a:xfrm>
          <a:prstGeom prst="rect">
            <a:avLst/>
          </a:prstGeom>
          <a:noFill/>
        </p:spPr>
        <p:txBody>
          <a:bodyPr wrap="square">
            <a:spAutoFit/>
          </a:bodyPr>
          <a:lstStyle/>
          <a:p>
            <a:pPr algn="just">
              <a:lnSpc>
                <a:spcPct val="150000"/>
              </a:lnSpc>
              <a:buNone/>
            </a:pPr>
            <a:r>
              <a:rPr lang="en-US" sz="1100" dirty="0">
                <a:effectLst/>
                <a:latin typeface="Times New Roman" panose="02020603050405020304" pitchFamily="18" charset="0"/>
                <a:ea typeface="Times New Roman" panose="02020603050405020304" pitchFamily="18" charset="0"/>
              </a:rPr>
              <a:t>             Claude Shannon's 1948 work on reliable communication over noisy channels revolutionized the field. His Noisy Channel Coding Theorem proved that reliable communication is possible, even in the presence of noise, as long as the transmission rate remains below the channel's capacity</a:t>
            </a:r>
            <a:r>
              <a:rPr lang="en-IN" sz="1100" dirty="0">
                <a:latin typeface="Times New Roman" panose="02020603050405020304" pitchFamily="18" charset="0"/>
                <a:ea typeface="CMR12"/>
              </a:rPr>
              <a:t>[2]</a:t>
            </a:r>
            <a:r>
              <a:rPr lang="en-US" sz="1100" dirty="0">
                <a:effectLst/>
                <a:latin typeface="Times New Roman" panose="02020603050405020304" pitchFamily="18" charset="0"/>
                <a:ea typeface="Times New Roman" panose="02020603050405020304" pitchFamily="18" charset="0"/>
              </a:rPr>
              <a:t>. This groundbreaking concept spurred significant research, particularly in the 1980s and 90s, leading to practical advancements in coding methods like binary convolutional and block codes, soft decoding, and iterative decoding techniques. These advancements have had a profound impact on various communication technologies, including wireless, satellite, and space </a:t>
            </a:r>
            <a:r>
              <a:rPr lang="en-US" sz="1100" dirty="0" err="1">
                <a:effectLst/>
                <a:latin typeface="Times New Roman" panose="02020603050405020304" pitchFamily="18" charset="0"/>
                <a:ea typeface="Times New Roman" panose="02020603050405020304" pitchFamily="18" charset="0"/>
              </a:rPr>
              <a:t>communication.Following</a:t>
            </a:r>
            <a:r>
              <a:rPr lang="en-US" sz="1100" dirty="0">
                <a:effectLst/>
                <a:latin typeface="Times New Roman" panose="02020603050405020304" pitchFamily="18" charset="0"/>
                <a:ea typeface="Times New Roman" panose="02020603050405020304" pitchFamily="18" charset="0"/>
              </a:rPr>
              <a:t> Shannon's work on error-correcting codes, research focused on creating practical codes with strong error-correction and efficient decoding. In 1993, turbo codes, a random-like code with efficient iterative decoding, were introduced. These codes achieve near-optimal error-rate performance, within 1 dB of the Shannon limit, according to some researchers. </a:t>
            </a:r>
            <a:r>
              <a:rPr lang="en-US" sz="1100" dirty="0" err="1">
                <a:effectLst/>
                <a:latin typeface="Times New Roman" panose="02020603050405020304" pitchFamily="18" charset="0"/>
                <a:ea typeface="Times New Roman" panose="02020603050405020304" pitchFamily="18" charset="0"/>
              </a:rPr>
              <a:t>Berrou</a:t>
            </a:r>
            <a:r>
              <a:rPr lang="en-US" sz="1100" dirty="0">
                <a:effectLst/>
                <a:latin typeface="Times New Roman" panose="02020603050405020304" pitchFamily="18" charset="0"/>
                <a:ea typeface="Times New Roman" panose="02020603050405020304" pitchFamily="18" charset="0"/>
              </a:rPr>
              <a:t> et al. pioneered the development of turbo codes in 1993. A key characteristic of turbo codes is the use of concatenated constituent codes, linked by a pseudo-random </a:t>
            </a:r>
            <a:r>
              <a:rPr lang="en-US" sz="1100" dirty="0" err="1">
                <a:effectLst/>
                <a:latin typeface="Times New Roman" panose="02020603050405020304" pitchFamily="18" charset="0"/>
                <a:ea typeface="Times New Roman" panose="02020603050405020304" pitchFamily="18" charset="0"/>
              </a:rPr>
              <a:t>interleaver</a:t>
            </a:r>
            <a:r>
              <a:rPr lang="en-US" sz="1100" dirty="0">
                <a:effectLst/>
                <a:latin typeface="Times New Roman" panose="02020603050405020304" pitchFamily="18" charset="0"/>
                <a:ea typeface="Times New Roman" panose="02020603050405020304" pitchFamily="18" charset="0"/>
              </a:rPr>
              <a:t>. This </a:t>
            </a:r>
            <a:r>
              <a:rPr lang="en-US" sz="1100" dirty="0" err="1">
                <a:effectLst/>
                <a:latin typeface="Times New Roman" panose="02020603050405020304" pitchFamily="18" charset="0"/>
                <a:ea typeface="Times New Roman" panose="02020603050405020304" pitchFamily="18" charset="0"/>
              </a:rPr>
              <a:t>interleaver</a:t>
            </a:r>
            <a:r>
              <a:rPr lang="en-US" sz="1100" dirty="0">
                <a:effectLst/>
                <a:latin typeface="Times New Roman" panose="02020603050405020304" pitchFamily="18" charset="0"/>
                <a:ea typeface="Times New Roman" panose="02020603050405020304" pitchFamily="18" charset="0"/>
              </a:rPr>
              <a:t> scrambles the data before it's encoded by the second constituent code, which helps spread errors and improve the code's performance in noisy channels [3]. In the context of turbo codes, the decoding process relies on constituent decoders that are either Maximum A-Posteriori (MAP) or Soft-Input Soft-Output (SISO) in nature. These decoders operate iteratively, exchanging crucial information to refine their estimations of the transmitted data.  Major influential-resources on random-like codes and iterative decoding are reported in [</a:t>
            </a:r>
            <a:r>
              <a:rPr lang="en-US" sz="1100" dirty="0">
                <a:latin typeface="Times New Roman" panose="02020603050405020304" pitchFamily="18" charset="0"/>
                <a:ea typeface="Times New Roman" panose="02020603050405020304" pitchFamily="18" charset="0"/>
              </a:rPr>
              <a:t>3</a:t>
            </a:r>
            <a:r>
              <a:rPr lang="en-US" sz="1100" dirty="0">
                <a:effectLst/>
                <a:latin typeface="Times New Roman" panose="02020603050405020304" pitchFamily="18" charset="0"/>
                <a:ea typeface="Times New Roman" panose="02020603050405020304" pitchFamily="18" charset="0"/>
              </a:rPr>
              <a:t>]. Benedetto et al.[</a:t>
            </a:r>
            <a:r>
              <a:rPr lang="en-US" sz="1100" dirty="0">
                <a:latin typeface="Times New Roman" panose="02020603050405020304" pitchFamily="18" charset="0"/>
                <a:ea typeface="Times New Roman" panose="02020603050405020304" pitchFamily="18" charset="0"/>
              </a:rPr>
              <a:t>3</a:t>
            </a:r>
            <a:r>
              <a:rPr lang="en-US" sz="1100" dirty="0">
                <a:effectLst/>
                <a:latin typeface="Times New Roman" panose="02020603050405020304" pitchFamily="18" charset="0"/>
                <a:ea typeface="Times New Roman" panose="02020603050405020304" pitchFamily="18" charset="0"/>
              </a:rPr>
              <a:t>] provide a strong theoretical basis for the near-optimal error-rate performance of turbo codes in their work, cited as references and this work helps to explain why turbo codes achieve performance close to the theoretical limit, particularly in their ability to achieve near-optimal error rates through iterative decoding.</a:t>
            </a:r>
            <a:endParaRPr lang="en-IN" sz="1100"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7CB62483-2E90-9968-2886-42B3D2E08A1C}"/>
              </a:ext>
            </a:extLst>
          </p:cNvPr>
          <p:cNvSpPr txBox="1"/>
          <p:nvPr/>
        </p:nvSpPr>
        <p:spPr>
          <a:xfrm>
            <a:off x="1085126" y="7445829"/>
            <a:ext cx="5375993" cy="826958"/>
          </a:xfrm>
          <a:prstGeom prst="rect">
            <a:avLst/>
          </a:prstGeom>
          <a:noFill/>
        </p:spPr>
        <p:txBody>
          <a:bodyPr wrap="square">
            <a:spAutoFit/>
          </a:bodyPr>
          <a:lstStyle/>
          <a:p>
            <a:pPr algn="just">
              <a:lnSpc>
                <a:spcPct val="150000"/>
              </a:lnSpc>
            </a:pPr>
            <a:r>
              <a:rPr lang="en-US" sz="1100" dirty="0">
                <a:effectLst/>
                <a:latin typeface="Times New Roman" panose="02020603050405020304" pitchFamily="18" charset="0"/>
                <a:ea typeface="Times New Roman" panose="02020603050405020304" pitchFamily="18" charset="0"/>
              </a:rPr>
              <a:t>            The project's core motivation is to delve into turbo codes, exploring their modeling using computation models and optimizing their implementation for both encoding and decoding. A key challenge is the iterative decoding process in turbo decoders, which </a:t>
            </a:r>
            <a:endParaRPr lang="en-IN" sz="1100" dirty="0"/>
          </a:p>
        </p:txBody>
      </p:sp>
      <p:sp>
        <p:nvSpPr>
          <p:cNvPr id="3" name="TextBox 2">
            <a:extLst>
              <a:ext uri="{FF2B5EF4-FFF2-40B4-BE49-F238E27FC236}">
                <a16:creationId xmlns:a16="http://schemas.microsoft.com/office/drawing/2014/main" id="{AF6027E7-C1A4-0F24-3FF4-DCFE0CC9FB29}"/>
              </a:ext>
            </a:extLst>
          </p:cNvPr>
          <p:cNvSpPr txBox="1"/>
          <p:nvPr/>
        </p:nvSpPr>
        <p:spPr>
          <a:xfrm>
            <a:off x="3275464" y="9450659"/>
            <a:ext cx="3596184" cy="230832"/>
          </a:xfrm>
          <a:prstGeom prst="rect">
            <a:avLst/>
          </a:prstGeom>
          <a:noFill/>
        </p:spPr>
        <p:txBody>
          <a:bodyPr wrap="square">
            <a:spAutoFit/>
          </a:bodyPr>
          <a:lstStyle/>
          <a:p>
            <a:r>
              <a:rPr lang="en-US" sz="900" dirty="0">
                <a:latin typeface="Times New Roman" panose="02020603050405020304" pitchFamily="18" charset="0"/>
              </a:rPr>
              <a:t>8</a:t>
            </a:r>
            <a:endParaRPr lang="en-IN" sz="900" dirty="0"/>
          </a:p>
        </p:txBody>
      </p:sp>
    </p:spTree>
    <p:extLst>
      <p:ext uri="{BB962C8B-B14F-4D97-AF65-F5344CB8AC3E}">
        <p14:creationId xmlns:p14="http://schemas.microsoft.com/office/powerpoint/2010/main" val="3926095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732200-9E18-CF49-1391-4A00633330BC}"/>
            </a:ext>
          </a:extLst>
        </p:cNvPr>
        <p:cNvGrpSpPr/>
        <p:nvPr/>
      </p:nvGrpSpPr>
      <p:grpSpPr>
        <a:xfrm>
          <a:off x="0" y="0"/>
          <a:ext cx="0" cy="0"/>
          <a:chOff x="0" y="0"/>
          <a:chExt cx="0" cy="0"/>
        </a:xfrm>
      </p:grpSpPr>
      <p:grpSp>
        <p:nvGrpSpPr>
          <p:cNvPr id="11" name="Group 10">
            <a:extLst>
              <a:ext uri="{FF2B5EF4-FFF2-40B4-BE49-F238E27FC236}">
                <a16:creationId xmlns:a16="http://schemas.microsoft.com/office/drawing/2014/main" id="{CB41EE59-455F-AABD-6956-C7903DEA7057}"/>
              </a:ext>
            </a:extLst>
          </p:cNvPr>
          <p:cNvGrpSpPr/>
          <p:nvPr/>
        </p:nvGrpSpPr>
        <p:grpSpPr>
          <a:xfrm>
            <a:off x="0" y="0"/>
            <a:ext cx="6858000" cy="8823158"/>
            <a:chOff x="0" y="0"/>
            <a:chExt cx="6858000" cy="8823158"/>
          </a:xfrm>
        </p:grpSpPr>
        <p:sp>
          <p:nvSpPr>
            <p:cNvPr id="5" name="TextBox 4">
              <a:extLst>
                <a:ext uri="{FF2B5EF4-FFF2-40B4-BE49-F238E27FC236}">
                  <a16:creationId xmlns:a16="http://schemas.microsoft.com/office/drawing/2014/main" id="{039AFF13-7592-F15F-F1BD-51879F76A1EA}"/>
                </a:ext>
              </a:extLst>
            </p:cNvPr>
            <p:cNvSpPr txBox="1"/>
            <p:nvPr/>
          </p:nvSpPr>
          <p:spPr>
            <a:xfrm>
              <a:off x="600501" y="944835"/>
              <a:ext cx="5773003" cy="6471002"/>
            </a:xfrm>
            <a:prstGeom prst="rect">
              <a:avLst/>
            </a:prstGeom>
            <a:noFill/>
          </p:spPr>
          <p:txBody>
            <a:bodyPr wrap="square">
              <a:spAutoFit/>
            </a:bodyPr>
            <a:lstStyle/>
            <a:p>
              <a:pPr marL="83185" marR="455930" algn="ctr">
                <a:spcBef>
                  <a:spcPts val="340"/>
                </a:spcBef>
                <a:buNone/>
              </a:pPr>
              <a:r>
                <a:rPr lang="en-US" sz="1400" i="1" dirty="0">
                  <a:effectLst/>
                  <a:latin typeface="Times New Roman" panose="02020603050405020304" pitchFamily="18" charset="0"/>
                  <a:ea typeface="Times New Roman" panose="02020603050405020304" pitchFamily="18" charset="0"/>
                </a:rPr>
                <a:t>       A</a:t>
              </a:r>
              <a:r>
                <a:rPr lang="en-US" sz="1400" i="1" spc="-15" dirty="0">
                  <a:effectLst/>
                  <a:latin typeface="Times New Roman" panose="02020603050405020304" pitchFamily="18" charset="0"/>
                  <a:ea typeface="Times New Roman" panose="02020603050405020304" pitchFamily="18" charset="0"/>
                </a:rPr>
                <a:t> </a:t>
              </a:r>
              <a:r>
                <a:rPr lang="en-US" sz="1400" i="1" dirty="0">
                  <a:effectLst/>
                  <a:latin typeface="Times New Roman" panose="02020603050405020304" pitchFamily="18" charset="0"/>
                  <a:ea typeface="Times New Roman" panose="02020603050405020304" pitchFamily="18" charset="0"/>
                </a:rPr>
                <a:t>project</a:t>
              </a:r>
              <a:r>
                <a:rPr lang="en-US" sz="1400" i="1" spc="-15" dirty="0">
                  <a:effectLst/>
                  <a:latin typeface="Times New Roman" panose="02020603050405020304" pitchFamily="18" charset="0"/>
                  <a:ea typeface="Times New Roman" panose="02020603050405020304" pitchFamily="18" charset="0"/>
                </a:rPr>
                <a:t> </a:t>
              </a:r>
              <a:r>
                <a:rPr lang="en-US" sz="1400" i="1" dirty="0">
                  <a:effectLst/>
                  <a:latin typeface="Times New Roman" panose="02020603050405020304" pitchFamily="18" charset="0"/>
                  <a:ea typeface="Times New Roman" panose="02020603050405020304" pitchFamily="18" charset="0"/>
                </a:rPr>
                <a:t>report</a:t>
              </a:r>
              <a:r>
                <a:rPr lang="en-US" sz="1400" i="1" spc="-15" dirty="0">
                  <a:effectLst/>
                  <a:latin typeface="Times New Roman" panose="02020603050405020304" pitchFamily="18" charset="0"/>
                  <a:ea typeface="Times New Roman" panose="02020603050405020304" pitchFamily="18" charset="0"/>
                </a:rPr>
                <a:t> </a:t>
              </a:r>
              <a:r>
                <a:rPr lang="en-US" sz="1400" i="1" spc="-25" dirty="0">
                  <a:effectLst/>
                  <a:latin typeface="Times New Roman" panose="02020603050405020304" pitchFamily="18" charset="0"/>
                  <a:ea typeface="Times New Roman" panose="02020603050405020304" pitchFamily="18" charset="0"/>
                </a:rPr>
                <a:t>on</a:t>
              </a:r>
              <a:endParaRPr lang="en-IN" sz="1200" dirty="0">
                <a:effectLst/>
                <a:latin typeface="Times New Roman" panose="02020603050405020304" pitchFamily="18" charset="0"/>
                <a:ea typeface="Times New Roman" panose="02020603050405020304" pitchFamily="18" charset="0"/>
              </a:endParaRPr>
            </a:p>
            <a:p>
              <a:pPr algn="ctr">
                <a:buNone/>
              </a:pPr>
              <a:r>
                <a:rPr lang="en-US" sz="1400" i="1"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algn="ctr">
                <a:spcBef>
                  <a:spcPts val="55"/>
                </a:spcBef>
                <a:buNone/>
              </a:pPr>
              <a:r>
                <a:rPr lang="en-US" sz="1400" i="1"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PERFORMANCE OPTIMIZATION OF EFFICIENT PIPELINED TURBO ENCODER AND DECODER</a:t>
              </a:r>
              <a:endParaRPr lang="en-IN" b="1" dirty="0">
                <a:latin typeface="Times New Roman" panose="02020603050405020304" pitchFamily="18" charset="0"/>
                <a:cs typeface="Times New Roman" panose="02020603050405020304" pitchFamily="18" charset="0"/>
              </a:endParaRPr>
            </a:p>
            <a:p>
              <a:pPr algn="ctr">
                <a:spcBef>
                  <a:spcPts val="5"/>
                </a:spcBef>
                <a:buNone/>
              </a:pPr>
              <a:r>
                <a:rPr lang="en-US" sz="2800" b="1"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marL="83185" marR="440690" algn="ctr">
                <a:buNone/>
              </a:pPr>
              <a:r>
                <a:rPr lang="en-US" sz="1600" i="1" dirty="0">
                  <a:effectLst/>
                  <a:latin typeface="Times New Roman" panose="02020603050405020304" pitchFamily="18" charset="0"/>
                  <a:ea typeface="Times New Roman" panose="02020603050405020304" pitchFamily="18" charset="0"/>
                </a:rPr>
                <a:t>         Submitted in partial</a:t>
              </a:r>
              <a:r>
                <a:rPr lang="en-US" sz="1600" i="1" spc="5" dirty="0">
                  <a:effectLst/>
                  <a:latin typeface="Times New Roman" panose="02020603050405020304" pitchFamily="18" charset="0"/>
                  <a:ea typeface="Times New Roman" panose="02020603050405020304" pitchFamily="18" charset="0"/>
                </a:rPr>
                <a:t> </a:t>
              </a:r>
              <a:r>
                <a:rPr lang="en-US" sz="1600" i="1" dirty="0">
                  <a:effectLst/>
                  <a:latin typeface="Times New Roman" panose="02020603050405020304" pitchFamily="18" charset="0"/>
                  <a:ea typeface="Times New Roman" panose="02020603050405020304" pitchFamily="18" charset="0"/>
                </a:rPr>
                <a:t>fulfilment</a:t>
              </a:r>
              <a:r>
                <a:rPr lang="en-US" sz="1600" i="1" spc="5" dirty="0">
                  <a:effectLst/>
                  <a:latin typeface="Times New Roman" panose="02020603050405020304" pitchFamily="18" charset="0"/>
                  <a:ea typeface="Times New Roman" panose="02020603050405020304" pitchFamily="18" charset="0"/>
                </a:rPr>
                <a:t> </a:t>
              </a:r>
              <a:r>
                <a:rPr lang="en-US" sz="1600" i="1" dirty="0">
                  <a:effectLst/>
                  <a:latin typeface="Times New Roman" panose="02020603050405020304" pitchFamily="18" charset="0"/>
                  <a:ea typeface="Times New Roman" panose="02020603050405020304" pitchFamily="18" charset="0"/>
                </a:rPr>
                <a:t>of the</a:t>
              </a:r>
              <a:r>
                <a:rPr lang="en-US" sz="1600" i="1" spc="5" dirty="0">
                  <a:effectLst/>
                  <a:latin typeface="Times New Roman" panose="02020603050405020304" pitchFamily="18" charset="0"/>
                  <a:ea typeface="Times New Roman" panose="02020603050405020304" pitchFamily="18" charset="0"/>
                </a:rPr>
                <a:t> </a:t>
              </a:r>
              <a:r>
                <a:rPr lang="en-US" sz="1600" i="1" dirty="0">
                  <a:effectLst/>
                  <a:latin typeface="Times New Roman" panose="02020603050405020304" pitchFamily="18" charset="0"/>
                  <a:ea typeface="Times New Roman" panose="02020603050405020304" pitchFamily="18" charset="0"/>
                </a:rPr>
                <a:t>requirements</a:t>
              </a:r>
              <a:r>
                <a:rPr lang="en-US" sz="1600" i="1" spc="40" dirty="0">
                  <a:effectLst/>
                  <a:latin typeface="Times New Roman" panose="02020603050405020304" pitchFamily="18" charset="0"/>
                  <a:ea typeface="Times New Roman" panose="02020603050405020304" pitchFamily="18" charset="0"/>
                </a:rPr>
                <a:t> </a:t>
              </a:r>
              <a:r>
                <a:rPr lang="en-US" sz="1600" i="1" dirty="0">
                  <a:effectLst/>
                  <a:latin typeface="Times New Roman" panose="02020603050405020304" pitchFamily="18" charset="0"/>
                  <a:ea typeface="Times New Roman" panose="02020603050405020304" pitchFamily="18" charset="0"/>
                </a:rPr>
                <a:t>for</a:t>
              </a:r>
              <a:r>
                <a:rPr lang="en-US" sz="1600" i="1" spc="35" dirty="0">
                  <a:effectLst/>
                  <a:latin typeface="Times New Roman" panose="02020603050405020304" pitchFamily="18" charset="0"/>
                  <a:ea typeface="Times New Roman" panose="02020603050405020304" pitchFamily="18" charset="0"/>
                </a:rPr>
                <a:t> </a:t>
              </a:r>
              <a:r>
                <a:rPr lang="en-US" sz="1600" i="1" dirty="0">
                  <a:effectLst/>
                  <a:latin typeface="Times New Roman" panose="02020603050405020304" pitchFamily="18" charset="0"/>
                  <a:ea typeface="Times New Roman" panose="02020603050405020304" pitchFamily="18" charset="0"/>
                </a:rPr>
                <a:t>the degree</a:t>
              </a:r>
              <a:r>
                <a:rPr lang="en-US" sz="1600" i="1" spc="15" dirty="0">
                  <a:effectLst/>
                  <a:latin typeface="Times New Roman" panose="02020603050405020304" pitchFamily="18" charset="0"/>
                  <a:ea typeface="Times New Roman" panose="02020603050405020304" pitchFamily="18" charset="0"/>
                </a:rPr>
                <a:t> </a:t>
              </a:r>
              <a:r>
                <a:rPr lang="en-US" sz="1600" i="1" spc="-25" dirty="0">
                  <a:effectLst/>
                  <a:latin typeface="Times New Roman" panose="02020603050405020304" pitchFamily="18" charset="0"/>
                  <a:ea typeface="Times New Roman" panose="02020603050405020304" pitchFamily="18" charset="0"/>
                </a:rPr>
                <a:t>of</a:t>
              </a:r>
              <a:endParaRPr lang="en-IN" sz="1200" dirty="0">
                <a:effectLst/>
                <a:latin typeface="Times New Roman" panose="02020603050405020304" pitchFamily="18" charset="0"/>
                <a:ea typeface="Times New Roman" panose="02020603050405020304" pitchFamily="18" charset="0"/>
              </a:endParaRPr>
            </a:p>
            <a:p>
              <a:pPr algn="ctr">
                <a:buNone/>
              </a:pPr>
              <a:r>
                <a:rPr lang="en-US" sz="1600" i="1"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algn="ctr">
                <a:buNone/>
              </a:pPr>
              <a:r>
                <a:rPr lang="en-US" sz="1600" i="1"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algn="ctr">
                <a:spcBef>
                  <a:spcPts val="20"/>
                </a:spcBef>
                <a:buNone/>
              </a:pPr>
              <a:r>
                <a:rPr lang="en-US" sz="1400" i="1"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Masters</a:t>
              </a:r>
              <a:r>
                <a:rPr lang="en-US" sz="2400" b="1" spc="-55"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of</a:t>
              </a:r>
              <a:r>
                <a:rPr lang="en-US" sz="2400" b="1" spc="10" dirty="0">
                  <a:effectLst/>
                  <a:latin typeface="Times New Roman" panose="02020603050405020304" pitchFamily="18" charset="0"/>
                  <a:ea typeface="Times New Roman" panose="02020603050405020304" pitchFamily="18" charset="0"/>
                </a:rPr>
                <a:t> </a:t>
              </a:r>
              <a:r>
                <a:rPr lang="en-US" sz="2400" b="1" spc="-10" dirty="0">
                  <a:effectLst/>
                  <a:latin typeface="Times New Roman" panose="02020603050405020304" pitchFamily="18" charset="0"/>
                  <a:ea typeface="Times New Roman" panose="02020603050405020304" pitchFamily="18" charset="0"/>
                </a:rPr>
                <a:t>Technology</a:t>
              </a:r>
              <a:endParaRPr lang="en-IN" sz="1200" dirty="0">
                <a:effectLst/>
                <a:latin typeface="Times New Roman" panose="02020603050405020304" pitchFamily="18" charset="0"/>
                <a:ea typeface="Times New Roman" panose="02020603050405020304" pitchFamily="18" charset="0"/>
              </a:endParaRPr>
            </a:p>
            <a:p>
              <a:pPr marL="83185" marR="83185" algn="ctr">
                <a:spcBef>
                  <a:spcPts val="1170"/>
                </a:spcBef>
                <a:buNone/>
              </a:pPr>
              <a:r>
                <a:rPr lang="en-US" sz="2400" spc="-25" dirty="0">
                  <a:effectLst/>
                  <a:latin typeface="Times New Roman" panose="02020603050405020304" pitchFamily="18" charset="0"/>
                  <a:ea typeface="Times New Roman" panose="02020603050405020304" pitchFamily="18" charset="0"/>
                </a:rPr>
                <a:t>In</a:t>
              </a:r>
              <a:endParaRPr lang="en-IN" sz="1200" dirty="0">
                <a:effectLst/>
                <a:latin typeface="Times New Roman" panose="02020603050405020304" pitchFamily="18" charset="0"/>
                <a:ea typeface="Times New Roman" panose="02020603050405020304" pitchFamily="18" charset="0"/>
              </a:endParaRPr>
            </a:p>
            <a:p>
              <a:pPr marL="793750" marR="705485" algn="ctr">
                <a:spcBef>
                  <a:spcPts val="1355"/>
                </a:spcBef>
                <a:buNone/>
              </a:pPr>
              <a:r>
                <a:rPr lang="en-US" sz="2400" b="1" dirty="0">
                  <a:effectLst/>
                  <a:latin typeface="Times New Roman" panose="02020603050405020304" pitchFamily="18" charset="0"/>
                  <a:ea typeface="Times New Roman" panose="02020603050405020304" pitchFamily="18" charset="0"/>
                </a:rPr>
                <a:t>VLSI</a:t>
              </a:r>
              <a:r>
                <a:rPr lang="en-US" sz="2400" b="1" spc="-20" dirty="0">
                  <a:effectLst/>
                  <a:latin typeface="Times New Roman" panose="02020603050405020304" pitchFamily="18" charset="0"/>
                  <a:ea typeface="Times New Roman" panose="02020603050405020304" pitchFamily="18" charset="0"/>
                </a:rPr>
                <a:t> </a:t>
              </a:r>
              <a:r>
                <a:rPr lang="en-US" sz="2400" b="1" spc="-10" dirty="0">
                  <a:effectLst/>
                  <a:latin typeface="Times New Roman" panose="02020603050405020304" pitchFamily="18" charset="0"/>
                  <a:ea typeface="Times New Roman" panose="02020603050405020304" pitchFamily="18" charset="0"/>
                </a:rPr>
                <a:t>Design</a:t>
              </a:r>
              <a:endParaRPr lang="en-IN" sz="1200" dirty="0">
                <a:effectLst/>
                <a:latin typeface="Times New Roman" panose="02020603050405020304" pitchFamily="18" charset="0"/>
                <a:ea typeface="Times New Roman" panose="02020603050405020304" pitchFamily="18" charset="0"/>
              </a:endParaRPr>
            </a:p>
            <a:p>
              <a:pPr algn="ctr">
                <a:spcBef>
                  <a:spcPts val="5"/>
                </a:spcBef>
                <a:buNone/>
              </a:pPr>
              <a:r>
                <a:rPr lang="en-US" sz="3600" b="1" dirty="0">
                  <a:effectLst/>
                  <a:latin typeface="Times New Roman" panose="02020603050405020304" pitchFamily="18" charset="0"/>
                  <a:ea typeface="Times New Roman" panose="02020603050405020304" pitchFamily="18" charset="0"/>
                </a:rPr>
                <a:t>  </a:t>
              </a:r>
              <a:r>
                <a:rPr lang="en-US" sz="1600" i="1" spc="-25" dirty="0">
                  <a:effectLst/>
                  <a:latin typeface="Times New Roman" panose="02020603050405020304" pitchFamily="18" charset="0"/>
                  <a:ea typeface="Times New Roman" panose="02020603050405020304" pitchFamily="18" charset="0"/>
                </a:rPr>
                <a:t>By</a:t>
              </a:r>
              <a:endParaRPr lang="en-IN" sz="1200" dirty="0">
                <a:effectLst/>
                <a:latin typeface="Times New Roman" panose="02020603050405020304" pitchFamily="18" charset="0"/>
                <a:ea typeface="Times New Roman" panose="02020603050405020304" pitchFamily="18" charset="0"/>
              </a:endParaRPr>
            </a:p>
            <a:p>
              <a:pPr algn="ctr">
                <a:buNone/>
              </a:pPr>
              <a:r>
                <a:rPr lang="en-US" sz="1600" i="1"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marL="83185" marR="450215" algn="ctr">
                <a:spcBef>
                  <a:spcPts val="1205"/>
                </a:spcBef>
                <a:buNone/>
              </a:pPr>
              <a:r>
                <a:rPr lang="en-US" sz="1800" b="1" kern="0" dirty="0">
                  <a:effectLst/>
                  <a:latin typeface="Times New Roman" panose="02020603050405020304" pitchFamily="18" charset="0"/>
                  <a:ea typeface="Times New Roman" panose="02020603050405020304" pitchFamily="18" charset="0"/>
                </a:rPr>
                <a:t>          ABHISHEK PATNAIK</a:t>
              </a:r>
              <a:r>
                <a:rPr lang="en-US" sz="1800" b="1" kern="0" spc="-35" dirty="0">
                  <a:effectLst/>
                  <a:latin typeface="Times New Roman" panose="02020603050405020304" pitchFamily="18" charset="0"/>
                  <a:ea typeface="Times New Roman" panose="02020603050405020304" pitchFamily="18" charset="0"/>
                </a:rPr>
                <a:t> </a:t>
              </a:r>
              <a:r>
                <a:rPr lang="en-US" sz="1800" b="1" kern="0" spc="-10" dirty="0">
                  <a:effectLst/>
                  <a:latin typeface="Times New Roman" panose="02020603050405020304" pitchFamily="18" charset="0"/>
                  <a:ea typeface="Times New Roman" panose="02020603050405020304" pitchFamily="18" charset="0"/>
                </a:rPr>
                <a:t>(23MVD0049)</a:t>
              </a:r>
              <a:endParaRPr lang="en-IN" sz="1800" b="1" kern="0" dirty="0">
                <a:effectLst/>
                <a:latin typeface="Times New Roman" panose="02020603050405020304" pitchFamily="18" charset="0"/>
                <a:ea typeface="Times New Roman" panose="02020603050405020304" pitchFamily="18" charset="0"/>
              </a:endParaRPr>
            </a:p>
            <a:p>
              <a:pPr marL="83185" marR="452120" algn="ctr">
                <a:spcBef>
                  <a:spcPts val="1180"/>
                </a:spcBef>
                <a:buNone/>
              </a:pPr>
              <a:r>
                <a:rPr lang="en-US" sz="1600" b="1" dirty="0">
                  <a:effectLst/>
                  <a:latin typeface="Times New Roman" panose="02020603050405020304" pitchFamily="18" charset="0"/>
                  <a:ea typeface="Times New Roman" panose="02020603050405020304" pitchFamily="18" charset="0"/>
                </a:rPr>
                <a:t>           Under</a:t>
              </a:r>
              <a:r>
                <a:rPr lang="en-US" sz="1600" b="1" spc="-50" dirty="0">
                  <a:effectLst/>
                  <a:latin typeface="Times New Roman" panose="02020603050405020304" pitchFamily="18" charset="0"/>
                  <a:ea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rPr>
                <a:t>the</a:t>
              </a:r>
              <a:r>
                <a:rPr lang="en-US" sz="1600" b="1" spc="-45" dirty="0">
                  <a:effectLst/>
                  <a:latin typeface="Times New Roman" panose="02020603050405020304" pitchFamily="18" charset="0"/>
                  <a:ea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rPr>
                <a:t>guidance</a:t>
              </a:r>
              <a:r>
                <a:rPr lang="en-US" sz="1600" b="1" spc="-30" dirty="0">
                  <a:effectLst/>
                  <a:latin typeface="Times New Roman" panose="02020603050405020304" pitchFamily="18" charset="0"/>
                  <a:ea typeface="Times New Roman" panose="02020603050405020304" pitchFamily="18" charset="0"/>
                </a:rPr>
                <a:t> </a:t>
              </a:r>
              <a:r>
                <a:rPr lang="en-US" sz="1600" b="1" spc="-25" dirty="0">
                  <a:effectLst/>
                  <a:latin typeface="Times New Roman" panose="02020603050405020304" pitchFamily="18" charset="0"/>
                  <a:ea typeface="Times New Roman" panose="02020603050405020304" pitchFamily="18" charset="0"/>
                </a:rPr>
                <a:t>of</a:t>
              </a:r>
              <a:endParaRPr lang="en-IN" sz="1200" dirty="0">
                <a:effectLst/>
                <a:latin typeface="Times New Roman" panose="02020603050405020304" pitchFamily="18" charset="0"/>
                <a:ea typeface="Times New Roman" panose="02020603050405020304" pitchFamily="18" charset="0"/>
              </a:endParaRPr>
            </a:p>
            <a:p>
              <a:pPr marL="83185" marR="447040" algn="ctr">
                <a:spcBef>
                  <a:spcPts val="1180"/>
                </a:spcBef>
                <a:buNone/>
              </a:pPr>
              <a:r>
                <a:rPr lang="en-US" sz="1800" b="1" dirty="0">
                  <a:effectLst/>
                  <a:latin typeface="Times New Roman" panose="02020603050405020304" pitchFamily="18" charset="0"/>
                  <a:ea typeface="Times New Roman" panose="02020603050405020304" pitchFamily="18" charset="0"/>
                </a:rPr>
                <a:t>           Dr.</a:t>
              </a:r>
              <a:r>
                <a:rPr lang="en-US" sz="1800" b="1" spc="-4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Prachi Sharma </a:t>
              </a:r>
              <a:endParaRPr lang="en-IN" sz="1800" b="1" dirty="0">
                <a:effectLst/>
                <a:latin typeface="Times New Roman" panose="02020603050405020304" pitchFamily="18" charset="0"/>
                <a:ea typeface="Times New Roman" panose="02020603050405020304" pitchFamily="18" charset="0"/>
              </a:endParaRPr>
            </a:p>
          </p:txBody>
        </p:sp>
        <p:pic>
          <p:nvPicPr>
            <p:cNvPr id="6" name="image1.jpeg">
              <a:extLst>
                <a:ext uri="{FF2B5EF4-FFF2-40B4-BE49-F238E27FC236}">
                  <a16:creationId xmlns:a16="http://schemas.microsoft.com/office/drawing/2014/main" id="{835434DA-20B2-4723-B4DD-F3A2BB1DF279}"/>
                </a:ext>
              </a:extLst>
            </p:cNvPr>
            <p:cNvPicPr>
              <a:picLocks noChangeAspect="1"/>
            </p:cNvPicPr>
            <p:nvPr/>
          </p:nvPicPr>
          <p:blipFill>
            <a:blip r:embed="rId2" cstate="print"/>
            <a:stretch>
              <a:fillRect/>
            </a:stretch>
          </p:blipFill>
          <p:spPr>
            <a:xfrm>
              <a:off x="2194772" y="7351110"/>
              <a:ext cx="2611755" cy="640080"/>
            </a:xfrm>
            <a:prstGeom prst="rect">
              <a:avLst/>
            </a:prstGeom>
          </p:spPr>
        </p:pic>
        <p:sp>
          <p:nvSpPr>
            <p:cNvPr id="7" name="docshape1">
              <a:extLst>
                <a:ext uri="{FF2B5EF4-FFF2-40B4-BE49-F238E27FC236}">
                  <a16:creationId xmlns:a16="http://schemas.microsoft.com/office/drawing/2014/main" id="{1CE496B9-3AD9-4B1A-868B-58471F2E9ABB}"/>
                </a:ext>
              </a:extLst>
            </p:cNvPr>
            <p:cNvSpPr txBox="1">
              <a:spLocks noChangeArrowheads="1"/>
            </p:cNvSpPr>
            <p:nvPr/>
          </p:nvSpPr>
          <p:spPr bwMode="auto">
            <a:xfrm>
              <a:off x="1643428" y="8343123"/>
              <a:ext cx="3741737"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SCHOOL OF ELECTRONICS ENGINEERING</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docshape2">
              <a:extLst>
                <a:ext uri="{FF2B5EF4-FFF2-40B4-BE49-F238E27FC236}">
                  <a16:creationId xmlns:a16="http://schemas.microsoft.com/office/drawing/2014/main" id="{8F5286A3-BF93-CCDF-0306-D9774BE337E2}"/>
                </a:ext>
              </a:extLst>
            </p:cNvPr>
            <p:cNvSpPr txBox="1">
              <a:spLocks noChangeArrowheads="1"/>
            </p:cNvSpPr>
            <p:nvPr/>
          </p:nvSpPr>
          <p:spPr bwMode="auto">
            <a:xfrm>
              <a:off x="2850407" y="8600908"/>
              <a:ext cx="1300481"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JULY, 2025</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CCCDE3CE-AD23-E919-1A84-177FD43E1889}"/>
                </a:ext>
              </a:extLst>
            </p:cNvPr>
            <p:cNvSpPr>
              <a:spLocks noChangeArrowheads="1"/>
            </p:cNvSpPr>
            <p:nvPr/>
          </p:nvSpPr>
          <p:spPr bwMode="auto">
            <a:xfrm>
              <a:off x="0" y="0"/>
              <a:ext cx="685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0" name="Rectangle 4">
              <a:extLst>
                <a:ext uri="{FF2B5EF4-FFF2-40B4-BE49-F238E27FC236}">
                  <a16:creationId xmlns:a16="http://schemas.microsoft.com/office/drawing/2014/main" id="{5B86A2F8-3BA7-EB1C-84CE-5883154EB018}"/>
                </a:ext>
              </a:extLst>
            </p:cNvPr>
            <p:cNvSpPr>
              <a:spLocks noChangeArrowheads="1"/>
            </p:cNvSpPr>
            <p:nvPr/>
          </p:nvSpPr>
          <p:spPr bwMode="auto">
            <a:xfrm>
              <a:off x="0" y="457200"/>
              <a:ext cx="685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pSp>
    </p:spTree>
    <p:extLst>
      <p:ext uri="{BB962C8B-B14F-4D97-AF65-F5344CB8AC3E}">
        <p14:creationId xmlns:p14="http://schemas.microsoft.com/office/powerpoint/2010/main" val="31024108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A1A8CE-6977-A7AF-057E-6881EE0FFB9F}"/>
              </a:ext>
            </a:extLst>
          </p:cNvPr>
          <p:cNvSpPr txBox="1"/>
          <p:nvPr/>
        </p:nvSpPr>
        <p:spPr>
          <a:xfrm>
            <a:off x="1157467" y="395654"/>
            <a:ext cx="5289632" cy="573042"/>
          </a:xfrm>
          <a:prstGeom prst="rect">
            <a:avLst/>
          </a:prstGeom>
          <a:noFill/>
        </p:spPr>
        <p:txBody>
          <a:bodyPr wrap="square">
            <a:spAutoFit/>
          </a:bodyPr>
          <a:lstStyle/>
          <a:p>
            <a:pPr algn="just">
              <a:lnSpc>
                <a:spcPct val="150000"/>
              </a:lnSpc>
            </a:pPr>
            <a:r>
              <a:rPr lang="en-US" sz="1100" dirty="0">
                <a:effectLst/>
                <a:latin typeface="Times New Roman" panose="02020603050405020304" pitchFamily="18" charset="0"/>
                <a:ea typeface="Times New Roman" panose="02020603050405020304" pitchFamily="18" charset="0"/>
              </a:rPr>
              <a:t>contributes to latency. Therefore, efficient implementation is crucial for real-time applications, making it an active research area, according to research papers.</a:t>
            </a:r>
            <a:endParaRPr lang="en-IN" sz="1100" dirty="0"/>
          </a:p>
        </p:txBody>
      </p:sp>
      <p:sp>
        <p:nvSpPr>
          <p:cNvPr id="4" name="TextBox 3">
            <a:extLst>
              <a:ext uri="{FF2B5EF4-FFF2-40B4-BE49-F238E27FC236}">
                <a16:creationId xmlns:a16="http://schemas.microsoft.com/office/drawing/2014/main" id="{53E8B57D-07CD-2D69-0805-8D00E559FE06}"/>
              </a:ext>
            </a:extLst>
          </p:cNvPr>
          <p:cNvSpPr txBox="1"/>
          <p:nvPr/>
        </p:nvSpPr>
        <p:spPr>
          <a:xfrm>
            <a:off x="295602" y="1136901"/>
            <a:ext cx="5375993" cy="307777"/>
          </a:xfrm>
          <a:prstGeom prst="rect">
            <a:avLst/>
          </a:prstGeom>
          <a:noFill/>
        </p:spPr>
        <p:txBody>
          <a:bodyPr wrap="square">
            <a:spAutoFit/>
          </a:bodyPr>
          <a:lstStyle/>
          <a:p>
            <a:pPr marL="521335" algn="just">
              <a:spcBef>
                <a:spcPts val="450"/>
              </a:spcBef>
              <a:buNone/>
            </a:pPr>
            <a:r>
              <a:rPr lang="en-US" sz="1400" b="1" dirty="0">
                <a:effectLst/>
                <a:latin typeface="Times New Roman" panose="02020603050405020304" pitchFamily="18" charset="0"/>
                <a:ea typeface="Times New Roman" panose="02020603050405020304" pitchFamily="18" charset="0"/>
              </a:rPr>
              <a:t>1.7.</a:t>
            </a:r>
            <a:r>
              <a:rPr lang="en-US" sz="1400" b="1" spc="10" dirty="0">
                <a:effectLst/>
                <a:latin typeface="Times New Roman" panose="02020603050405020304" pitchFamily="18" charset="0"/>
                <a:ea typeface="Times New Roman" panose="02020603050405020304" pitchFamily="18" charset="0"/>
              </a:rPr>
              <a:t>   OBJECTIVE OF THE PROJECT</a:t>
            </a:r>
            <a:endParaRPr lang="en-IN" sz="1400" b="1"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C1F18B48-261A-DB8F-868C-2D256425CA71}"/>
              </a:ext>
            </a:extLst>
          </p:cNvPr>
          <p:cNvSpPr txBox="1"/>
          <p:nvPr/>
        </p:nvSpPr>
        <p:spPr>
          <a:xfrm>
            <a:off x="1157466" y="1525881"/>
            <a:ext cx="5289633" cy="1331518"/>
          </a:xfrm>
          <a:prstGeom prst="rect">
            <a:avLst/>
          </a:prstGeom>
          <a:noFill/>
        </p:spPr>
        <p:txBody>
          <a:bodyPr wrap="square">
            <a:spAutoFit/>
          </a:bodyPr>
          <a:lstStyle/>
          <a:p>
            <a:pPr algn="just">
              <a:lnSpc>
                <a:spcPct val="150000"/>
              </a:lnSpc>
              <a:buNone/>
            </a:pPr>
            <a:r>
              <a:rPr lang="en-US" sz="1100" dirty="0">
                <a:effectLst/>
                <a:latin typeface="Times New Roman" panose="02020603050405020304" pitchFamily="18" charset="0"/>
                <a:ea typeface="Times New Roman" panose="02020603050405020304" pitchFamily="18" charset="0"/>
              </a:rPr>
              <a:t>          The primary goal of this project is to design and implement a Turbo encoder and decoder to improve the reliability of data transmission. This involves creating a system that can effectively correct errors introduced during transmission, enabling the accurate retrieval of the original message. The project also aims to optimize the decoding process by minimizing the number of iterations required for error correction.</a:t>
            </a:r>
            <a:endParaRPr lang="en-IN" sz="1100" dirty="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949412F8-6D97-3EE8-6696-F87774CC7F99}"/>
              </a:ext>
            </a:extLst>
          </p:cNvPr>
          <p:cNvSpPr txBox="1"/>
          <p:nvPr/>
        </p:nvSpPr>
        <p:spPr>
          <a:xfrm>
            <a:off x="285955" y="3025503"/>
            <a:ext cx="5375993" cy="307777"/>
          </a:xfrm>
          <a:prstGeom prst="rect">
            <a:avLst/>
          </a:prstGeom>
          <a:noFill/>
        </p:spPr>
        <p:txBody>
          <a:bodyPr wrap="square">
            <a:spAutoFit/>
          </a:bodyPr>
          <a:lstStyle/>
          <a:p>
            <a:pPr marL="521335" algn="just">
              <a:spcBef>
                <a:spcPts val="450"/>
              </a:spcBef>
              <a:buNone/>
            </a:pPr>
            <a:r>
              <a:rPr lang="en-US" sz="1400" b="1" dirty="0">
                <a:effectLst/>
                <a:latin typeface="Times New Roman" panose="02020603050405020304" pitchFamily="18" charset="0"/>
                <a:ea typeface="Times New Roman" panose="02020603050405020304" pitchFamily="18" charset="0"/>
              </a:rPr>
              <a:t>1.</a:t>
            </a:r>
            <a:r>
              <a:rPr lang="en-US" sz="1400" b="1" dirty="0">
                <a:latin typeface="Times New Roman" panose="02020603050405020304" pitchFamily="18" charset="0"/>
                <a:ea typeface="Times New Roman" panose="02020603050405020304" pitchFamily="18" charset="0"/>
              </a:rPr>
              <a:t>8</a:t>
            </a:r>
            <a:r>
              <a:rPr lang="en-US" sz="1400" b="1" dirty="0">
                <a:effectLst/>
                <a:latin typeface="Times New Roman" panose="02020603050405020304" pitchFamily="18" charset="0"/>
                <a:ea typeface="Times New Roman" panose="02020603050405020304" pitchFamily="18" charset="0"/>
              </a:rPr>
              <a:t>.</a:t>
            </a:r>
            <a:r>
              <a:rPr lang="en-US" sz="1400" b="1" spc="10" dirty="0">
                <a:effectLst/>
                <a:latin typeface="Times New Roman" panose="02020603050405020304" pitchFamily="18" charset="0"/>
                <a:ea typeface="Times New Roman" panose="02020603050405020304" pitchFamily="18" charset="0"/>
              </a:rPr>
              <a:t> SCOPE OF THE PROJECT</a:t>
            </a:r>
            <a:endParaRPr lang="en-IN" sz="1400" b="1" dirty="0">
              <a:effectLst/>
              <a:latin typeface="Times New Roman" panose="02020603050405020304" pitchFamily="18" charset="0"/>
              <a:ea typeface="Times New Roman" panose="02020603050405020304" pitchFamily="18" charset="0"/>
            </a:endParaRPr>
          </a:p>
        </p:txBody>
      </p:sp>
      <p:sp>
        <p:nvSpPr>
          <p:cNvPr id="9" name="TextBox 8">
            <a:extLst>
              <a:ext uri="{FF2B5EF4-FFF2-40B4-BE49-F238E27FC236}">
                <a16:creationId xmlns:a16="http://schemas.microsoft.com/office/drawing/2014/main" id="{99E7E27E-15EE-49B0-5B9D-3A7B0D94A8BB}"/>
              </a:ext>
            </a:extLst>
          </p:cNvPr>
          <p:cNvSpPr txBox="1"/>
          <p:nvPr/>
        </p:nvSpPr>
        <p:spPr>
          <a:xfrm>
            <a:off x="1157466" y="3466262"/>
            <a:ext cx="5289633" cy="823687"/>
          </a:xfrm>
          <a:prstGeom prst="rect">
            <a:avLst/>
          </a:prstGeom>
          <a:noFill/>
        </p:spPr>
        <p:txBody>
          <a:bodyPr wrap="square">
            <a:spAutoFit/>
          </a:bodyPr>
          <a:lstStyle/>
          <a:p>
            <a:pPr algn="just">
              <a:lnSpc>
                <a:spcPct val="150000"/>
              </a:lnSpc>
              <a:buNone/>
            </a:pPr>
            <a:r>
              <a:rPr lang="en-US" sz="1100" dirty="0">
                <a:effectLst/>
                <a:latin typeface="Times New Roman" panose="02020603050405020304" pitchFamily="18" charset="0"/>
                <a:ea typeface="Times New Roman" panose="02020603050405020304" pitchFamily="18" charset="0"/>
              </a:rPr>
              <a:t>          The project scope is to implement turbo encoder and decoder architectures, specifically using serial and pipeline designs to achieve improved efficiency in communication systems.</a:t>
            </a:r>
            <a:endParaRPr lang="en-IN" sz="1100" dirty="0">
              <a:effectLst/>
              <a:latin typeface="Times New Roman" panose="02020603050405020304" pitchFamily="18" charset="0"/>
              <a:ea typeface="Times New Roman" panose="02020603050405020304" pitchFamily="18" charset="0"/>
            </a:endParaRPr>
          </a:p>
        </p:txBody>
      </p:sp>
      <p:sp>
        <p:nvSpPr>
          <p:cNvPr id="2" name="TextBox 1">
            <a:extLst>
              <a:ext uri="{FF2B5EF4-FFF2-40B4-BE49-F238E27FC236}">
                <a16:creationId xmlns:a16="http://schemas.microsoft.com/office/drawing/2014/main" id="{9BA5CE79-2425-A382-DF95-265E9988677B}"/>
              </a:ext>
            </a:extLst>
          </p:cNvPr>
          <p:cNvSpPr txBox="1"/>
          <p:nvPr/>
        </p:nvSpPr>
        <p:spPr>
          <a:xfrm>
            <a:off x="3275464" y="9450659"/>
            <a:ext cx="3596184" cy="230832"/>
          </a:xfrm>
          <a:prstGeom prst="rect">
            <a:avLst/>
          </a:prstGeom>
          <a:noFill/>
        </p:spPr>
        <p:txBody>
          <a:bodyPr wrap="square">
            <a:spAutoFit/>
          </a:bodyPr>
          <a:lstStyle/>
          <a:p>
            <a:r>
              <a:rPr lang="en-US" sz="900" dirty="0">
                <a:latin typeface="Times New Roman" panose="02020603050405020304" pitchFamily="18" charset="0"/>
              </a:rPr>
              <a:t>9</a:t>
            </a:r>
            <a:endParaRPr lang="en-IN" sz="900" dirty="0"/>
          </a:p>
        </p:txBody>
      </p:sp>
    </p:spTree>
    <p:extLst>
      <p:ext uri="{BB962C8B-B14F-4D97-AF65-F5344CB8AC3E}">
        <p14:creationId xmlns:p14="http://schemas.microsoft.com/office/powerpoint/2010/main" val="39597035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C7996A-693E-8578-13A4-803CC413C1D5}"/>
              </a:ext>
            </a:extLst>
          </p:cNvPr>
          <p:cNvSpPr txBox="1"/>
          <p:nvPr/>
        </p:nvSpPr>
        <p:spPr>
          <a:xfrm>
            <a:off x="1714500" y="777030"/>
            <a:ext cx="3429000" cy="307777"/>
          </a:xfrm>
          <a:prstGeom prst="rect">
            <a:avLst/>
          </a:prstGeom>
          <a:noFill/>
        </p:spPr>
        <p:txBody>
          <a:bodyPr wrap="square">
            <a:spAutoFit/>
          </a:bodyPr>
          <a:lstStyle/>
          <a:p>
            <a:pPr marL="104140" marR="262890" algn="ctr">
              <a:spcBef>
                <a:spcPts val="345"/>
              </a:spcBef>
              <a:buNone/>
            </a:pPr>
            <a:r>
              <a:rPr lang="en-US" sz="1400" b="1" dirty="0">
                <a:effectLst/>
                <a:latin typeface="Times New Roman" panose="02020603050405020304" pitchFamily="18" charset="0"/>
                <a:ea typeface="Times New Roman" panose="02020603050405020304" pitchFamily="18" charset="0"/>
              </a:rPr>
              <a:t>Chapter</a:t>
            </a:r>
            <a:r>
              <a:rPr lang="en-US" sz="1400" b="1" spc="-65" dirty="0">
                <a:effectLst/>
                <a:latin typeface="Times New Roman" panose="02020603050405020304" pitchFamily="18" charset="0"/>
                <a:ea typeface="Times New Roman" panose="02020603050405020304" pitchFamily="18" charset="0"/>
              </a:rPr>
              <a:t> </a:t>
            </a:r>
            <a:r>
              <a:rPr lang="en-US" sz="1400" b="1" spc="-50" dirty="0">
                <a:latin typeface="Times New Roman" panose="02020603050405020304" pitchFamily="18" charset="0"/>
                <a:ea typeface="Times New Roman" panose="02020603050405020304" pitchFamily="18" charset="0"/>
              </a:rPr>
              <a:t>2</a:t>
            </a:r>
            <a:endParaRPr lang="en-IN" sz="1400" b="1" dirty="0">
              <a:effectLst/>
              <a:latin typeface="Times New Roman" panose="02020603050405020304" pitchFamily="18" charset="0"/>
              <a:ea typeface="Times New Roman" panose="02020603050405020304" pitchFamily="18" charset="0"/>
            </a:endParaRPr>
          </a:p>
        </p:txBody>
      </p:sp>
      <p:sp>
        <p:nvSpPr>
          <p:cNvPr id="3" name="TextBox 2">
            <a:extLst>
              <a:ext uri="{FF2B5EF4-FFF2-40B4-BE49-F238E27FC236}">
                <a16:creationId xmlns:a16="http://schemas.microsoft.com/office/drawing/2014/main" id="{BE2001E7-B48F-C384-70B5-D213F32D08CB}"/>
              </a:ext>
            </a:extLst>
          </p:cNvPr>
          <p:cNvSpPr txBox="1"/>
          <p:nvPr/>
        </p:nvSpPr>
        <p:spPr>
          <a:xfrm>
            <a:off x="1714500" y="1084807"/>
            <a:ext cx="3429000" cy="369332"/>
          </a:xfrm>
          <a:prstGeom prst="rect">
            <a:avLst/>
          </a:prstGeom>
          <a:noFill/>
        </p:spPr>
        <p:txBody>
          <a:bodyPr wrap="square">
            <a:spAutoFit/>
          </a:bodyPr>
          <a:lstStyle/>
          <a:p>
            <a:pPr marL="88900" marR="262890" algn="ctr">
              <a:spcBef>
                <a:spcPts val="1610"/>
              </a:spcBef>
              <a:buNone/>
            </a:pPr>
            <a:r>
              <a:rPr lang="en-US" sz="1800" b="1" spc="-10" dirty="0">
                <a:effectLst/>
                <a:latin typeface="Times New Roman" panose="02020603050405020304" pitchFamily="18" charset="0"/>
                <a:ea typeface="Times New Roman" panose="02020603050405020304" pitchFamily="18" charset="0"/>
              </a:rPr>
              <a:t>LITERATURE SURVEY</a:t>
            </a:r>
            <a:endParaRPr lang="en-IN" sz="1800" b="1" dirty="0">
              <a:effectLst/>
              <a:latin typeface="Times New Roman" panose="02020603050405020304" pitchFamily="18" charset="0"/>
              <a:ea typeface="Times New Roman" panose="02020603050405020304" pitchFamily="18" charset="0"/>
            </a:endParaRPr>
          </a:p>
        </p:txBody>
      </p:sp>
      <p:sp>
        <p:nvSpPr>
          <p:cNvPr id="4" name="TextBox 3">
            <a:extLst>
              <a:ext uri="{FF2B5EF4-FFF2-40B4-BE49-F238E27FC236}">
                <a16:creationId xmlns:a16="http://schemas.microsoft.com/office/drawing/2014/main" id="{09E36926-AF07-D6D1-E3D8-EC3162749029}"/>
              </a:ext>
            </a:extLst>
          </p:cNvPr>
          <p:cNvSpPr txBox="1"/>
          <p:nvPr/>
        </p:nvSpPr>
        <p:spPr>
          <a:xfrm>
            <a:off x="285955" y="1705989"/>
            <a:ext cx="5375993" cy="307777"/>
          </a:xfrm>
          <a:prstGeom prst="rect">
            <a:avLst/>
          </a:prstGeom>
          <a:noFill/>
        </p:spPr>
        <p:txBody>
          <a:bodyPr wrap="square">
            <a:spAutoFit/>
          </a:bodyPr>
          <a:lstStyle/>
          <a:p>
            <a:pPr marL="521335" algn="just">
              <a:spcBef>
                <a:spcPts val="450"/>
              </a:spcBef>
              <a:buNone/>
            </a:pPr>
            <a:r>
              <a:rPr lang="en-US" sz="1400" b="1" dirty="0">
                <a:latin typeface="Times New Roman" panose="02020603050405020304" pitchFamily="18" charset="0"/>
                <a:ea typeface="Times New Roman" panose="02020603050405020304" pitchFamily="18" charset="0"/>
              </a:rPr>
              <a:t>2</a:t>
            </a:r>
            <a:r>
              <a:rPr lang="en-US" sz="1400" b="1" dirty="0">
                <a:effectLst/>
                <a:latin typeface="Times New Roman" panose="02020603050405020304" pitchFamily="18" charset="0"/>
                <a:ea typeface="Times New Roman" panose="02020603050405020304" pitchFamily="18" charset="0"/>
              </a:rPr>
              <a:t>.1.</a:t>
            </a:r>
            <a:r>
              <a:rPr lang="en-US" sz="1400" b="1" spc="10" dirty="0">
                <a:effectLst/>
                <a:latin typeface="Times New Roman" panose="02020603050405020304" pitchFamily="18" charset="0"/>
                <a:ea typeface="Times New Roman" panose="02020603050405020304" pitchFamily="18" charset="0"/>
              </a:rPr>
              <a:t> </a:t>
            </a:r>
            <a:r>
              <a:rPr lang="en-US" sz="1400" b="1" spc="10" dirty="0">
                <a:latin typeface="Times New Roman" panose="02020603050405020304" pitchFamily="18" charset="0"/>
                <a:ea typeface="Times New Roman" panose="02020603050405020304" pitchFamily="18" charset="0"/>
              </a:rPr>
              <a:t>  TURBO CODES AND LDPC CODES</a:t>
            </a:r>
            <a:endParaRPr lang="en-IN" sz="1400" b="1"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0EF130B5-47E4-6DC9-6AE4-1D94F370ED64}"/>
              </a:ext>
            </a:extLst>
          </p:cNvPr>
          <p:cNvSpPr txBox="1"/>
          <p:nvPr/>
        </p:nvSpPr>
        <p:spPr>
          <a:xfrm>
            <a:off x="1130682" y="2137574"/>
            <a:ext cx="5154371" cy="7174849"/>
          </a:xfrm>
          <a:prstGeom prst="rect">
            <a:avLst/>
          </a:prstGeom>
          <a:noFill/>
        </p:spPr>
        <p:txBody>
          <a:bodyPr wrap="square">
            <a:spAutoFit/>
          </a:bodyPr>
          <a:lstStyle/>
          <a:p>
            <a:pPr algn="just">
              <a:lnSpc>
                <a:spcPct val="150000"/>
              </a:lnSpc>
              <a:buNone/>
            </a:pPr>
            <a:r>
              <a:rPr lang="en-IN" sz="1100" dirty="0">
                <a:solidFill>
                  <a:srgbClr val="000000"/>
                </a:solidFill>
                <a:effectLst/>
                <a:latin typeface="Times New Roman" panose="02020603050405020304" pitchFamily="18" charset="0"/>
                <a:ea typeface="Calibri" panose="020F0502020204030204" pitchFamily="34" charset="0"/>
              </a:rPr>
              <a:t>           Concatenated codes, pioneered by Forney[4] , combine simpler codes to achieve high coding gain with manageable complexity, particularly in power-limited channels. Serial concatenations, like the combination of Reed-Solomon and convolutional codes, are common[4].  A key development in decoding algorithms for error-correcting codes came in 1992 when John Lodge and colleagues proposed a solution that achieved good performance using iterative decoding with soft-input/soft-output (SISO) decoders[4]. While conventional decoding methods were inadequate, iterative decoding with soft-input/soft-output decoders, as seen in Turbo codes (two recursive convolutional encoders with an </a:t>
            </a:r>
            <a:r>
              <a:rPr lang="en-IN" sz="1100" dirty="0" err="1">
                <a:solidFill>
                  <a:srgbClr val="000000"/>
                </a:solidFill>
                <a:effectLst/>
                <a:latin typeface="Times New Roman" panose="02020603050405020304" pitchFamily="18" charset="0"/>
                <a:ea typeface="Calibri" panose="020F0502020204030204" pitchFamily="34" charset="0"/>
              </a:rPr>
              <a:t>interleaver</a:t>
            </a:r>
            <a:r>
              <a:rPr lang="en-IN" sz="1100" dirty="0">
                <a:solidFill>
                  <a:srgbClr val="000000"/>
                </a:solidFill>
                <a:effectLst/>
                <a:latin typeface="Times New Roman" panose="02020603050405020304" pitchFamily="18" charset="0"/>
                <a:ea typeface="Calibri" panose="020F0502020204030204" pitchFamily="34" charset="0"/>
              </a:rPr>
              <a:t> and iterative APP decoding), significantly improved performance. Turbo codes, introduced by </a:t>
            </a:r>
            <a:r>
              <a:rPr lang="en-IN" sz="1100" dirty="0" err="1">
                <a:solidFill>
                  <a:srgbClr val="000000"/>
                </a:solidFill>
                <a:effectLst/>
                <a:latin typeface="Times New Roman" panose="02020603050405020304" pitchFamily="18" charset="0"/>
                <a:ea typeface="Calibri" panose="020F0502020204030204" pitchFamily="34" charset="0"/>
              </a:rPr>
              <a:t>Berrou</a:t>
            </a:r>
            <a:r>
              <a:rPr lang="en-IN" sz="1100" dirty="0">
                <a:solidFill>
                  <a:srgbClr val="000000"/>
                </a:solidFill>
                <a:effectLst/>
                <a:latin typeface="Times New Roman" panose="02020603050405020304" pitchFamily="18" charset="0"/>
                <a:ea typeface="Calibri" panose="020F0502020204030204" pitchFamily="34" charset="0"/>
              </a:rPr>
              <a:t> et al.,[4] achieved near-Shannon-limit bit error rates. Product codes, introduced by Elias[</a:t>
            </a:r>
            <a:r>
              <a:rPr lang="en-IN" sz="1100" dirty="0">
                <a:solidFill>
                  <a:srgbClr val="000000"/>
                </a:solidFill>
                <a:latin typeface="Times New Roman" panose="02020603050405020304" pitchFamily="18" charset="0"/>
                <a:ea typeface="Calibri" panose="020F0502020204030204" pitchFamily="34" charset="0"/>
              </a:rPr>
              <a:t>9</a:t>
            </a:r>
            <a:r>
              <a:rPr lang="en-IN" sz="1100" dirty="0">
                <a:solidFill>
                  <a:srgbClr val="000000"/>
                </a:solidFill>
                <a:effectLst/>
                <a:latin typeface="Times New Roman" panose="02020603050405020304" pitchFamily="18" charset="0"/>
                <a:ea typeface="Calibri" panose="020F0502020204030204" pitchFamily="34" charset="0"/>
              </a:rPr>
              <a:t>], also offer burst and random error correction capabilities.</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IN" sz="1100" dirty="0">
                <a:solidFill>
                  <a:srgbClr val="000000"/>
                </a:solidFill>
                <a:effectLst/>
                <a:latin typeface="Times New Roman" panose="02020603050405020304" pitchFamily="18" charset="0"/>
                <a:ea typeface="Calibri" panose="020F0502020204030204" pitchFamily="34" charset="0"/>
              </a:rPr>
              <a:t> </a:t>
            </a:r>
            <a:endParaRPr lang="en-IN" sz="1100" dirty="0">
              <a:latin typeface="Times New Roman" panose="02020603050405020304" pitchFamily="18" charset="0"/>
              <a:ea typeface="Calibri" panose="020F0502020204030204" pitchFamily="34" charset="0"/>
            </a:endParaRPr>
          </a:p>
          <a:p>
            <a:pPr algn="just">
              <a:lnSpc>
                <a:spcPct val="150000"/>
              </a:lnSpc>
              <a:buNone/>
            </a:pPr>
            <a:r>
              <a:rPr lang="en-IN" sz="1100" dirty="0">
                <a:solidFill>
                  <a:srgbClr val="000000"/>
                </a:solidFill>
                <a:effectLst/>
                <a:latin typeface="Times New Roman" panose="02020603050405020304" pitchFamily="18" charset="0"/>
                <a:ea typeface="Calibri" panose="020F0502020204030204" pitchFamily="34" charset="0"/>
              </a:rPr>
              <a:t>             </a:t>
            </a:r>
            <a:r>
              <a:rPr lang="en-US" sz="1100" dirty="0">
                <a:solidFill>
                  <a:srgbClr val="000000"/>
                </a:solidFill>
                <a:effectLst/>
                <a:latin typeface="Times New Roman" panose="02020603050405020304" pitchFamily="18" charset="0"/>
                <a:ea typeface="Times New Roman" panose="02020603050405020304" pitchFamily="18" charset="0"/>
              </a:rPr>
              <a:t>In 1974, Bahl, Cocke, Jelinek, and Raviv applied the Maximum A Posteriori Probability (MAP) algorithm [5] to symbol-by-symbol detection of coded sequences. This algorithm, often referred to as the BCJR algorithm, gained prominence in the research community, particularly after the invention of turbo codes. </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IN" sz="1100" dirty="0">
                <a:solidFill>
                  <a:srgbClr val="000000"/>
                </a:solidFill>
                <a:effectLst/>
                <a:latin typeface="Times New Roman" panose="02020603050405020304" pitchFamily="18" charset="0"/>
                <a:ea typeface="Calibri" panose="020F0502020204030204" pitchFamily="34" charset="0"/>
              </a:rPr>
              <a:t> </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US" sz="1100" dirty="0">
                <a:solidFill>
                  <a:srgbClr val="000000"/>
                </a:solidFill>
                <a:effectLst/>
                <a:latin typeface="Times New Roman" panose="02020603050405020304" pitchFamily="18" charset="0"/>
                <a:ea typeface="Times New Roman" panose="02020603050405020304" pitchFamily="18" charset="0"/>
              </a:rPr>
              <a:t>              Following the introduction of turbo codes (Parallel Concatenated Convolutional Codes, PCCCs), Serial Concatenated Convolutional Codes (SCCCs)[5] and Hybrid Concatenated Convolutional Codes (HCCCs) were developed as concatenated codes, offering comparable or even superior error correction capabilities compared to PCCCs[5]. These codes leverage the principle of combining simpler codes to achieve improved performance, particularly in terms of coding gain. </a:t>
            </a:r>
            <a:r>
              <a:rPr lang="en-IN" sz="1100" dirty="0">
                <a:solidFill>
                  <a:srgbClr val="000000"/>
                </a:solidFill>
                <a:effectLst/>
                <a:latin typeface="Times New Roman" panose="02020603050405020304" pitchFamily="18" charset="0"/>
                <a:ea typeface="Calibri" panose="020F0502020204030204" pitchFamily="34" charset="0"/>
              </a:rPr>
              <a:t>At high signal-to-noise ratios, Serial Concatenated Convolutional Codes (SCCCs) and Hybrid Concatenated Convolutional Codes (HCCCs) can achieve better performance than Parallel Concatenated Convolutional Codes (PCCCs) due to their superior distance profile. Beyond binary convolutional codes, other codes like non-binary convolutional codes   </a:t>
            </a:r>
            <a:endParaRPr lang="en-IN" sz="1100" dirty="0"/>
          </a:p>
        </p:txBody>
      </p:sp>
      <p:sp>
        <p:nvSpPr>
          <p:cNvPr id="5" name="TextBox 4">
            <a:extLst>
              <a:ext uri="{FF2B5EF4-FFF2-40B4-BE49-F238E27FC236}">
                <a16:creationId xmlns:a16="http://schemas.microsoft.com/office/drawing/2014/main" id="{020EF77A-AF6E-78DE-8F55-DBF4AD1E0995}"/>
              </a:ext>
            </a:extLst>
          </p:cNvPr>
          <p:cNvSpPr txBox="1"/>
          <p:nvPr/>
        </p:nvSpPr>
        <p:spPr>
          <a:xfrm>
            <a:off x="3275464" y="9450659"/>
            <a:ext cx="3596184" cy="230832"/>
          </a:xfrm>
          <a:prstGeom prst="rect">
            <a:avLst/>
          </a:prstGeom>
          <a:noFill/>
        </p:spPr>
        <p:txBody>
          <a:bodyPr wrap="square">
            <a:spAutoFit/>
          </a:bodyPr>
          <a:lstStyle/>
          <a:p>
            <a:r>
              <a:rPr lang="en-US" sz="900" dirty="0">
                <a:latin typeface="Times New Roman" panose="02020603050405020304" pitchFamily="18" charset="0"/>
              </a:rPr>
              <a:t>10</a:t>
            </a:r>
            <a:endParaRPr lang="en-IN" sz="900" dirty="0"/>
          </a:p>
        </p:txBody>
      </p:sp>
    </p:spTree>
    <p:extLst>
      <p:ext uri="{BB962C8B-B14F-4D97-AF65-F5344CB8AC3E}">
        <p14:creationId xmlns:p14="http://schemas.microsoft.com/office/powerpoint/2010/main" val="37759904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B42DBDE-3C2B-CF18-FFAF-0C9EB22AAC1D}"/>
              </a:ext>
            </a:extLst>
          </p:cNvPr>
          <p:cNvSpPr txBox="1"/>
          <p:nvPr/>
        </p:nvSpPr>
        <p:spPr>
          <a:xfrm>
            <a:off x="1195084" y="697656"/>
            <a:ext cx="5043669" cy="8187241"/>
          </a:xfrm>
          <a:prstGeom prst="rect">
            <a:avLst/>
          </a:prstGeom>
          <a:noFill/>
        </p:spPr>
        <p:txBody>
          <a:bodyPr wrap="square">
            <a:spAutoFit/>
          </a:bodyPr>
          <a:lstStyle/>
          <a:p>
            <a:pPr algn="just">
              <a:lnSpc>
                <a:spcPct val="150000"/>
              </a:lnSpc>
              <a:buNone/>
            </a:pPr>
            <a:r>
              <a:rPr lang="en-IN" sz="1100" dirty="0">
                <a:solidFill>
                  <a:srgbClr val="000000"/>
                </a:solidFill>
                <a:effectLst/>
                <a:latin typeface="Times New Roman" panose="02020603050405020304" pitchFamily="18" charset="0"/>
                <a:ea typeface="Calibri" panose="020F0502020204030204" pitchFamily="34" charset="0"/>
              </a:rPr>
              <a:t>and block codes (e.g., Hamming, Reed-Muller (RM), and Reed-Solomon (RS) codes) can also be used as constituent codes in concatenated coding schemes. </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IN" sz="1100" dirty="0">
                <a:solidFill>
                  <a:srgbClr val="000000"/>
                </a:solidFill>
                <a:effectLst/>
                <a:latin typeface="Times New Roman" panose="02020603050405020304" pitchFamily="18" charset="0"/>
                <a:ea typeface="Calibri" panose="020F0502020204030204" pitchFamily="34" charset="0"/>
              </a:rPr>
              <a:t> </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IN" sz="1100" dirty="0">
                <a:solidFill>
                  <a:srgbClr val="000000"/>
                </a:solidFill>
                <a:effectLst/>
                <a:latin typeface="Times New Roman" panose="02020603050405020304" pitchFamily="18" charset="0"/>
                <a:ea typeface="Calibri" panose="020F0502020204030204" pitchFamily="34" charset="0"/>
              </a:rPr>
              <a:t>             Gallager's LDPC codes[6], a class of linear block codes, have gained significant attention due to their performance, particularly when combined with iterative message-passing decoding algorithms. These codes, initially proposed by Robert Gallager, offer performance comparable to, and sometimes exceeding, turbo codes, especially with the advancements in computing power and the development of iterative decoding techniques. The extension of Gallagher's density evolution method has been crucial for analysing these decoders and designing powerful LDPC codes.</a:t>
            </a:r>
            <a:r>
              <a:rPr lang="en-IN" sz="1100" dirty="0">
                <a:effectLst/>
                <a:latin typeface="Times New Roman" panose="02020603050405020304" pitchFamily="18" charset="0"/>
                <a:ea typeface="Times New Roman" panose="02020603050405020304" pitchFamily="18" charset="0"/>
              </a:rPr>
              <a:t> </a:t>
            </a:r>
            <a:r>
              <a:rPr lang="en-IN" sz="1100" dirty="0">
                <a:solidFill>
                  <a:srgbClr val="000000"/>
                </a:solidFill>
                <a:effectLst/>
                <a:latin typeface="Times New Roman" panose="02020603050405020304" pitchFamily="18" charset="0"/>
                <a:ea typeface="Calibri" panose="020F0502020204030204" pitchFamily="34" charset="0"/>
              </a:rPr>
              <a:t>A technique exists to determine a threshold for LDPC codes derived from specific bipartite graphs. This threshold, when translated to a minimum signal-to-noise ratio (SNR), indicates the SNR level above which message-passing decoding will likely succeed for most codes within that LDPC ensemble according to research on LDPC codes[7]. Essentially, it defines the performance limit for a family of LDPC codes based on their graph structure. </a:t>
            </a:r>
            <a:r>
              <a:rPr lang="en-US" sz="1100" dirty="0">
                <a:solidFill>
                  <a:srgbClr val="000000"/>
                </a:solidFill>
                <a:effectLst/>
                <a:latin typeface="Times New Roman" panose="02020603050405020304" pitchFamily="18" charset="0"/>
                <a:ea typeface="Times New Roman" panose="02020603050405020304" pitchFamily="18" charset="0"/>
              </a:rPr>
              <a:t>Optimized graph structures for error-correcting codes can achieve thresholds that are very close to the theoretical Shannon capacity limit, and simulations with long block lengths demonstrate excellent code performance near these thresholds. This indicates that these graph-based codes are highly efficient, approaching the theoretical best achievable performance for a given channel</a:t>
            </a:r>
            <a:r>
              <a:rPr lang="en-IN" sz="1100" dirty="0">
                <a:solidFill>
                  <a:srgbClr val="000000"/>
                </a:solidFill>
                <a:effectLst/>
                <a:latin typeface="Times New Roman" panose="02020603050405020304" pitchFamily="18" charset="0"/>
                <a:ea typeface="Calibri" panose="020F0502020204030204" pitchFamily="34" charset="0"/>
              </a:rPr>
              <a:t>[</a:t>
            </a:r>
            <a:r>
              <a:rPr lang="en-IN" sz="1100" dirty="0">
                <a:solidFill>
                  <a:srgbClr val="000000"/>
                </a:solidFill>
                <a:latin typeface="Times New Roman" panose="02020603050405020304" pitchFamily="18" charset="0"/>
                <a:ea typeface="Calibri" panose="020F0502020204030204" pitchFamily="34" charset="0"/>
              </a:rPr>
              <a:t>7</a:t>
            </a:r>
            <a:r>
              <a:rPr lang="en-IN" sz="1100" dirty="0">
                <a:solidFill>
                  <a:srgbClr val="000000"/>
                </a:solidFill>
                <a:effectLst/>
                <a:latin typeface="Times New Roman" panose="02020603050405020304" pitchFamily="18" charset="0"/>
                <a:ea typeface="Calibri" panose="020F0502020204030204" pitchFamily="34" charset="0"/>
              </a:rPr>
              <a:t>]</a:t>
            </a:r>
            <a:r>
              <a:rPr lang="en-US" sz="1100" dirty="0">
                <a:solidFill>
                  <a:srgbClr val="000000"/>
                </a:solidFill>
                <a:effectLst/>
                <a:latin typeface="Times New Roman" panose="02020603050405020304" pitchFamily="18" charset="0"/>
                <a:ea typeface="Times New Roman" panose="02020603050405020304" pitchFamily="18" charset="0"/>
              </a:rPr>
              <a:t>.</a:t>
            </a:r>
            <a:r>
              <a:rPr lang="en-US" sz="1100" dirty="0">
                <a:solidFill>
                  <a:srgbClr val="000000"/>
                </a:solidFill>
                <a:effectLst/>
                <a:latin typeface="Times New Roman" panose="02020603050405020304" pitchFamily="18" charset="0"/>
                <a:ea typeface="Calibri" panose="020F0502020204030204" pitchFamily="34" charset="0"/>
              </a:rPr>
              <a:t> </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IN" sz="1100" dirty="0">
                <a:solidFill>
                  <a:srgbClr val="000000"/>
                </a:solidFill>
                <a:effectLst/>
                <a:latin typeface="Times New Roman" panose="02020603050405020304" pitchFamily="18" charset="0"/>
                <a:ea typeface="Calibri" panose="020F0502020204030204" pitchFamily="34" charset="0"/>
              </a:rPr>
              <a:t> </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IN" sz="1100" dirty="0">
                <a:solidFill>
                  <a:srgbClr val="000000"/>
                </a:solidFill>
                <a:effectLst/>
                <a:latin typeface="Times New Roman" panose="02020603050405020304" pitchFamily="18" charset="0"/>
                <a:ea typeface="Calibri" panose="020F0502020204030204" pitchFamily="34" charset="0"/>
              </a:rPr>
              <a:t>             The iterative decoding principle used in turbo codes and LDPC codes is a powerful concept with broad applications in communication theory, extending beyond just decoding these specific codes. This principle, involving the exchange of soft information between decoding components, is recognized for its ability to achieve near-Shannon limit performance in various communication scenarios. The "turbo principle" in communication systems [7] refers to the iterative exchange of soft information between different blocks within a receiver to improve overall system performance. This principle is fundamental to the success of turbo codes, which are a type of forward error correction code known for their high coding gains. The iterative decoding process refines estimates of the transmitted data by passing soft information (probabilities) between constituent decoders.</a:t>
            </a:r>
            <a:endParaRPr lang="en-IN" sz="1100" dirty="0">
              <a:effectLst/>
              <a:latin typeface="Times New Roman" panose="02020603050405020304" pitchFamily="18" charset="0"/>
              <a:ea typeface="Times New Roman" panose="02020603050405020304" pitchFamily="18" charset="0"/>
            </a:endParaRPr>
          </a:p>
        </p:txBody>
      </p:sp>
      <p:sp>
        <p:nvSpPr>
          <p:cNvPr id="2" name="TextBox 1">
            <a:extLst>
              <a:ext uri="{FF2B5EF4-FFF2-40B4-BE49-F238E27FC236}">
                <a16:creationId xmlns:a16="http://schemas.microsoft.com/office/drawing/2014/main" id="{EE58F336-B444-8B7A-9647-6A2E2F70A94C}"/>
              </a:ext>
            </a:extLst>
          </p:cNvPr>
          <p:cNvSpPr txBox="1"/>
          <p:nvPr/>
        </p:nvSpPr>
        <p:spPr>
          <a:xfrm>
            <a:off x="3275464" y="9450659"/>
            <a:ext cx="3596184" cy="230832"/>
          </a:xfrm>
          <a:prstGeom prst="rect">
            <a:avLst/>
          </a:prstGeom>
          <a:noFill/>
        </p:spPr>
        <p:txBody>
          <a:bodyPr wrap="square">
            <a:spAutoFit/>
          </a:bodyPr>
          <a:lstStyle/>
          <a:p>
            <a:r>
              <a:rPr lang="en-US" sz="900" dirty="0">
                <a:latin typeface="Times New Roman" panose="02020603050405020304" pitchFamily="18" charset="0"/>
              </a:rPr>
              <a:t>11</a:t>
            </a:r>
            <a:endParaRPr lang="en-IN" sz="900" dirty="0"/>
          </a:p>
        </p:txBody>
      </p:sp>
    </p:spTree>
    <p:extLst>
      <p:ext uri="{BB962C8B-B14F-4D97-AF65-F5344CB8AC3E}">
        <p14:creationId xmlns:p14="http://schemas.microsoft.com/office/powerpoint/2010/main" val="13965409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6B6564-9A4D-9C96-FA50-AF367C6724EA}"/>
              </a:ext>
            </a:extLst>
          </p:cNvPr>
          <p:cNvSpPr txBox="1"/>
          <p:nvPr/>
        </p:nvSpPr>
        <p:spPr>
          <a:xfrm>
            <a:off x="285955" y="467493"/>
            <a:ext cx="5375993" cy="307777"/>
          </a:xfrm>
          <a:prstGeom prst="rect">
            <a:avLst/>
          </a:prstGeom>
          <a:noFill/>
        </p:spPr>
        <p:txBody>
          <a:bodyPr wrap="square">
            <a:spAutoFit/>
          </a:bodyPr>
          <a:lstStyle/>
          <a:p>
            <a:pPr marL="521335" algn="just">
              <a:spcBef>
                <a:spcPts val="450"/>
              </a:spcBef>
              <a:buNone/>
            </a:pPr>
            <a:r>
              <a:rPr lang="en-US" sz="1400" b="1" dirty="0">
                <a:latin typeface="Times New Roman" panose="02020603050405020304" pitchFamily="18" charset="0"/>
                <a:ea typeface="Times New Roman" panose="02020603050405020304" pitchFamily="18" charset="0"/>
              </a:rPr>
              <a:t>2</a:t>
            </a:r>
            <a:r>
              <a:rPr lang="en-US" sz="1400" b="1" dirty="0">
                <a:effectLst/>
                <a:latin typeface="Times New Roman" panose="02020603050405020304" pitchFamily="18" charset="0"/>
                <a:ea typeface="Times New Roman" panose="02020603050405020304" pitchFamily="18" charset="0"/>
              </a:rPr>
              <a:t>.</a:t>
            </a:r>
            <a:r>
              <a:rPr lang="en-US" sz="1400" b="1" dirty="0">
                <a:latin typeface="Times New Roman" panose="02020603050405020304" pitchFamily="18" charset="0"/>
                <a:ea typeface="Times New Roman" panose="02020603050405020304" pitchFamily="18" charset="0"/>
              </a:rPr>
              <a:t>2</a:t>
            </a:r>
            <a:r>
              <a:rPr lang="en-US" sz="1400" b="1" dirty="0">
                <a:effectLst/>
                <a:latin typeface="Times New Roman" panose="02020603050405020304" pitchFamily="18" charset="0"/>
                <a:ea typeface="Times New Roman" panose="02020603050405020304" pitchFamily="18" charset="0"/>
              </a:rPr>
              <a:t>.</a:t>
            </a:r>
            <a:r>
              <a:rPr lang="en-US" sz="1400" b="1" spc="10" dirty="0">
                <a:effectLst/>
                <a:latin typeface="Times New Roman" panose="02020603050405020304" pitchFamily="18" charset="0"/>
                <a:ea typeface="Times New Roman" panose="02020603050405020304" pitchFamily="18" charset="0"/>
              </a:rPr>
              <a:t> </a:t>
            </a:r>
            <a:r>
              <a:rPr lang="en-US" sz="1400" b="1" spc="10" dirty="0">
                <a:latin typeface="Times New Roman" panose="02020603050405020304" pitchFamily="18" charset="0"/>
                <a:ea typeface="Times New Roman" panose="02020603050405020304" pitchFamily="18" charset="0"/>
              </a:rPr>
              <a:t>  REVIEW WORKS</a:t>
            </a:r>
            <a:endParaRPr lang="en-IN" sz="1400" b="1" dirty="0">
              <a:effectLst/>
              <a:latin typeface="Times New Roman" panose="02020603050405020304" pitchFamily="18" charset="0"/>
              <a:ea typeface="Times New Roman" panose="02020603050405020304" pitchFamily="18" charset="0"/>
            </a:endParaRPr>
          </a:p>
        </p:txBody>
      </p:sp>
      <p:sp>
        <p:nvSpPr>
          <p:cNvPr id="4" name="TextBox 3">
            <a:extLst>
              <a:ext uri="{FF2B5EF4-FFF2-40B4-BE49-F238E27FC236}">
                <a16:creationId xmlns:a16="http://schemas.microsoft.com/office/drawing/2014/main" id="{2C30C406-FD5A-F6F5-D130-14FE93B400E4}"/>
              </a:ext>
            </a:extLst>
          </p:cNvPr>
          <p:cNvSpPr txBox="1"/>
          <p:nvPr/>
        </p:nvSpPr>
        <p:spPr>
          <a:xfrm>
            <a:off x="1196053" y="808357"/>
            <a:ext cx="5117490" cy="8444428"/>
          </a:xfrm>
          <a:prstGeom prst="rect">
            <a:avLst/>
          </a:prstGeom>
          <a:noFill/>
        </p:spPr>
        <p:txBody>
          <a:bodyPr wrap="square">
            <a:spAutoFit/>
          </a:bodyPr>
          <a:lstStyle/>
          <a:p>
            <a:pPr algn="just">
              <a:lnSpc>
                <a:spcPct val="150000"/>
              </a:lnSpc>
              <a:buNone/>
            </a:pPr>
            <a:r>
              <a:rPr lang="en-US" sz="1100" dirty="0">
                <a:solidFill>
                  <a:srgbClr val="001D35"/>
                </a:solidFill>
                <a:latin typeface="Times New Roman" panose="02020603050405020304" pitchFamily="18" charset="0"/>
                <a:ea typeface="Times New Roman" panose="02020603050405020304" pitchFamily="18" charset="0"/>
              </a:rPr>
              <a:t>            T</a:t>
            </a:r>
            <a:r>
              <a:rPr lang="en-US" sz="1100" dirty="0">
                <a:solidFill>
                  <a:srgbClr val="001D35"/>
                </a:solidFill>
                <a:effectLst/>
                <a:latin typeface="Times New Roman" panose="02020603050405020304" pitchFamily="18" charset="0"/>
                <a:ea typeface="Times New Roman" panose="02020603050405020304" pitchFamily="18" charset="0"/>
              </a:rPr>
              <a:t>urbo Codes (TCs), introduced by </a:t>
            </a:r>
            <a:r>
              <a:rPr lang="en-US" sz="1100" dirty="0" err="1">
                <a:solidFill>
                  <a:srgbClr val="001D35"/>
                </a:solidFill>
                <a:effectLst/>
                <a:latin typeface="Times New Roman" panose="02020603050405020304" pitchFamily="18" charset="0"/>
                <a:ea typeface="Times New Roman" panose="02020603050405020304" pitchFamily="18" charset="0"/>
              </a:rPr>
              <a:t>Berrou</a:t>
            </a:r>
            <a:r>
              <a:rPr lang="en-US" sz="1100" dirty="0">
                <a:solidFill>
                  <a:srgbClr val="001D35"/>
                </a:solidFill>
                <a:effectLst/>
                <a:latin typeface="Times New Roman" panose="02020603050405020304" pitchFamily="18" charset="0"/>
                <a:ea typeface="Times New Roman" panose="02020603050405020304" pitchFamily="18" charset="0"/>
              </a:rPr>
              <a:t> in 1993, are Parallel Concatenated Convolutional Codes (PCCC) and are a type of Forward Error Correcting (FEC) code. They are known for their near-optimal performance, approaching the Shannon limit for data transmission, and are used in various communication systems.</a:t>
            </a:r>
            <a:r>
              <a:rPr lang="en-US" sz="1100" dirty="0">
                <a:solidFill>
                  <a:srgbClr val="001D35"/>
                </a:solidFill>
                <a:effectLst/>
                <a:latin typeface="Arial" panose="020B0604020202020204" pitchFamily="34" charset="0"/>
                <a:ea typeface="Times New Roman" panose="02020603050405020304" pitchFamily="18" charset="0"/>
              </a:rPr>
              <a:t> </a:t>
            </a:r>
            <a:r>
              <a:rPr lang="en-US" sz="1100" dirty="0">
                <a:solidFill>
                  <a:srgbClr val="001D35"/>
                </a:solidFill>
                <a:effectLst/>
                <a:latin typeface="Times New Roman" panose="02020603050405020304" pitchFamily="18" charset="0"/>
                <a:ea typeface="Times New Roman" panose="02020603050405020304" pitchFamily="18" charset="0"/>
              </a:rPr>
              <a:t>These communication technologies[7]  are valued for their ability to operate close to Shannon's capacity limit, making them suitable for supporting various standards.</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IN" sz="1100" dirty="0">
                <a:solidFill>
                  <a:srgbClr val="000000"/>
                </a:solidFill>
                <a:effectLst/>
                <a:latin typeface="Times New Roman" panose="02020603050405020304" pitchFamily="18" charset="0"/>
                <a:ea typeface="Calibri" panose="020F0502020204030204" pitchFamily="34" charset="0"/>
              </a:rPr>
              <a:t> </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IN" sz="1100" dirty="0">
                <a:solidFill>
                  <a:srgbClr val="000000"/>
                </a:solidFill>
                <a:effectLst/>
                <a:latin typeface="Times New Roman" panose="02020603050405020304" pitchFamily="18" charset="0"/>
                <a:ea typeface="Calibri" panose="020F0502020204030204" pitchFamily="34" charset="0"/>
              </a:rPr>
              <a:t>              Forward Error Correction (FEC) is indeed a crucial technique in modern high-performance communication systems. It enables the detection and correction of transmission errors, allowing systems to approach the theoretical limits of reliable data transfer, often referred to as the Shannon limit. By adding redundant data to the original message, FEC allows the receiver to identify and fix errors without needing to request retransmissions, improving efficiency and reliability[7].  </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IN" sz="1100" dirty="0">
                <a:solidFill>
                  <a:srgbClr val="000000"/>
                </a:solidFill>
                <a:effectLst/>
                <a:latin typeface="Times New Roman" panose="02020603050405020304" pitchFamily="18" charset="0"/>
                <a:ea typeface="Calibri" panose="020F0502020204030204" pitchFamily="34" charset="0"/>
              </a:rPr>
              <a:t> </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IN" sz="1100" dirty="0">
                <a:solidFill>
                  <a:srgbClr val="000000"/>
                </a:solidFill>
                <a:effectLst/>
                <a:latin typeface="Times New Roman" panose="02020603050405020304" pitchFamily="18" charset="0"/>
                <a:ea typeface="Calibri" panose="020F0502020204030204" pitchFamily="34" charset="0"/>
              </a:rPr>
              <a:t>             Turbo coding/decoding [8] is a powerful technique in channel coding known for its ability to achieve performance close to the theoretical Shannon limit, making it a promising approach for improving communication reliability. However, this enhanced performance [8] comes at the cost of increased complexity in the encoding and decoding processes. Turbo codes, a powerful type of error-correcting code, are widely adopted in various communication standards due to their ability to achieve near-optimal performance with relatively low decoder complexity [8], [9], [10]. </a:t>
            </a:r>
            <a:r>
              <a:rPr lang="en-US" sz="1100" dirty="0">
                <a:solidFill>
                  <a:srgbClr val="001D35"/>
                </a:solidFill>
                <a:effectLst/>
                <a:latin typeface="Times New Roman" panose="02020603050405020304" pitchFamily="18" charset="0"/>
                <a:ea typeface="Times New Roman" panose="02020603050405020304" pitchFamily="18" charset="0"/>
              </a:rPr>
              <a:t>Turbo codes, a powerful error-correcting code, are built on the principle of concatenating two simple convolutional encoders, often using Recursive Systematic Convolutional (RSC) codes, and employing an iterative decoding algorithm. This approach achieves impressive error correction performance, approaching the Shannon limit, without the need for complex encoders with numerous shift registers</a:t>
            </a:r>
            <a:r>
              <a:rPr lang="en-US" sz="1100" dirty="0">
                <a:solidFill>
                  <a:srgbClr val="000000"/>
                </a:solidFill>
                <a:effectLst/>
                <a:latin typeface="Times New Roman" panose="02020603050405020304" pitchFamily="18" charset="0"/>
                <a:ea typeface="Calibri" panose="020F0502020204030204" pitchFamily="34" charset="0"/>
              </a:rPr>
              <a:t> </a:t>
            </a:r>
            <a:r>
              <a:rPr lang="en-IN" sz="1100" dirty="0">
                <a:solidFill>
                  <a:srgbClr val="000000"/>
                </a:solidFill>
                <a:effectLst/>
                <a:latin typeface="Times New Roman" panose="02020603050405020304" pitchFamily="18" charset="0"/>
                <a:ea typeface="Calibri" panose="020F0502020204030204" pitchFamily="34" charset="0"/>
              </a:rPr>
              <a:t>[10]. </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IN" sz="1100" dirty="0">
                <a:solidFill>
                  <a:srgbClr val="000000"/>
                </a:solidFill>
                <a:effectLst/>
                <a:latin typeface="Times New Roman" panose="02020603050405020304" pitchFamily="18" charset="0"/>
                <a:ea typeface="Calibri" panose="020F0502020204030204" pitchFamily="34" charset="0"/>
              </a:rPr>
              <a:t> </a:t>
            </a:r>
            <a:endParaRPr lang="en-IN" sz="1100" dirty="0">
              <a:effectLst/>
              <a:latin typeface="Times New Roman" panose="02020603050405020304" pitchFamily="18" charset="0"/>
              <a:ea typeface="Times New Roman" panose="02020603050405020304" pitchFamily="18" charset="0"/>
            </a:endParaRPr>
          </a:p>
          <a:p>
            <a:pPr>
              <a:lnSpc>
                <a:spcPct val="150000"/>
              </a:lnSpc>
              <a:buNone/>
            </a:pPr>
            <a:r>
              <a:rPr lang="en-IN" sz="1100" dirty="0">
                <a:solidFill>
                  <a:srgbClr val="000000"/>
                </a:solidFill>
                <a:effectLst/>
                <a:latin typeface="Times New Roman" panose="02020603050405020304" pitchFamily="18" charset="0"/>
                <a:ea typeface="Calibri" panose="020F0502020204030204" pitchFamily="34" charset="0"/>
              </a:rPr>
              <a:t>            In satellite communication systems, the combination of turbo decoding and Frequency-Hopped Spread Spectrum (FH-SS) has been studied in [10], demonstrating improved performance compared to dynamic power allocation schemes. Specifically, a modified iterative algorithm for channel variance and carrier phase estimation, known as "side </a:t>
            </a:r>
            <a:endParaRPr lang="en-IN" sz="1100" dirty="0"/>
          </a:p>
        </p:txBody>
      </p:sp>
      <p:sp>
        <p:nvSpPr>
          <p:cNvPr id="3" name="TextBox 2">
            <a:extLst>
              <a:ext uri="{FF2B5EF4-FFF2-40B4-BE49-F238E27FC236}">
                <a16:creationId xmlns:a16="http://schemas.microsoft.com/office/drawing/2014/main" id="{7A6BB588-21BA-0590-C9D8-ED516F7AEA74}"/>
              </a:ext>
            </a:extLst>
          </p:cNvPr>
          <p:cNvSpPr txBox="1"/>
          <p:nvPr/>
        </p:nvSpPr>
        <p:spPr>
          <a:xfrm>
            <a:off x="3275464" y="9450659"/>
            <a:ext cx="3596184" cy="230832"/>
          </a:xfrm>
          <a:prstGeom prst="rect">
            <a:avLst/>
          </a:prstGeom>
          <a:noFill/>
        </p:spPr>
        <p:txBody>
          <a:bodyPr wrap="square">
            <a:spAutoFit/>
          </a:bodyPr>
          <a:lstStyle/>
          <a:p>
            <a:r>
              <a:rPr lang="en-US" sz="900" dirty="0">
                <a:latin typeface="Times New Roman" panose="02020603050405020304" pitchFamily="18" charset="0"/>
              </a:rPr>
              <a:t>12</a:t>
            </a:r>
            <a:endParaRPr lang="en-IN" sz="900" dirty="0"/>
          </a:p>
        </p:txBody>
      </p:sp>
    </p:spTree>
    <p:extLst>
      <p:ext uri="{BB962C8B-B14F-4D97-AF65-F5344CB8AC3E}">
        <p14:creationId xmlns:p14="http://schemas.microsoft.com/office/powerpoint/2010/main" val="26769694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D95B7C-1AA2-FB19-23D3-7B6F001C71D3}"/>
              </a:ext>
            </a:extLst>
          </p:cNvPr>
          <p:cNvSpPr txBox="1"/>
          <p:nvPr/>
        </p:nvSpPr>
        <p:spPr>
          <a:xfrm>
            <a:off x="1229808" y="439833"/>
            <a:ext cx="5147841" cy="8867620"/>
          </a:xfrm>
          <a:prstGeom prst="rect">
            <a:avLst/>
          </a:prstGeom>
          <a:noFill/>
        </p:spPr>
        <p:txBody>
          <a:bodyPr wrap="square">
            <a:spAutoFit/>
          </a:bodyPr>
          <a:lstStyle/>
          <a:p>
            <a:pPr algn="just">
              <a:lnSpc>
                <a:spcPct val="150000"/>
              </a:lnSpc>
              <a:buNone/>
            </a:pPr>
            <a:r>
              <a:rPr lang="en-IN" sz="1100" dirty="0">
                <a:solidFill>
                  <a:srgbClr val="000000"/>
                </a:solidFill>
                <a:effectLst/>
                <a:latin typeface="Times New Roman" panose="02020603050405020304" pitchFamily="18" charset="0"/>
                <a:ea typeface="Calibri" panose="020F0502020204030204" pitchFamily="34" charset="0"/>
              </a:rPr>
              <a:t>information," offers superior error rate reduction [11]. Further enhancements are achieved through the use of turbo trellis coded modulation and continuous phase modulation in frequency-hopping packet radio [12]. Additionally, Turbo-Hadamard coding methods have shown promise in achieving high throughput [13].</a:t>
            </a:r>
            <a:endParaRPr lang="en-IN" sz="1100" dirty="0">
              <a:effectLst/>
              <a:latin typeface="Times New Roman" panose="02020603050405020304" pitchFamily="18" charset="0"/>
              <a:ea typeface="Times New Roman" panose="02020603050405020304" pitchFamily="18" charset="0"/>
            </a:endParaRPr>
          </a:p>
          <a:p>
            <a:pPr algn="ctr">
              <a:buNone/>
            </a:pPr>
            <a:r>
              <a:rPr lang="en-US" sz="1100" b="1" dirty="0">
                <a:effectLst/>
                <a:latin typeface="Times New Roman" panose="02020603050405020304" pitchFamily="18"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IN" sz="1100" dirty="0">
                <a:solidFill>
                  <a:srgbClr val="000000"/>
                </a:solidFill>
                <a:effectLst/>
                <a:latin typeface="Times New Roman" panose="02020603050405020304" pitchFamily="18" charset="0"/>
                <a:ea typeface="Calibri" panose="020F0502020204030204" pitchFamily="34" charset="0"/>
              </a:rPr>
              <a:t>               Akshaya et al. (2020) proposed a VLSI architecture for Turbo decoders that utilizes a soft-in-soft-out decoder, </a:t>
            </a:r>
            <a:r>
              <a:rPr lang="en-IN" sz="1100" dirty="0" err="1">
                <a:solidFill>
                  <a:srgbClr val="000000"/>
                </a:solidFill>
                <a:effectLst/>
                <a:latin typeface="Times New Roman" panose="02020603050405020304" pitchFamily="18" charset="0"/>
                <a:ea typeface="Calibri" panose="020F0502020204030204" pitchFamily="34" charset="0"/>
              </a:rPr>
              <a:t>interleaver</a:t>
            </a:r>
            <a:r>
              <a:rPr lang="en-IN" sz="1100" dirty="0">
                <a:solidFill>
                  <a:srgbClr val="000000"/>
                </a:solidFill>
                <a:effectLst/>
                <a:latin typeface="Times New Roman" panose="02020603050405020304" pitchFamily="18" charset="0"/>
                <a:ea typeface="Calibri" panose="020F0502020204030204" pitchFamily="34" charset="0"/>
              </a:rPr>
              <a:t>, and </a:t>
            </a:r>
            <a:r>
              <a:rPr lang="en-IN" sz="1100" dirty="0" err="1">
                <a:solidFill>
                  <a:srgbClr val="000000"/>
                </a:solidFill>
                <a:effectLst/>
                <a:latin typeface="Times New Roman" panose="02020603050405020304" pitchFamily="18" charset="0"/>
                <a:ea typeface="Calibri" panose="020F0502020204030204" pitchFamily="34" charset="0"/>
              </a:rPr>
              <a:t>deinterleaver</a:t>
            </a:r>
            <a:r>
              <a:rPr lang="en-IN" sz="1100" dirty="0">
                <a:solidFill>
                  <a:srgbClr val="000000"/>
                </a:solidFill>
                <a:effectLst/>
                <a:latin typeface="Times New Roman" panose="02020603050405020304" pitchFamily="18" charset="0"/>
                <a:ea typeface="Calibri" panose="020F0502020204030204" pitchFamily="34" charset="0"/>
              </a:rPr>
              <a:t> employing the MAP algorithm on the decoder side. The encoder uses two Recursive Convolutional Encoders and a pseudorandom </a:t>
            </a:r>
            <a:r>
              <a:rPr lang="en-IN" sz="1100" dirty="0" err="1">
                <a:solidFill>
                  <a:srgbClr val="000000"/>
                </a:solidFill>
                <a:effectLst/>
                <a:latin typeface="Times New Roman" panose="02020603050405020304" pitchFamily="18" charset="0"/>
                <a:ea typeface="Calibri" panose="020F0502020204030204" pitchFamily="34" charset="0"/>
              </a:rPr>
              <a:t>interleaver</a:t>
            </a:r>
            <a:r>
              <a:rPr lang="en-IN" sz="1100" dirty="0">
                <a:solidFill>
                  <a:srgbClr val="000000"/>
                </a:solidFill>
                <a:effectLst/>
                <a:latin typeface="Times New Roman" panose="02020603050405020304" pitchFamily="18" charset="0"/>
                <a:ea typeface="Calibri" panose="020F0502020204030204" pitchFamily="34" charset="0"/>
              </a:rPr>
              <a:t>. The system, implemented in Application Specific Integrated Circuits (ASICs), was designed and simulated using Octave, Xilinx </a:t>
            </a:r>
            <a:r>
              <a:rPr lang="en-IN" sz="1100" dirty="0" err="1">
                <a:solidFill>
                  <a:srgbClr val="000000"/>
                </a:solidFill>
                <a:effectLst/>
                <a:latin typeface="Times New Roman" panose="02020603050405020304" pitchFamily="18" charset="0"/>
                <a:ea typeface="Calibri" panose="020F0502020204030204" pitchFamily="34" charset="0"/>
              </a:rPr>
              <a:t>Vivado</a:t>
            </a:r>
            <a:r>
              <a:rPr lang="en-IN" sz="1100" dirty="0">
                <a:solidFill>
                  <a:srgbClr val="000000"/>
                </a:solidFill>
                <a:effectLst/>
                <a:latin typeface="Times New Roman" panose="02020603050405020304" pitchFamily="18" charset="0"/>
                <a:ea typeface="Calibri" panose="020F0502020204030204" pitchFamily="34" charset="0"/>
              </a:rPr>
              <a:t>, and Cadence tools. Timing analysis is performed, and a GDSII file is generated.</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IN" sz="1100" dirty="0">
                <a:solidFill>
                  <a:srgbClr val="000000"/>
                </a:solidFill>
                <a:effectLst/>
                <a:latin typeface="Times New Roman" panose="02020603050405020304" pitchFamily="18" charset="0"/>
                <a:ea typeface="Calibri" panose="020F0502020204030204" pitchFamily="34" charset="0"/>
              </a:rPr>
              <a:t> </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IN" sz="1100" dirty="0">
                <a:solidFill>
                  <a:srgbClr val="000000"/>
                </a:solidFill>
                <a:effectLst/>
                <a:latin typeface="Times New Roman" panose="02020603050405020304" pitchFamily="18" charset="0"/>
                <a:ea typeface="Calibri" panose="020F0502020204030204" pitchFamily="34" charset="0"/>
              </a:rPr>
              <a:t>             A low-memory turbo decoder architecture based on reverse calculation, trellis partitioning, and simplification of the max* operator has been proposed by Zhan et al. (2021),to reduce power consumption in power-constrained applications like LTE. This design merges forward state metrics calculation </a:t>
            </a:r>
            <a:r>
              <a:rPr lang="en-US" sz="1100" dirty="0">
                <a:solidFill>
                  <a:srgbClr val="000000"/>
                </a:solidFill>
                <a:effectLst/>
                <a:latin typeface="Times New Roman" panose="02020603050405020304" pitchFamily="18" charset="0"/>
                <a:ea typeface="Times New Roman" panose="02020603050405020304" pitchFamily="18" charset="0"/>
              </a:rPr>
              <a:t>with two existing decoding</a:t>
            </a:r>
            <a:r>
              <a:rPr lang="en-US" sz="1100" dirty="0">
                <a:solidFill>
                  <a:srgbClr val="000000"/>
                </a:solidFill>
                <a:effectLst/>
                <a:latin typeface="Arial" panose="020B0604020202020204" pitchFamily="34" charset="0"/>
                <a:ea typeface="Times New Roman" panose="02020603050405020304" pitchFamily="18" charset="0"/>
              </a:rPr>
              <a:t> </a:t>
            </a:r>
            <a:r>
              <a:rPr lang="en-IN" sz="1100" dirty="0">
                <a:effectLst/>
                <a:latin typeface="Times New Roman" panose="02020603050405020304" pitchFamily="18" charset="0"/>
                <a:ea typeface="Calibri" panose="020F0502020204030204" pitchFamily="34" charset="0"/>
              </a:rPr>
              <a:t>schemes and significantly reduces the state metrics cache capacity and power dissipation when implemented on an FPGA, without </a:t>
            </a:r>
            <a:r>
              <a:rPr lang="en-IN" sz="1100" dirty="0">
                <a:solidFill>
                  <a:srgbClr val="000000"/>
                </a:solidFill>
                <a:effectLst/>
                <a:latin typeface="Times New Roman" panose="02020603050405020304" pitchFamily="18" charset="0"/>
                <a:ea typeface="Calibri" panose="020F0502020204030204" pitchFamily="34" charset="0"/>
              </a:rPr>
              <a:t>impacting decoding performance. The reverse calculation method proves effective for improving decoding performance in energy-limited applications.</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IN" sz="1100" dirty="0">
                <a:solidFill>
                  <a:srgbClr val="000000"/>
                </a:solidFill>
                <a:effectLst/>
                <a:latin typeface="Times New Roman" panose="02020603050405020304" pitchFamily="18" charset="0"/>
                <a:ea typeface="Calibri" panose="020F0502020204030204" pitchFamily="34" charset="0"/>
              </a:rPr>
              <a:t> </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IN" sz="1100" dirty="0">
                <a:solidFill>
                  <a:srgbClr val="000000"/>
                </a:solidFill>
                <a:effectLst/>
                <a:latin typeface="Times New Roman" panose="02020603050405020304" pitchFamily="18" charset="0"/>
                <a:ea typeface="Calibri" panose="020F0502020204030204" pitchFamily="34" charset="0"/>
              </a:rPr>
              <a:t>           Kumar et al.  (2020), introduced a Turbo encoder as a part of an in-vehicle system (IVS) chip using a Field Programmable Gate Array . They explored both serial and parallel computation methods for the encoding, finding that the parallel approach significantly improved both chip size and processing time, with a 73% increase in logic utilization and a 58% reduction in processing time. The module was designed, simulated, and synthesized using Xilinx tools, and implemented on a Xilinx Zynq-7000 FPGA.</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IN" sz="1100" dirty="0">
                <a:solidFill>
                  <a:srgbClr val="000000"/>
                </a:solidFill>
                <a:effectLst/>
                <a:latin typeface="Times New Roman" panose="02020603050405020304" pitchFamily="18" charset="0"/>
                <a:ea typeface="Calibri" panose="020F0502020204030204" pitchFamily="34" charset="0"/>
              </a:rPr>
              <a:t> </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IN" sz="1100" dirty="0">
                <a:solidFill>
                  <a:srgbClr val="000000"/>
                </a:solidFill>
                <a:effectLst/>
                <a:latin typeface="Times New Roman" panose="02020603050405020304" pitchFamily="18" charset="0"/>
                <a:ea typeface="Calibri" panose="020F0502020204030204" pitchFamily="34" charset="0"/>
              </a:rPr>
              <a:t>         Weith et al. in (2020) [13], explored high-throughput Turbo decoder implementations. They demonstrated a functional parallelization approach at the iteration level, achieving throughputs exceeding several hundred Gb/s in 28 nm technology. Their work also investigated spatial parallelization within fully pipelined, iteration-unrolled decoders using X-windows of size 32, resulting in a 40% area reduction. Further analysis </a:t>
            </a:r>
            <a:endParaRPr lang="en-IN" sz="1100" dirty="0"/>
          </a:p>
        </p:txBody>
      </p:sp>
      <p:sp>
        <p:nvSpPr>
          <p:cNvPr id="2" name="TextBox 1">
            <a:extLst>
              <a:ext uri="{FF2B5EF4-FFF2-40B4-BE49-F238E27FC236}">
                <a16:creationId xmlns:a16="http://schemas.microsoft.com/office/drawing/2014/main" id="{2DF30D60-4E53-76B8-5522-6DB047BC120A}"/>
              </a:ext>
            </a:extLst>
          </p:cNvPr>
          <p:cNvSpPr txBox="1"/>
          <p:nvPr/>
        </p:nvSpPr>
        <p:spPr>
          <a:xfrm>
            <a:off x="3275464" y="9450659"/>
            <a:ext cx="3596184" cy="230832"/>
          </a:xfrm>
          <a:prstGeom prst="rect">
            <a:avLst/>
          </a:prstGeom>
          <a:noFill/>
        </p:spPr>
        <p:txBody>
          <a:bodyPr wrap="square">
            <a:spAutoFit/>
          </a:bodyPr>
          <a:lstStyle/>
          <a:p>
            <a:r>
              <a:rPr lang="en-US" sz="900" dirty="0">
                <a:latin typeface="Times New Roman" panose="02020603050405020304" pitchFamily="18" charset="0"/>
              </a:rPr>
              <a:t>13</a:t>
            </a:r>
            <a:endParaRPr lang="en-IN" sz="900" dirty="0"/>
          </a:p>
        </p:txBody>
      </p:sp>
    </p:spTree>
    <p:extLst>
      <p:ext uri="{BB962C8B-B14F-4D97-AF65-F5344CB8AC3E}">
        <p14:creationId xmlns:p14="http://schemas.microsoft.com/office/powerpoint/2010/main" val="63211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3BE24E-2FEA-00E6-FC56-E300169A49EC}"/>
              </a:ext>
            </a:extLst>
          </p:cNvPr>
          <p:cNvSpPr txBox="1"/>
          <p:nvPr/>
        </p:nvSpPr>
        <p:spPr>
          <a:xfrm>
            <a:off x="1271767" y="274076"/>
            <a:ext cx="5105883" cy="9206175"/>
          </a:xfrm>
          <a:prstGeom prst="rect">
            <a:avLst/>
          </a:prstGeom>
          <a:noFill/>
        </p:spPr>
        <p:txBody>
          <a:bodyPr wrap="square">
            <a:spAutoFit/>
          </a:bodyPr>
          <a:lstStyle/>
          <a:p>
            <a:pPr algn="just">
              <a:lnSpc>
                <a:spcPct val="150000"/>
              </a:lnSpc>
              <a:buNone/>
            </a:pPr>
            <a:r>
              <a:rPr lang="en-IN" sz="1100" dirty="0">
                <a:solidFill>
                  <a:srgbClr val="000000"/>
                </a:solidFill>
                <a:effectLst/>
                <a:latin typeface="Times New Roman" panose="02020603050405020304" pitchFamily="18" charset="0"/>
                <a:ea typeface="Calibri" panose="020F0502020204030204" pitchFamily="34" charset="0"/>
              </a:rPr>
              <a:t>explored area savings with reduced X-window sizes and how area complexity and throughput scale with frame sizes. They maintained a constant target bit error rate across different frame sizes, highlighting the direct relationship between area and error rate. </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US" sz="1100" dirty="0">
                <a:solidFill>
                  <a:srgbClr val="000000"/>
                </a:solidFill>
                <a:effectLst/>
                <a:latin typeface="Times New Roman" panose="02020603050405020304" pitchFamily="18"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US" sz="1100" dirty="0">
                <a:solidFill>
                  <a:srgbClr val="000000"/>
                </a:solidFill>
                <a:effectLst/>
                <a:latin typeface="Times New Roman" panose="02020603050405020304" pitchFamily="18" charset="0"/>
                <a:ea typeface="Times New Roman" panose="02020603050405020304" pitchFamily="18" charset="0"/>
              </a:rPr>
              <a:t>         </a:t>
            </a:r>
            <a:r>
              <a:rPr lang="en-US" sz="1100" dirty="0" err="1">
                <a:solidFill>
                  <a:srgbClr val="000000"/>
                </a:solidFill>
                <a:effectLst/>
                <a:latin typeface="Times New Roman" panose="02020603050405020304" pitchFamily="18" charset="0"/>
                <a:ea typeface="Times New Roman" panose="02020603050405020304" pitchFamily="18" charset="0"/>
              </a:rPr>
              <a:t>Tanriover</a:t>
            </a:r>
            <a:r>
              <a:rPr lang="en-US" sz="1100" dirty="0">
                <a:solidFill>
                  <a:srgbClr val="000000"/>
                </a:solidFill>
                <a:effectLst/>
                <a:latin typeface="Times New Roman" panose="02020603050405020304" pitchFamily="18" charset="0"/>
                <a:ea typeface="Times New Roman" panose="02020603050405020304" pitchFamily="18" charset="0"/>
              </a:rPr>
              <a:t> et al. (2002) enhances the performance of turbo codes by making their weight spectrum more closely resemble the ideal random code, leading to better error correction capabilities.</a:t>
            </a:r>
            <a:r>
              <a:rPr lang="en-US" sz="1100" dirty="0">
                <a:effectLst/>
                <a:latin typeface="Times New Roman" panose="02020603050405020304" pitchFamily="18" charset="0"/>
                <a:ea typeface="Times New Roman" panose="02020603050405020304" pitchFamily="18" charset="0"/>
              </a:rPr>
              <a:t> </a:t>
            </a:r>
            <a:r>
              <a:rPr lang="en-US" sz="1100" dirty="0">
                <a:solidFill>
                  <a:srgbClr val="000000"/>
                </a:solidFill>
                <a:effectLst/>
                <a:latin typeface="Times New Roman" panose="02020603050405020304" pitchFamily="18" charset="0"/>
                <a:ea typeface="Times New Roman" panose="02020603050405020304" pitchFamily="18" charset="0"/>
              </a:rPr>
              <a:t>The proposed technique aims to bridge the gap between the theoretical ideal of a random code with a binomial weight distribution and the practical implementation of turbo codes by strategically designing the encoder and </a:t>
            </a:r>
            <a:r>
              <a:rPr lang="en-US" sz="1100" dirty="0" err="1">
                <a:solidFill>
                  <a:srgbClr val="000000"/>
                </a:solidFill>
                <a:effectLst/>
                <a:latin typeface="Times New Roman" panose="02020603050405020304" pitchFamily="18" charset="0"/>
                <a:ea typeface="Times New Roman" panose="02020603050405020304" pitchFamily="18" charset="0"/>
              </a:rPr>
              <a:t>interleaver</a:t>
            </a:r>
            <a:r>
              <a:rPr lang="en-US" sz="1100" dirty="0">
                <a:solidFill>
                  <a:srgbClr val="000000"/>
                </a:solidFill>
                <a:effectLst/>
                <a:latin typeface="Times New Roman" panose="02020603050405020304" pitchFamily="18" charset="0"/>
                <a:ea typeface="Times New Roman" panose="02020603050405020304" pitchFamily="18" charset="0"/>
              </a:rPr>
              <a:t>.</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IN" sz="1100" dirty="0">
                <a:effectLst/>
                <a:latin typeface="Times New Roman" panose="02020603050405020304" pitchFamily="18" charset="0"/>
                <a:ea typeface="Calibri" panose="020F0502020204030204" pitchFamily="34" charset="0"/>
              </a:rPr>
              <a:t> </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US" sz="1100" dirty="0">
                <a:solidFill>
                  <a:srgbClr val="000000"/>
                </a:solidFill>
                <a:effectLst/>
                <a:latin typeface="Times New Roman" panose="02020603050405020304" pitchFamily="18" charset="0"/>
                <a:ea typeface="Times New Roman" panose="02020603050405020304" pitchFamily="18" charset="0"/>
              </a:rPr>
              <a:t>            </a:t>
            </a:r>
            <a:r>
              <a:rPr lang="en-US" sz="1100" dirty="0" err="1">
                <a:solidFill>
                  <a:srgbClr val="000000"/>
                </a:solidFill>
                <a:effectLst/>
                <a:latin typeface="Times New Roman" panose="02020603050405020304" pitchFamily="18" charset="0"/>
                <a:ea typeface="Times New Roman" panose="02020603050405020304" pitchFamily="18" charset="0"/>
              </a:rPr>
              <a:t>Yaqin</a:t>
            </a:r>
            <a:r>
              <a:rPr lang="en-US" sz="1100" dirty="0">
                <a:solidFill>
                  <a:srgbClr val="000000"/>
                </a:solidFill>
                <a:effectLst/>
                <a:latin typeface="Times New Roman" panose="02020603050405020304" pitchFamily="18" charset="0"/>
                <a:ea typeface="Times New Roman" panose="02020603050405020304" pitchFamily="18" charset="0"/>
              </a:rPr>
              <a:t> Shi et al.  (2018) designed and implemented a memory-reduced </a:t>
            </a:r>
            <a:r>
              <a:rPr lang="en-US" sz="1100" u="sng" dirty="0">
                <a:solidFill>
                  <a:srgbClr val="0000FF"/>
                </a:solidFill>
                <a:effectLst/>
                <a:latin typeface="Times New Roman" panose="02020603050405020304" pitchFamily="18" charset="0"/>
                <a:ea typeface="Times New Roman" panose="02020603050405020304" pitchFamily="18" charset="0"/>
                <a:hlinkClick r:id="rId2"/>
              </a:rPr>
              <a:t>LTE-Advanced Turbo decoder</a:t>
            </a:r>
            <a:r>
              <a:rPr lang="en-US" sz="1100" dirty="0">
                <a:solidFill>
                  <a:srgbClr val="000000"/>
                </a:solidFill>
                <a:effectLst/>
                <a:latin typeface="Times New Roman" panose="02020603050405020304" pitchFamily="18" charset="0"/>
                <a:ea typeface="Times New Roman" panose="02020603050405020304" pitchFamily="18" charset="0"/>
              </a:rPr>
              <a:t> on a field programmable gate array (FPGA). By incorporating a reverse recalculation module, they significantly reduced the state metric cache  size (by 50%) compared to conventional Turbo decoders. This approach also led to notable power savings; the proposed decoder's power consumption was reduced by 24%, 29.7%, and 31% at 50MHz, 75MHz, and 100MHz, respectively, compared to a Max-Log-MAP decoder. Furthermore, the reverse calculation method exhibited only a minor degradation in bit error rate (BER) performance compared to the optimal Log-MAP algorithm. </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IN" sz="1100" dirty="0">
                <a:effectLst/>
                <a:latin typeface="Times New Roman" panose="02020603050405020304" pitchFamily="18" charset="0"/>
                <a:ea typeface="Calibri" panose="020F0502020204030204" pitchFamily="34" charset="0"/>
              </a:rPr>
              <a:t> </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IN" sz="1100" dirty="0">
                <a:solidFill>
                  <a:srgbClr val="000000"/>
                </a:solidFill>
                <a:effectLst/>
                <a:latin typeface="Times New Roman" panose="02020603050405020304" pitchFamily="18" charset="0"/>
                <a:ea typeface="Calibri" panose="020F0502020204030204" pitchFamily="34" charset="0"/>
              </a:rPr>
              <a:t>              </a:t>
            </a:r>
            <a:r>
              <a:rPr lang="en-IN" sz="1100" dirty="0" err="1">
                <a:solidFill>
                  <a:srgbClr val="000000"/>
                </a:solidFill>
                <a:effectLst/>
                <a:latin typeface="Times New Roman" panose="02020603050405020304" pitchFamily="18" charset="0"/>
                <a:ea typeface="Calibri" panose="020F0502020204030204" pitchFamily="34" charset="0"/>
              </a:rPr>
              <a:t>Paidmalla</a:t>
            </a:r>
            <a:r>
              <a:rPr lang="en-IN" sz="1100" dirty="0">
                <a:solidFill>
                  <a:srgbClr val="000000"/>
                </a:solidFill>
                <a:effectLst/>
                <a:latin typeface="Times New Roman" panose="02020603050405020304" pitchFamily="18" charset="0"/>
                <a:ea typeface="Calibri" panose="020F0502020204030204" pitchFamily="34" charset="0"/>
              </a:rPr>
              <a:t> </a:t>
            </a:r>
            <a:r>
              <a:rPr lang="en-US" sz="1100" dirty="0">
                <a:solidFill>
                  <a:srgbClr val="000000"/>
                </a:solidFill>
                <a:effectLst/>
                <a:latin typeface="Times New Roman" panose="02020603050405020304" pitchFamily="18" charset="0"/>
                <a:ea typeface="Times New Roman" panose="02020603050405020304" pitchFamily="18" charset="0"/>
              </a:rPr>
              <a:t>et al. </a:t>
            </a:r>
            <a:r>
              <a:rPr lang="en-IN" sz="1100" dirty="0">
                <a:solidFill>
                  <a:srgbClr val="000000"/>
                </a:solidFill>
                <a:effectLst/>
                <a:latin typeface="Times New Roman" panose="02020603050405020304" pitchFamily="18" charset="0"/>
                <a:ea typeface="Calibri" panose="020F0502020204030204" pitchFamily="34" charset="0"/>
              </a:rPr>
              <a:t>(2021) implemented an turbo encoder and decoder with reduced  hardware resources while maintaining high throughput. Turbo coding is a powerful error-correcting technique, commonly used in communication systems. The study focused on improving turbo code implementation for higher data rates and reduced area and delay, particularly within the context of wireless communication standards like 3G and 4G. The statement describes a historical limitation of early polar code implementations. Specifically, the use of 8-bit polar codes restricted the decoding process due to the iterative nature of the algorithm, which hindered the ability to achieve high data rates. Furthermore, these early implementations had a significant drawback in terms of decoding </a:t>
            </a:r>
            <a:r>
              <a:rPr lang="en-IN" sz="1100" dirty="0" err="1">
                <a:solidFill>
                  <a:srgbClr val="000000"/>
                </a:solidFill>
                <a:effectLst/>
                <a:latin typeface="Times New Roman" panose="02020603050405020304" pitchFamily="18" charset="0"/>
                <a:ea typeface="Calibri" panose="020F0502020204030204" pitchFamily="34" charset="0"/>
              </a:rPr>
              <a:t>accuracy.</a:t>
            </a:r>
            <a:r>
              <a:rPr lang="en-IN" sz="1100" dirty="0" err="1">
                <a:effectLst/>
                <a:latin typeface="Times New Roman" panose="02020603050405020304" pitchFamily="18" charset="0"/>
                <a:ea typeface="Calibri" panose="020F0502020204030204" pitchFamily="34" charset="0"/>
              </a:rPr>
              <a:t>Hence,th</a:t>
            </a:r>
            <a:r>
              <a:rPr lang="en-US" sz="1100" dirty="0">
                <a:effectLst/>
                <a:latin typeface="Times New Roman" panose="02020603050405020304" pitchFamily="18" charset="0"/>
                <a:ea typeface="Times New Roman" panose="02020603050405020304" pitchFamily="18" charset="0"/>
              </a:rPr>
              <a:t>is research focuses on developing a high-speed, area-efficient, and low-delay 64-bit turbo encoder and decoder system implemented in an Application Specific Integrated Circuit (ASIC). The proposed system, by utilizing a 64-bit architecture, aims to achieve higher data compilation rates compared to existing </a:t>
            </a:r>
            <a:endParaRPr lang="en-IN" sz="1100" dirty="0"/>
          </a:p>
        </p:txBody>
      </p:sp>
      <p:sp>
        <p:nvSpPr>
          <p:cNvPr id="2" name="TextBox 1">
            <a:extLst>
              <a:ext uri="{FF2B5EF4-FFF2-40B4-BE49-F238E27FC236}">
                <a16:creationId xmlns:a16="http://schemas.microsoft.com/office/drawing/2014/main" id="{38C492FE-877C-3710-704D-E4D053F3D833}"/>
              </a:ext>
            </a:extLst>
          </p:cNvPr>
          <p:cNvSpPr txBox="1"/>
          <p:nvPr/>
        </p:nvSpPr>
        <p:spPr>
          <a:xfrm>
            <a:off x="3275464" y="9450659"/>
            <a:ext cx="3596184" cy="230832"/>
          </a:xfrm>
          <a:prstGeom prst="rect">
            <a:avLst/>
          </a:prstGeom>
          <a:noFill/>
        </p:spPr>
        <p:txBody>
          <a:bodyPr wrap="square">
            <a:spAutoFit/>
          </a:bodyPr>
          <a:lstStyle/>
          <a:p>
            <a:r>
              <a:rPr lang="en-US" sz="900" dirty="0">
                <a:latin typeface="Times New Roman" panose="02020603050405020304" pitchFamily="18" charset="0"/>
              </a:rPr>
              <a:t>14</a:t>
            </a:r>
            <a:endParaRPr lang="en-IN" sz="900" dirty="0"/>
          </a:p>
        </p:txBody>
      </p:sp>
    </p:spTree>
    <p:extLst>
      <p:ext uri="{BB962C8B-B14F-4D97-AF65-F5344CB8AC3E}">
        <p14:creationId xmlns:p14="http://schemas.microsoft.com/office/powerpoint/2010/main" val="7021600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360071-4F90-23A6-0486-8200CB5F3018}"/>
              </a:ext>
            </a:extLst>
          </p:cNvPr>
          <p:cNvSpPr txBox="1"/>
          <p:nvPr/>
        </p:nvSpPr>
        <p:spPr>
          <a:xfrm>
            <a:off x="1180617" y="635303"/>
            <a:ext cx="5220183" cy="8359789"/>
          </a:xfrm>
          <a:prstGeom prst="rect">
            <a:avLst/>
          </a:prstGeom>
          <a:noFill/>
        </p:spPr>
        <p:txBody>
          <a:bodyPr wrap="square">
            <a:spAutoFit/>
          </a:bodyPr>
          <a:lstStyle/>
          <a:p>
            <a:pPr algn="just">
              <a:lnSpc>
                <a:spcPct val="150000"/>
              </a:lnSpc>
              <a:buNone/>
            </a:pPr>
            <a:r>
              <a:rPr lang="en-US" sz="1100" dirty="0">
                <a:solidFill>
                  <a:srgbClr val="000000"/>
                </a:solidFill>
                <a:effectLst/>
                <a:latin typeface="Times New Roman" panose="02020603050405020304" pitchFamily="18" charset="0"/>
                <a:ea typeface="Times New Roman" panose="02020603050405020304" pitchFamily="18" charset="0"/>
              </a:rPr>
              <a:t>systems, while also reducing both the area footprint and latency of the implementation on the ASIC. The comparison with existing systems demonstrates the proposed system's effectiveness in terms of delay and area. </a:t>
            </a:r>
            <a:r>
              <a:rPr lang="en-IN" sz="1100" dirty="0">
                <a:solidFill>
                  <a:srgbClr val="000000"/>
                </a:solidFill>
                <a:effectLst/>
                <a:latin typeface="Times New Roman" panose="02020603050405020304" pitchFamily="18" charset="0"/>
                <a:ea typeface="Calibri" panose="020F0502020204030204" pitchFamily="34" charset="0"/>
              </a:rPr>
              <a:t>The research by </a:t>
            </a:r>
            <a:r>
              <a:rPr lang="en-IN" sz="1100" dirty="0" err="1">
                <a:solidFill>
                  <a:srgbClr val="000000"/>
                </a:solidFill>
                <a:effectLst/>
                <a:latin typeface="Times New Roman" panose="02020603050405020304" pitchFamily="18" charset="0"/>
                <a:ea typeface="Calibri" panose="020F0502020204030204" pitchFamily="34" charset="0"/>
              </a:rPr>
              <a:t>Paidmalla</a:t>
            </a:r>
            <a:r>
              <a:rPr lang="en-IN" sz="1100" dirty="0">
                <a:solidFill>
                  <a:srgbClr val="000000"/>
                </a:solidFill>
                <a:effectLst/>
                <a:latin typeface="Times New Roman" panose="02020603050405020304" pitchFamily="18" charset="0"/>
                <a:ea typeface="Calibri" panose="020F0502020204030204" pitchFamily="34" charset="0"/>
              </a:rPr>
              <a:t> et al. addresses the need for efficient turbo code implementation in communication systems. Turbo codes, known for their excellent error-correction capabilities, are crucial for maintaining reliable data transmission, especially in challenging wireless environments. </a:t>
            </a:r>
            <a:endParaRPr lang="en-IN" sz="1100" dirty="0">
              <a:effectLst/>
              <a:latin typeface="Times New Roman" panose="02020603050405020304" pitchFamily="18" charset="0"/>
              <a:ea typeface="Times New Roman" panose="02020603050405020304" pitchFamily="18" charset="0"/>
            </a:endParaRPr>
          </a:p>
          <a:p>
            <a:pPr>
              <a:buNone/>
            </a:pPr>
            <a:r>
              <a:rPr lang="en-US" sz="1100" b="1" dirty="0">
                <a:effectLst/>
                <a:latin typeface="Times New Roman" panose="02020603050405020304" pitchFamily="18"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US" sz="1100" dirty="0">
                <a:solidFill>
                  <a:srgbClr val="000000"/>
                </a:solidFill>
                <a:effectLst/>
                <a:latin typeface="Times New Roman" panose="02020603050405020304" pitchFamily="18" charset="0"/>
                <a:ea typeface="Times New Roman" panose="02020603050405020304" pitchFamily="18" charset="0"/>
              </a:rPr>
              <a:t>            Rangachari et al. (2020), introduced a novel state encoding and memory block organization to significantly reduce energy consumption in </a:t>
            </a:r>
            <a:r>
              <a:rPr lang="en-US" sz="1100" u="sng" dirty="0">
                <a:solidFill>
                  <a:srgbClr val="000000"/>
                </a:solidFill>
                <a:effectLst/>
                <a:latin typeface="Times New Roman" panose="02020603050405020304" pitchFamily="18" charset="0"/>
                <a:ea typeface="Times New Roman" panose="02020603050405020304" pitchFamily="18" charset="0"/>
                <a:hlinkClick r:id="rId2"/>
              </a:rPr>
              <a:t>turbo decoders</a:t>
            </a:r>
            <a:r>
              <a:rPr lang="en-US" sz="1100" dirty="0">
                <a:solidFill>
                  <a:srgbClr val="000000"/>
                </a:solidFill>
                <a:effectLst/>
                <a:latin typeface="Times New Roman" panose="02020603050405020304" pitchFamily="18" charset="0"/>
                <a:ea typeface="Times New Roman" panose="02020603050405020304" pitchFamily="18" charset="0"/>
              </a:rPr>
              <a:t>. When combined with early termination strategies, this approach achieves a 10-20% reduction in energy per decoding operation. </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US" sz="1100" dirty="0">
                <a:effectLst/>
                <a:latin typeface="Times New Roman" panose="02020603050405020304" pitchFamily="18"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US" sz="1100" dirty="0">
                <a:effectLst/>
                <a:latin typeface="Times New Roman" panose="02020603050405020304" pitchFamily="18" charset="0"/>
                <a:ea typeface="Times New Roman" panose="02020603050405020304" pitchFamily="18" charset="0"/>
              </a:rPr>
              <a:t>             V. Kavinilavu1, S. </a:t>
            </a:r>
            <a:r>
              <a:rPr lang="en-US" sz="1100" dirty="0" err="1">
                <a:effectLst/>
                <a:latin typeface="Times New Roman" panose="02020603050405020304" pitchFamily="18" charset="0"/>
                <a:ea typeface="Times New Roman" panose="02020603050405020304" pitchFamily="18" charset="0"/>
              </a:rPr>
              <a:t>Salivahanan</a:t>
            </a:r>
            <a:r>
              <a:rPr lang="en-US" sz="1100" dirty="0">
                <a:effectLst/>
                <a:latin typeface="Times New Roman" panose="02020603050405020304" pitchFamily="18" charset="0"/>
                <a:ea typeface="Times New Roman" panose="02020603050405020304" pitchFamily="18" charset="0"/>
              </a:rPr>
              <a:t>, V. S. Kanchana Bhaaskaran2, </a:t>
            </a:r>
            <a:r>
              <a:rPr lang="en-US" sz="1100" dirty="0" err="1">
                <a:effectLst/>
                <a:latin typeface="Times New Roman" panose="02020603050405020304" pitchFamily="18" charset="0"/>
                <a:ea typeface="Times New Roman" panose="02020603050405020304" pitchFamily="18" charset="0"/>
              </a:rPr>
              <a:t>Samiappa</a:t>
            </a:r>
            <a:r>
              <a:rPr lang="en-US" sz="1100" dirty="0">
                <a:effectLst/>
                <a:latin typeface="Times New Roman" panose="02020603050405020304" pitchFamily="18" charset="0"/>
                <a:ea typeface="Times New Roman" panose="02020603050405020304" pitchFamily="18" charset="0"/>
              </a:rPr>
              <a:t> Sakthikumaran, B. Brindha and C. Vinoth(2011), proposed a  Viterbi decoder, employing the Viterbi algorithm,  to decode bitstreams encoded with convolutional codes using Forward Error Correction (FEC). This implementation utilizes Verilog HDL for a convolutional encoder and Viterbi decoder, both with a limited length of 7 and a code rate of 1/2. The design is simulated and synthesized using </a:t>
            </a:r>
            <a:r>
              <a:rPr lang="en-US" sz="1100" dirty="0" err="1">
                <a:effectLst/>
                <a:latin typeface="Times New Roman" panose="02020603050405020304" pitchFamily="18" charset="0"/>
                <a:ea typeface="Times New Roman" panose="02020603050405020304" pitchFamily="18" charset="0"/>
              </a:rPr>
              <a:t>Modelsim</a:t>
            </a:r>
            <a:r>
              <a:rPr lang="en-US" sz="1100" dirty="0">
                <a:effectLst/>
                <a:latin typeface="Times New Roman" panose="02020603050405020304" pitchFamily="18" charset="0"/>
                <a:ea typeface="Times New Roman" panose="02020603050405020304" pitchFamily="18" charset="0"/>
              </a:rPr>
              <a:t> and Xilinx tools, respectively. The core idea is to leverage the Viterbi algorithm's maximum likelihood detection capability to recover the original data stream from the received, potentially corrupted, encoded sequence.</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US" sz="1100" dirty="0">
                <a:effectLst/>
                <a:latin typeface="Times New Roman" panose="02020603050405020304" pitchFamily="18"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US" sz="1100" dirty="0">
                <a:effectLst/>
                <a:latin typeface="Times New Roman" panose="02020603050405020304" pitchFamily="18" charset="0"/>
                <a:ea typeface="Times New Roman" panose="02020603050405020304" pitchFamily="18" charset="0"/>
              </a:rPr>
              <a:t>            This project </a:t>
            </a:r>
            <a:r>
              <a:rPr lang="en-US" sz="1100" dirty="0" err="1">
                <a:effectLst/>
                <a:latin typeface="Times New Roman" panose="02020603050405020304" pitchFamily="18" charset="0"/>
                <a:ea typeface="Times New Roman" panose="02020603050405020304" pitchFamily="18" charset="0"/>
              </a:rPr>
              <a:t>Tepoju</a:t>
            </a:r>
            <a:r>
              <a:rPr lang="en-US" sz="1100" dirty="0">
                <a:effectLst/>
                <a:latin typeface="Times New Roman" panose="02020603050405020304" pitchFamily="18" charset="0"/>
                <a:ea typeface="Times New Roman" panose="02020603050405020304" pitchFamily="18" charset="0"/>
              </a:rPr>
              <a:t> Vivek Vardhan</a:t>
            </a:r>
            <a:r>
              <a:rPr lang="en-US" sz="1100" dirty="0">
                <a:solidFill>
                  <a:srgbClr val="000000"/>
                </a:solidFill>
                <a:effectLst/>
                <a:latin typeface="Times New Roman" panose="02020603050405020304" pitchFamily="18" charset="0"/>
                <a:ea typeface="Times New Roman" panose="02020603050405020304" pitchFamily="18" charset="0"/>
              </a:rPr>
              <a:t> et al. </a:t>
            </a:r>
            <a:r>
              <a:rPr lang="en-US" sz="1100" dirty="0">
                <a:effectLst/>
                <a:latin typeface="Times New Roman" panose="02020603050405020304" pitchFamily="18" charset="0"/>
                <a:ea typeface="Times New Roman" panose="02020603050405020304" pitchFamily="18" charset="0"/>
              </a:rPr>
              <a:t>(2015), implements a Turbo codec, utilizing Verilog-HDL for both the encoder and decoder, and then validates the design on FPGA. The Turbo decoder employs a Viterbi algorithm with hard-input and hard-output, and is designed to correct two-bit errors in the encoded data. The process involves introducing errors in the encoded data to evaluate the error-correction capabilities of the decoder.</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US" sz="1100" dirty="0">
                <a:effectLst/>
                <a:latin typeface="Times New Roman" panose="02020603050405020304" pitchFamily="18"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US" sz="1100" dirty="0">
                <a:solidFill>
                  <a:srgbClr val="000000"/>
                </a:solidFill>
                <a:effectLst/>
                <a:latin typeface="Times New Roman" panose="02020603050405020304" pitchFamily="18" charset="0"/>
                <a:ea typeface="Times New Roman" panose="02020603050405020304" pitchFamily="18" charset="0"/>
              </a:rPr>
              <a:t>              Ali, Amer T., and Dhafir Abdul Fatah </a:t>
            </a:r>
            <a:r>
              <a:rPr lang="en-US" sz="1100" dirty="0" err="1">
                <a:solidFill>
                  <a:srgbClr val="000000"/>
                </a:solidFill>
                <a:effectLst/>
                <a:latin typeface="Times New Roman" panose="02020603050405020304" pitchFamily="18" charset="0"/>
                <a:ea typeface="Times New Roman" panose="02020603050405020304" pitchFamily="18" charset="0"/>
              </a:rPr>
              <a:t>Alneema</a:t>
            </a:r>
            <a:r>
              <a:rPr lang="en-US" sz="1100" dirty="0">
                <a:solidFill>
                  <a:srgbClr val="000000"/>
                </a:solidFill>
                <a:effectLst/>
                <a:latin typeface="Times New Roman" panose="02020603050405020304" pitchFamily="18" charset="0"/>
                <a:ea typeface="Times New Roman" panose="02020603050405020304" pitchFamily="18" charset="0"/>
              </a:rPr>
              <a:t> (2020) [13], introduced a novel turbo decoder design leveraging a single MAP decoder, exploring both parallel and non-parallel implementations using the HLS tool with various window techniques. They evaluated these designs across different frame sizes, analyzing latency and resource </a:t>
            </a:r>
            <a:endParaRPr lang="en-IN" sz="1100" dirty="0"/>
          </a:p>
        </p:txBody>
      </p:sp>
      <p:sp>
        <p:nvSpPr>
          <p:cNvPr id="2" name="TextBox 1">
            <a:extLst>
              <a:ext uri="{FF2B5EF4-FFF2-40B4-BE49-F238E27FC236}">
                <a16:creationId xmlns:a16="http://schemas.microsoft.com/office/drawing/2014/main" id="{ED8B772C-A882-B5D9-6A9A-5153826BB4ED}"/>
              </a:ext>
            </a:extLst>
          </p:cNvPr>
          <p:cNvSpPr txBox="1"/>
          <p:nvPr/>
        </p:nvSpPr>
        <p:spPr>
          <a:xfrm>
            <a:off x="3275464" y="9450659"/>
            <a:ext cx="3596184" cy="230832"/>
          </a:xfrm>
          <a:prstGeom prst="rect">
            <a:avLst/>
          </a:prstGeom>
          <a:noFill/>
        </p:spPr>
        <p:txBody>
          <a:bodyPr wrap="square">
            <a:spAutoFit/>
          </a:bodyPr>
          <a:lstStyle/>
          <a:p>
            <a:r>
              <a:rPr lang="en-US" sz="900" dirty="0">
                <a:latin typeface="Times New Roman" panose="02020603050405020304" pitchFamily="18" charset="0"/>
              </a:rPr>
              <a:t>15</a:t>
            </a:r>
            <a:endParaRPr lang="en-IN" sz="900" dirty="0"/>
          </a:p>
        </p:txBody>
      </p:sp>
    </p:spTree>
    <p:extLst>
      <p:ext uri="{BB962C8B-B14F-4D97-AF65-F5344CB8AC3E}">
        <p14:creationId xmlns:p14="http://schemas.microsoft.com/office/powerpoint/2010/main" val="16124279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D4C1FE-9C2A-B1A1-5828-72CDF0123FB9}"/>
              </a:ext>
            </a:extLst>
          </p:cNvPr>
          <p:cNvSpPr txBox="1"/>
          <p:nvPr/>
        </p:nvSpPr>
        <p:spPr>
          <a:xfrm>
            <a:off x="1229811" y="414959"/>
            <a:ext cx="5228862" cy="8444428"/>
          </a:xfrm>
          <a:prstGeom prst="rect">
            <a:avLst/>
          </a:prstGeom>
          <a:noFill/>
        </p:spPr>
        <p:txBody>
          <a:bodyPr wrap="square">
            <a:spAutoFit/>
          </a:bodyPr>
          <a:lstStyle/>
          <a:p>
            <a:pPr algn="just">
              <a:lnSpc>
                <a:spcPct val="150000"/>
              </a:lnSpc>
              <a:buNone/>
            </a:pPr>
            <a:r>
              <a:rPr lang="en-US" sz="1100" dirty="0">
                <a:solidFill>
                  <a:srgbClr val="000000"/>
                </a:solidFill>
                <a:effectLst/>
                <a:latin typeface="Times New Roman" panose="02020603050405020304" pitchFamily="18" charset="0"/>
                <a:ea typeface="Times New Roman" panose="02020603050405020304" pitchFamily="18" charset="0"/>
              </a:rPr>
              <a:t>utilization, and found that the new design offers better performance and resource management compared to prior approaches. </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US" sz="1100" dirty="0">
                <a:solidFill>
                  <a:srgbClr val="000000"/>
                </a:solidFill>
                <a:effectLst/>
                <a:latin typeface="Times New Roman" panose="02020603050405020304" pitchFamily="18"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US" sz="1100" dirty="0">
                <a:effectLst/>
                <a:latin typeface="Times New Roman" panose="02020603050405020304" pitchFamily="18" charset="0"/>
                <a:ea typeface="Times New Roman" panose="02020603050405020304" pitchFamily="18" charset="0"/>
              </a:rPr>
              <a:t>           A new computational method for the max-log Maximum A Posteriori (MAP) core is proposed by Arash </a:t>
            </a:r>
            <a:r>
              <a:rPr lang="en-US" sz="1100" dirty="0" err="1">
                <a:effectLst/>
                <a:latin typeface="Times New Roman" panose="02020603050405020304" pitchFamily="18" charset="0"/>
                <a:ea typeface="Times New Roman" panose="02020603050405020304" pitchFamily="18" charset="0"/>
              </a:rPr>
              <a:t>Ardakani</a:t>
            </a:r>
            <a:r>
              <a:rPr lang="en-US" sz="1100" dirty="0">
                <a:effectLst/>
                <a:latin typeface="Times New Roman" panose="02020603050405020304" pitchFamily="18" charset="0"/>
                <a:ea typeface="Times New Roman" panose="02020603050405020304" pitchFamily="18" charset="0"/>
              </a:rPr>
              <a:t>, Mahdi </a:t>
            </a:r>
            <a:r>
              <a:rPr lang="en-US" sz="1100" dirty="0" err="1">
                <a:effectLst/>
                <a:latin typeface="Times New Roman" panose="02020603050405020304" pitchFamily="18" charset="0"/>
                <a:ea typeface="Times New Roman" panose="02020603050405020304" pitchFamily="18" charset="0"/>
              </a:rPr>
              <a:t>Shabany</a:t>
            </a:r>
            <a:r>
              <a:rPr lang="en-US" sz="1100" dirty="0">
                <a:effectLst/>
                <a:latin typeface="Times New Roman" panose="02020603050405020304" pitchFamily="18" charset="0"/>
                <a:ea typeface="Times New Roman" panose="02020603050405020304" pitchFamily="18" charset="0"/>
              </a:rPr>
              <a:t> (2015), to enhance the hardware efficiency of turbo decoders used in LTE and LTE Advanced standards. This involves optimizing the max* operator approximation for better performance and reduced hardware complexity. The proposed method offers a more efficient computation for max-log MAP architectures, leading to reduced area and power consumption, and increased throughput in a case study implementation, without compromising performance (BER). The research involved implementing a max-log MAP architecture using both a conventional method and the proposed method to permit for a fair comparison. The output demonstrated that the proposed method significantly improved the efficiency of the max-log MAP architecture.</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US" sz="1100" dirty="0">
                <a:effectLst/>
                <a:latin typeface="Times New Roman" panose="02020603050405020304" pitchFamily="18"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US" sz="1100" dirty="0">
                <a:effectLst/>
                <a:latin typeface="Times New Roman" panose="02020603050405020304" pitchFamily="18" charset="0"/>
                <a:ea typeface="Times New Roman" panose="02020603050405020304" pitchFamily="18" charset="0"/>
              </a:rPr>
              <a:t>          The authors, Claude </a:t>
            </a:r>
            <a:r>
              <a:rPr lang="en-US" sz="1100" dirty="0" err="1">
                <a:effectLst/>
                <a:latin typeface="Times New Roman" panose="02020603050405020304" pitchFamily="18" charset="0"/>
                <a:ea typeface="Times New Roman" panose="02020603050405020304" pitchFamily="18" charset="0"/>
              </a:rPr>
              <a:t>Berrou</a:t>
            </a:r>
            <a:r>
              <a:rPr lang="en-US" sz="1100" dirty="0">
                <a:effectLst/>
                <a:latin typeface="Times New Roman" panose="02020603050405020304" pitchFamily="18" charset="0"/>
                <a:ea typeface="Times New Roman" panose="02020603050405020304" pitchFamily="18" charset="0"/>
              </a:rPr>
              <a:t> </a:t>
            </a:r>
            <a:r>
              <a:rPr lang="en-US" sz="1100" dirty="0">
                <a:solidFill>
                  <a:srgbClr val="000000"/>
                </a:solidFill>
                <a:effectLst/>
                <a:latin typeface="Times New Roman" panose="02020603050405020304" pitchFamily="18" charset="0"/>
                <a:ea typeface="Times New Roman" panose="02020603050405020304" pitchFamily="18" charset="0"/>
              </a:rPr>
              <a:t>et al.</a:t>
            </a:r>
            <a:r>
              <a:rPr lang="en-US" sz="1100" dirty="0">
                <a:effectLst/>
                <a:latin typeface="Times New Roman" panose="02020603050405020304" pitchFamily="18" charset="0"/>
                <a:ea typeface="Times New Roman" panose="02020603050405020304" pitchFamily="18" charset="0"/>
              </a:rPr>
              <a:t> (2005) discusses the maturation of Turbo Codes as a technology widely adopted in commercial transmission systems. The paper offer a general outline of the fundamental concepts behind both Convolutional and Block Turbo Codes, and reviews significant advancements in the field, with a focus on practical aspects like functional difficulties and high-rate circuit design. It also examines the utilization of these codes in the present standards and explores their potential future applications in error-control coding.</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US" sz="1100" dirty="0">
                <a:effectLst/>
                <a:latin typeface="Times New Roman" panose="02020603050405020304" pitchFamily="18"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US" sz="1100" dirty="0">
                <a:effectLst/>
                <a:latin typeface="Times New Roman" panose="02020603050405020304" pitchFamily="18" charset="0"/>
                <a:ea typeface="Times New Roman" panose="02020603050405020304" pitchFamily="18" charset="0"/>
              </a:rPr>
              <a:t>          This research paper (2019), by Aswathy Narayanan, Senthil Murugan, and Ramesh </a:t>
            </a:r>
            <a:r>
              <a:rPr lang="en-US" sz="1100" dirty="0" err="1">
                <a:effectLst/>
                <a:latin typeface="Times New Roman" panose="02020603050405020304" pitchFamily="18" charset="0"/>
                <a:ea typeface="Times New Roman" panose="02020603050405020304" pitchFamily="18" charset="0"/>
              </a:rPr>
              <a:t>Bhakthavatchalu</a:t>
            </a:r>
            <a:r>
              <a:rPr lang="en-US" sz="1100" dirty="0">
                <a:effectLst/>
                <a:latin typeface="Times New Roman" panose="02020603050405020304" pitchFamily="18" charset="0"/>
                <a:ea typeface="Times New Roman" panose="02020603050405020304" pitchFamily="18" charset="0"/>
              </a:rPr>
              <a:t> explores how the choice of multiplier implementation within a Max log MAP algorithm-based turbo decoder significantly impacts its decoding performance, as different multiplier types like fixed-point, Vedic, and Booth multipliers lead to varying levels of efficiency and accuracy due to advancements in processing technology.</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US" sz="1100" dirty="0">
                <a:effectLst/>
                <a:latin typeface="Times New Roman" panose="02020603050405020304" pitchFamily="18"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US" sz="1100" dirty="0">
                <a:effectLst/>
                <a:latin typeface="Times New Roman" panose="02020603050405020304" pitchFamily="18" charset="0"/>
                <a:ea typeface="Times New Roman" panose="02020603050405020304" pitchFamily="18" charset="0"/>
              </a:rPr>
              <a:t>          In scenarios where power efficiency is paramount, such as within the Max Log MAP algorithm, fixed-point multipliers are often avoided due to their high power consumption. Instead, Vedic multiplier-based implementations are favored for their lower latency, despite potentially requiring more area. However, in highly resource-</a:t>
            </a:r>
            <a:endParaRPr lang="en-IN" sz="1100" dirty="0"/>
          </a:p>
        </p:txBody>
      </p:sp>
      <p:sp>
        <p:nvSpPr>
          <p:cNvPr id="2" name="TextBox 1">
            <a:extLst>
              <a:ext uri="{FF2B5EF4-FFF2-40B4-BE49-F238E27FC236}">
                <a16:creationId xmlns:a16="http://schemas.microsoft.com/office/drawing/2014/main" id="{02C4B579-16AB-8F78-7546-08E1ED9444E8}"/>
              </a:ext>
            </a:extLst>
          </p:cNvPr>
          <p:cNvSpPr txBox="1"/>
          <p:nvPr/>
        </p:nvSpPr>
        <p:spPr>
          <a:xfrm>
            <a:off x="3275464" y="9450659"/>
            <a:ext cx="3596184" cy="230832"/>
          </a:xfrm>
          <a:prstGeom prst="rect">
            <a:avLst/>
          </a:prstGeom>
          <a:noFill/>
        </p:spPr>
        <p:txBody>
          <a:bodyPr wrap="square">
            <a:spAutoFit/>
          </a:bodyPr>
          <a:lstStyle/>
          <a:p>
            <a:r>
              <a:rPr lang="en-US" sz="900" dirty="0">
                <a:latin typeface="Times New Roman" panose="02020603050405020304" pitchFamily="18" charset="0"/>
              </a:rPr>
              <a:t>16</a:t>
            </a:r>
            <a:endParaRPr lang="en-IN" sz="900" dirty="0"/>
          </a:p>
        </p:txBody>
      </p:sp>
    </p:spTree>
    <p:extLst>
      <p:ext uri="{BB962C8B-B14F-4D97-AF65-F5344CB8AC3E}">
        <p14:creationId xmlns:p14="http://schemas.microsoft.com/office/powerpoint/2010/main" val="40074091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9FE534-D704-0E4F-3C86-32B3AB507994}"/>
              </a:ext>
            </a:extLst>
          </p:cNvPr>
          <p:cNvSpPr txBox="1"/>
          <p:nvPr/>
        </p:nvSpPr>
        <p:spPr>
          <a:xfrm>
            <a:off x="1319514" y="264487"/>
            <a:ext cx="5127585" cy="8698343"/>
          </a:xfrm>
          <a:prstGeom prst="rect">
            <a:avLst/>
          </a:prstGeom>
          <a:noFill/>
        </p:spPr>
        <p:txBody>
          <a:bodyPr wrap="square">
            <a:spAutoFit/>
          </a:bodyPr>
          <a:lstStyle/>
          <a:p>
            <a:pPr algn="just">
              <a:lnSpc>
                <a:spcPct val="150000"/>
              </a:lnSpc>
              <a:buNone/>
            </a:pPr>
            <a:r>
              <a:rPr lang="en-US" sz="1100" dirty="0">
                <a:solidFill>
                  <a:srgbClr val="000000"/>
                </a:solidFill>
                <a:effectLst/>
                <a:latin typeface="Times New Roman" panose="02020603050405020304" pitchFamily="18" charset="0"/>
                <a:ea typeface="Times New Roman" panose="02020603050405020304" pitchFamily="18" charset="0"/>
              </a:rPr>
              <a:t>utilization, and found that the new design offers better performance and resource management compared to prior approaches. </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US" sz="1100" dirty="0">
                <a:solidFill>
                  <a:srgbClr val="000000"/>
                </a:solidFill>
                <a:effectLst/>
                <a:latin typeface="Times New Roman" panose="02020603050405020304" pitchFamily="18"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US" sz="1100" dirty="0">
                <a:effectLst/>
                <a:latin typeface="Times New Roman" panose="02020603050405020304" pitchFamily="18" charset="0"/>
                <a:ea typeface="Times New Roman" panose="02020603050405020304" pitchFamily="18" charset="0"/>
              </a:rPr>
              <a:t>             A new computational method for the max-log Maximum A Posteriori (MAP) core is proposed by Arash </a:t>
            </a:r>
            <a:r>
              <a:rPr lang="en-US" sz="1100" dirty="0" err="1">
                <a:effectLst/>
                <a:latin typeface="Times New Roman" panose="02020603050405020304" pitchFamily="18" charset="0"/>
                <a:ea typeface="Times New Roman" panose="02020603050405020304" pitchFamily="18" charset="0"/>
              </a:rPr>
              <a:t>Ardakani</a:t>
            </a:r>
            <a:r>
              <a:rPr lang="en-US" sz="1100" dirty="0">
                <a:effectLst/>
                <a:latin typeface="Times New Roman" panose="02020603050405020304" pitchFamily="18" charset="0"/>
                <a:ea typeface="Times New Roman" panose="02020603050405020304" pitchFamily="18" charset="0"/>
              </a:rPr>
              <a:t>, Mahdi </a:t>
            </a:r>
            <a:r>
              <a:rPr lang="en-US" sz="1100" dirty="0" err="1">
                <a:effectLst/>
                <a:latin typeface="Times New Roman" panose="02020603050405020304" pitchFamily="18" charset="0"/>
                <a:ea typeface="Times New Roman" panose="02020603050405020304" pitchFamily="18" charset="0"/>
              </a:rPr>
              <a:t>Shabany</a:t>
            </a:r>
            <a:r>
              <a:rPr lang="en-US" sz="1100" dirty="0">
                <a:effectLst/>
                <a:latin typeface="Times New Roman" panose="02020603050405020304" pitchFamily="18" charset="0"/>
                <a:ea typeface="Times New Roman" panose="02020603050405020304" pitchFamily="18" charset="0"/>
              </a:rPr>
              <a:t> (2015), to enhance the hardware efficiency of turbo decoders used in LTE and LTE Advanced standards. This involves optimizing the max* operator approximation for better performance and reduced hardware complexity. The proposed method offers a more efficient computation for max-log MAP architectures, leading to reduced area and power consumption, and increased throughput in a case study implementation, without compromising performance (BER). The research involved implementing a max-log MAP architecture using both a conventional method and the proposed method to permit for a fair comparison. The output demonstrated that the proposed method significantly improved the efficiency of the max-log MAP architecture.</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US" sz="1100" dirty="0">
                <a:effectLst/>
                <a:latin typeface="Times New Roman" panose="02020603050405020304" pitchFamily="18"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US" sz="1100" dirty="0">
                <a:effectLst/>
                <a:latin typeface="Times New Roman" panose="02020603050405020304" pitchFamily="18" charset="0"/>
                <a:ea typeface="Times New Roman" panose="02020603050405020304" pitchFamily="18" charset="0"/>
              </a:rPr>
              <a:t>            The authors, Claude </a:t>
            </a:r>
            <a:r>
              <a:rPr lang="en-US" sz="1100" dirty="0" err="1">
                <a:effectLst/>
                <a:latin typeface="Times New Roman" panose="02020603050405020304" pitchFamily="18" charset="0"/>
                <a:ea typeface="Times New Roman" panose="02020603050405020304" pitchFamily="18" charset="0"/>
              </a:rPr>
              <a:t>Berrou</a:t>
            </a:r>
            <a:r>
              <a:rPr lang="en-US" sz="1100" dirty="0">
                <a:effectLst/>
                <a:latin typeface="Times New Roman" panose="02020603050405020304" pitchFamily="18" charset="0"/>
                <a:ea typeface="Times New Roman" panose="02020603050405020304" pitchFamily="18" charset="0"/>
              </a:rPr>
              <a:t> </a:t>
            </a:r>
            <a:r>
              <a:rPr lang="en-US" sz="1100" dirty="0">
                <a:solidFill>
                  <a:srgbClr val="000000"/>
                </a:solidFill>
                <a:effectLst/>
                <a:latin typeface="Times New Roman" panose="02020603050405020304" pitchFamily="18" charset="0"/>
                <a:ea typeface="Times New Roman" panose="02020603050405020304" pitchFamily="18" charset="0"/>
              </a:rPr>
              <a:t>et al.</a:t>
            </a:r>
            <a:r>
              <a:rPr lang="en-US" sz="1100" dirty="0">
                <a:effectLst/>
                <a:latin typeface="Times New Roman" panose="02020603050405020304" pitchFamily="18" charset="0"/>
                <a:ea typeface="Times New Roman" panose="02020603050405020304" pitchFamily="18" charset="0"/>
              </a:rPr>
              <a:t> (2005) discusses the maturation of Turbo Codes as a technology widely adopted in commercial transmission systems. The paper offer a general outline of the fundamental concepts behind both Convolutional and Block Turbo Codes, and reviews significant advancements in the field, with a focus on practical aspects like functional difficulties and high-rate circuit design. It also examines the utilization of these codes in the present standards and explores their potential future applications in error-control coding.</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US" sz="1100" dirty="0">
                <a:effectLst/>
                <a:latin typeface="Times New Roman" panose="02020603050405020304" pitchFamily="18"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US" sz="1100" dirty="0">
                <a:effectLst/>
                <a:latin typeface="Times New Roman" panose="02020603050405020304" pitchFamily="18" charset="0"/>
                <a:ea typeface="Times New Roman" panose="02020603050405020304" pitchFamily="18" charset="0"/>
              </a:rPr>
              <a:t>          This research paper (2019), by Aswathy Narayanan, Senthil Murugan, and Ramesh </a:t>
            </a:r>
            <a:r>
              <a:rPr lang="en-US" sz="1100" dirty="0" err="1">
                <a:effectLst/>
                <a:latin typeface="Times New Roman" panose="02020603050405020304" pitchFamily="18" charset="0"/>
                <a:ea typeface="Times New Roman" panose="02020603050405020304" pitchFamily="18" charset="0"/>
              </a:rPr>
              <a:t>Bhakthavatchalu</a:t>
            </a:r>
            <a:r>
              <a:rPr lang="en-US" sz="1100" dirty="0">
                <a:effectLst/>
                <a:latin typeface="Times New Roman" panose="02020603050405020304" pitchFamily="18" charset="0"/>
                <a:ea typeface="Times New Roman" panose="02020603050405020304" pitchFamily="18" charset="0"/>
              </a:rPr>
              <a:t> explores how the choice of multiplier implementation within a Max log MAP algorithm-based turbo decoder significantly impacts its decoding performance, as different multiplier types like fixed-point, Vedic, and Booth multipliers lead to varying levels of efficiency and accuracy due to advancements in processing technology.</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US" sz="1100" dirty="0">
                <a:effectLst/>
                <a:latin typeface="Times New Roman" panose="02020603050405020304" pitchFamily="18"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US" sz="1100" dirty="0">
                <a:effectLst/>
                <a:latin typeface="Times New Roman" panose="02020603050405020304" pitchFamily="18" charset="0"/>
                <a:ea typeface="Times New Roman" panose="02020603050405020304" pitchFamily="18" charset="0"/>
              </a:rPr>
              <a:t>           In scenarios where power efficiency is paramount, such as within the Max Log MAP algorithm, fixed-point multipliers are often avoided due to their high power consumption. Instead, Vedic multiplier-based implementations are favored for their lower latency, despite potentially requiring more area. However, in highly resource-</a:t>
            </a:r>
            <a:endParaRPr lang="en-IN" sz="1100" dirty="0"/>
          </a:p>
        </p:txBody>
      </p:sp>
      <p:sp>
        <p:nvSpPr>
          <p:cNvPr id="2" name="TextBox 1">
            <a:extLst>
              <a:ext uri="{FF2B5EF4-FFF2-40B4-BE49-F238E27FC236}">
                <a16:creationId xmlns:a16="http://schemas.microsoft.com/office/drawing/2014/main" id="{BA96E84A-50B4-CDFB-B46C-2DB4DB0ABB13}"/>
              </a:ext>
            </a:extLst>
          </p:cNvPr>
          <p:cNvSpPr txBox="1"/>
          <p:nvPr/>
        </p:nvSpPr>
        <p:spPr>
          <a:xfrm>
            <a:off x="3275464" y="9450659"/>
            <a:ext cx="3596184" cy="230832"/>
          </a:xfrm>
          <a:prstGeom prst="rect">
            <a:avLst/>
          </a:prstGeom>
          <a:noFill/>
        </p:spPr>
        <p:txBody>
          <a:bodyPr wrap="square">
            <a:spAutoFit/>
          </a:bodyPr>
          <a:lstStyle/>
          <a:p>
            <a:r>
              <a:rPr lang="en-US" sz="900" dirty="0">
                <a:latin typeface="Times New Roman" panose="02020603050405020304" pitchFamily="18" charset="0"/>
              </a:rPr>
              <a:t>17</a:t>
            </a:r>
            <a:endParaRPr lang="en-IN" sz="900" dirty="0"/>
          </a:p>
        </p:txBody>
      </p:sp>
    </p:spTree>
    <p:extLst>
      <p:ext uri="{BB962C8B-B14F-4D97-AF65-F5344CB8AC3E}">
        <p14:creationId xmlns:p14="http://schemas.microsoft.com/office/powerpoint/2010/main" val="19064526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0B926D-65B6-F39D-A33C-55529B7B8226}"/>
              </a:ext>
            </a:extLst>
          </p:cNvPr>
          <p:cNvSpPr txBox="1"/>
          <p:nvPr/>
        </p:nvSpPr>
        <p:spPr>
          <a:xfrm>
            <a:off x="1261641" y="341747"/>
            <a:ext cx="5185457" cy="8698343"/>
          </a:xfrm>
          <a:prstGeom prst="rect">
            <a:avLst/>
          </a:prstGeom>
          <a:noFill/>
        </p:spPr>
        <p:txBody>
          <a:bodyPr wrap="square">
            <a:spAutoFit/>
          </a:bodyPr>
          <a:lstStyle/>
          <a:p>
            <a:pPr algn="just">
              <a:lnSpc>
                <a:spcPct val="150000"/>
              </a:lnSpc>
              <a:buNone/>
            </a:pPr>
            <a:r>
              <a:rPr lang="en-US" sz="1100" dirty="0">
                <a:solidFill>
                  <a:srgbClr val="000000"/>
                </a:solidFill>
                <a:effectLst/>
                <a:latin typeface="Times New Roman" panose="02020603050405020304" pitchFamily="18" charset="0"/>
                <a:ea typeface="Times New Roman" panose="02020603050405020304" pitchFamily="18" charset="0"/>
              </a:rPr>
              <a:t>number of bits in a block and their code rates. The study found that while both codes achieve high efficiency and approach Shannon capacity, Turbo codes generally offer a stronger error-correcting capability compared to Polar codes. The research concluded that both Turbo and Polar codes are effective in achieving performance close to the theoretical Shannon capacity, but Turbo codes exhibit a superior error-correcting capability compared to Polar codes, according to the study.</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US" sz="1100" dirty="0">
                <a:effectLst/>
                <a:latin typeface="Times New Roman" panose="02020603050405020304" pitchFamily="18"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Shrimali</a:t>
            </a:r>
            <a:r>
              <a:rPr lang="en-US" sz="1100" dirty="0">
                <a:effectLst/>
                <a:latin typeface="Times New Roman" panose="02020603050405020304" pitchFamily="18" charset="0"/>
                <a:ea typeface="Times New Roman" panose="02020603050405020304" pitchFamily="18" charset="0"/>
              </a:rPr>
              <a:t>, Yanita </a:t>
            </a:r>
            <a:r>
              <a:rPr lang="en-US" sz="1100" dirty="0">
                <a:solidFill>
                  <a:srgbClr val="000000"/>
                </a:solidFill>
                <a:effectLst/>
                <a:latin typeface="Times New Roman" panose="02020603050405020304" pitchFamily="18" charset="0"/>
                <a:ea typeface="Times New Roman" panose="02020603050405020304" pitchFamily="18" charset="0"/>
              </a:rPr>
              <a:t>et al. </a:t>
            </a:r>
            <a:r>
              <a:rPr lang="en-US" sz="1100" dirty="0">
                <a:effectLst/>
                <a:latin typeface="Times New Roman" panose="02020603050405020304" pitchFamily="18" charset="0"/>
                <a:ea typeface="Times New Roman" panose="02020603050405020304" pitchFamily="18" charset="0"/>
              </a:rPr>
              <a:t>(2021) designed a turbo-coded MIMO-OFDM system architecture that prioritizes high throughput and low complexity. They achieved this by integrating an efficient Log-MAP turbo encoder/decoder and a pipelined FFT processor. Specifically, a single delay feedback-based pipelined memoryless FFT/IFFT processor contributed to enhanced area and power efficiency, while the Log-MAP turbo decoder enhanced speed and error correction capabilities. The proposed system's efficiency was validated through simulations utilizing Xilinx ISE Design Suite and comparison with existing leading-edge architectures.</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US" sz="1100" dirty="0">
                <a:effectLst/>
                <a:latin typeface="Times New Roman" panose="02020603050405020304" pitchFamily="18"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US" sz="1100" dirty="0">
                <a:effectLst/>
                <a:latin typeface="Times New Roman" panose="02020603050405020304" pitchFamily="18" charset="0"/>
                <a:ea typeface="Times New Roman" panose="02020603050405020304" pitchFamily="18" charset="0"/>
              </a:rPr>
              <a:t>            Verma, Anuj</a:t>
            </a:r>
            <a:r>
              <a:rPr lang="en-US" sz="1100" dirty="0">
                <a:solidFill>
                  <a:srgbClr val="000000"/>
                </a:solidFill>
                <a:effectLst/>
                <a:latin typeface="Times New Roman" panose="02020603050405020304" pitchFamily="18" charset="0"/>
                <a:ea typeface="Times New Roman" panose="02020603050405020304" pitchFamily="18" charset="0"/>
              </a:rPr>
              <a:t> et al. </a:t>
            </a:r>
            <a:r>
              <a:rPr lang="en-US" sz="1100" dirty="0">
                <a:effectLst/>
                <a:latin typeface="Times New Roman" panose="02020603050405020304" pitchFamily="18" charset="0"/>
                <a:ea typeface="Times New Roman" panose="02020603050405020304" pitchFamily="18" charset="0"/>
              </a:rPr>
              <a:t>(2020) introduced a VLSI architecture for a quasi-cyclic LDPC decoder that processes log-likelihood ratios (LLRs) from a soft demodulator. This decoder, designed for 5G New Radio, achieves a BER of 10^-6 between 2-4 dB Eb/N0 with 10 iterations for different code rates (1/3, 2/5, 1/2, 2/3, 3/4, 5/6, and 8/9). It was prototyped on an FPGA and demonstrated lower hardware utilization compared to existing designs, with claims of being the first VLSI architecture for 5G </a:t>
            </a:r>
            <a:r>
              <a:rPr lang="en-US" sz="1100" dirty="0" err="1">
                <a:effectLst/>
                <a:latin typeface="Times New Roman" panose="02020603050405020304" pitchFamily="18" charset="0"/>
                <a:ea typeface="Times New Roman" panose="02020603050405020304" pitchFamily="18" charset="0"/>
              </a:rPr>
              <a:t>eMBB</a:t>
            </a:r>
            <a:r>
              <a:rPr lang="en-US" sz="1100" dirty="0">
                <a:effectLst/>
                <a:latin typeface="Times New Roman" panose="02020603050405020304" pitchFamily="18" charset="0"/>
                <a:ea typeface="Times New Roman" panose="02020603050405020304" pitchFamily="18" charset="0"/>
              </a:rPr>
              <a:t> LDPC decoding. A VLSI architecture designed for decoding quasi-cyclic Low-Density Parity-Check (LDPC) codes, prevalent in 5G New Radio, processes log-likelihood ratios (LLR) from the soft demodulator to recover the original data. These LLRs, representing the likelihood of each bit being 0 or 1, are the input to the decoder, which then performs calculations on the data, referred to as "CARs", to achieve error correction and data recovery. The proposed architecture is designed for the enhanced Mobile Broadband (</a:t>
            </a:r>
            <a:r>
              <a:rPr lang="en-US" sz="1100" dirty="0" err="1">
                <a:effectLst/>
                <a:latin typeface="Times New Roman" panose="02020603050405020304" pitchFamily="18" charset="0"/>
                <a:ea typeface="Times New Roman" panose="02020603050405020304" pitchFamily="18" charset="0"/>
              </a:rPr>
              <a:t>eMBB</a:t>
            </a:r>
            <a:r>
              <a:rPr lang="en-US" sz="1100" dirty="0">
                <a:effectLst/>
                <a:latin typeface="Times New Roman" panose="02020603050405020304" pitchFamily="18" charset="0"/>
                <a:ea typeface="Times New Roman" panose="02020603050405020304" pitchFamily="18" charset="0"/>
              </a:rPr>
              <a:t>) service class within 5G, which requires high data rates and reliability. The decoder achieves a bit error rate (BER) of 10^-6 at a signal-to-noise ratio (SNR) between 2 and 4 dB with 10 decoding iterations for different code rates. Furthermore, the design was implemented on an FPGA, a type of programmable hardware, and its performance was compared to other existing LDPC decoder designs. The results showed that the new architecture achieved lower hardware utilization, specifically up </a:t>
            </a:r>
            <a:endParaRPr lang="en-IN" sz="1100" dirty="0"/>
          </a:p>
        </p:txBody>
      </p:sp>
      <p:sp>
        <p:nvSpPr>
          <p:cNvPr id="2" name="TextBox 1">
            <a:extLst>
              <a:ext uri="{FF2B5EF4-FFF2-40B4-BE49-F238E27FC236}">
                <a16:creationId xmlns:a16="http://schemas.microsoft.com/office/drawing/2014/main" id="{CA568059-335A-CC9B-16F2-563C62C6DFB2}"/>
              </a:ext>
            </a:extLst>
          </p:cNvPr>
          <p:cNvSpPr txBox="1"/>
          <p:nvPr/>
        </p:nvSpPr>
        <p:spPr>
          <a:xfrm>
            <a:off x="3275464" y="9450659"/>
            <a:ext cx="3596184" cy="230832"/>
          </a:xfrm>
          <a:prstGeom prst="rect">
            <a:avLst/>
          </a:prstGeom>
          <a:noFill/>
        </p:spPr>
        <p:txBody>
          <a:bodyPr wrap="square">
            <a:spAutoFit/>
          </a:bodyPr>
          <a:lstStyle/>
          <a:p>
            <a:r>
              <a:rPr lang="en-US" sz="900" dirty="0">
                <a:latin typeface="Times New Roman" panose="02020603050405020304" pitchFamily="18" charset="0"/>
              </a:rPr>
              <a:t>18</a:t>
            </a:r>
            <a:endParaRPr lang="en-IN" sz="900" dirty="0"/>
          </a:p>
        </p:txBody>
      </p:sp>
    </p:spTree>
    <p:extLst>
      <p:ext uri="{BB962C8B-B14F-4D97-AF65-F5344CB8AC3E}">
        <p14:creationId xmlns:p14="http://schemas.microsoft.com/office/powerpoint/2010/main" val="1522119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D46AFE-3B6F-6048-A749-741E4569FB47}"/>
              </a:ext>
            </a:extLst>
          </p:cNvPr>
          <p:cNvSpPr txBox="1"/>
          <p:nvPr/>
        </p:nvSpPr>
        <p:spPr>
          <a:xfrm>
            <a:off x="886403" y="1207103"/>
            <a:ext cx="6038193" cy="6360716"/>
          </a:xfrm>
          <a:prstGeom prst="rect">
            <a:avLst/>
          </a:prstGeom>
          <a:noFill/>
        </p:spPr>
        <p:txBody>
          <a:bodyPr wrap="square">
            <a:spAutoFit/>
          </a:bodyPr>
          <a:lstStyle/>
          <a:p>
            <a:pPr marL="83185" marR="511810" algn="ctr">
              <a:spcBef>
                <a:spcPts val="335"/>
              </a:spcBef>
              <a:buNone/>
            </a:pPr>
            <a:r>
              <a:rPr lang="en-US" sz="1600" b="1" u="heavy" spc="-10" dirty="0">
                <a:effectLst/>
                <a:latin typeface="Times New Roman" panose="02020603050405020304" pitchFamily="18" charset="0"/>
                <a:ea typeface="Times New Roman" panose="02020603050405020304" pitchFamily="18" charset="0"/>
              </a:rPr>
              <a:t>DECLARATION</a:t>
            </a:r>
            <a:endParaRPr lang="en-IN" sz="1200" dirty="0">
              <a:effectLst/>
              <a:latin typeface="Times New Roman" panose="02020603050405020304" pitchFamily="18" charset="0"/>
              <a:ea typeface="Times New Roman" panose="02020603050405020304" pitchFamily="18" charset="0"/>
            </a:endParaRPr>
          </a:p>
          <a:p>
            <a:pPr>
              <a:buNone/>
            </a:pPr>
            <a:r>
              <a:rPr lang="en-US" sz="1050" b="1"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a:buNone/>
            </a:pPr>
            <a:r>
              <a:rPr lang="en-US" sz="1050" b="1"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a:spcBef>
                <a:spcPts val="25"/>
              </a:spcBef>
              <a:buNone/>
            </a:pPr>
            <a:r>
              <a:rPr lang="en-US" sz="1400" b="1"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marL="140335" marR="558800" indent="457200" algn="just">
              <a:lnSpc>
                <a:spcPct val="150000"/>
              </a:lnSpc>
              <a:buNone/>
            </a:pPr>
            <a:r>
              <a:rPr lang="en-US" sz="1100" dirty="0">
                <a:effectLst/>
                <a:latin typeface="Times New Roman" panose="02020603050405020304" pitchFamily="18" charset="0"/>
                <a:ea typeface="Times New Roman" panose="02020603050405020304" pitchFamily="18" charset="0"/>
              </a:rPr>
              <a:t>I hereby declare that the thesis entitled “PERFORMANCE OPTIMIZATION OF EFFICIENT PIPELINED TURBO ENCODER AND DECODER”</a:t>
            </a:r>
            <a:r>
              <a:rPr lang="en-US" sz="1100" spc="-20"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submitted by</a:t>
            </a:r>
            <a:r>
              <a:rPr lang="en-US" sz="1100" spc="-20" dirty="0">
                <a:effectLst/>
                <a:latin typeface="Times New Roman" panose="02020603050405020304" pitchFamily="18" charset="0"/>
                <a:ea typeface="Times New Roman" panose="02020603050405020304" pitchFamily="18" charset="0"/>
              </a:rPr>
              <a:t> </a:t>
            </a:r>
            <a:r>
              <a:rPr lang="en-US" sz="1100" spc="-25" dirty="0">
                <a:effectLst/>
                <a:latin typeface="Times New Roman" panose="02020603050405020304" pitchFamily="18" charset="0"/>
                <a:ea typeface="Times New Roman" panose="02020603050405020304" pitchFamily="18" charset="0"/>
              </a:rPr>
              <a:t>me,</a:t>
            </a:r>
            <a:r>
              <a:rPr lang="en-IN" sz="1100" spc="-25" dirty="0">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for</a:t>
            </a:r>
            <a:r>
              <a:rPr lang="en-US" sz="1100" spc="-7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the</a:t>
            </a:r>
            <a:r>
              <a:rPr lang="en-US" sz="1100" spc="-60"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award</a:t>
            </a:r>
            <a:r>
              <a:rPr lang="en-US" sz="1100" spc="-2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of</a:t>
            </a:r>
            <a:r>
              <a:rPr lang="en-US" sz="1100" spc="-35"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M.Tech</a:t>
            </a:r>
            <a:r>
              <a:rPr lang="en-US" sz="1100" spc="-30"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in</a:t>
            </a:r>
            <a:r>
              <a:rPr lang="en-US" sz="1100" spc="-30"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VLSI DESIGN</a:t>
            </a:r>
            <a:r>
              <a:rPr lang="en-US" sz="1100" spc="-1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is</a:t>
            </a:r>
            <a:r>
              <a:rPr lang="en-US" sz="1100" spc="-7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a</a:t>
            </a:r>
            <a:r>
              <a:rPr lang="en-US" sz="1100" spc="-5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record</a:t>
            </a:r>
            <a:r>
              <a:rPr lang="en-US" sz="1100" spc="-7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of</a:t>
            </a:r>
            <a:r>
              <a:rPr lang="en-US" sz="1100" spc="-7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Bonafide</a:t>
            </a:r>
            <a:r>
              <a:rPr lang="en-US" sz="1100" spc="-30"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work</a:t>
            </a:r>
            <a:r>
              <a:rPr lang="en-US" sz="1100" spc="-70"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carried</a:t>
            </a:r>
            <a:r>
              <a:rPr lang="en-US" sz="1100" spc="-70"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outby me under the supervision of</a:t>
            </a:r>
            <a:r>
              <a:rPr lang="en-US" sz="1100" spc="-30"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Dr. Prachi Sharma.</a:t>
            </a:r>
            <a:endParaRPr lang="en-IN" sz="1100" dirty="0">
              <a:effectLst/>
              <a:latin typeface="Times New Roman" panose="02020603050405020304" pitchFamily="18" charset="0"/>
              <a:ea typeface="Times New Roman" panose="02020603050405020304" pitchFamily="18" charset="0"/>
            </a:endParaRPr>
          </a:p>
          <a:p>
            <a:pPr marL="140335" marR="575945" indent="457200" algn="just">
              <a:lnSpc>
                <a:spcPct val="150000"/>
              </a:lnSpc>
              <a:spcBef>
                <a:spcPts val="1000"/>
              </a:spcBef>
              <a:buNone/>
            </a:pPr>
            <a:r>
              <a:rPr lang="en-US" sz="1100" dirty="0">
                <a:effectLst/>
                <a:latin typeface="Times New Roman" panose="02020603050405020304" pitchFamily="18" charset="0"/>
                <a:ea typeface="Times New Roman" panose="02020603050405020304" pitchFamily="18" charset="0"/>
              </a:rPr>
              <a:t>I further declare that the work reported in this thesis has not been submitted and will not be submitted, either in part or in full, for the award of</a:t>
            </a:r>
            <a:r>
              <a:rPr lang="en-US" sz="1100" spc="-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any</a:t>
            </a:r>
            <a:r>
              <a:rPr lang="en-US" sz="1100" spc="-10"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other degree or diploma in this institute or any</a:t>
            </a:r>
            <a:r>
              <a:rPr lang="en-US" sz="1100" spc="-40"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other institute or university.</a:t>
            </a:r>
            <a:endParaRPr lang="en-IN" sz="1100" dirty="0">
              <a:effectLst/>
              <a:latin typeface="Times New Roman" panose="02020603050405020304" pitchFamily="18" charset="0"/>
              <a:ea typeface="Times New Roman" panose="02020603050405020304" pitchFamily="18" charset="0"/>
            </a:endParaRPr>
          </a:p>
          <a:p>
            <a:pPr>
              <a:buNone/>
            </a:pPr>
            <a:r>
              <a:rPr lang="en-US" sz="1600"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a:buNone/>
            </a:pPr>
            <a:r>
              <a:rPr lang="en-US" sz="1600"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a:buNone/>
            </a:pPr>
            <a:r>
              <a:rPr lang="en-US" sz="1600"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a:buNone/>
            </a:pPr>
            <a:r>
              <a:rPr lang="en-US" sz="1600"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a:buNone/>
            </a:pPr>
            <a:r>
              <a:rPr lang="en-US" sz="1600"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a:buNone/>
            </a:pPr>
            <a:r>
              <a:rPr lang="en-US" sz="1600"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a:buNone/>
            </a:pPr>
            <a:r>
              <a:rPr lang="en-US" sz="1600"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a:buNone/>
            </a:pPr>
            <a:r>
              <a:rPr lang="en-US" sz="1600"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a:buNone/>
            </a:pPr>
            <a:r>
              <a:rPr lang="en-US" sz="1600"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a:buNone/>
            </a:pPr>
            <a:r>
              <a:rPr lang="en-US" sz="1600"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marL="140335" algn="just">
              <a:spcBef>
                <a:spcPts val="930"/>
              </a:spcBef>
              <a:buNone/>
            </a:pPr>
            <a:r>
              <a:rPr lang="en-US" sz="1400" dirty="0">
                <a:effectLst/>
                <a:latin typeface="Times New Roman" panose="02020603050405020304" pitchFamily="18" charset="0"/>
                <a:ea typeface="Times New Roman" panose="02020603050405020304" pitchFamily="18" charset="0"/>
              </a:rPr>
              <a:t>Place:</a:t>
            </a:r>
            <a:r>
              <a:rPr lang="en-US" sz="1400" spc="-35" dirty="0">
                <a:effectLst/>
                <a:latin typeface="Times New Roman" panose="02020603050405020304" pitchFamily="18" charset="0"/>
                <a:ea typeface="Times New Roman" panose="02020603050405020304" pitchFamily="18" charset="0"/>
              </a:rPr>
              <a:t> </a:t>
            </a:r>
            <a:r>
              <a:rPr lang="en-US" sz="1400" spc="-10" dirty="0">
                <a:effectLst/>
                <a:latin typeface="Times New Roman" panose="02020603050405020304" pitchFamily="18" charset="0"/>
                <a:ea typeface="Times New Roman" panose="02020603050405020304" pitchFamily="18" charset="0"/>
              </a:rPr>
              <a:t>Vellore</a:t>
            </a:r>
            <a:endParaRPr lang="en-IN" sz="1400" dirty="0">
              <a:effectLst/>
              <a:latin typeface="Times New Roman" panose="02020603050405020304" pitchFamily="18" charset="0"/>
              <a:ea typeface="Times New Roman" panose="02020603050405020304" pitchFamily="18" charset="0"/>
            </a:endParaRPr>
          </a:p>
          <a:p>
            <a:pPr>
              <a:spcBef>
                <a:spcPts val="25"/>
              </a:spcBef>
              <a:buNone/>
            </a:pPr>
            <a:r>
              <a:rPr lang="en-US" sz="1100"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marL="140335">
              <a:buNone/>
              <a:tabLst>
                <a:tab pos="3945890" algn="l"/>
              </a:tabLst>
            </a:pPr>
            <a:r>
              <a:rPr lang="en-US" sz="1400" spc="-10" dirty="0">
                <a:effectLst/>
                <a:latin typeface="Times New Roman" panose="02020603050405020304" pitchFamily="18" charset="0"/>
                <a:ea typeface="Times New Roman" panose="02020603050405020304" pitchFamily="18" charset="0"/>
              </a:rPr>
              <a:t>Date: 23-07-2025                                     </a:t>
            </a:r>
            <a:r>
              <a:rPr lang="en-US" sz="1400" dirty="0">
                <a:effectLst/>
                <a:latin typeface="Times New Roman" panose="02020603050405020304" pitchFamily="18" charset="0"/>
                <a:ea typeface="Times New Roman" panose="02020603050405020304" pitchFamily="18" charset="0"/>
              </a:rPr>
              <a:t>Signature</a:t>
            </a:r>
            <a:r>
              <a:rPr lang="en-US" sz="1400" spc="-4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of</a:t>
            </a:r>
            <a:r>
              <a:rPr lang="en-US" sz="1400" spc="-7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the</a:t>
            </a:r>
            <a:r>
              <a:rPr lang="en-US" sz="1400" spc="-20" dirty="0">
                <a:effectLst/>
                <a:latin typeface="Times New Roman" panose="02020603050405020304" pitchFamily="18" charset="0"/>
                <a:ea typeface="Times New Roman" panose="02020603050405020304" pitchFamily="18" charset="0"/>
              </a:rPr>
              <a:t> </a:t>
            </a:r>
            <a:r>
              <a:rPr lang="en-US" sz="1400" spc="-10" dirty="0">
                <a:effectLst/>
                <a:latin typeface="Times New Roman" panose="02020603050405020304" pitchFamily="18" charset="0"/>
                <a:ea typeface="Times New Roman" panose="02020603050405020304" pitchFamily="18" charset="0"/>
              </a:rPr>
              <a:t>Candidate</a:t>
            </a:r>
            <a:endParaRPr lang="en-IN" sz="1400" dirty="0">
              <a:effectLst/>
              <a:latin typeface="Times New Roman" panose="02020603050405020304" pitchFamily="18" charset="0"/>
              <a:ea typeface="Times New Roman" panose="02020603050405020304" pitchFamily="18" charset="0"/>
            </a:endParaRPr>
          </a:p>
          <a:p>
            <a:pPr>
              <a:spcBef>
                <a:spcPts val="20"/>
              </a:spcBef>
              <a:buNone/>
            </a:pPr>
            <a:r>
              <a:rPr lang="en-US" sz="1200" dirty="0">
                <a:effectLst/>
                <a:latin typeface="Times New Roman" panose="02020603050405020304" pitchFamily="18" charset="0"/>
                <a:ea typeface="Times New Roman" panose="02020603050405020304" pitchFamily="18" charset="0"/>
              </a:rPr>
              <a:t> </a:t>
            </a:r>
            <a:r>
              <a:rPr lang="en-IN" sz="1400" dirty="0">
                <a:latin typeface="Times New Roman" panose="02020603050405020304" pitchFamily="18" charset="0"/>
                <a:ea typeface="Times New Roman" panose="02020603050405020304" pitchFamily="18" charset="0"/>
              </a:rPr>
              <a:t>                                                                       </a:t>
            </a:r>
            <a:r>
              <a:rPr lang="en-US" sz="1400" b="1" dirty="0">
                <a:effectLst/>
                <a:latin typeface="Times New Roman" panose="02020603050405020304" pitchFamily="18" charset="0"/>
                <a:ea typeface="Times New Roman" panose="02020603050405020304" pitchFamily="18" charset="0"/>
              </a:rPr>
              <a:t>Abhishek Patnaik</a:t>
            </a:r>
            <a:endParaRPr lang="en-IN" sz="14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899784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39BAEA-7339-42E2-23AE-0617A880E653}"/>
              </a:ext>
            </a:extLst>
          </p:cNvPr>
          <p:cNvSpPr txBox="1"/>
          <p:nvPr/>
        </p:nvSpPr>
        <p:spPr>
          <a:xfrm>
            <a:off x="1192191" y="664992"/>
            <a:ext cx="5301205" cy="8369086"/>
          </a:xfrm>
          <a:prstGeom prst="rect">
            <a:avLst/>
          </a:prstGeom>
          <a:noFill/>
        </p:spPr>
        <p:txBody>
          <a:bodyPr wrap="square">
            <a:spAutoFit/>
          </a:bodyPr>
          <a:lstStyle/>
          <a:p>
            <a:pPr algn="just">
              <a:lnSpc>
                <a:spcPct val="150000"/>
              </a:lnSpc>
              <a:buNone/>
            </a:pPr>
            <a:r>
              <a:rPr lang="en-US" sz="1200" dirty="0">
                <a:effectLst/>
                <a:latin typeface="Times New Roman" panose="02020603050405020304" pitchFamily="18" charset="0"/>
                <a:ea typeface="Times New Roman" panose="02020603050405020304" pitchFamily="18" charset="0"/>
              </a:rPr>
              <a:t>to 87% less hardware usage. This work is notable as it is the first reported VLSI architecture for a 5G New Radio compliant LDPC decoder specifically designed for </a:t>
            </a:r>
            <a:r>
              <a:rPr lang="en-US" sz="1200" dirty="0" err="1">
                <a:effectLst/>
                <a:latin typeface="Times New Roman" panose="02020603050405020304" pitchFamily="18" charset="0"/>
                <a:ea typeface="Times New Roman" panose="02020603050405020304" pitchFamily="18" charset="0"/>
              </a:rPr>
              <a:t>eMBB</a:t>
            </a:r>
            <a:r>
              <a:rPr lang="en-US" sz="1200" dirty="0">
                <a:effectLst/>
                <a:latin typeface="Times New Roman" panose="02020603050405020304" pitchFamily="18" charset="0"/>
                <a:ea typeface="Times New Roman" panose="02020603050405020304" pitchFamily="18" charset="0"/>
              </a:rPr>
              <a:t> services.</a:t>
            </a:r>
            <a:endParaRPr lang="en-IN" sz="1200" dirty="0">
              <a:effectLst/>
              <a:latin typeface="Times New Roman" panose="02020603050405020304" pitchFamily="18" charset="0"/>
              <a:ea typeface="Times New Roman" panose="02020603050405020304" pitchFamily="18" charset="0"/>
            </a:endParaRPr>
          </a:p>
          <a:p>
            <a:pPr algn="just">
              <a:lnSpc>
                <a:spcPct val="150000"/>
              </a:lnSpc>
              <a:buNone/>
            </a:pPr>
            <a:r>
              <a:rPr lang="en-US" sz="1200" dirty="0">
                <a:effectLst/>
                <a:latin typeface="Times New Roman" panose="02020603050405020304" pitchFamily="18" charset="0"/>
                <a:ea typeface="Times New Roman" panose="02020603050405020304" pitchFamily="18" charset="0"/>
              </a:rPr>
              <a:t>         </a:t>
            </a:r>
          </a:p>
          <a:p>
            <a:pPr algn="just">
              <a:lnSpc>
                <a:spcPct val="150000"/>
              </a:lnSpc>
              <a:buNone/>
            </a:pPr>
            <a:r>
              <a:rPr lang="en-US" sz="1200" dirty="0">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 Le Gal </a:t>
            </a:r>
            <a:r>
              <a:rPr lang="en-US" sz="1200" dirty="0">
                <a:solidFill>
                  <a:srgbClr val="000000"/>
                </a:solidFill>
                <a:effectLst/>
                <a:latin typeface="Times New Roman" panose="02020603050405020304" pitchFamily="18" charset="0"/>
                <a:ea typeface="Times New Roman" panose="02020603050405020304" pitchFamily="18" charset="0"/>
              </a:rPr>
              <a:t>et al. </a:t>
            </a:r>
            <a:r>
              <a:rPr lang="en-US" sz="1200" dirty="0">
                <a:effectLst/>
                <a:latin typeface="Times New Roman" panose="02020603050405020304" pitchFamily="18" charset="0"/>
                <a:ea typeface="Times New Roman" panose="02020603050405020304" pitchFamily="18" charset="0"/>
              </a:rPr>
              <a:t>(2020), introduced a novel distributed processing for turbo decoders on x86 multi-core processors, achieving high throughput and reduced delay. Compared to existing CPU and GPU implementations, their method demonstrates a significant reduction in processing latency (50x) and energy consumption (2x), alongside a 1.5 to 2 times increase in throughput. This improvement is achieved through optimized parallelization strategies tailored for x86 architectures.</a:t>
            </a:r>
            <a:endParaRPr lang="en-IN" sz="1200" dirty="0">
              <a:effectLst/>
              <a:latin typeface="Times New Roman" panose="02020603050405020304" pitchFamily="18" charset="0"/>
              <a:ea typeface="Times New Roman" panose="02020603050405020304" pitchFamily="18" charset="0"/>
            </a:endParaRPr>
          </a:p>
          <a:p>
            <a:pPr algn="just">
              <a:lnSpc>
                <a:spcPct val="150000"/>
              </a:lnSpc>
              <a:buNone/>
            </a:pPr>
            <a:r>
              <a:rPr lang="en-US" sz="1200" dirty="0">
                <a:effectLst/>
                <a:latin typeface="Times New Roman" panose="02020603050405020304" pitchFamily="18" charset="0"/>
                <a:ea typeface="Times New Roman" panose="02020603050405020304" pitchFamily="18" charset="0"/>
              </a:rPr>
              <a:t> </a:t>
            </a:r>
            <a:endParaRPr lang="en-IN" sz="1200" dirty="0">
              <a:latin typeface="Times New Roman" panose="02020603050405020304" pitchFamily="18" charset="0"/>
              <a:ea typeface="Times New Roman" panose="02020603050405020304" pitchFamily="18" charset="0"/>
            </a:endParaRPr>
          </a:p>
          <a:p>
            <a:pPr algn="just">
              <a:lnSpc>
                <a:spcPct val="150000"/>
              </a:lnSpc>
              <a:buNone/>
            </a:pPr>
            <a:r>
              <a:rPr lang="en-US" sz="1200" dirty="0">
                <a:effectLst/>
                <a:latin typeface="Times New Roman" panose="02020603050405020304" pitchFamily="18" charset="0"/>
                <a:ea typeface="Times New Roman" panose="02020603050405020304" pitchFamily="18" charset="0"/>
              </a:rPr>
              <a:t>            Dheeb </a:t>
            </a:r>
            <a:r>
              <a:rPr lang="en-US" sz="1200" dirty="0">
                <a:solidFill>
                  <a:srgbClr val="000000"/>
                </a:solidFill>
                <a:effectLst/>
                <a:latin typeface="Times New Roman" panose="02020603050405020304" pitchFamily="18" charset="0"/>
                <a:ea typeface="Times New Roman" panose="02020603050405020304" pitchFamily="18" charset="0"/>
              </a:rPr>
              <a:t>et al. </a:t>
            </a:r>
            <a:r>
              <a:rPr lang="en-US" sz="1200" dirty="0">
                <a:effectLst/>
                <a:latin typeface="Times New Roman" panose="02020603050405020304" pitchFamily="18" charset="0"/>
                <a:ea typeface="Times New Roman" panose="02020603050405020304" pitchFamily="18" charset="0"/>
              </a:rPr>
              <a:t>(2020), presented a novel LTE turbo decoding implementation utilizing the Log-MAP algorithm, achieving a 75% reduction in required cycles through serial-to-parallel conversion and further optimized with polynomial regression for complexity reduction. The system was designed with a 40-bit input block size and implemented using Xilinx System Generator (XSG) with both Hardware Co-Simulation and HDL Netlist approaches on Xilinx Kintex-7, Spartan-6, and Artix-7 devices. </a:t>
            </a:r>
            <a:endParaRPr lang="en-IN" sz="1200" dirty="0">
              <a:effectLst/>
              <a:latin typeface="Times New Roman" panose="02020603050405020304" pitchFamily="18" charset="0"/>
              <a:ea typeface="Times New Roman" panose="02020603050405020304" pitchFamily="18" charset="0"/>
            </a:endParaRPr>
          </a:p>
          <a:p>
            <a:pPr algn="just">
              <a:lnSpc>
                <a:spcPct val="150000"/>
              </a:lnSpc>
              <a:buNone/>
            </a:pPr>
            <a:r>
              <a:rPr lang="en-US" sz="1200" dirty="0">
                <a:solidFill>
                  <a:srgbClr val="000000"/>
                </a:solidFill>
                <a:effectLst/>
                <a:latin typeface="Times New Roman" panose="02020603050405020304" pitchFamily="18" charset="0"/>
                <a:ea typeface="Times New Roman" panose="02020603050405020304" pitchFamily="18" charset="0"/>
              </a:rPr>
              <a:t>            </a:t>
            </a:r>
          </a:p>
          <a:p>
            <a:pPr algn="just">
              <a:lnSpc>
                <a:spcPct val="150000"/>
              </a:lnSpc>
              <a:buNone/>
            </a:pPr>
            <a:r>
              <a:rPr lang="en-US" sz="1200" dirty="0">
                <a:solidFill>
                  <a:srgbClr val="000000"/>
                </a:solidFill>
                <a:latin typeface="Times New Roman" panose="02020603050405020304" pitchFamily="18" charset="0"/>
                <a:ea typeface="Times New Roman" panose="02020603050405020304" pitchFamily="18" charset="0"/>
              </a:rPr>
              <a:t>          </a:t>
            </a:r>
            <a:r>
              <a:rPr lang="en-US" sz="1200" dirty="0">
                <a:solidFill>
                  <a:srgbClr val="000000"/>
                </a:solidFill>
                <a:effectLst/>
                <a:latin typeface="Times New Roman" panose="02020603050405020304" pitchFamily="18" charset="0"/>
                <a:ea typeface="Times New Roman" panose="02020603050405020304" pitchFamily="18" charset="0"/>
              </a:rPr>
              <a:t>   Boudaoud et al. (2020) [12], investigated the impact of adding a Turbo-type channel decoder to an </a:t>
            </a:r>
            <a:r>
              <a:rPr lang="en-US" sz="1200" dirty="0" err="1">
                <a:solidFill>
                  <a:srgbClr val="000000"/>
                </a:solidFill>
                <a:effectLst/>
                <a:latin typeface="Times New Roman" panose="02020603050405020304" pitchFamily="18" charset="0"/>
                <a:ea typeface="Times New Roman" panose="02020603050405020304" pitchFamily="18" charset="0"/>
              </a:rPr>
              <a:t>Alamouti</a:t>
            </a:r>
            <a:r>
              <a:rPr lang="en-US" sz="1200" dirty="0">
                <a:solidFill>
                  <a:srgbClr val="000000"/>
                </a:solidFill>
                <a:effectLst/>
                <a:latin typeface="Times New Roman" panose="02020603050405020304" pitchFamily="18" charset="0"/>
                <a:ea typeface="Times New Roman" panose="02020603050405020304" pitchFamily="18" charset="0"/>
              </a:rPr>
              <a:t> MIMO (Multiple-Input, Multiple-Output) system. Specifically, they analyzed the performance of two </a:t>
            </a:r>
            <a:r>
              <a:rPr lang="en-US" sz="1200" dirty="0" err="1">
                <a:solidFill>
                  <a:srgbClr val="000000"/>
                </a:solidFill>
                <a:effectLst/>
                <a:latin typeface="Times New Roman" panose="02020603050405020304" pitchFamily="18" charset="0"/>
                <a:ea typeface="Times New Roman" panose="02020603050405020304" pitchFamily="18" charset="0"/>
              </a:rPr>
              <a:t>Alamouti</a:t>
            </a:r>
            <a:r>
              <a:rPr lang="en-US" sz="1200" dirty="0">
                <a:solidFill>
                  <a:srgbClr val="000000"/>
                </a:solidFill>
                <a:effectLst/>
                <a:latin typeface="Times New Roman" panose="02020603050405020304" pitchFamily="18" charset="0"/>
                <a:ea typeface="Times New Roman" panose="02020603050405020304" pitchFamily="18" charset="0"/>
              </a:rPr>
              <a:t> OSTBC (Orthogonal Space-Time Block Code) structures: a 2x1 (2 transmit, 1 receive antenna) and a 2x2 (2 transmit, 2 receive antennas). The turbo decoder, based on Difference Set Codes-One Step Majority Logic Decodable, improved the Bit Error Rate (BER) performance compared to systems without the decoder. Adding a single receiving antenna to the 2x1 structure provided a 1 dB gain, while the turbo decoder itself offered a 5.5 dB gain at the first iteration. </a:t>
            </a:r>
            <a:endParaRPr lang="en-IN" sz="1200" dirty="0">
              <a:solidFill>
                <a:srgbClr val="000000"/>
              </a:solidFill>
              <a:latin typeface="Times New Roman" panose="02020603050405020304" pitchFamily="18" charset="0"/>
              <a:ea typeface="Times New Roman" panose="02020603050405020304" pitchFamily="18" charset="0"/>
            </a:endParaRPr>
          </a:p>
          <a:p>
            <a:pPr algn="just">
              <a:lnSpc>
                <a:spcPct val="150000"/>
              </a:lnSpc>
              <a:buNone/>
            </a:pPr>
            <a:endParaRPr lang="en-IN" sz="1200" dirty="0">
              <a:effectLst/>
              <a:latin typeface="Times New Roman" panose="02020603050405020304" pitchFamily="18" charset="0"/>
              <a:ea typeface="Times New Roman" panose="02020603050405020304" pitchFamily="18" charset="0"/>
            </a:endParaRPr>
          </a:p>
        </p:txBody>
      </p:sp>
      <p:sp>
        <p:nvSpPr>
          <p:cNvPr id="2" name="TextBox 1">
            <a:extLst>
              <a:ext uri="{FF2B5EF4-FFF2-40B4-BE49-F238E27FC236}">
                <a16:creationId xmlns:a16="http://schemas.microsoft.com/office/drawing/2014/main" id="{8C7916FA-C063-F5F4-FCE4-FD6ABF1390C6}"/>
              </a:ext>
            </a:extLst>
          </p:cNvPr>
          <p:cNvSpPr txBox="1"/>
          <p:nvPr/>
        </p:nvSpPr>
        <p:spPr>
          <a:xfrm>
            <a:off x="3275464" y="9450659"/>
            <a:ext cx="3596184" cy="230832"/>
          </a:xfrm>
          <a:prstGeom prst="rect">
            <a:avLst/>
          </a:prstGeom>
          <a:noFill/>
        </p:spPr>
        <p:txBody>
          <a:bodyPr wrap="square">
            <a:spAutoFit/>
          </a:bodyPr>
          <a:lstStyle/>
          <a:p>
            <a:r>
              <a:rPr lang="en-US" sz="900" dirty="0">
                <a:latin typeface="Times New Roman" panose="02020603050405020304" pitchFamily="18" charset="0"/>
              </a:rPr>
              <a:t>19</a:t>
            </a:r>
            <a:endParaRPr lang="en-IN" sz="900" dirty="0"/>
          </a:p>
        </p:txBody>
      </p:sp>
    </p:spTree>
    <p:extLst>
      <p:ext uri="{BB962C8B-B14F-4D97-AF65-F5344CB8AC3E}">
        <p14:creationId xmlns:p14="http://schemas.microsoft.com/office/powerpoint/2010/main" val="16518749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6C5041-774A-D699-639A-968B86DF2539}"/>
              </a:ext>
            </a:extLst>
          </p:cNvPr>
          <p:cNvSpPr txBox="1"/>
          <p:nvPr/>
        </p:nvSpPr>
        <p:spPr>
          <a:xfrm>
            <a:off x="1144449" y="2513955"/>
            <a:ext cx="5360526" cy="5648085"/>
          </a:xfrm>
          <a:prstGeom prst="rect">
            <a:avLst/>
          </a:prstGeom>
          <a:noFill/>
        </p:spPr>
        <p:txBody>
          <a:bodyPr wrap="square">
            <a:spAutoFit/>
          </a:bodyPr>
          <a:lstStyle/>
          <a:p>
            <a:pPr algn="just">
              <a:lnSpc>
                <a:spcPct val="150000"/>
              </a:lnSpc>
              <a:buNone/>
            </a:pPr>
            <a:r>
              <a:rPr lang="en-US" sz="1100" dirty="0">
                <a:effectLst/>
                <a:latin typeface="Times New Roman" panose="02020603050405020304" pitchFamily="18" charset="0"/>
                <a:ea typeface="Times New Roman" panose="02020603050405020304" pitchFamily="18" charset="0"/>
              </a:rPr>
              <a:t>           Salija, P. (2020) introduced a novel reliability-based decoding algorithm for short block length turbo codes, achieving a 2.45 dB coding gain at a BER of 10⁻³ and lower computational difficulty than conventional methods. This combination of improved performance and reduced complexity makes the algorithm highly appealing for practical applications. The algorithm leverages reliability information from the demodulator, enabling it to perform better, especially with short block lengths where conventional algorithms struggle. The algorithm's channel adaptive complexity demonstrated to achieve 82% </a:t>
            </a:r>
            <a:r>
              <a:rPr lang="en-US" sz="1100" dirty="0">
                <a:solidFill>
                  <a:srgbClr val="000000"/>
                </a:solidFill>
                <a:effectLst/>
                <a:latin typeface="Times New Roman" panose="02020603050405020304" pitchFamily="18" charset="0"/>
                <a:ea typeface="Times New Roman" panose="02020603050405020304" pitchFamily="18" charset="0"/>
              </a:rPr>
              <a:t>decreasing decoding time at 3 dB SNR for a rate 1/4 code</a:t>
            </a:r>
            <a:r>
              <a:rPr lang="en-US" sz="1100" dirty="0">
                <a:effectLst/>
                <a:latin typeface="Times New Roman" panose="02020603050405020304" pitchFamily="18" charset="0"/>
                <a:ea typeface="Times New Roman" panose="02020603050405020304" pitchFamily="18" charset="0"/>
              </a:rPr>
              <a:t>, making it suitable for resource-constrained environments.</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US" sz="1100" dirty="0">
                <a:effectLst/>
                <a:latin typeface="Times New Roman" panose="02020603050405020304" pitchFamily="18"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US" sz="1100" dirty="0">
                <a:effectLst/>
                <a:latin typeface="Times New Roman" panose="02020603050405020304" pitchFamily="18" charset="0"/>
                <a:ea typeface="Times New Roman" panose="02020603050405020304" pitchFamily="18" charset="0"/>
              </a:rPr>
              <a:t>          A novel algorithm called the local soft-output Viterbi algorithm has been proposed by Le et al. (2020), specifically designed for reduced-complexity, high-radix turbo decoding. This algorithm leverages the forward and backward state metric recursions of the Max-Log MAP (MLM) algorithm while producing soft outputs using update rules. The local SOVA offers a reduction in computational complexity compared to MLM for high-radix decoding, with equivalent error correction performance in turbo decoding and the potential for complexity-performance trade-offs through simplifications. The proposed local State Output Value Algorithm  uses the same forward and backward state metrics as the conventional Max-Log-MAP algorithm, generating soft outputs via  update rules. This approach achieves reduced functional difficulties than the Max-Log-MAP, particularly beneficial for high-radix decoding to improve throughput, while maintaining the same error correction performance, even within a turbo decoding framework.</a:t>
            </a:r>
            <a:endParaRPr lang="en-IN" sz="1100"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B07CF6A0-9FE2-7240-22F2-EACE3E199B53}"/>
              </a:ext>
            </a:extLst>
          </p:cNvPr>
          <p:cNvSpPr txBox="1"/>
          <p:nvPr/>
        </p:nvSpPr>
        <p:spPr>
          <a:xfrm>
            <a:off x="1144449" y="600563"/>
            <a:ext cx="5360526" cy="1843518"/>
          </a:xfrm>
          <a:prstGeom prst="rect">
            <a:avLst/>
          </a:prstGeom>
          <a:noFill/>
        </p:spPr>
        <p:txBody>
          <a:bodyPr wrap="square">
            <a:spAutoFit/>
          </a:bodyPr>
          <a:lstStyle/>
          <a:p>
            <a:pPr>
              <a:lnSpc>
                <a:spcPct val="150000"/>
              </a:lnSpc>
            </a:pPr>
            <a:r>
              <a:rPr lang="en-US" sz="1100" dirty="0">
                <a:solidFill>
                  <a:srgbClr val="000000"/>
                </a:solidFill>
                <a:effectLst/>
                <a:latin typeface="Times New Roman" panose="02020603050405020304" pitchFamily="18" charset="0"/>
                <a:ea typeface="Times New Roman" panose="02020603050405020304" pitchFamily="18" charset="0"/>
              </a:rPr>
              <a:t> </a:t>
            </a:r>
          </a:p>
          <a:p>
            <a:pPr>
              <a:lnSpc>
                <a:spcPct val="150000"/>
              </a:lnSpc>
            </a:pPr>
            <a:r>
              <a:rPr lang="en-US" sz="1100" dirty="0">
                <a:solidFill>
                  <a:srgbClr val="000000"/>
                </a:solidFill>
                <a:latin typeface="Times New Roman" panose="02020603050405020304" pitchFamily="18" charset="0"/>
                <a:ea typeface="Times New Roman" panose="02020603050405020304" pitchFamily="18" charset="0"/>
              </a:rPr>
              <a:t>According to Joseph, </a:t>
            </a:r>
            <a:r>
              <a:rPr lang="en-US" sz="1100" dirty="0" err="1">
                <a:solidFill>
                  <a:srgbClr val="000000"/>
                </a:solidFill>
                <a:latin typeface="Times New Roman" panose="02020603050405020304" pitchFamily="18" charset="0"/>
                <a:ea typeface="Times New Roman" panose="02020603050405020304" pitchFamily="18" charset="0"/>
              </a:rPr>
              <a:t>Senoj</a:t>
            </a:r>
            <a:r>
              <a:rPr lang="en-US" sz="1100" dirty="0">
                <a:solidFill>
                  <a:srgbClr val="000000"/>
                </a:solidFill>
                <a:latin typeface="Times New Roman" panose="02020603050405020304" pitchFamily="18" charset="0"/>
                <a:ea typeface="Times New Roman" panose="02020603050405020304" pitchFamily="18" charset="0"/>
              </a:rPr>
              <a:t> et al. (2021), in a communication system, an error might occur at the recipient end when text is read from intermediate nodes, and Turbo codes are employed to recover the original transmitted data due to their high </a:t>
            </a:r>
            <a:r>
              <a:rPr lang="en-US" sz="1100" dirty="0">
                <a:solidFill>
                  <a:srgbClr val="001D35"/>
                </a:solidFill>
                <a:latin typeface="Arial" panose="020B0604020202020204" pitchFamily="34" charset="0"/>
                <a:ea typeface="Times New Roman" panose="02020603050405020304" pitchFamily="18" charset="0"/>
              </a:rPr>
              <a:t> </a:t>
            </a:r>
            <a:r>
              <a:rPr lang="en-US" sz="1100" dirty="0">
                <a:solidFill>
                  <a:srgbClr val="001D35"/>
                </a:solidFill>
                <a:latin typeface="Times New Roman" panose="02020603050405020304" pitchFamily="18" charset="0"/>
                <a:ea typeface="Times New Roman" panose="02020603050405020304" pitchFamily="18" charset="0"/>
              </a:rPr>
              <a:t>error-correcting power </a:t>
            </a:r>
            <a:r>
              <a:rPr lang="en-US" sz="1100" dirty="0">
                <a:solidFill>
                  <a:srgbClr val="001D35"/>
                </a:solidFill>
                <a:latin typeface="Times New Roman" panose="02020603050405020304" pitchFamily="18" charset="0"/>
                <a:ea typeface="Times New Roman" panose="02020603050405020304" pitchFamily="18" charset="0"/>
                <a:cs typeface="Times New Roman" panose="02020603050405020304" pitchFamily="18" charset="0"/>
              </a:rPr>
              <a:t>as</a:t>
            </a:r>
            <a:r>
              <a:rPr lang="en-US" sz="1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opposed to other codes; </a:t>
            </a:r>
            <a:r>
              <a:rPr lang="en-US"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Turbo codes are utilized in various applications, including NASA space communication, and consist of an encoder with two recursive </a:t>
            </a:r>
            <a:r>
              <a:rPr lang="en-US" sz="1100" dirty="0">
                <a:latin typeface="Times New Roman" panose="02020603050405020304" pitchFamily="18" charset="0"/>
                <a:cs typeface="Times New Roman" panose="02020603050405020304" pitchFamily="18" charset="0"/>
              </a:rPr>
              <a:t>convolutional encoders and an </a:t>
            </a:r>
            <a:r>
              <a:rPr lang="en-US" sz="1100" dirty="0" err="1">
                <a:latin typeface="Times New Roman" panose="02020603050405020304" pitchFamily="18" charset="0"/>
                <a:cs typeface="Times New Roman" panose="02020603050405020304" pitchFamily="18" charset="0"/>
              </a:rPr>
              <a:t>interleaver</a:t>
            </a:r>
            <a:r>
              <a:rPr lang="en-US" sz="1100" dirty="0">
                <a:latin typeface="Times New Roman" panose="02020603050405020304" pitchFamily="18" charset="0"/>
                <a:cs typeface="Times New Roman" panose="02020603050405020304" pitchFamily="18" charset="0"/>
              </a:rPr>
              <a:t>. </a:t>
            </a:r>
            <a:endParaRPr lang="en-IN" sz="11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944BB0C4-DABC-5CC6-D53B-F87221BC3304}"/>
              </a:ext>
            </a:extLst>
          </p:cNvPr>
          <p:cNvSpPr txBox="1"/>
          <p:nvPr/>
        </p:nvSpPr>
        <p:spPr>
          <a:xfrm>
            <a:off x="1156025" y="846479"/>
            <a:ext cx="5337374" cy="319126"/>
          </a:xfrm>
          <a:prstGeom prst="rect">
            <a:avLst/>
          </a:prstGeom>
          <a:noFill/>
        </p:spPr>
        <p:txBody>
          <a:bodyPr wrap="square">
            <a:spAutoFit/>
          </a:bodyPr>
          <a:lstStyle/>
          <a:p>
            <a:pPr algn="just">
              <a:lnSpc>
                <a:spcPct val="150000"/>
              </a:lnSpc>
            </a:pPr>
            <a:r>
              <a:rPr lang="en-US" sz="1100" dirty="0">
                <a:solidFill>
                  <a:srgbClr val="000000"/>
                </a:solidFill>
                <a:effectLst/>
                <a:latin typeface="Times New Roman" panose="02020603050405020304" pitchFamily="18" charset="0"/>
                <a:ea typeface="Times New Roman" panose="02020603050405020304" pitchFamily="18" charset="0"/>
              </a:rPr>
              <a:t> </a:t>
            </a:r>
            <a:endParaRPr lang="en-IN" sz="1100" dirty="0"/>
          </a:p>
        </p:txBody>
      </p:sp>
      <p:sp>
        <p:nvSpPr>
          <p:cNvPr id="2" name="TextBox 1">
            <a:extLst>
              <a:ext uri="{FF2B5EF4-FFF2-40B4-BE49-F238E27FC236}">
                <a16:creationId xmlns:a16="http://schemas.microsoft.com/office/drawing/2014/main" id="{4885A6A7-4057-1BA9-2D27-F7BA8D7E73EC}"/>
              </a:ext>
            </a:extLst>
          </p:cNvPr>
          <p:cNvSpPr txBox="1"/>
          <p:nvPr/>
        </p:nvSpPr>
        <p:spPr>
          <a:xfrm>
            <a:off x="3275464" y="9450659"/>
            <a:ext cx="3596184" cy="230832"/>
          </a:xfrm>
          <a:prstGeom prst="rect">
            <a:avLst/>
          </a:prstGeom>
          <a:noFill/>
        </p:spPr>
        <p:txBody>
          <a:bodyPr wrap="square">
            <a:spAutoFit/>
          </a:bodyPr>
          <a:lstStyle/>
          <a:p>
            <a:r>
              <a:rPr lang="en-US" sz="900" dirty="0">
                <a:latin typeface="Times New Roman" panose="02020603050405020304" pitchFamily="18" charset="0"/>
              </a:rPr>
              <a:t>20</a:t>
            </a:r>
            <a:endParaRPr lang="en-IN" sz="900" dirty="0"/>
          </a:p>
        </p:txBody>
      </p:sp>
    </p:spTree>
    <p:extLst>
      <p:ext uri="{BB962C8B-B14F-4D97-AF65-F5344CB8AC3E}">
        <p14:creationId xmlns:p14="http://schemas.microsoft.com/office/powerpoint/2010/main" val="6710873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BC7A14-E4AC-6477-49C0-456A4FCE2B24}"/>
              </a:ext>
            </a:extLst>
          </p:cNvPr>
          <p:cNvSpPr txBox="1"/>
          <p:nvPr/>
        </p:nvSpPr>
        <p:spPr>
          <a:xfrm>
            <a:off x="1714500" y="777030"/>
            <a:ext cx="3429000" cy="307777"/>
          </a:xfrm>
          <a:prstGeom prst="rect">
            <a:avLst/>
          </a:prstGeom>
          <a:noFill/>
        </p:spPr>
        <p:txBody>
          <a:bodyPr wrap="square">
            <a:spAutoFit/>
          </a:bodyPr>
          <a:lstStyle/>
          <a:p>
            <a:pPr marL="104140" marR="262890" algn="ctr">
              <a:spcBef>
                <a:spcPts val="345"/>
              </a:spcBef>
              <a:buNone/>
            </a:pPr>
            <a:r>
              <a:rPr lang="en-US" sz="1400" b="1" dirty="0">
                <a:effectLst/>
                <a:latin typeface="Times New Roman" panose="02020603050405020304" pitchFamily="18" charset="0"/>
                <a:ea typeface="Times New Roman" panose="02020603050405020304" pitchFamily="18" charset="0"/>
              </a:rPr>
              <a:t>Chapter</a:t>
            </a:r>
            <a:r>
              <a:rPr lang="en-US" sz="1400" b="1" spc="-65" dirty="0">
                <a:effectLst/>
                <a:latin typeface="Times New Roman" panose="02020603050405020304" pitchFamily="18" charset="0"/>
                <a:ea typeface="Times New Roman" panose="02020603050405020304" pitchFamily="18" charset="0"/>
              </a:rPr>
              <a:t> </a:t>
            </a:r>
            <a:r>
              <a:rPr lang="en-US" sz="1400" b="1" spc="-50" dirty="0">
                <a:latin typeface="Times New Roman" panose="02020603050405020304" pitchFamily="18" charset="0"/>
                <a:ea typeface="Times New Roman" panose="02020603050405020304" pitchFamily="18" charset="0"/>
              </a:rPr>
              <a:t>3</a:t>
            </a:r>
            <a:endParaRPr lang="en-IN" sz="1400" b="1" dirty="0">
              <a:effectLst/>
              <a:latin typeface="Times New Roman" panose="02020603050405020304" pitchFamily="18" charset="0"/>
              <a:ea typeface="Times New Roman" panose="02020603050405020304" pitchFamily="18" charset="0"/>
            </a:endParaRPr>
          </a:p>
        </p:txBody>
      </p:sp>
      <p:sp>
        <p:nvSpPr>
          <p:cNvPr id="3" name="TextBox 2">
            <a:extLst>
              <a:ext uri="{FF2B5EF4-FFF2-40B4-BE49-F238E27FC236}">
                <a16:creationId xmlns:a16="http://schemas.microsoft.com/office/drawing/2014/main" id="{C3DD32BD-7628-E13D-AC1D-7F73F4CAFEBB}"/>
              </a:ext>
            </a:extLst>
          </p:cNvPr>
          <p:cNvSpPr txBox="1"/>
          <p:nvPr/>
        </p:nvSpPr>
        <p:spPr>
          <a:xfrm>
            <a:off x="1714500" y="1084807"/>
            <a:ext cx="3429000" cy="369332"/>
          </a:xfrm>
          <a:prstGeom prst="rect">
            <a:avLst/>
          </a:prstGeom>
          <a:noFill/>
        </p:spPr>
        <p:txBody>
          <a:bodyPr wrap="square">
            <a:spAutoFit/>
          </a:bodyPr>
          <a:lstStyle/>
          <a:p>
            <a:pPr marL="88900" marR="262890" algn="ctr">
              <a:spcBef>
                <a:spcPts val="1610"/>
              </a:spcBef>
              <a:buNone/>
            </a:pPr>
            <a:r>
              <a:rPr lang="en-US" sz="1800" b="1" spc="-10" dirty="0">
                <a:effectLst/>
                <a:latin typeface="Times New Roman" panose="02020603050405020304" pitchFamily="18" charset="0"/>
                <a:ea typeface="Times New Roman" panose="02020603050405020304" pitchFamily="18" charset="0"/>
              </a:rPr>
              <a:t>METHODOLOGY</a:t>
            </a:r>
            <a:endParaRPr lang="en-IN" sz="1800" b="1" dirty="0">
              <a:effectLst/>
              <a:latin typeface="Times New Roman" panose="02020603050405020304" pitchFamily="18" charset="0"/>
              <a:ea typeface="Times New Roman" panose="02020603050405020304" pitchFamily="18" charset="0"/>
            </a:endParaRPr>
          </a:p>
        </p:txBody>
      </p:sp>
      <p:sp>
        <p:nvSpPr>
          <p:cNvPr id="4" name="TextBox 3">
            <a:extLst>
              <a:ext uri="{FF2B5EF4-FFF2-40B4-BE49-F238E27FC236}">
                <a16:creationId xmlns:a16="http://schemas.microsoft.com/office/drawing/2014/main" id="{08E3A627-0AB7-00B3-F565-B445672A11E9}"/>
              </a:ext>
            </a:extLst>
          </p:cNvPr>
          <p:cNvSpPr txBox="1"/>
          <p:nvPr/>
        </p:nvSpPr>
        <p:spPr>
          <a:xfrm>
            <a:off x="285955" y="1705989"/>
            <a:ext cx="5375993" cy="307777"/>
          </a:xfrm>
          <a:prstGeom prst="rect">
            <a:avLst/>
          </a:prstGeom>
          <a:noFill/>
        </p:spPr>
        <p:txBody>
          <a:bodyPr wrap="square">
            <a:spAutoFit/>
          </a:bodyPr>
          <a:lstStyle/>
          <a:p>
            <a:pPr marL="521335" algn="just">
              <a:spcBef>
                <a:spcPts val="450"/>
              </a:spcBef>
              <a:buNone/>
            </a:pPr>
            <a:r>
              <a:rPr lang="en-US" sz="1400" b="1" dirty="0">
                <a:effectLst/>
                <a:latin typeface="Times New Roman" panose="02020603050405020304" pitchFamily="18" charset="0"/>
                <a:ea typeface="Times New Roman" panose="02020603050405020304" pitchFamily="18" charset="0"/>
              </a:rPr>
              <a:t>3.1.</a:t>
            </a:r>
            <a:r>
              <a:rPr lang="en-US" sz="1400" b="1" spc="10" dirty="0">
                <a:effectLst/>
                <a:latin typeface="Times New Roman" panose="02020603050405020304" pitchFamily="18" charset="0"/>
                <a:ea typeface="Times New Roman" panose="02020603050405020304" pitchFamily="18" charset="0"/>
              </a:rPr>
              <a:t> </a:t>
            </a:r>
            <a:r>
              <a:rPr lang="en-US" sz="1400" b="1" spc="10" dirty="0">
                <a:latin typeface="Times New Roman" panose="02020603050405020304" pitchFamily="18" charset="0"/>
                <a:ea typeface="Times New Roman" panose="02020603050405020304" pitchFamily="18" charset="0"/>
              </a:rPr>
              <a:t>  FUNCTIONAL DIAGRAM OF TURBO CODER</a:t>
            </a:r>
            <a:endParaRPr lang="en-IN" sz="1400" b="1" dirty="0">
              <a:effectLst/>
              <a:latin typeface="Times New Roman" panose="02020603050405020304" pitchFamily="18" charset="0"/>
              <a:ea typeface="Times New Roman" panose="02020603050405020304" pitchFamily="18" charset="0"/>
            </a:endParaRPr>
          </a:p>
        </p:txBody>
      </p:sp>
      <p:sp>
        <p:nvSpPr>
          <p:cNvPr id="5" name="Rectangle 2">
            <a:extLst>
              <a:ext uri="{FF2B5EF4-FFF2-40B4-BE49-F238E27FC236}">
                <a16:creationId xmlns:a16="http://schemas.microsoft.com/office/drawing/2014/main" id="{5E3675DF-479C-35C0-D8E1-0997F3F9EE73}"/>
              </a:ext>
            </a:extLst>
          </p:cNvPr>
          <p:cNvSpPr>
            <a:spLocks noChangeArrowheads="1"/>
          </p:cNvSpPr>
          <p:nvPr/>
        </p:nvSpPr>
        <p:spPr bwMode="auto">
          <a:xfrm>
            <a:off x="1150883" y="2267404"/>
            <a:ext cx="5273675" cy="1884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1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 fundamental turbo coding system depicted in Fig 3.1, incorporates a turbo encoder and a turbo decoder, with a channel connecting the two. The encoder transforms input data into a coded format, which is then sent through the channel. The decoder receives the coded data, and using an iterative MAP algorithm, it decodes the data, removing errors and aiming to retrieve the original input, potentially with fewer iterations than a non-iterative approach</a:t>
            </a:r>
            <a:r>
              <a:rPr kumimoji="0" lang="en-US" altLang="en-US" sz="12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kumimoji="0" lang="en-US" altLang="en-US" sz="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pic>
        <p:nvPicPr>
          <p:cNvPr id="9217" name="Picture 5">
            <a:extLst>
              <a:ext uri="{FF2B5EF4-FFF2-40B4-BE49-F238E27FC236}">
                <a16:creationId xmlns:a16="http://schemas.microsoft.com/office/drawing/2014/main" id="{B4F77530-F4FA-FE0E-3670-D5E201D869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0882" y="4152900"/>
            <a:ext cx="5273675" cy="16002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47123406-059C-6DA9-6AEE-2617D748FFFA}"/>
              </a:ext>
            </a:extLst>
          </p:cNvPr>
          <p:cNvSpPr>
            <a:spLocks noChangeArrowheads="1"/>
          </p:cNvSpPr>
          <p:nvPr/>
        </p:nvSpPr>
        <p:spPr bwMode="auto">
          <a:xfrm>
            <a:off x="1150882" y="5668294"/>
            <a:ext cx="5273675" cy="2601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Fig 3.1 Functional Diagram of Turbo Encoder</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0" algn="just" defTabSz="914400" eaLnBrk="0" fontAlgn="base" hangingPunct="0">
              <a:lnSpc>
                <a:spcPct val="150000"/>
              </a:lnSpc>
              <a:spcBef>
                <a:spcPct val="0"/>
              </a:spcBef>
              <a:spcAft>
                <a:spcPct val="0"/>
              </a:spcAft>
            </a:pPr>
            <a:r>
              <a:rPr kumimoji="0" lang="en-US" altLang="en-US"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 turbo encoder utilizes two identical Recursive Systematic Convolutional (RSC) encoders and a pseudorandom </a:t>
            </a:r>
            <a:r>
              <a:rPr kumimoji="0" lang="en-US" altLang="en-US"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interleaver</a:t>
            </a:r>
            <a:r>
              <a:rPr kumimoji="0" lang="en-US" altLang="en-US"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to produce codewords with seemingly random properties. The corresponding decoder employs iterative decoding with soft-output values, incorporating two </a:t>
            </a:r>
            <a:r>
              <a:rPr kumimoji="0" lang="en-US" altLang="en-US"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SISO (Soft-Input Soft-Output) decoders</a:t>
            </a:r>
            <a:r>
              <a:rPr kumimoji="0" lang="en-US" altLang="en-US"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each with its own </a:t>
            </a:r>
            <a:r>
              <a:rPr kumimoji="0" lang="en-US" altLang="en-US"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interleaver</a:t>
            </a:r>
            <a:r>
              <a:rPr kumimoji="0" lang="en-US" altLang="en-US"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likely, the same pseudorandom </a:t>
            </a:r>
            <a:r>
              <a:rPr kumimoji="0" lang="en-US" altLang="en-US"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interleaver</a:t>
            </a:r>
            <a:r>
              <a:rPr kumimoji="0" lang="en-US" altLang="en-US"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as the encoder). Essentially, the decoder iteratively refines its estimates of the transmitted bits by passing information between the two SISO decoders, improving overall decoding performance</a:t>
            </a:r>
            <a:r>
              <a:rPr lang="en-IN" sz="1100" dirty="0">
                <a:latin typeface="Times New Roman" panose="02020603050405020304" pitchFamily="18" charset="0"/>
                <a:ea typeface="CMR12"/>
              </a:rPr>
              <a:t>[14]</a:t>
            </a:r>
            <a:r>
              <a:rPr kumimoji="0" lang="en-US" altLang="en-US"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D5CF401-8F5D-A32F-D203-6F060BFCEA38}"/>
              </a:ext>
            </a:extLst>
          </p:cNvPr>
          <p:cNvSpPr txBox="1"/>
          <p:nvPr/>
        </p:nvSpPr>
        <p:spPr>
          <a:xfrm>
            <a:off x="280698" y="8148838"/>
            <a:ext cx="5375993" cy="307777"/>
          </a:xfrm>
          <a:prstGeom prst="rect">
            <a:avLst/>
          </a:prstGeom>
          <a:noFill/>
        </p:spPr>
        <p:txBody>
          <a:bodyPr wrap="square">
            <a:spAutoFit/>
          </a:bodyPr>
          <a:lstStyle/>
          <a:p>
            <a:pPr marL="521335" algn="just">
              <a:spcBef>
                <a:spcPts val="450"/>
              </a:spcBef>
              <a:buNone/>
            </a:pPr>
            <a:r>
              <a:rPr lang="en-US" sz="1400" b="1" dirty="0">
                <a:effectLst/>
                <a:latin typeface="Times New Roman" panose="02020603050405020304" pitchFamily="18" charset="0"/>
                <a:ea typeface="Times New Roman" panose="02020603050405020304" pitchFamily="18" charset="0"/>
              </a:rPr>
              <a:t>3.</a:t>
            </a:r>
            <a:r>
              <a:rPr lang="en-US" sz="1400" b="1" dirty="0">
                <a:latin typeface="Times New Roman" panose="02020603050405020304" pitchFamily="18" charset="0"/>
                <a:ea typeface="Times New Roman" panose="02020603050405020304" pitchFamily="18" charset="0"/>
              </a:rPr>
              <a:t>2</a:t>
            </a:r>
            <a:r>
              <a:rPr lang="en-US" sz="1400" b="1" dirty="0">
                <a:effectLst/>
                <a:latin typeface="Times New Roman" panose="02020603050405020304" pitchFamily="18" charset="0"/>
                <a:ea typeface="Times New Roman" panose="02020603050405020304" pitchFamily="18" charset="0"/>
              </a:rPr>
              <a:t>.</a:t>
            </a:r>
            <a:r>
              <a:rPr lang="en-US" sz="1400" b="1" spc="10" dirty="0">
                <a:effectLst/>
                <a:latin typeface="Times New Roman" panose="02020603050405020304" pitchFamily="18" charset="0"/>
                <a:ea typeface="Times New Roman" panose="02020603050405020304" pitchFamily="18" charset="0"/>
              </a:rPr>
              <a:t> </a:t>
            </a:r>
            <a:r>
              <a:rPr lang="en-US" sz="1400" b="1" spc="10" dirty="0">
                <a:latin typeface="Times New Roman" panose="02020603050405020304" pitchFamily="18" charset="0"/>
                <a:ea typeface="Times New Roman" panose="02020603050405020304" pitchFamily="18" charset="0"/>
              </a:rPr>
              <a:t>  TURBO ENCODER</a:t>
            </a:r>
            <a:endParaRPr lang="en-IN" sz="1400" b="1" dirty="0">
              <a:effectLst/>
              <a:latin typeface="Times New Roman" panose="02020603050405020304" pitchFamily="18" charset="0"/>
              <a:ea typeface="Times New Roman" panose="02020603050405020304" pitchFamily="18" charset="0"/>
            </a:endParaRPr>
          </a:p>
        </p:txBody>
      </p:sp>
      <p:sp>
        <p:nvSpPr>
          <p:cNvPr id="9" name="TextBox 8">
            <a:extLst>
              <a:ext uri="{FF2B5EF4-FFF2-40B4-BE49-F238E27FC236}">
                <a16:creationId xmlns:a16="http://schemas.microsoft.com/office/drawing/2014/main" id="{4BD7C2FD-359E-B4B4-8072-7556B326777B}"/>
              </a:ext>
            </a:extLst>
          </p:cNvPr>
          <p:cNvSpPr txBox="1"/>
          <p:nvPr/>
        </p:nvSpPr>
        <p:spPr>
          <a:xfrm>
            <a:off x="1150882" y="8542070"/>
            <a:ext cx="5273675" cy="826958"/>
          </a:xfrm>
          <a:prstGeom prst="rect">
            <a:avLst/>
          </a:prstGeom>
          <a:noFill/>
        </p:spPr>
        <p:txBody>
          <a:bodyPr wrap="square">
            <a:spAutoFit/>
          </a:bodyPr>
          <a:lstStyle/>
          <a:p>
            <a:pPr algn="just">
              <a:lnSpc>
                <a:spcPct val="150000"/>
              </a:lnSpc>
            </a:pPr>
            <a:r>
              <a:rPr lang="en-US" sz="1100" dirty="0">
                <a:effectLst/>
                <a:latin typeface="Times New Roman" panose="02020603050405020304" pitchFamily="18" charset="0"/>
                <a:ea typeface="Times New Roman" panose="02020603050405020304" pitchFamily="18" charset="0"/>
              </a:rPr>
              <a:t>          Turbo codes use a parallel concatenation of two encoders separated by an </a:t>
            </a:r>
            <a:r>
              <a:rPr lang="en-US" sz="1100" dirty="0" err="1">
                <a:effectLst/>
                <a:latin typeface="Times New Roman" panose="02020603050405020304" pitchFamily="18" charset="0"/>
                <a:ea typeface="Times New Roman" panose="02020603050405020304" pitchFamily="18" charset="0"/>
              </a:rPr>
              <a:t>interleaver</a:t>
            </a:r>
            <a:r>
              <a:rPr lang="en-US" sz="1100" dirty="0">
                <a:effectLst/>
                <a:latin typeface="Times New Roman" panose="02020603050405020304" pitchFamily="18" charset="0"/>
                <a:ea typeface="Times New Roman" panose="02020603050405020304" pitchFamily="18" charset="0"/>
              </a:rPr>
              <a:t> to create an encoded output that is then fed into a turbo decoder. The two encoders are typically identical, Recursive Systematic Convolutional (RSC) codes. One encoder </a:t>
            </a:r>
            <a:endParaRPr lang="en-IN" sz="1100" dirty="0"/>
          </a:p>
        </p:txBody>
      </p:sp>
      <p:sp>
        <p:nvSpPr>
          <p:cNvPr id="8" name="TextBox 7">
            <a:extLst>
              <a:ext uri="{FF2B5EF4-FFF2-40B4-BE49-F238E27FC236}">
                <a16:creationId xmlns:a16="http://schemas.microsoft.com/office/drawing/2014/main" id="{A20F88DF-A0AF-5CBF-AFBC-00E9F34D3E1C}"/>
              </a:ext>
            </a:extLst>
          </p:cNvPr>
          <p:cNvSpPr txBox="1"/>
          <p:nvPr/>
        </p:nvSpPr>
        <p:spPr>
          <a:xfrm>
            <a:off x="3275464" y="9450659"/>
            <a:ext cx="3596184" cy="230832"/>
          </a:xfrm>
          <a:prstGeom prst="rect">
            <a:avLst/>
          </a:prstGeom>
          <a:noFill/>
        </p:spPr>
        <p:txBody>
          <a:bodyPr wrap="square">
            <a:spAutoFit/>
          </a:bodyPr>
          <a:lstStyle/>
          <a:p>
            <a:r>
              <a:rPr lang="en-US" sz="900" dirty="0">
                <a:latin typeface="Times New Roman" panose="02020603050405020304" pitchFamily="18" charset="0"/>
              </a:rPr>
              <a:t>21</a:t>
            </a:r>
            <a:endParaRPr lang="en-IN" sz="900" dirty="0"/>
          </a:p>
        </p:txBody>
      </p:sp>
    </p:spTree>
    <p:extLst>
      <p:ext uri="{BB962C8B-B14F-4D97-AF65-F5344CB8AC3E}">
        <p14:creationId xmlns:p14="http://schemas.microsoft.com/office/powerpoint/2010/main" val="38578177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40361835-49B6-DC5E-C13E-BF38E4CEE92D}"/>
              </a:ext>
            </a:extLst>
          </p:cNvPr>
          <p:cNvSpPr>
            <a:spLocks noChangeArrowheads="1"/>
          </p:cNvSpPr>
          <p:nvPr/>
        </p:nvSpPr>
        <p:spPr bwMode="auto">
          <a:xfrm>
            <a:off x="1072055" y="533172"/>
            <a:ext cx="5328745"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collects the initial data, while the other collects an interleaved, or scrambled, version of the data. This interleaving process, which uses a specified algorithm, is a crucial part of the turbo code and helps improve error correction. LTE (Long-Term Evolution) utilizes a 1/3 rate turbo code.</a:t>
            </a:r>
          </a:p>
          <a:p>
            <a:pPr marL="0" marR="0" lvl="0" indent="0" algn="just" defTabSz="914400" rtl="0" eaLnBrk="0" fontAlgn="base" latinLnBrk="0" hangingPunct="0">
              <a:lnSpc>
                <a:spcPct val="150000"/>
              </a:lnSpc>
              <a:spcBef>
                <a:spcPct val="0"/>
              </a:spcBef>
              <a:spcAft>
                <a:spcPct val="0"/>
              </a:spcAft>
              <a:buClrTx/>
              <a:buSzTx/>
              <a:buFontTx/>
              <a:buNone/>
              <a:tabLst/>
            </a:pPr>
            <a:endParaRPr lang="en-US" altLang="en-US" sz="11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The turbo encoder, as depicted in </a:t>
            </a:r>
            <a:r>
              <a:rPr kumimoji="0" lang="en-US" altLang="en-US"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Fig 3.</a:t>
            </a:r>
            <a:r>
              <a:rPr kumimoji="0" lang="en-US" altLang="en-US" sz="1100" b="0" i="0" u="sng"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a:t>
            </a:r>
            <a:r>
              <a:rPr kumimoji="0" lang="en-US" altLang="en-US"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uses pseudorandom </a:t>
            </a:r>
            <a:r>
              <a:rPr kumimoji="0" lang="en-US" altLang="en-US"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interleavers</a:t>
            </a:r>
            <a:r>
              <a:rPr kumimoji="0" lang="en-US" altLang="en-US"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convolutional encoders (RSC). It employs two RSC encoders that operate on distinct data sets; one obtains the original information, while the other obtains the interleaved version of the same data. The </a:t>
            </a:r>
            <a:r>
              <a:rPr kumimoji="0" lang="en-US" altLang="en-US" sz="11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interleaver</a:t>
            </a:r>
            <a:r>
              <a:rPr kumimoji="0" lang="en-US" altLang="en-US"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 core component, shuffles data bits, significantly impacting the decoder's performance. The result of the turbo encoder, consisting of 8 bits (systematic input, and outputs from both RSC1 and RSC2), is transmitted to the turbo decoder through the communication channel. </a:t>
            </a:r>
            <a:endPar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5361" name="Picture 7">
            <a:extLst>
              <a:ext uri="{FF2B5EF4-FFF2-40B4-BE49-F238E27FC236}">
                <a16:creationId xmlns:a16="http://schemas.microsoft.com/office/drawing/2014/main" id="{AE529B0D-32B0-3A3E-A50A-2EDC23D15B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7725" y="4175799"/>
            <a:ext cx="4762500" cy="171076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61FB4588-4DF3-D2CB-D13C-05CB563DF9D4}"/>
              </a:ext>
            </a:extLst>
          </p:cNvPr>
          <p:cNvSpPr>
            <a:spLocks noChangeArrowheads="1"/>
          </p:cNvSpPr>
          <p:nvPr/>
        </p:nvSpPr>
        <p:spPr bwMode="auto">
          <a:xfrm>
            <a:off x="2725093" y="6112866"/>
            <a:ext cx="265329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Fig 3.2 Functional Diagram of Turbo Encoder 2</a:t>
            </a:r>
            <a:endPar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7FB0424-D650-C3D0-CEFF-5BBAD08F2B53}"/>
              </a:ext>
            </a:extLst>
          </p:cNvPr>
          <p:cNvSpPr txBox="1"/>
          <p:nvPr/>
        </p:nvSpPr>
        <p:spPr>
          <a:xfrm>
            <a:off x="228082" y="6564543"/>
            <a:ext cx="4424941" cy="261610"/>
          </a:xfrm>
          <a:prstGeom prst="rect">
            <a:avLst/>
          </a:prstGeom>
          <a:noFill/>
        </p:spPr>
        <p:txBody>
          <a:bodyPr wrap="square">
            <a:spAutoFit/>
          </a:bodyPr>
          <a:lstStyle/>
          <a:p>
            <a:pPr marL="521335" algn="just">
              <a:spcBef>
                <a:spcPts val="450"/>
              </a:spcBef>
              <a:buNone/>
            </a:pPr>
            <a:r>
              <a:rPr lang="en-US" sz="1100" b="1" dirty="0">
                <a:latin typeface="Times New Roman" panose="02020603050405020304" pitchFamily="18" charset="0"/>
                <a:ea typeface="Times New Roman" panose="02020603050405020304" pitchFamily="18" charset="0"/>
              </a:rPr>
              <a:t>3</a:t>
            </a:r>
            <a:r>
              <a:rPr lang="en-US" sz="1100" b="1" dirty="0">
                <a:effectLst/>
                <a:latin typeface="Times New Roman" panose="02020603050405020304" pitchFamily="18" charset="0"/>
                <a:ea typeface="Times New Roman" panose="02020603050405020304" pitchFamily="18" charset="0"/>
              </a:rPr>
              <a:t>.</a:t>
            </a:r>
            <a:r>
              <a:rPr lang="en-US" sz="1100" b="1" dirty="0">
                <a:latin typeface="Times New Roman" panose="02020603050405020304" pitchFamily="18" charset="0"/>
                <a:ea typeface="Times New Roman" panose="02020603050405020304" pitchFamily="18" charset="0"/>
              </a:rPr>
              <a:t>2</a:t>
            </a:r>
            <a:r>
              <a:rPr lang="en-US" sz="1100" b="1" dirty="0">
                <a:effectLst/>
                <a:latin typeface="Times New Roman" panose="02020603050405020304" pitchFamily="18" charset="0"/>
                <a:ea typeface="Times New Roman" panose="02020603050405020304" pitchFamily="18" charset="0"/>
              </a:rPr>
              <a:t>.</a:t>
            </a:r>
            <a:r>
              <a:rPr lang="en-US" sz="1100" b="1" dirty="0">
                <a:latin typeface="Times New Roman" panose="02020603050405020304" pitchFamily="18" charset="0"/>
                <a:ea typeface="Times New Roman" panose="02020603050405020304" pitchFamily="18" charset="0"/>
              </a:rPr>
              <a:t>1</a:t>
            </a:r>
            <a:r>
              <a:rPr lang="en-US" sz="1100" b="1" spc="10" dirty="0">
                <a:effectLst/>
                <a:latin typeface="Times New Roman" panose="02020603050405020304" pitchFamily="18" charset="0"/>
                <a:ea typeface="Times New Roman" panose="02020603050405020304" pitchFamily="18" charset="0"/>
              </a:rPr>
              <a:t>    </a:t>
            </a:r>
            <a:r>
              <a:rPr lang="en-US" sz="1100" b="1" spc="-10" dirty="0">
                <a:latin typeface="Times New Roman" panose="02020603050405020304" pitchFamily="18" charset="0"/>
                <a:ea typeface="Times New Roman" panose="02020603050405020304" pitchFamily="18" charset="0"/>
              </a:rPr>
              <a:t>FLOWCHART OF TURBO ENCODER</a:t>
            </a:r>
            <a:endParaRPr lang="en-IN" sz="1100" b="1"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F6AB1E23-1859-9B72-7992-33825E807B00}"/>
              </a:ext>
            </a:extLst>
          </p:cNvPr>
          <p:cNvSpPr txBox="1"/>
          <p:nvPr/>
        </p:nvSpPr>
        <p:spPr>
          <a:xfrm>
            <a:off x="1224022" y="7031609"/>
            <a:ext cx="5176777" cy="1839158"/>
          </a:xfrm>
          <a:prstGeom prst="rect">
            <a:avLst/>
          </a:prstGeom>
          <a:noFill/>
        </p:spPr>
        <p:txBody>
          <a:bodyPr wrap="square">
            <a:spAutoFit/>
          </a:bodyPr>
          <a:lstStyle/>
          <a:p>
            <a:pPr algn="just">
              <a:lnSpc>
                <a:spcPct val="150000"/>
              </a:lnSpc>
              <a:buNone/>
            </a:pPr>
            <a:r>
              <a:rPr lang="en-US" sz="1100" dirty="0">
                <a:solidFill>
                  <a:srgbClr val="000000"/>
                </a:solidFill>
                <a:effectLst/>
                <a:latin typeface="Times New Roman" panose="02020603050405020304" pitchFamily="18" charset="0"/>
                <a:ea typeface="Times New Roman" panose="02020603050405020304" pitchFamily="18" charset="0"/>
              </a:rPr>
              <a:t>        In Turbo encoding, the input data is first processed by a </a:t>
            </a:r>
            <a:r>
              <a:rPr lang="en-US" sz="1100" u="sng" dirty="0">
                <a:solidFill>
                  <a:srgbClr val="000000"/>
                </a:solidFill>
                <a:effectLst/>
                <a:latin typeface="Times New Roman" panose="02020603050405020304" pitchFamily="18" charset="0"/>
                <a:ea typeface="Times New Roman" panose="02020603050405020304" pitchFamily="18" charset="0"/>
                <a:hlinkClick r:id="rId4"/>
              </a:rPr>
              <a:t>Recursive Systematic  Convolutional (RSC) encoder</a:t>
            </a:r>
            <a:r>
              <a:rPr lang="en-US" sz="1100" dirty="0">
                <a:solidFill>
                  <a:srgbClr val="000000"/>
                </a:solidFill>
                <a:effectLst/>
                <a:latin typeface="Times New Roman" panose="02020603050405020304" pitchFamily="18" charset="0"/>
                <a:ea typeface="Times New Roman" panose="02020603050405020304" pitchFamily="18" charset="0"/>
              </a:rPr>
              <a:t>. This encoded data, along with the original data (which may or may not be interleaved), is then passed through a data assembler. The process also involves another RSC encoder, but this time it receives an interleaved version of the input data. The outputs of both RSC encoders, along with the original input data, are combined to produce the final encoded output. A flowchart in Fig. 3.3, illustrates this process.</a:t>
            </a:r>
            <a:r>
              <a:rPr lang="en-US" sz="1100" dirty="0">
                <a:solidFill>
                  <a:srgbClr val="000000"/>
                </a:solidFill>
                <a:effectLst/>
                <a:latin typeface="Arial" panose="020B0604020202020204" pitchFamily="34"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4FEE047D-F625-554C-E507-B4F915F3B88F}"/>
              </a:ext>
            </a:extLst>
          </p:cNvPr>
          <p:cNvSpPr txBox="1"/>
          <p:nvPr/>
        </p:nvSpPr>
        <p:spPr>
          <a:xfrm>
            <a:off x="3275464" y="9450659"/>
            <a:ext cx="3596184" cy="230832"/>
          </a:xfrm>
          <a:prstGeom prst="rect">
            <a:avLst/>
          </a:prstGeom>
          <a:noFill/>
        </p:spPr>
        <p:txBody>
          <a:bodyPr wrap="square">
            <a:spAutoFit/>
          </a:bodyPr>
          <a:lstStyle/>
          <a:p>
            <a:r>
              <a:rPr lang="en-US" sz="900" dirty="0">
                <a:latin typeface="Times New Roman" panose="02020603050405020304" pitchFamily="18" charset="0"/>
              </a:rPr>
              <a:t>22</a:t>
            </a:r>
            <a:endParaRPr lang="en-IN" sz="900" dirty="0"/>
          </a:p>
        </p:txBody>
      </p:sp>
    </p:spTree>
    <p:extLst>
      <p:ext uri="{BB962C8B-B14F-4D97-AF65-F5344CB8AC3E}">
        <p14:creationId xmlns:p14="http://schemas.microsoft.com/office/powerpoint/2010/main" val="34511359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437F2AD-83BA-1268-EE49-62D50FAABEF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60197" y="938048"/>
            <a:ext cx="3305175" cy="6705600"/>
          </a:xfrm>
          <a:prstGeom prst="rect">
            <a:avLst/>
          </a:prstGeom>
          <a:noFill/>
          <a:ln>
            <a:noFill/>
          </a:ln>
        </p:spPr>
      </p:pic>
      <p:sp>
        <p:nvSpPr>
          <p:cNvPr id="4" name="TextBox 3">
            <a:extLst>
              <a:ext uri="{FF2B5EF4-FFF2-40B4-BE49-F238E27FC236}">
                <a16:creationId xmlns:a16="http://schemas.microsoft.com/office/drawing/2014/main" id="{DB7F02E5-0CC9-9A02-9AF9-DB40BCDF199F}"/>
              </a:ext>
            </a:extLst>
          </p:cNvPr>
          <p:cNvSpPr txBox="1"/>
          <p:nvPr/>
        </p:nvSpPr>
        <p:spPr>
          <a:xfrm>
            <a:off x="1918305" y="7785540"/>
            <a:ext cx="3429000" cy="295530"/>
          </a:xfrm>
          <a:prstGeom prst="rect">
            <a:avLst/>
          </a:prstGeom>
          <a:noFill/>
        </p:spPr>
        <p:txBody>
          <a:bodyPr wrap="square">
            <a:spAutoFit/>
          </a:bodyPr>
          <a:lstStyle/>
          <a:p>
            <a:pPr algn="ctr">
              <a:lnSpc>
                <a:spcPct val="150000"/>
              </a:lnSpc>
              <a:buNone/>
            </a:pPr>
            <a:r>
              <a:rPr lang="en-US" sz="1000" dirty="0">
                <a:effectLst/>
                <a:latin typeface="Times New Roman" panose="02020603050405020304" pitchFamily="18" charset="0"/>
                <a:ea typeface="Times New Roman" panose="02020603050405020304" pitchFamily="18" charset="0"/>
              </a:rPr>
              <a:t>Fig 3.3 Flow Chart of Turbo Encoder</a:t>
            </a:r>
            <a:endParaRPr lang="en-IN" sz="1000" dirty="0">
              <a:effectLst/>
              <a:latin typeface="Times New Roman" panose="02020603050405020304" pitchFamily="18" charset="0"/>
              <a:ea typeface="Times New Roman" panose="02020603050405020304" pitchFamily="18" charset="0"/>
            </a:endParaRPr>
          </a:p>
        </p:txBody>
      </p:sp>
      <p:sp>
        <p:nvSpPr>
          <p:cNvPr id="3" name="TextBox 2">
            <a:extLst>
              <a:ext uri="{FF2B5EF4-FFF2-40B4-BE49-F238E27FC236}">
                <a16:creationId xmlns:a16="http://schemas.microsoft.com/office/drawing/2014/main" id="{6320E346-3910-8A69-1281-F9CF77343B81}"/>
              </a:ext>
            </a:extLst>
          </p:cNvPr>
          <p:cNvSpPr txBox="1"/>
          <p:nvPr/>
        </p:nvSpPr>
        <p:spPr>
          <a:xfrm>
            <a:off x="3275464" y="9450659"/>
            <a:ext cx="3596184" cy="230832"/>
          </a:xfrm>
          <a:prstGeom prst="rect">
            <a:avLst/>
          </a:prstGeom>
          <a:noFill/>
        </p:spPr>
        <p:txBody>
          <a:bodyPr wrap="square">
            <a:spAutoFit/>
          </a:bodyPr>
          <a:lstStyle/>
          <a:p>
            <a:r>
              <a:rPr lang="en-US" sz="900" dirty="0">
                <a:latin typeface="Times New Roman" panose="02020603050405020304" pitchFamily="18" charset="0"/>
              </a:rPr>
              <a:t>23</a:t>
            </a:r>
            <a:endParaRPr lang="en-IN" sz="900" dirty="0"/>
          </a:p>
        </p:txBody>
      </p:sp>
    </p:spTree>
    <p:extLst>
      <p:ext uri="{BB962C8B-B14F-4D97-AF65-F5344CB8AC3E}">
        <p14:creationId xmlns:p14="http://schemas.microsoft.com/office/powerpoint/2010/main" val="19607786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AE16B6-5163-32FA-13C6-DAE73DF92824}"/>
              </a:ext>
            </a:extLst>
          </p:cNvPr>
          <p:cNvSpPr txBox="1"/>
          <p:nvPr/>
        </p:nvSpPr>
        <p:spPr>
          <a:xfrm>
            <a:off x="296463" y="707512"/>
            <a:ext cx="5375993" cy="523220"/>
          </a:xfrm>
          <a:prstGeom prst="rect">
            <a:avLst/>
          </a:prstGeom>
          <a:noFill/>
        </p:spPr>
        <p:txBody>
          <a:bodyPr wrap="square">
            <a:spAutoFit/>
          </a:bodyPr>
          <a:lstStyle/>
          <a:p>
            <a:pPr marL="521335" algn="just">
              <a:spcBef>
                <a:spcPts val="450"/>
              </a:spcBef>
              <a:buNone/>
            </a:pPr>
            <a:r>
              <a:rPr lang="en-US" sz="1400" b="1" dirty="0">
                <a:effectLst/>
                <a:latin typeface="Times New Roman" panose="02020603050405020304" pitchFamily="18" charset="0"/>
                <a:ea typeface="Times New Roman" panose="02020603050405020304" pitchFamily="18" charset="0"/>
              </a:rPr>
              <a:t>3.3.</a:t>
            </a:r>
            <a:r>
              <a:rPr lang="en-US" sz="1400" b="1" spc="10" dirty="0">
                <a:effectLst/>
                <a:latin typeface="Times New Roman" panose="02020603050405020304" pitchFamily="18" charset="0"/>
                <a:ea typeface="Times New Roman" panose="02020603050405020304" pitchFamily="18" charset="0"/>
              </a:rPr>
              <a:t> </a:t>
            </a:r>
            <a:r>
              <a:rPr lang="en-US" sz="1400" b="1" spc="10" dirty="0">
                <a:latin typeface="Times New Roman" panose="02020603050405020304" pitchFamily="18" charset="0"/>
                <a:ea typeface="Times New Roman" panose="02020603050405020304" pitchFamily="18" charset="0"/>
              </a:rPr>
              <a:t>  RECURSIVE  SYSTEMATIC CONVOLUTIONAL      (RSC) ENCODER</a:t>
            </a:r>
            <a:endParaRPr lang="en-IN" sz="1400" b="1" dirty="0">
              <a:effectLst/>
              <a:latin typeface="Times New Roman" panose="02020603050405020304" pitchFamily="18" charset="0"/>
              <a:ea typeface="Times New Roman" panose="02020603050405020304" pitchFamily="18" charset="0"/>
            </a:endParaRPr>
          </a:p>
        </p:txBody>
      </p:sp>
      <p:sp>
        <p:nvSpPr>
          <p:cNvPr id="4" name="TextBox 3">
            <a:extLst>
              <a:ext uri="{FF2B5EF4-FFF2-40B4-BE49-F238E27FC236}">
                <a16:creationId xmlns:a16="http://schemas.microsoft.com/office/drawing/2014/main" id="{869669CF-C6DA-806F-8036-C81857D8ABAD}"/>
              </a:ext>
            </a:extLst>
          </p:cNvPr>
          <p:cNvSpPr txBox="1"/>
          <p:nvPr/>
        </p:nvSpPr>
        <p:spPr>
          <a:xfrm>
            <a:off x="1257300" y="1428120"/>
            <a:ext cx="5080438" cy="823687"/>
          </a:xfrm>
          <a:prstGeom prst="rect">
            <a:avLst/>
          </a:prstGeom>
          <a:noFill/>
        </p:spPr>
        <p:txBody>
          <a:bodyPr wrap="square">
            <a:spAutoFit/>
          </a:bodyPr>
          <a:lstStyle/>
          <a:p>
            <a:pPr algn="just">
              <a:lnSpc>
                <a:spcPct val="150000"/>
              </a:lnSpc>
              <a:buNone/>
            </a:pPr>
            <a:r>
              <a:rPr lang="en-US" sz="1100" dirty="0">
                <a:effectLst/>
                <a:latin typeface="Times New Roman" panose="02020603050405020304" pitchFamily="18" charset="0"/>
                <a:ea typeface="Times New Roman" panose="02020603050405020304" pitchFamily="18" charset="0"/>
              </a:rPr>
              <a:t>         A non-recursive, non-systematic convolutional encoder can be transformed into a Recursive Systematic Convolutional (RSC) encoder by feeding back one of its encoded outputs to the input.</a:t>
            </a:r>
            <a:endParaRPr lang="en-IN" sz="1100"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6F5174FE-AC3A-7326-DE7E-3300EE622F26}"/>
              </a:ext>
            </a:extLst>
          </p:cNvPr>
          <p:cNvSpPr txBox="1"/>
          <p:nvPr/>
        </p:nvSpPr>
        <p:spPr>
          <a:xfrm>
            <a:off x="306971" y="2404941"/>
            <a:ext cx="5375993" cy="307777"/>
          </a:xfrm>
          <a:prstGeom prst="rect">
            <a:avLst/>
          </a:prstGeom>
          <a:noFill/>
        </p:spPr>
        <p:txBody>
          <a:bodyPr wrap="square">
            <a:spAutoFit/>
          </a:bodyPr>
          <a:lstStyle/>
          <a:p>
            <a:pPr marL="521335" algn="just">
              <a:spcBef>
                <a:spcPts val="450"/>
              </a:spcBef>
              <a:buNone/>
            </a:pPr>
            <a:r>
              <a:rPr lang="en-US" sz="1400" b="1" dirty="0">
                <a:effectLst/>
                <a:latin typeface="Times New Roman" panose="02020603050405020304" pitchFamily="18" charset="0"/>
                <a:ea typeface="Times New Roman" panose="02020603050405020304" pitchFamily="18" charset="0"/>
              </a:rPr>
              <a:t>3.4.</a:t>
            </a:r>
            <a:r>
              <a:rPr lang="en-US" sz="1400" b="1" spc="10" dirty="0">
                <a:effectLst/>
                <a:latin typeface="Times New Roman" panose="02020603050405020304" pitchFamily="18" charset="0"/>
                <a:ea typeface="Times New Roman" panose="02020603050405020304" pitchFamily="18" charset="0"/>
              </a:rPr>
              <a:t> </a:t>
            </a:r>
            <a:r>
              <a:rPr lang="en-US" sz="1400" b="1" spc="10" dirty="0">
                <a:latin typeface="Times New Roman" panose="02020603050405020304" pitchFamily="18" charset="0"/>
                <a:ea typeface="Times New Roman" panose="02020603050405020304" pitchFamily="18" charset="0"/>
              </a:rPr>
              <a:t>  TURBO DECODER</a:t>
            </a:r>
            <a:endParaRPr lang="en-IN" sz="1400" b="1" dirty="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51A9F6EC-A796-28B2-2283-ECC85425C280}"/>
              </a:ext>
            </a:extLst>
          </p:cNvPr>
          <p:cNvSpPr txBox="1"/>
          <p:nvPr/>
        </p:nvSpPr>
        <p:spPr>
          <a:xfrm>
            <a:off x="1257300" y="2865852"/>
            <a:ext cx="5080438" cy="4378506"/>
          </a:xfrm>
          <a:prstGeom prst="rect">
            <a:avLst/>
          </a:prstGeom>
          <a:noFill/>
        </p:spPr>
        <p:txBody>
          <a:bodyPr wrap="square">
            <a:spAutoFit/>
          </a:bodyPr>
          <a:lstStyle/>
          <a:p>
            <a:pPr algn="just">
              <a:lnSpc>
                <a:spcPct val="150000"/>
              </a:lnSpc>
              <a:buNone/>
            </a:pPr>
            <a:r>
              <a:rPr lang="en-US" sz="1100" dirty="0">
                <a:effectLst/>
                <a:latin typeface="Times New Roman" panose="02020603050405020304" pitchFamily="18" charset="0"/>
                <a:ea typeface="Times New Roman" panose="02020603050405020304" pitchFamily="18" charset="0"/>
              </a:rPr>
              <a:t>           A turbo decoder utilizes two iterative soft-input soft-output (SISO) decoders. The result of the initial decoder is directed towards the </a:t>
            </a:r>
            <a:r>
              <a:rPr lang="en-US" sz="1100" dirty="0">
                <a:solidFill>
                  <a:srgbClr val="001D35"/>
                </a:solidFill>
                <a:effectLst/>
                <a:latin typeface="Times New Roman" panose="02020603050405020304" pitchFamily="18" charset="0"/>
                <a:ea typeface="Times New Roman" panose="02020603050405020304" pitchFamily="18" charset="0"/>
              </a:rPr>
              <a:t>secondary decoder</a:t>
            </a:r>
            <a:r>
              <a:rPr lang="en-US" sz="1100" dirty="0">
                <a:effectLst/>
                <a:latin typeface="Times New Roman" panose="02020603050405020304" pitchFamily="18" charset="0"/>
                <a:ea typeface="Times New Roman" panose="02020603050405020304" pitchFamily="18" charset="0"/>
              </a:rPr>
              <a:t>, forming a single iteration of the decoding process</a:t>
            </a:r>
            <a:r>
              <a:rPr lang="en-US" sz="1100" dirty="0">
                <a:solidFill>
                  <a:srgbClr val="000000"/>
                </a:solidFill>
                <a:effectLst/>
                <a:latin typeface="Times New Roman" panose="02020603050405020304" pitchFamily="18" charset="0"/>
                <a:ea typeface="Times New Roman" panose="02020603050405020304" pitchFamily="18" charset="0"/>
              </a:rPr>
              <a:t>. Iterative exchange of data between component decoders is a defining characteristic of turbo decoding.</a:t>
            </a:r>
            <a:r>
              <a:rPr lang="en-US" sz="1100" dirty="0">
                <a:effectLst/>
                <a:latin typeface="Times New Roman" panose="02020603050405020304" pitchFamily="18" charset="0"/>
                <a:ea typeface="Times New Roman" panose="02020603050405020304" pitchFamily="18" charset="0"/>
              </a:rPr>
              <a:t> Turbo codes, a type of forward error correction code, are decoded using iterative decoding based on Maximum Likelihood Detection . The process involves two decoders that work in parallel. Filtered signals are passed to these decoders, which then analyze the signal's amplitude to produce a "soft decision". These decoders utilize a priori probabilities of input symbols to calculate a reliability score, which is then exchanged between the decoders in each iteration. Turbo codes employ Maximum a-posteriori Probability (MAP) decoding, not Maximum Likelihood (ML) decoding, despite the latter's conceptual simplicity. The complexity of ML decoding stems from the intricate trellis structure introduced by the </a:t>
            </a:r>
            <a:r>
              <a:rPr lang="en-US" sz="1100" dirty="0" err="1">
                <a:effectLst/>
                <a:latin typeface="Times New Roman" panose="02020603050405020304" pitchFamily="18" charset="0"/>
                <a:ea typeface="Times New Roman" panose="02020603050405020304" pitchFamily="18" charset="0"/>
              </a:rPr>
              <a:t>interleaver</a:t>
            </a:r>
            <a:r>
              <a:rPr lang="en-US" sz="1100" dirty="0">
                <a:effectLst/>
                <a:latin typeface="Times New Roman" panose="02020603050405020304" pitchFamily="18" charset="0"/>
                <a:ea typeface="Times New Roman" panose="02020603050405020304" pitchFamily="18" charset="0"/>
              </a:rPr>
              <a:t> between the two constituent codes. In iterative decoding, two soft-in/soft-out (SISO) decoders work together, exchanging reliability information about their coded sequence estimations during each decoding cycle. This exchange of "soft" information between the decoders allows them to refine their individual interpretations of the received data and improve the overall decoding accuracy. </a:t>
            </a:r>
            <a:endParaRPr lang="en-IN" sz="1100" dirty="0">
              <a:effectLst/>
              <a:latin typeface="Times New Roman" panose="02020603050405020304" pitchFamily="18" charset="0"/>
              <a:ea typeface="Times New Roman" panose="02020603050405020304" pitchFamily="18" charset="0"/>
            </a:endParaRPr>
          </a:p>
        </p:txBody>
      </p:sp>
      <p:sp>
        <p:nvSpPr>
          <p:cNvPr id="3" name="TextBox 2">
            <a:extLst>
              <a:ext uri="{FF2B5EF4-FFF2-40B4-BE49-F238E27FC236}">
                <a16:creationId xmlns:a16="http://schemas.microsoft.com/office/drawing/2014/main" id="{7C073011-464A-96BA-FA01-CBC5EC4EBD79}"/>
              </a:ext>
            </a:extLst>
          </p:cNvPr>
          <p:cNvSpPr txBox="1"/>
          <p:nvPr/>
        </p:nvSpPr>
        <p:spPr>
          <a:xfrm>
            <a:off x="3275464" y="9450659"/>
            <a:ext cx="3596184" cy="230832"/>
          </a:xfrm>
          <a:prstGeom prst="rect">
            <a:avLst/>
          </a:prstGeom>
          <a:noFill/>
        </p:spPr>
        <p:txBody>
          <a:bodyPr wrap="square">
            <a:spAutoFit/>
          </a:bodyPr>
          <a:lstStyle/>
          <a:p>
            <a:r>
              <a:rPr lang="en-US" sz="900" dirty="0">
                <a:latin typeface="Times New Roman" panose="02020603050405020304" pitchFamily="18" charset="0"/>
              </a:rPr>
              <a:t>24</a:t>
            </a:r>
            <a:endParaRPr lang="en-IN" sz="900" dirty="0"/>
          </a:p>
        </p:txBody>
      </p:sp>
    </p:spTree>
    <p:extLst>
      <p:ext uri="{BB962C8B-B14F-4D97-AF65-F5344CB8AC3E}">
        <p14:creationId xmlns:p14="http://schemas.microsoft.com/office/powerpoint/2010/main" val="29220826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2F536FC-BFAD-3DE6-E447-90915B63C7E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87960" y="578494"/>
            <a:ext cx="5073650" cy="2819798"/>
          </a:xfrm>
          <a:prstGeom prst="rect">
            <a:avLst/>
          </a:prstGeom>
          <a:noFill/>
          <a:ln>
            <a:noFill/>
          </a:ln>
        </p:spPr>
      </p:pic>
      <p:sp>
        <p:nvSpPr>
          <p:cNvPr id="4" name="TextBox 3">
            <a:extLst>
              <a:ext uri="{FF2B5EF4-FFF2-40B4-BE49-F238E27FC236}">
                <a16:creationId xmlns:a16="http://schemas.microsoft.com/office/drawing/2014/main" id="{E0B2CE79-657E-463C-D78B-A5197D72677F}"/>
              </a:ext>
            </a:extLst>
          </p:cNvPr>
          <p:cNvSpPr txBox="1"/>
          <p:nvPr/>
        </p:nvSpPr>
        <p:spPr>
          <a:xfrm>
            <a:off x="2108579" y="3548360"/>
            <a:ext cx="3432412" cy="295530"/>
          </a:xfrm>
          <a:prstGeom prst="rect">
            <a:avLst/>
          </a:prstGeom>
          <a:noFill/>
        </p:spPr>
        <p:txBody>
          <a:bodyPr wrap="square">
            <a:spAutoFit/>
          </a:bodyPr>
          <a:lstStyle/>
          <a:p>
            <a:pPr algn="ctr">
              <a:lnSpc>
                <a:spcPct val="150000"/>
              </a:lnSpc>
              <a:buNone/>
            </a:pPr>
            <a:r>
              <a:rPr lang="en-US" sz="1000" dirty="0">
                <a:effectLst/>
                <a:latin typeface="Times New Roman" panose="02020603050405020304" pitchFamily="18" charset="0"/>
                <a:ea typeface="Times New Roman" panose="02020603050405020304" pitchFamily="18" charset="0"/>
              </a:rPr>
              <a:t>Fig 3.4 Functional Diagram of Turbo Decoder</a:t>
            </a:r>
            <a:endParaRPr lang="en-IN" sz="1000"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2204E8BB-7A39-FA5D-8EC3-B9C62FEEA293}"/>
              </a:ext>
            </a:extLst>
          </p:cNvPr>
          <p:cNvSpPr txBox="1"/>
          <p:nvPr/>
        </p:nvSpPr>
        <p:spPr>
          <a:xfrm>
            <a:off x="1287960" y="4152720"/>
            <a:ext cx="5073650" cy="2880660"/>
          </a:xfrm>
          <a:prstGeom prst="rect">
            <a:avLst/>
          </a:prstGeom>
          <a:noFill/>
        </p:spPr>
        <p:txBody>
          <a:bodyPr wrap="square">
            <a:spAutoFit/>
          </a:bodyPr>
          <a:lstStyle/>
          <a:p>
            <a:pPr algn="just">
              <a:lnSpc>
                <a:spcPct val="150000"/>
              </a:lnSpc>
              <a:spcBef>
                <a:spcPts val="50"/>
              </a:spcBef>
              <a:spcAft>
                <a:spcPts val="5"/>
              </a:spcAft>
              <a:buNone/>
            </a:pPr>
            <a:r>
              <a:rPr lang="en-US" sz="1100" dirty="0">
                <a:solidFill>
                  <a:srgbClr val="000000"/>
                </a:solidFill>
                <a:effectLst/>
                <a:latin typeface="Times New Roman" panose="02020603050405020304" pitchFamily="18" charset="0"/>
                <a:ea typeface="Times New Roman" panose="02020603050405020304" pitchFamily="18" charset="0"/>
              </a:rPr>
              <a:t>        As seen from Fig. 3.4, the result of the first (upper) decoder is directed into the second (lower) decoder as part of an iterative decoding process. This process also utilizes </a:t>
            </a:r>
            <a:r>
              <a:rPr lang="en-US" sz="1100" dirty="0" err="1">
                <a:solidFill>
                  <a:srgbClr val="000000"/>
                </a:solidFill>
                <a:effectLst/>
                <a:latin typeface="Times New Roman" panose="02020603050405020304" pitchFamily="18" charset="0"/>
                <a:ea typeface="Times New Roman" panose="02020603050405020304" pitchFamily="18" charset="0"/>
              </a:rPr>
              <a:t>interleavers</a:t>
            </a:r>
            <a:r>
              <a:rPr lang="en-US" sz="1100" dirty="0">
                <a:solidFill>
                  <a:srgbClr val="000000"/>
                </a:solidFill>
                <a:effectLst/>
                <a:latin typeface="Times New Roman" panose="02020603050405020304" pitchFamily="18" charset="0"/>
                <a:ea typeface="Times New Roman" panose="02020603050405020304" pitchFamily="18" charset="0"/>
              </a:rPr>
              <a:t> and </a:t>
            </a:r>
            <a:r>
              <a:rPr lang="en-US" sz="1100" dirty="0" err="1">
                <a:solidFill>
                  <a:srgbClr val="000000"/>
                </a:solidFill>
                <a:effectLst/>
                <a:latin typeface="Times New Roman" panose="02020603050405020304" pitchFamily="18" charset="0"/>
                <a:ea typeface="Times New Roman" panose="02020603050405020304" pitchFamily="18" charset="0"/>
              </a:rPr>
              <a:t>deinterleavers</a:t>
            </a:r>
            <a:r>
              <a:rPr lang="en-US" sz="1100" dirty="0">
                <a:solidFill>
                  <a:srgbClr val="000000"/>
                </a:solidFill>
                <a:effectLst/>
                <a:latin typeface="Times New Roman" panose="02020603050405020304" pitchFamily="18" charset="0"/>
                <a:ea typeface="Times New Roman" panose="02020603050405020304" pitchFamily="18" charset="0"/>
              </a:rPr>
              <a:t> to rearrange the data. The decoding itself employs two Maximum A Posteriori (MAP) algorithms: </a:t>
            </a:r>
            <a:r>
              <a:rPr lang="en-US" sz="1100" dirty="0" err="1">
                <a:solidFill>
                  <a:srgbClr val="000000"/>
                </a:solidFill>
                <a:effectLst/>
                <a:latin typeface="Times New Roman" panose="02020603050405020304" pitchFamily="18" charset="0"/>
                <a:ea typeface="Times New Roman" panose="02020603050405020304" pitchFamily="18" charset="0"/>
              </a:rPr>
              <a:t>LogMAP</a:t>
            </a:r>
            <a:r>
              <a:rPr lang="en-US" sz="1100" dirty="0">
                <a:solidFill>
                  <a:srgbClr val="000000"/>
                </a:solidFill>
                <a:effectLst/>
                <a:latin typeface="Times New Roman" panose="02020603050405020304" pitchFamily="18" charset="0"/>
                <a:ea typeface="Times New Roman" panose="02020603050405020304" pitchFamily="18" charset="0"/>
              </a:rPr>
              <a:t> and </a:t>
            </a:r>
            <a:r>
              <a:rPr lang="en-US" sz="1100" dirty="0" err="1">
                <a:solidFill>
                  <a:srgbClr val="000000"/>
                </a:solidFill>
                <a:effectLst/>
                <a:latin typeface="Times New Roman" panose="02020603050405020304" pitchFamily="18" charset="0"/>
                <a:ea typeface="Times New Roman" panose="02020603050405020304" pitchFamily="18" charset="0"/>
              </a:rPr>
              <a:t>MaxLogMAP</a:t>
            </a:r>
            <a:r>
              <a:rPr lang="en-US" sz="1100" dirty="0">
                <a:solidFill>
                  <a:srgbClr val="000000"/>
                </a:solidFill>
                <a:effectLst/>
                <a:latin typeface="Times New Roman" panose="02020603050405020304" pitchFamily="18"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a:p>
            <a:pPr algn="just">
              <a:lnSpc>
                <a:spcPct val="150000"/>
              </a:lnSpc>
              <a:spcBef>
                <a:spcPts val="50"/>
              </a:spcBef>
              <a:spcAft>
                <a:spcPts val="5"/>
              </a:spcAft>
              <a:buNone/>
            </a:pPr>
            <a:r>
              <a:rPr lang="en-US" sz="1100" dirty="0">
                <a:effectLst/>
                <a:latin typeface="Times New Roman" panose="02020603050405020304" pitchFamily="18"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a:p>
            <a:pPr algn="just">
              <a:lnSpc>
                <a:spcPct val="150000"/>
              </a:lnSpc>
              <a:spcBef>
                <a:spcPts val="50"/>
              </a:spcBef>
              <a:spcAft>
                <a:spcPts val="5"/>
              </a:spcAft>
              <a:buNone/>
            </a:pPr>
            <a:r>
              <a:rPr lang="en-US" sz="1100" dirty="0">
                <a:effectLst/>
                <a:latin typeface="Times New Roman" panose="02020603050405020304" pitchFamily="18" charset="0"/>
                <a:ea typeface="Times New Roman" panose="02020603050405020304" pitchFamily="18" charset="0"/>
              </a:rPr>
              <a:t>         An iterative decoding process using two soft-decision decoders operates simultaneously. The decoders work together by exchanging soft-decision information, also known as extrinsic information. One decoder's output (</a:t>
            </a:r>
            <a:r>
              <a:rPr lang="en-US" sz="1100" dirty="0" err="1">
                <a:effectLst/>
                <a:latin typeface="Times New Roman" panose="02020603050405020304" pitchFamily="18" charset="0"/>
                <a:ea typeface="Times New Roman" panose="02020603050405020304" pitchFamily="18" charset="0"/>
              </a:rPr>
              <a:t>Z</a:t>
            </a:r>
            <a:r>
              <a:rPr lang="en-US" sz="1100" baseline="-25000" dirty="0" err="1">
                <a:effectLst/>
                <a:latin typeface="Times New Roman" panose="02020603050405020304" pitchFamily="18" charset="0"/>
                <a:ea typeface="Times New Roman" panose="02020603050405020304" pitchFamily="18" charset="0"/>
              </a:rPr>
              <a:t>k</a:t>
            </a:r>
            <a:r>
              <a:rPr lang="en-US" sz="1100" dirty="0">
                <a:effectLst/>
                <a:latin typeface="Times New Roman" panose="02020603050405020304" pitchFamily="18" charset="0"/>
                <a:ea typeface="Times New Roman" panose="02020603050405020304" pitchFamily="18" charset="0"/>
              </a:rPr>
              <a:t>) initializes the other, and the process continues until the soft decisions stabilize. The rearmost extrinsic data from a decoder is not the end of the decoding process; it's a stepping stone to the next stage, contributing to the overall error correction capability of the system. </a:t>
            </a:r>
            <a:endParaRPr lang="en-IN" sz="1100" dirty="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2A77D71F-C62D-2265-DBF5-1F6DF100728D}"/>
              </a:ext>
            </a:extLst>
          </p:cNvPr>
          <p:cNvSpPr txBox="1"/>
          <p:nvPr/>
        </p:nvSpPr>
        <p:spPr>
          <a:xfrm>
            <a:off x="306971" y="7168023"/>
            <a:ext cx="5375993" cy="307777"/>
          </a:xfrm>
          <a:prstGeom prst="rect">
            <a:avLst/>
          </a:prstGeom>
          <a:noFill/>
        </p:spPr>
        <p:txBody>
          <a:bodyPr wrap="square">
            <a:spAutoFit/>
          </a:bodyPr>
          <a:lstStyle/>
          <a:p>
            <a:pPr marL="521335" algn="just">
              <a:spcBef>
                <a:spcPts val="450"/>
              </a:spcBef>
              <a:buNone/>
            </a:pPr>
            <a:r>
              <a:rPr lang="en-US" sz="1400" b="1" dirty="0">
                <a:effectLst/>
                <a:latin typeface="Times New Roman" panose="02020603050405020304" pitchFamily="18" charset="0"/>
                <a:ea typeface="Times New Roman" panose="02020603050405020304" pitchFamily="18" charset="0"/>
              </a:rPr>
              <a:t>3.</a:t>
            </a:r>
            <a:r>
              <a:rPr lang="en-US" sz="1400" b="1" dirty="0">
                <a:latin typeface="Times New Roman" panose="02020603050405020304" pitchFamily="18" charset="0"/>
                <a:ea typeface="Times New Roman" panose="02020603050405020304" pitchFamily="18" charset="0"/>
              </a:rPr>
              <a:t>5</a:t>
            </a:r>
            <a:r>
              <a:rPr lang="en-US" sz="1400" b="1" dirty="0">
                <a:effectLst/>
                <a:latin typeface="Times New Roman" panose="02020603050405020304" pitchFamily="18" charset="0"/>
                <a:ea typeface="Times New Roman" panose="02020603050405020304" pitchFamily="18" charset="0"/>
              </a:rPr>
              <a:t>.</a:t>
            </a:r>
            <a:r>
              <a:rPr lang="en-US" sz="1400" b="1" spc="10" dirty="0">
                <a:effectLst/>
                <a:latin typeface="Times New Roman" panose="02020603050405020304" pitchFamily="18" charset="0"/>
                <a:ea typeface="Times New Roman" panose="02020603050405020304" pitchFamily="18" charset="0"/>
              </a:rPr>
              <a:t> </a:t>
            </a:r>
            <a:r>
              <a:rPr lang="en-US" sz="1400" b="1" spc="10" dirty="0">
                <a:latin typeface="Times New Roman" panose="02020603050405020304" pitchFamily="18" charset="0"/>
                <a:ea typeface="Times New Roman" panose="02020603050405020304" pitchFamily="18" charset="0"/>
              </a:rPr>
              <a:t>  TURBO DECODING ALGORITHMS</a:t>
            </a:r>
            <a:endParaRPr lang="en-IN" sz="1400" b="1" dirty="0">
              <a:effectLst/>
              <a:latin typeface="Times New Roman" panose="02020603050405020304" pitchFamily="18" charset="0"/>
              <a:ea typeface="Times New Roman" panose="02020603050405020304" pitchFamily="18" charset="0"/>
            </a:endParaRPr>
          </a:p>
        </p:txBody>
      </p:sp>
      <p:sp>
        <p:nvSpPr>
          <p:cNvPr id="9" name="TextBox 8">
            <a:extLst>
              <a:ext uri="{FF2B5EF4-FFF2-40B4-BE49-F238E27FC236}">
                <a16:creationId xmlns:a16="http://schemas.microsoft.com/office/drawing/2014/main" id="{48076327-5514-87F7-95D8-88CB030831BF}"/>
              </a:ext>
            </a:extLst>
          </p:cNvPr>
          <p:cNvSpPr txBox="1"/>
          <p:nvPr/>
        </p:nvSpPr>
        <p:spPr>
          <a:xfrm>
            <a:off x="1287960" y="7733216"/>
            <a:ext cx="4767197" cy="1077603"/>
          </a:xfrm>
          <a:prstGeom prst="rect">
            <a:avLst/>
          </a:prstGeom>
          <a:noFill/>
        </p:spPr>
        <p:txBody>
          <a:bodyPr wrap="square">
            <a:spAutoFit/>
          </a:bodyPr>
          <a:lstStyle/>
          <a:p>
            <a:pPr algn="just">
              <a:lnSpc>
                <a:spcPct val="150000"/>
              </a:lnSpc>
            </a:pP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         When implementing a Turbo decoder, the first crucial step is selecting an appropriate decoding algorithm. The two main types of decoding algorithms employed in the iterative </a:t>
            </a:r>
            <a:r>
              <a:rPr lang="en-US" sz="1100" dirty="0">
                <a:latin typeface="Times New Roman" panose="02020603050405020304" pitchFamily="18" charset="0"/>
                <a:cs typeface="Times New Roman" panose="02020603050405020304" pitchFamily="18" charset="0"/>
              </a:rPr>
              <a:t>decoding of turbo codes is displayed in Fig 3.5. Each and every algorithms utilize the trellis-based estimation.</a:t>
            </a:r>
            <a:endParaRPr lang="en-IN" sz="11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E9C11C3-F5B9-8327-B6F9-C5D8DDC16A11}"/>
              </a:ext>
            </a:extLst>
          </p:cNvPr>
          <p:cNvSpPr txBox="1"/>
          <p:nvPr/>
        </p:nvSpPr>
        <p:spPr>
          <a:xfrm>
            <a:off x="3275464" y="9450659"/>
            <a:ext cx="3596184" cy="230832"/>
          </a:xfrm>
          <a:prstGeom prst="rect">
            <a:avLst/>
          </a:prstGeom>
          <a:noFill/>
        </p:spPr>
        <p:txBody>
          <a:bodyPr wrap="square">
            <a:spAutoFit/>
          </a:bodyPr>
          <a:lstStyle/>
          <a:p>
            <a:r>
              <a:rPr lang="en-US" sz="900" dirty="0">
                <a:latin typeface="Times New Roman" panose="02020603050405020304" pitchFamily="18" charset="0"/>
              </a:rPr>
              <a:t>25</a:t>
            </a:r>
            <a:endParaRPr lang="en-IN" sz="900" dirty="0"/>
          </a:p>
        </p:txBody>
      </p:sp>
    </p:spTree>
    <p:extLst>
      <p:ext uri="{BB962C8B-B14F-4D97-AF65-F5344CB8AC3E}">
        <p14:creationId xmlns:p14="http://schemas.microsoft.com/office/powerpoint/2010/main" val="17381711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E69CC94-D91A-F15E-5E19-8ECCB22FD47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85465" y="313330"/>
            <a:ext cx="3924300" cy="4038600"/>
          </a:xfrm>
          <a:prstGeom prst="rect">
            <a:avLst/>
          </a:prstGeom>
          <a:noFill/>
          <a:ln>
            <a:noFill/>
          </a:ln>
        </p:spPr>
      </p:pic>
      <p:sp>
        <p:nvSpPr>
          <p:cNvPr id="4" name="TextBox 3">
            <a:extLst>
              <a:ext uri="{FF2B5EF4-FFF2-40B4-BE49-F238E27FC236}">
                <a16:creationId xmlns:a16="http://schemas.microsoft.com/office/drawing/2014/main" id="{3E926562-DDEE-F670-ADC2-8531A1D94313}"/>
              </a:ext>
            </a:extLst>
          </p:cNvPr>
          <p:cNvSpPr txBox="1"/>
          <p:nvPr/>
        </p:nvSpPr>
        <p:spPr>
          <a:xfrm>
            <a:off x="1741795" y="4351930"/>
            <a:ext cx="4411639" cy="295530"/>
          </a:xfrm>
          <a:prstGeom prst="rect">
            <a:avLst/>
          </a:prstGeom>
          <a:noFill/>
        </p:spPr>
        <p:txBody>
          <a:bodyPr wrap="square">
            <a:spAutoFit/>
          </a:bodyPr>
          <a:lstStyle/>
          <a:p>
            <a:pPr algn="ctr">
              <a:lnSpc>
                <a:spcPct val="150000"/>
              </a:lnSpc>
              <a:spcBef>
                <a:spcPts val="50"/>
              </a:spcBef>
              <a:spcAft>
                <a:spcPts val="5"/>
              </a:spcAft>
              <a:buNone/>
            </a:pPr>
            <a:r>
              <a:rPr lang="en-US" sz="1000" dirty="0">
                <a:effectLst/>
                <a:latin typeface="Times New Roman" panose="02020603050405020304" pitchFamily="18" charset="0"/>
                <a:ea typeface="Times New Roman" panose="02020603050405020304" pitchFamily="18" charset="0"/>
              </a:rPr>
              <a:t>Fig 3.5 Turbo Decoding Algorithms</a:t>
            </a:r>
            <a:endParaRPr lang="en-IN" sz="1000" dirty="0">
              <a:effectLst/>
              <a:latin typeface="Times New Roman" panose="02020603050405020304" pitchFamily="18" charset="0"/>
              <a:ea typeface="Times New Roman" panose="02020603050405020304" pitchFamily="18" charset="0"/>
            </a:endParaRPr>
          </a:p>
        </p:txBody>
      </p:sp>
      <p:sp>
        <p:nvSpPr>
          <p:cNvPr id="8" name="TextBox 7">
            <a:extLst>
              <a:ext uri="{FF2B5EF4-FFF2-40B4-BE49-F238E27FC236}">
                <a16:creationId xmlns:a16="http://schemas.microsoft.com/office/drawing/2014/main" id="{56E355BC-642C-ABF2-C1CE-DF5ACDC36874}"/>
              </a:ext>
            </a:extLst>
          </p:cNvPr>
          <p:cNvSpPr txBox="1"/>
          <p:nvPr/>
        </p:nvSpPr>
        <p:spPr>
          <a:xfrm>
            <a:off x="1310186" y="4759007"/>
            <a:ext cx="5117909" cy="1077603"/>
          </a:xfrm>
          <a:prstGeom prst="rect">
            <a:avLst/>
          </a:prstGeom>
          <a:noFill/>
        </p:spPr>
        <p:txBody>
          <a:bodyPr wrap="square">
            <a:spAutoFit/>
          </a:bodyPr>
          <a:lstStyle/>
          <a:p>
            <a:pPr algn="just">
              <a:lnSpc>
                <a:spcPct val="150000"/>
              </a:lnSpc>
              <a:spcBef>
                <a:spcPts val="50"/>
              </a:spcBef>
              <a:spcAft>
                <a:spcPts val="5"/>
              </a:spcAft>
              <a:buNone/>
            </a:pPr>
            <a:r>
              <a:rPr lang="en-US" sz="1100" dirty="0">
                <a:solidFill>
                  <a:srgbClr val="001D35"/>
                </a:solidFill>
                <a:effectLst/>
                <a:latin typeface="Times New Roman" panose="02020603050405020304" pitchFamily="18" charset="0"/>
                <a:ea typeface="Times New Roman" panose="02020603050405020304" pitchFamily="18" charset="0"/>
              </a:rPr>
              <a:t>         Trellis-based estimation algorithms are broadly classified into two categories: sequence estimation algorithms and symbol-by-symbol estimation algorithms.</a:t>
            </a:r>
            <a:r>
              <a:rPr lang="en-US" sz="1100" dirty="0">
                <a:effectLst/>
                <a:latin typeface="Times New Roman" panose="02020603050405020304" pitchFamily="18" charset="0"/>
                <a:ea typeface="Times New Roman" panose="02020603050405020304" pitchFamily="18" charset="0"/>
              </a:rPr>
              <a:t> The Viterbi algorithm,, and improved are sequence estimation algorithms, while MAP, Log-MAP, and Max-Log-Map are symbol-by-symbol estimation algorithms.</a:t>
            </a:r>
            <a:endParaRPr lang="en-IN" sz="1100" dirty="0">
              <a:effectLst/>
              <a:latin typeface="Times New Roman" panose="02020603050405020304" pitchFamily="18" charset="0"/>
              <a:ea typeface="Times New Roman" panose="02020603050405020304" pitchFamily="18" charset="0"/>
            </a:endParaRPr>
          </a:p>
        </p:txBody>
      </p:sp>
      <p:sp>
        <p:nvSpPr>
          <p:cNvPr id="9" name="TextBox 8">
            <a:extLst>
              <a:ext uri="{FF2B5EF4-FFF2-40B4-BE49-F238E27FC236}">
                <a16:creationId xmlns:a16="http://schemas.microsoft.com/office/drawing/2014/main" id="{F124DF8B-4400-E303-F873-FAE376F6B7BE}"/>
              </a:ext>
            </a:extLst>
          </p:cNvPr>
          <p:cNvSpPr txBox="1"/>
          <p:nvPr/>
        </p:nvSpPr>
        <p:spPr>
          <a:xfrm>
            <a:off x="228082" y="6346175"/>
            <a:ext cx="4424941" cy="261610"/>
          </a:xfrm>
          <a:prstGeom prst="rect">
            <a:avLst/>
          </a:prstGeom>
          <a:noFill/>
        </p:spPr>
        <p:txBody>
          <a:bodyPr wrap="square">
            <a:spAutoFit/>
          </a:bodyPr>
          <a:lstStyle/>
          <a:p>
            <a:pPr marL="521335" algn="just">
              <a:spcBef>
                <a:spcPts val="450"/>
              </a:spcBef>
              <a:buNone/>
            </a:pPr>
            <a:r>
              <a:rPr lang="en-US" sz="1100" b="1" dirty="0">
                <a:latin typeface="Times New Roman" panose="02020603050405020304" pitchFamily="18" charset="0"/>
                <a:ea typeface="Times New Roman" panose="02020603050405020304" pitchFamily="18" charset="0"/>
              </a:rPr>
              <a:t>3</a:t>
            </a:r>
            <a:r>
              <a:rPr lang="en-US" sz="1100" b="1" dirty="0">
                <a:effectLst/>
                <a:latin typeface="Times New Roman" panose="02020603050405020304" pitchFamily="18" charset="0"/>
                <a:ea typeface="Times New Roman" panose="02020603050405020304" pitchFamily="18" charset="0"/>
              </a:rPr>
              <a:t>.5.</a:t>
            </a:r>
            <a:r>
              <a:rPr lang="en-US" sz="1100" b="1" dirty="0">
                <a:latin typeface="Times New Roman" panose="02020603050405020304" pitchFamily="18" charset="0"/>
                <a:ea typeface="Times New Roman" panose="02020603050405020304" pitchFamily="18" charset="0"/>
              </a:rPr>
              <a:t>1</a:t>
            </a:r>
            <a:r>
              <a:rPr lang="en-US" sz="1100" b="1" spc="10" dirty="0">
                <a:effectLst/>
                <a:latin typeface="Times New Roman" panose="02020603050405020304" pitchFamily="18" charset="0"/>
                <a:ea typeface="Times New Roman" panose="02020603050405020304" pitchFamily="18" charset="0"/>
              </a:rPr>
              <a:t>    </a:t>
            </a:r>
            <a:r>
              <a:rPr lang="en-US" sz="1100" b="1" spc="-10" dirty="0">
                <a:effectLst/>
                <a:latin typeface="Times New Roman" panose="02020603050405020304" pitchFamily="18" charset="0"/>
                <a:ea typeface="Times New Roman" panose="02020603050405020304" pitchFamily="18" charset="0"/>
              </a:rPr>
              <a:t>MAP ALGORITHM</a:t>
            </a:r>
            <a:endParaRPr lang="en-IN" sz="1100" b="1" dirty="0">
              <a:effectLst/>
              <a:latin typeface="Times New Roman" panose="02020603050405020304" pitchFamily="18" charset="0"/>
              <a:ea typeface="Times New Roman" panose="02020603050405020304" pitchFamily="18" charset="0"/>
            </a:endParaRPr>
          </a:p>
        </p:txBody>
      </p:sp>
      <p:sp>
        <p:nvSpPr>
          <p:cNvPr id="11" name="TextBox 10">
            <a:extLst>
              <a:ext uri="{FF2B5EF4-FFF2-40B4-BE49-F238E27FC236}">
                <a16:creationId xmlns:a16="http://schemas.microsoft.com/office/drawing/2014/main" id="{BF057E9F-79DC-47E4-FB84-E51082378E57}"/>
              </a:ext>
            </a:extLst>
          </p:cNvPr>
          <p:cNvSpPr txBox="1"/>
          <p:nvPr/>
        </p:nvSpPr>
        <p:spPr>
          <a:xfrm>
            <a:off x="1231711" y="6863435"/>
            <a:ext cx="5196384" cy="2613921"/>
          </a:xfrm>
          <a:prstGeom prst="rect">
            <a:avLst/>
          </a:prstGeom>
          <a:noFill/>
        </p:spPr>
        <p:txBody>
          <a:bodyPr wrap="square">
            <a:spAutoFit/>
          </a:bodyPr>
          <a:lstStyle/>
          <a:p>
            <a:pPr algn="just">
              <a:lnSpc>
                <a:spcPct val="150000"/>
              </a:lnSpc>
              <a:spcBef>
                <a:spcPts val="50"/>
              </a:spcBef>
              <a:spcAft>
                <a:spcPts val="5"/>
              </a:spcAft>
              <a:buNone/>
            </a:pPr>
            <a:r>
              <a:rPr lang="en-US" sz="1100" dirty="0">
                <a:effectLst/>
                <a:latin typeface="Times New Roman" panose="02020603050405020304" pitchFamily="18" charset="0"/>
                <a:ea typeface="Times New Roman" panose="02020603050405020304" pitchFamily="18" charset="0"/>
              </a:rPr>
              <a:t>            The decoding process of the turbo codes is based on iterations, performed by the </a:t>
            </a:r>
            <a:r>
              <a:rPr lang="en-US" sz="1100" dirty="0">
                <a:solidFill>
                  <a:srgbClr val="000000"/>
                </a:solidFill>
                <a:effectLst/>
                <a:latin typeface="Times New Roman" panose="02020603050405020304" pitchFamily="18" charset="0"/>
                <a:ea typeface="Times New Roman" panose="02020603050405020304" pitchFamily="18" charset="0"/>
              </a:rPr>
              <a:t>MAP algorithm. This is implemented for every constituent code. The MAP algorithm is indeed used by the SISO decoders to determine the reliability of received information, particularly in the context of turbo codes. </a:t>
            </a:r>
            <a:r>
              <a:rPr lang="en-US" sz="1100" dirty="0">
                <a:effectLst/>
                <a:latin typeface="Times New Roman" panose="02020603050405020304" pitchFamily="18" charset="0"/>
                <a:ea typeface="Times New Roman" panose="02020603050405020304" pitchFamily="18" charset="0"/>
              </a:rPr>
              <a:t>To reduce the computational complexity of decoding trellis diagrams, specifically in the context of MAP (Maximum A Posteriori) algorithms, the Max Log-MAP and Log-MAP algorithms are employed. These algorithms offer lower complexity compared to the MAP algorithm by simplifying the calculations involved in the trellis diagram implementation, particularly the multiplication and exponential operations[14].</a:t>
            </a:r>
            <a:endParaRPr lang="en-IN" sz="1100" dirty="0">
              <a:effectLst/>
              <a:latin typeface="Times New Roman" panose="02020603050405020304" pitchFamily="18" charset="0"/>
              <a:ea typeface="Times New Roman" panose="02020603050405020304" pitchFamily="18" charset="0"/>
            </a:endParaRPr>
          </a:p>
          <a:p>
            <a:pPr algn="just">
              <a:lnSpc>
                <a:spcPct val="150000"/>
              </a:lnSpc>
              <a:spcBef>
                <a:spcPts val="50"/>
              </a:spcBef>
              <a:spcAft>
                <a:spcPts val="5"/>
              </a:spcAft>
              <a:buNone/>
            </a:pPr>
            <a:r>
              <a:rPr lang="en-US" sz="1100" dirty="0">
                <a:effectLst/>
                <a:latin typeface="Times New Roman" panose="02020603050405020304" pitchFamily="18"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p:txBody>
      </p:sp>
      <p:sp>
        <p:nvSpPr>
          <p:cNvPr id="3" name="TextBox 2">
            <a:extLst>
              <a:ext uri="{FF2B5EF4-FFF2-40B4-BE49-F238E27FC236}">
                <a16:creationId xmlns:a16="http://schemas.microsoft.com/office/drawing/2014/main" id="{5FBC35CD-DEF3-70CB-25BD-0137AFB1DE88}"/>
              </a:ext>
            </a:extLst>
          </p:cNvPr>
          <p:cNvSpPr txBox="1"/>
          <p:nvPr/>
        </p:nvSpPr>
        <p:spPr>
          <a:xfrm>
            <a:off x="3275464" y="9450659"/>
            <a:ext cx="3596184" cy="230832"/>
          </a:xfrm>
          <a:prstGeom prst="rect">
            <a:avLst/>
          </a:prstGeom>
          <a:noFill/>
        </p:spPr>
        <p:txBody>
          <a:bodyPr wrap="square">
            <a:spAutoFit/>
          </a:bodyPr>
          <a:lstStyle/>
          <a:p>
            <a:r>
              <a:rPr lang="en-US" sz="900" dirty="0">
                <a:latin typeface="Times New Roman" panose="02020603050405020304" pitchFamily="18" charset="0"/>
              </a:rPr>
              <a:t>26</a:t>
            </a:r>
            <a:endParaRPr lang="en-IN" sz="900" dirty="0"/>
          </a:p>
        </p:txBody>
      </p:sp>
    </p:spTree>
    <p:extLst>
      <p:ext uri="{BB962C8B-B14F-4D97-AF65-F5344CB8AC3E}">
        <p14:creationId xmlns:p14="http://schemas.microsoft.com/office/powerpoint/2010/main" val="16433777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5A9E177-6273-B8F5-CCAF-67D4103BA8A7}"/>
              </a:ext>
            </a:extLst>
          </p:cNvPr>
          <p:cNvSpPr txBox="1"/>
          <p:nvPr/>
        </p:nvSpPr>
        <p:spPr>
          <a:xfrm>
            <a:off x="306971" y="794500"/>
            <a:ext cx="5375993" cy="307777"/>
          </a:xfrm>
          <a:prstGeom prst="rect">
            <a:avLst/>
          </a:prstGeom>
          <a:noFill/>
        </p:spPr>
        <p:txBody>
          <a:bodyPr wrap="square">
            <a:spAutoFit/>
          </a:bodyPr>
          <a:lstStyle/>
          <a:p>
            <a:pPr marL="521335" algn="just">
              <a:spcBef>
                <a:spcPts val="450"/>
              </a:spcBef>
              <a:buNone/>
            </a:pPr>
            <a:r>
              <a:rPr lang="en-US" sz="1400" b="1" dirty="0">
                <a:effectLst/>
                <a:latin typeface="Times New Roman" panose="02020603050405020304" pitchFamily="18" charset="0"/>
                <a:ea typeface="Times New Roman" panose="02020603050405020304" pitchFamily="18" charset="0"/>
              </a:rPr>
              <a:t>3.</a:t>
            </a:r>
            <a:r>
              <a:rPr lang="en-US" sz="1400" b="1" dirty="0">
                <a:latin typeface="Times New Roman" panose="02020603050405020304" pitchFamily="18" charset="0"/>
                <a:ea typeface="Times New Roman" panose="02020603050405020304" pitchFamily="18" charset="0"/>
              </a:rPr>
              <a:t>6</a:t>
            </a:r>
            <a:r>
              <a:rPr lang="en-US" sz="1400" b="1" dirty="0">
                <a:effectLst/>
                <a:latin typeface="Times New Roman" panose="02020603050405020304" pitchFamily="18" charset="0"/>
                <a:ea typeface="Times New Roman" panose="02020603050405020304" pitchFamily="18" charset="0"/>
              </a:rPr>
              <a:t>.</a:t>
            </a:r>
            <a:r>
              <a:rPr lang="en-US" sz="1400" b="1" spc="10" dirty="0">
                <a:effectLst/>
                <a:latin typeface="Times New Roman" panose="02020603050405020304" pitchFamily="18" charset="0"/>
                <a:ea typeface="Times New Roman" panose="02020603050405020304" pitchFamily="18" charset="0"/>
              </a:rPr>
              <a:t> </a:t>
            </a:r>
            <a:r>
              <a:rPr lang="en-US" sz="1400" b="1" spc="10" dirty="0">
                <a:latin typeface="Times New Roman" panose="02020603050405020304" pitchFamily="18" charset="0"/>
                <a:ea typeface="Times New Roman" panose="02020603050405020304" pitchFamily="18" charset="0"/>
              </a:rPr>
              <a:t>  SISO DECODER</a:t>
            </a:r>
            <a:endParaRPr lang="en-IN" sz="1400" b="1"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D5BA98C4-74B9-0A2A-4DFA-9C8440439036}"/>
              </a:ext>
            </a:extLst>
          </p:cNvPr>
          <p:cNvSpPr txBox="1"/>
          <p:nvPr/>
        </p:nvSpPr>
        <p:spPr>
          <a:xfrm>
            <a:off x="1147637" y="1301027"/>
            <a:ext cx="5375993" cy="1331518"/>
          </a:xfrm>
          <a:prstGeom prst="rect">
            <a:avLst/>
          </a:prstGeom>
          <a:noFill/>
        </p:spPr>
        <p:txBody>
          <a:bodyPr wrap="square">
            <a:spAutoFit/>
          </a:bodyPr>
          <a:lstStyle/>
          <a:p>
            <a:pPr algn="just">
              <a:lnSpc>
                <a:spcPct val="150000"/>
              </a:lnSpc>
              <a:spcBef>
                <a:spcPts val="50"/>
              </a:spcBef>
              <a:spcAft>
                <a:spcPts val="5"/>
              </a:spcAft>
              <a:buNone/>
            </a:pPr>
            <a:r>
              <a:rPr lang="en-US" sz="1100" dirty="0">
                <a:effectLst/>
                <a:latin typeface="Times New Roman" panose="02020603050405020304" pitchFamily="18" charset="0"/>
                <a:ea typeface="Times New Roman" panose="02020603050405020304" pitchFamily="18" charset="0"/>
              </a:rPr>
              <a:t>         In turbo decoding, the SISO (soft-in, soft-out) component decoders use the MAP (maximum a posteriori) algorithm to estimate the probability of each data bit being one, based on the soft input values received from the channel. While the Viterbi decoder selects a single, most likely path through a trellis, the MAP algorithm considers the entire received sequence to make its bit estimates, minimizing the probability of bit error.</a:t>
            </a:r>
            <a:endParaRPr lang="en-IN" sz="1100" dirty="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E50C1949-077F-C86A-1788-080EEFE81F8E}"/>
              </a:ext>
            </a:extLst>
          </p:cNvPr>
          <p:cNvSpPr txBox="1"/>
          <p:nvPr/>
        </p:nvSpPr>
        <p:spPr>
          <a:xfrm>
            <a:off x="309243" y="2898532"/>
            <a:ext cx="5375993" cy="307777"/>
          </a:xfrm>
          <a:prstGeom prst="rect">
            <a:avLst/>
          </a:prstGeom>
          <a:noFill/>
        </p:spPr>
        <p:txBody>
          <a:bodyPr wrap="square">
            <a:spAutoFit/>
          </a:bodyPr>
          <a:lstStyle/>
          <a:p>
            <a:pPr marL="521335" algn="just">
              <a:spcBef>
                <a:spcPts val="450"/>
              </a:spcBef>
              <a:buNone/>
            </a:pPr>
            <a:r>
              <a:rPr lang="en-US" sz="1400" b="1" dirty="0">
                <a:effectLst/>
                <a:latin typeface="Times New Roman" panose="02020603050405020304" pitchFamily="18" charset="0"/>
                <a:ea typeface="Times New Roman" panose="02020603050405020304" pitchFamily="18" charset="0"/>
              </a:rPr>
              <a:t>3.7.</a:t>
            </a:r>
            <a:r>
              <a:rPr lang="en-US" sz="1400" b="1" spc="10" dirty="0">
                <a:effectLst/>
                <a:latin typeface="Times New Roman" panose="02020603050405020304" pitchFamily="18" charset="0"/>
                <a:ea typeface="Times New Roman" panose="02020603050405020304" pitchFamily="18" charset="0"/>
              </a:rPr>
              <a:t> </a:t>
            </a:r>
            <a:r>
              <a:rPr lang="en-US" sz="1400" b="1" spc="10" dirty="0">
                <a:latin typeface="Times New Roman" panose="02020603050405020304" pitchFamily="18" charset="0"/>
                <a:ea typeface="Times New Roman" panose="02020603050405020304" pitchFamily="18" charset="0"/>
              </a:rPr>
              <a:t>  INTERLEAVER</a:t>
            </a:r>
            <a:endParaRPr lang="en-IN" sz="1400" b="1" dirty="0">
              <a:effectLst/>
              <a:latin typeface="Times New Roman" panose="02020603050405020304" pitchFamily="18" charset="0"/>
              <a:ea typeface="Times New Roman" panose="02020603050405020304" pitchFamily="18" charset="0"/>
            </a:endParaRPr>
          </a:p>
        </p:txBody>
      </p:sp>
      <p:sp>
        <p:nvSpPr>
          <p:cNvPr id="9" name="TextBox 8">
            <a:extLst>
              <a:ext uri="{FF2B5EF4-FFF2-40B4-BE49-F238E27FC236}">
                <a16:creationId xmlns:a16="http://schemas.microsoft.com/office/drawing/2014/main" id="{4AE29A4B-0C09-5ED3-9C75-BEC91F1307EA}"/>
              </a:ext>
            </a:extLst>
          </p:cNvPr>
          <p:cNvSpPr txBox="1"/>
          <p:nvPr/>
        </p:nvSpPr>
        <p:spPr>
          <a:xfrm>
            <a:off x="1172764" y="3097125"/>
            <a:ext cx="5350866" cy="4899162"/>
          </a:xfrm>
          <a:prstGeom prst="rect">
            <a:avLst/>
          </a:prstGeom>
          <a:noFill/>
        </p:spPr>
        <p:txBody>
          <a:bodyPr wrap="square">
            <a:spAutoFit/>
          </a:bodyPr>
          <a:lstStyle/>
          <a:p>
            <a:pPr algn="just">
              <a:lnSpc>
                <a:spcPct val="150000"/>
              </a:lnSpc>
              <a:spcBef>
                <a:spcPts val="50"/>
              </a:spcBef>
              <a:spcAft>
                <a:spcPts val="5"/>
              </a:spcAft>
              <a:buNone/>
            </a:pPr>
            <a:r>
              <a:rPr lang="en-US" sz="1100" dirty="0">
                <a:effectLst/>
                <a:latin typeface="Times New Roman" panose="02020603050405020304" pitchFamily="18"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a:p>
            <a:pPr algn="just">
              <a:lnSpc>
                <a:spcPct val="150000"/>
              </a:lnSpc>
              <a:spcBef>
                <a:spcPts val="50"/>
              </a:spcBef>
              <a:spcAft>
                <a:spcPts val="5"/>
              </a:spcAft>
              <a:buNone/>
            </a:pPr>
            <a:r>
              <a:rPr lang="en-US" sz="1100" dirty="0">
                <a:effectLst/>
                <a:latin typeface="Times New Roman" panose="02020603050405020304" pitchFamily="18" charset="0"/>
                <a:ea typeface="Times New Roman" panose="02020603050405020304" pitchFamily="18" charset="0"/>
              </a:rPr>
              <a:t>      In turbo code design, the </a:t>
            </a:r>
            <a:r>
              <a:rPr lang="en-US" sz="1100" dirty="0" err="1">
                <a:effectLst/>
                <a:latin typeface="Times New Roman" panose="02020603050405020304" pitchFamily="18" charset="0"/>
                <a:ea typeface="Times New Roman" panose="02020603050405020304" pitchFamily="18" charset="0"/>
              </a:rPr>
              <a:t>interleaver</a:t>
            </a:r>
            <a:r>
              <a:rPr lang="en-US" sz="1100" dirty="0">
                <a:effectLst/>
                <a:latin typeface="Times New Roman" panose="02020603050405020304" pitchFamily="18" charset="0"/>
                <a:ea typeface="Times New Roman" panose="02020603050405020304" pitchFamily="18" charset="0"/>
              </a:rPr>
              <a:t> is crucial because it shuffles data in a pseudorandom way, preventing adjacent bits from having similar patterns at the encoder's input. This </a:t>
            </a:r>
            <a:r>
              <a:rPr lang="en-US" sz="1100" dirty="0" err="1">
                <a:effectLst/>
                <a:latin typeface="Times New Roman" panose="02020603050405020304" pitchFamily="18" charset="0"/>
                <a:ea typeface="Times New Roman" panose="02020603050405020304" pitchFamily="18" charset="0"/>
              </a:rPr>
              <a:t>interleaver</a:t>
            </a:r>
            <a:r>
              <a:rPr lang="en-US" sz="1100" dirty="0">
                <a:effectLst/>
                <a:latin typeface="Times New Roman" panose="02020603050405020304" pitchFamily="18" charset="0"/>
                <a:ea typeface="Times New Roman" panose="02020603050405020304" pitchFamily="18" charset="0"/>
              </a:rPr>
              <a:t> is utilized in both the encoder and decoder, with the encoder using it to create a longer data sequence and the decoder using it to compare outputs from two SISO (soft-in-soft-out) decoders. The </a:t>
            </a:r>
            <a:r>
              <a:rPr lang="en-US" sz="1100" dirty="0" err="1">
                <a:effectLst/>
                <a:latin typeface="Times New Roman" panose="02020603050405020304" pitchFamily="18" charset="0"/>
                <a:ea typeface="Times New Roman" panose="02020603050405020304" pitchFamily="18" charset="0"/>
              </a:rPr>
              <a:t>deinterleaver</a:t>
            </a:r>
            <a:r>
              <a:rPr lang="en-US" sz="1100" dirty="0">
                <a:effectLst/>
                <a:latin typeface="Times New Roman" panose="02020603050405020304" pitchFamily="18" charset="0"/>
                <a:ea typeface="Times New Roman" panose="02020603050405020304" pitchFamily="18" charset="0"/>
              </a:rPr>
              <a:t>, which functions inversely to the </a:t>
            </a:r>
            <a:r>
              <a:rPr lang="en-US" sz="1100" dirty="0" err="1">
                <a:effectLst/>
                <a:latin typeface="Times New Roman" panose="02020603050405020304" pitchFamily="18" charset="0"/>
                <a:ea typeface="Times New Roman" panose="02020603050405020304" pitchFamily="18" charset="0"/>
              </a:rPr>
              <a:t>interleaver</a:t>
            </a:r>
            <a:r>
              <a:rPr lang="en-US" sz="1100" dirty="0">
                <a:effectLst/>
                <a:latin typeface="Times New Roman" panose="02020603050405020304" pitchFamily="18" charset="0"/>
                <a:ea typeface="Times New Roman" panose="02020603050405020304" pitchFamily="18" charset="0"/>
              </a:rPr>
              <a:t>, is also used in the decoder. </a:t>
            </a:r>
            <a:r>
              <a:rPr lang="en-US" sz="1100" dirty="0">
                <a:solidFill>
                  <a:srgbClr val="000000"/>
                </a:solidFill>
                <a:effectLst/>
                <a:latin typeface="Times New Roman" panose="02020603050405020304" pitchFamily="18" charset="0"/>
                <a:ea typeface="Times New Roman" panose="02020603050405020304" pitchFamily="18" charset="0"/>
              </a:rPr>
              <a:t>In digital communication, interleaving is a technique used at both the encoding and decoding stages. The encoder rearranges data bits to create a longer data block, while the decoder reverses this process. This interleaving process helps error-correcting codes (like convolutional codes) by distributing burst errors across multiple </a:t>
            </a:r>
            <a:r>
              <a:rPr lang="en-US" sz="1100" u="sng" dirty="0">
                <a:solidFill>
                  <a:srgbClr val="000000"/>
                </a:solidFill>
                <a:effectLst/>
                <a:latin typeface="Times New Roman" panose="02020603050405020304" pitchFamily="18" charset="0"/>
                <a:ea typeface="Times New Roman" panose="02020603050405020304" pitchFamily="18" charset="0"/>
                <a:hlinkClick r:id="rId2"/>
              </a:rPr>
              <a:t>codewords</a:t>
            </a:r>
            <a:r>
              <a:rPr lang="en-US" sz="1100" dirty="0">
                <a:solidFill>
                  <a:srgbClr val="000000"/>
                </a:solidFill>
                <a:effectLst/>
                <a:latin typeface="Times New Roman" panose="02020603050405020304" pitchFamily="18" charset="0"/>
                <a:ea typeface="Times New Roman" panose="02020603050405020304" pitchFamily="18" charset="0"/>
              </a:rPr>
              <a:t>, making them easier to correct. The </a:t>
            </a:r>
            <a:r>
              <a:rPr lang="en-US" sz="1100" dirty="0" err="1">
                <a:solidFill>
                  <a:srgbClr val="000000"/>
                </a:solidFill>
                <a:effectLst/>
                <a:latin typeface="Times New Roman" panose="02020603050405020304" pitchFamily="18" charset="0"/>
                <a:ea typeface="Times New Roman" panose="02020603050405020304" pitchFamily="18" charset="0"/>
              </a:rPr>
              <a:t>interleaver</a:t>
            </a:r>
            <a:r>
              <a:rPr lang="en-US" sz="1100" dirty="0">
                <a:solidFill>
                  <a:srgbClr val="000000"/>
                </a:solidFill>
                <a:effectLst/>
                <a:latin typeface="Times New Roman" panose="02020603050405020304" pitchFamily="18" charset="0"/>
                <a:ea typeface="Times New Roman" panose="02020603050405020304" pitchFamily="18" charset="0"/>
              </a:rPr>
              <a:t> is often used in conjunction with two decoders at the output to further enhance error correction capabilities. I</a:t>
            </a:r>
            <a:r>
              <a:rPr lang="en-US" sz="1100" dirty="0">
                <a:effectLst/>
                <a:latin typeface="Times New Roman" panose="02020603050405020304" pitchFamily="18" charset="0"/>
                <a:ea typeface="Times New Roman" panose="02020603050405020304" pitchFamily="18" charset="0"/>
              </a:rPr>
              <a:t>n iterative decoding, after an initial decoding pass, only some errors are corrected. Interleaving is then used to rearrange the data, and a subsequent decoding pass through a different decoder can correct further errors. This process repeats iteratively, with each pass potentially correcting more errors due to the </a:t>
            </a:r>
            <a:r>
              <a:rPr lang="en-US" sz="1100" dirty="0" err="1">
                <a:effectLst/>
                <a:latin typeface="Times New Roman" panose="02020603050405020304" pitchFamily="18" charset="0"/>
                <a:ea typeface="Times New Roman" panose="02020603050405020304" pitchFamily="18" charset="0"/>
              </a:rPr>
              <a:t>interleaver's</a:t>
            </a:r>
            <a:r>
              <a:rPr lang="en-US" sz="1100" dirty="0">
                <a:effectLst/>
                <a:latin typeface="Times New Roman" panose="02020603050405020304" pitchFamily="18" charset="0"/>
                <a:ea typeface="Times New Roman" panose="02020603050405020304" pitchFamily="18" charset="0"/>
              </a:rPr>
              <a:t> ability to disperse error patterns. The </a:t>
            </a:r>
            <a:r>
              <a:rPr lang="en-US" sz="1100" dirty="0" err="1">
                <a:effectLst/>
                <a:latin typeface="Times New Roman" panose="02020603050405020304" pitchFamily="18" charset="0"/>
                <a:ea typeface="Times New Roman" panose="02020603050405020304" pitchFamily="18" charset="0"/>
              </a:rPr>
              <a:t>interleaver's</a:t>
            </a:r>
            <a:r>
              <a:rPr lang="en-US" sz="1100" dirty="0">
                <a:effectLst/>
                <a:latin typeface="Times New Roman" panose="02020603050405020304" pitchFamily="18" charset="0"/>
                <a:ea typeface="Times New Roman" panose="02020603050405020304" pitchFamily="18" charset="0"/>
              </a:rPr>
              <a:t> length or depth impacts the distribution of parity bits from the constituent encoders.</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US" sz="1100" b="1" dirty="0">
                <a:effectLst/>
                <a:latin typeface="Times New Roman" panose="02020603050405020304" pitchFamily="18"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p:txBody>
      </p:sp>
      <p:sp>
        <p:nvSpPr>
          <p:cNvPr id="2" name="TextBox 1">
            <a:extLst>
              <a:ext uri="{FF2B5EF4-FFF2-40B4-BE49-F238E27FC236}">
                <a16:creationId xmlns:a16="http://schemas.microsoft.com/office/drawing/2014/main" id="{96BE4403-A924-94FD-AE3F-5760C28582BD}"/>
              </a:ext>
            </a:extLst>
          </p:cNvPr>
          <p:cNvSpPr txBox="1"/>
          <p:nvPr/>
        </p:nvSpPr>
        <p:spPr>
          <a:xfrm>
            <a:off x="3275464" y="9450659"/>
            <a:ext cx="3596184" cy="230832"/>
          </a:xfrm>
          <a:prstGeom prst="rect">
            <a:avLst/>
          </a:prstGeom>
          <a:noFill/>
        </p:spPr>
        <p:txBody>
          <a:bodyPr wrap="square">
            <a:spAutoFit/>
          </a:bodyPr>
          <a:lstStyle/>
          <a:p>
            <a:r>
              <a:rPr lang="en-US" sz="900" dirty="0">
                <a:latin typeface="Times New Roman" panose="02020603050405020304" pitchFamily="18" charset="0"/>
              </a:rPr>
              <a:t>27</a:t>
            </a:r>
            <a:endParaRPr lang="en-IN" sz="900" dirty="0"/>
          </a:p>
        </p:txBody>
      </p:sp>
    </p:spTree>
    <p:extLst>
      <p:ext uri="{BB962C8B-B14F-4D97-AF65-F5344CB8AC3E}">
        <p14:creationId xmlns:p14="http://schemas.microsoft.com/office/powerpoint/2010/main" val="22466474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D5A9C6-759D-CEC1-626D-17AE94530931}"/>
              </a:ext>
            </a:extLst>
          </p:cNvPr>
          <p:cNvSpPr txBox="1"/>
          <p:nvPr/>
        </p:nvSpPr>
        <p:spPr>
          <a:xfrm>
            <a:off x="1714500" y="777030"/>
            <a:ext cx="3429000" cy="307777"/>
          </a:xfrm>
          <a:prstGeom prst="rect">
            <a:avLst/>
          </a:prstGeom>
          <a:noFill/>
        </p:spPr>
        <p:txBody>
          <a:bodyPr wrap="square">
            <a:spAutoFit/>
          </a:bodyPr>
          <a:lstStyle/>
          <a:p>
            <a:pPr marL="104140" marR="262890" algn="ctr">
              <a:spcBef>
                <a:spcPts val="345"/>
              </a:spcBef>
              <a:buNone/>
            </a:pPr>
            <a:r>
              <a:rPr lang="en-US" sz="1400" b="1" dirty="0">
                <a:effectLst/>
                <a:latin typeface="Times New Roman" panose="02020603050405020304" pitchFamily="18" charset="0"/>
                <a:ea typeface="Times New Roman" panose="02020603050405020304" pitchFamily="18" charset="0"/>
              </a:rPr>
              <a:t>Chapter</a:t>
            </a:r>
            <a:r>
              <a:rPr lang="en-US" sz="1400" b="1" spc="-65" dirty="0">
                <a:effectLst/>
                <a:latin typeface="Times New Roman" panose="02020603050405020304" pitchFamily="18" charset="0"/>
                <a:ea typeface="Times New Roman" panose="02020603050405020304" pitchFamily="18" charset="0"/>
              </a:rPr>
              <a:t> </a:t>
            </a:r>
            <a:r>
              <a:rPr lang="en-US" sz="1400" b="1" spc="-50" dirty="0">
                <a:effectLst/>
                <a:latin typeface="Times New Roman" panose="02020603050405020304" pitchFamily="18" charset="0"/>
                <a:ea typeface="Times New Roman" panose="02020603050405020304" pitchFamily="18" charset="0"/>
              </a:rPr>
              <a:t>4</a:t>
            </a:r>
            <a:endParaRPr lang="en-IN" sz="1400" b="1" dirty="0">
              <a:effectLst/>
              <a:latin typeface="Times New Roman" panose="02020603050405020304" pitchFamily="18" charset="0"/>
              <a:ea typeface="Times New Roman" panose="02020603050405020304" pitchFamily="18" charset="0"/>
            </a:endParaRPr>
          </a:p>
        </p:txBody>
      </p:sp>
      <p:sp>
        <p:nvSpPr>
          <p:cNvPr id="3" name="TextBox 2">
            <a:extLst>
              <a:ext uri="{FF2B5EF4-FFF2-40B4-BE49-F238E27FC236}">
                <a16:creationId xmlns:a16="http://schemas.microsoft.com/office/drawing/2014/main" id="{8AA009C0-223D-0428-A27F-CA99F58DA448}"/>
              </a:ext>
            </a:extLst>
          </p:cNvPr>
          <p:cNvSpPr txBox="1"/>
          <p:nvPr/>
        </p:nvSpPr>
        <p:spPr>
          <a:xfrm>
            <a:off x="1714500" y="1084807"/>
            <a:ext cx="3429000" cy="369332"/>
          </a:xfrm>
          <a:prstGeom prst="rect">
            <a:avLst/>
          </a:prstGeom>
          <a:noFill/>
        </p:spPr>
        <p:txBody>
          <a:bodyPr wrap="square">
            <a:spAutoFit/>
          </a:bodyPr>
          <a:lstStyle/>
          <a:p>
            <a:pPr marL="88900" marR="262890" algn="ctr">
              <a:spcBef>
                <a:spcPts val="1610"/>
              </a:spcBef>
              <a:buNone/>
            </a:pPr>
            <a:r>
              <a:rPr lang="en-US" sz="1800" b="1" spc="-10" dirty="0">
                <a:effectLst/>
                <a:latin typeface="Times New Roman" panose="02020603050405020304" pitchFamily="18" charset="0"/>
                <a:ea typeface="Times New Roman" panose="02020603050405020304" pitchFamily="18" charset="0"/>
              </a:rPr>
              <a:t>SOFTWARE USED</a:t>
            </a:r>
            <a:endParaRPr lang="en-IN" sz="1800" b="1" dirty="0">
              <a:effectLst/>
              <a:latin typeface="Times New Roman" panose="02020603050405020304" pitchFamily="18" charset="0"/>
              <a:ea typeface="Times New Roman" panose="02020603050405020304" pitchFamily="18" charset="0"/>
            </a:endParaRPr>
          </a:p>
        </p:txBody>
      </p:sp>
      <p:sp>
        <p:nvSpPr>
          <p:cNvPr id="4" name="TextBox 3">
            <a:extLst>
              <a:ext uri="{FF2B5EF4-FFF2-40B4-BE49-F238E27FC236}">
                <a16:creationId xmlns:a16="http://schemas.microsoft.com/office/drawing/2014/main" id="{A9B1255F-5FA0-4DB1-1340-CEBEBC1C617E}"/>
              </a:ext>
            </a:extLst>
          </p:cNvPr>
          <p:cNvSpPr txBox="1"/>
          <p:nvPr/>
        </p:nvSpPr>
        <p:spPr>
          <a:xfrm>
            <a:off x="285955" y="1705989"/>
            <a:ext cx="5375993" cy="307777"/>
          </a:xfrm>
          <a:prstGeom prst="rect">
            <a:avLst/>
          </a:prstGeom>
          <a:noFill/>
        </p:spPr>
        <p:txBody>
          <a:bodyPr wrap="square">
            <a:spAutoFit/>
          </a:bodyPr>
          <a:lstStyle/>
          <a:p>
            <a:pPr marL="521335" algn="just">
              <a:spcBef>
                <a:spcPts val="450"/>
              </a:spcBef>
              <a:buNone/>
            </a:pPr>
            <a:r>
              <a:rPr lang="en-US" sz="1400" b="1" dirty="0">
                <a:latin typeface="Times New Roman" panose="02020603050405020304" pitchFamily="18" charset="0"/>
                <a:ea typeface="Times New Roman" panose="02020603050405020304" pitchFamily="18" charset="0"/>
              </a:rPr>
              <a:t>4</a:t>
            </a:r>
            <a:r>
              <a:rPr lang="en-US" sz="1400" b="1" dirty="0">
                <a:effectLst/>
                <a:latin typeface="Times New Roman" panose="02020603050405020304" pitchFamily="18" charset="0"/>
                <a:ea typeface="Times New Roman" panose="02020603050405020304" pitchFamily="18" charset="0"/>
              </a:rPr>
              <a:t>.1.</a:t>
            </a:r>
            <a:r>
              <a:rPr lang="en-US" sz="1400" b="1" spc="10" dirty="0">
                <a:effectLst/>
                <a:latin typeface="Times New Roman" panose="02020603050405020304" pitchFamily="18" charset="0"/>
                <a:ea typeface="Times New Roman" panose="02020603050405020304" pitchFamily="18" charset="0"/>
              </a:rPr>
              <a:t> </a:t>
            </a:r>
            <a:r>
              <a:rPr lang="en-US" sz="1400" b="1" spc="10" dirty="0">
                <a:latin typeface="Times New Roman" panose="02020603050405020304" pitchFamily="18" charset="0"/>
                <a:ea typeface="Times New Roman" panose="02020603050405020304" pitchFamily="18" charset="0"/>
              </a:rPr>
              <a:t>  MODELSIM</a:t>
            </a:r>
            <a:endParaRPr lang="en-IN" sz="1400" b="1"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BB849B1C-EBD8-FDDB-F670-72218A5C9D9A}"/>
              </a:ext>
            </a:extLst>
          </p:cNvPr>
          <p:cNvSpPr txBox="1"/>
          <p:nvPr/>
        </p:nvSpPr>
        <p:spPr>
          <a:xfrm>
            <a:off x="1038455" y="2024361"/>
            <a:ext cx="5375993" cy="1331518"/>
          </a:xfrm>
          <a:prstGeom prst="rect">
            <a:avLst/>
          </a:prstGeom>
          <a:noFill/>
        </p:spPr>
        <p:txBody>
          <a:bodyPr wrap="square">
            <a:spAutoFit/>
          </a:bodyPr>
          <a:lstStyle/>
          <a:p>
            <a:pPr marL="176530" algn="just">
              <a:lnSpc>
                <a:spcPct val="150000"/>
              </a:lnSpc>
              <a:buNone/>
            </a:pP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ModelSim</a:t>
            </a:r>
            <a:r>
              <a:rPr lang="en-US" sz="1100" dirty="0">
                <a:effectLst/>
                <a:latin typeface="Times New Roman" panose="02020603050405020304" pitchFamily="18" charset="0"/>
                <a:ea typeface="Times New Roman" panose="02020603050405020304" pitchFamily="18" charset="0"/>
              </a:rPr>
              <a:t> is a hardware description language simulator that supports behavioral, RTL, and gate-level simulations, enabling users to improve design quality and debugging that can significantly boost a developer's productivity. It features a platform-independent compile process and a Single Kernel Simulator (SKS) that allows for the seamless integration of VHDL and Verilog within the same design.</a:t>
            </a:r>
            <a:endParaRPr lang="en-IN" sz="1100" dirty="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01A7FF3E-6F75-2232-1000-418CD04AE37F}"/>
              </a:ext>
            </a:extLst>
          </p:cNvPr>
          <p:cNvSpPr txBox="1"/>
          <p:nvPr/>
        </p:nvSpPr>
        <p:spPr>
          <a:xfrm>
            <a:off x="282674" y="3780391"/>
            <a:ext cx="4424941" cy="261610"/>
          </a:xfrm>
          <a:prstGeom prst="rect">
            <a:avLst/>
          </a:prstGeom>
          <a:noFill/>
        </p:spPr>
        <p:txBody>
          <a:bodyPr wrap="square">
            <a:spAutoFit/>
          </a:bodyPr>
          <a:lstStyle/>
          <a:p>
            <a:pPr marL="521335" algn="just">
              <a:spcBef>
                <a:spcPts val="450"/>
              </a:spcBef>
              <a:buNone/>
            </a:pPr>
            <a:r>
              <a:rPr lang="en-US" sz="1100" b="1" dirty="0">
                <a:effectLst/>
                <a:latin typeface="Times New Roman" panose="02020603050405020304" pitchFamily="18" charset="0"/>
                <a:ea typeface="Times New Roman" panose="02020603050405020304" pitchFamily="18" charset="0"/>
              </a:rPr>
              <a:t>4.</a:t>
            </a:r>
            <a:r>
              <a:rPr lang="en-US" sz="1100" b="1" dirty="0">
                <a:latin typeface="Times New Roman" panose="02020603050405020304" pitchFamily="18" charset="0"/>
                <a:ea typeface="Times New Roman" panose="02020603050405020304" pitchFamily="18" charset="0"/>
              </a:rPr>
              <a:t>1</a:t>
            </a:r>
            <a:r>
              <a:rPr lang="en-US" sz="1100" b="1" dirty="0">
                <a:effectLst/>
                <a:latin typeface="Times New Roman" panose="02020603050405020304" pitchFamily="18" charset="0"/>
                <a:ea typeface="Times New Roman" panose="02020603050405020304" pitchFamily="18" charset="0"/>
              </a:rPr>
              <a:t>.</a:t>
            </a:r>
            <a:r>
              <a:rPr lang="en-US" sz="1100" b="1" dirty="0">
                <a:latin typeface="Times New Roman" panose="02020603050405020304" pitchFamily="18" charset="0"/>
                <a:ea typeface="Times New Roman" panose="02020603050405020304" pitchFamily="18" charset="0"/>
              </a:rPr>
              <a:t>1</a:t>
            </a:r>
            <a:r>
              <a:rPr lang="en-US" sz="1100" b="1" spc="10" dirty="0">
                <a:effectLst/>
                <a:latin typeface="Times New Roman" panose="02020603050405020304" pitchFamily="18" charset="0"/>
                <a:ea typeface="Times New Roman" panose="02020603050405020304" pitchFamily="18" charset="0"/>
              </a:rPr>
              <a:t>    </a:t>
            </a:r>
            <a:r>
              <a:rPr lang="en-US" sz="1100" b="1" spc="-10" dirty="0">
                <a:latin typeface="Times New Roman" panose="02020603050405020304" pitchFamily="18" charset="0"/>
                <a:ea typeface="Times New Roman" panose="02020603050405020304" pitchFamily="18" charset="0"/>
              </a:rPr>
              <a:t>IMPORTANT CHARACTERISTICS</a:t>
            </a:r>
            <a:endParaRPr lang="en-IN" sz="1100" b="1" dirty="0">
              <a:effectLst/>
              <a:latin typeface="Times New Roman" panose="02020603050405020304" pitchFamily="18" charset="0"/>
              <a:ea typeface="Times New Roman" panose="02020603050405020304" pitchFamily="18" charset="0"/>
            </a:endParaRPr>
          </a:p>
        </p:txBody>
      </p:sp>
      <p:sp>
        <p:nvSpPr>
          <p:cNvPr id="9" name="TextBox 8">
            <a:extLst>
              <a:ext uri="{FF2B5EF4-FFF2-40B4-BE49-F238E27FC236}">
                <a16:creationId xmlns:a16="http://schemas.microsoft.com/office/drawing/2014/main" id="{5F2C3BD4-B10F-2BA9-5EBD-4D6125E4B788}"/>
              </a:ext>
            </a:extLst>
          </p:cNvPr>
          <p:cNvSpPr txBox="1"/>
          <p:nvPr/>
        </p:nvSpPr>
        <p:spPr>
          <a:xfrm>
            <a:off x="1038454" y="4042001"/>
            <a:ext cx="5375993" cy="4886338"/>
          </a:xfrm>
          <a:prstGeom prst="rect">
            <a:avLst/>
          </a:prstGeom>
          <a:noFill/>
        </p:spPr>
        <p:txBody>
          <a:bodyPr wrap="square">
            <a:spAutoFit/>
          </a:bodyPr>
          <a:lstStyle/>
          <a:p>
            <a:pPr marL="342900" lvl="0" indent="-342900" algn="just">
              <a:lnSpc>
                <a:spcPct val="150000"/>
              </a:lnSpc>
              <a:buFont typeface="+mj-lt"/>
              <a:buAutoNum type="arabicPeriod"/>
              <a:tabLst>
                <a:tab pos="457200" algn="l"/>
              </a:tabLst>
            </a:pPr>
            <a:r>
              <a:rPr lang="en-US" sz="1100" b="1" dirty="0">
                <a:solidFill>
                  <a:srgbClr val="001D35"/>
                </a:solidFill>
                <a:effectLst/>
                <a:latin typeface="Times New Roman" panose="02020603050405020304" pitchFamily="18" charset="0"/>
                <a:ea typeface="Times New Roman" panose="02020603050405020304" pitchFamily="18" charset="0"/>
              </a:rPr>
              <a:t>     Single kernel architecture </a:t>
            </a:r>
            <a:r>
              <a:rPr lang="en-US" sz="1100" b="1" dirty="0">
                <a:effectLst/>
                <a:latin typeface="Times New Roman" panose="02020603050405020304" pitchFamily="18" charset="0"/>
                <a:ea typeface="Times New Roman" panose="02020603050405020304" pitchFamily="18" charset="0"/>
              </a:rPr>
              <a:t>technology</a:t>
            </a:r>
            <a:endParaRPr lang="en-IN" sz="1100" dirty="0">
              <a:effectLst/>
              <a:latin typeface="Times New Roman" panose="02020603050405020304" pitchFamily="18" charset="0"/>
              <a:ea typeface="Times New Roman" panose="02020603050405020304" pitchFamily="18" charset="0"/>
            </a:endParaRPr>
          </a:p>
          <a:p>
            <a:pPr marL="228600" algn="just">
              <a:lnSpc>
                <a:spcPct val="150000"/>
              </a:lnSpc>
              <a:buNone/>
            </a:pP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ModelSim</a:t>
            </a:r>
            <a:r>
              <a:rPr lang="en-US" sz="1100" dirty="0">
                <a:effectLst/>
                <a:latin typeface="Times New Roman" panose="02020603050405020304" pitchFamily="18" charset="0"/>
                <a:ea typeface="Times New Roman" panose="02020603050405020304" pitchFamily="18" charset="0"/>
              </a:rPr>
              <a:t> packs an unprecedented level of verification capabilities into a cost-effective HDL simulator and is ideally suited for the verification of small and medium-sized FPGA designs – especially designs with complex, mission-critical functionality.</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US" sz="1100" dirty="0">
                <a:effectLst/>
                <a:latin typeface="Times New Roman" panose="02020603050405020304" pitchFamily="18"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a:p>
            <a:pPr lvl="0" algn="just">
              <a:lnSpc>
                <a:spcPct val="150000"/>
              </a:lnSpc>
              <a:tabLst>
                <a:tab pos="457200" algn="l"/>
              </a:tabLst>
            </a:pPr>
            <a:r>
              <a:rPr lang="en-US" sz="1100" b="1" dirty="0">
                <a:effectLst/>
                <a:latin typeface="Times New Roman" panose="02020603050405020304" pitchFamily="18" charset="0"/>
                <a:ea typeface="Times New Roman" panose="02020603050405020304" pitchFamily="18" charset="0"/>
              </a:rPr>
              <a:t>2.          Comprehensive Code Coverage</a:t>
            </a:r>
            <a:endParaRPr lang="en-IN" sz="1100" dirty="0">
              <a:effectLst/>
              <a:latin typeface="Times New Roman" panose="02020603050405020304" pitchFamily="18" charset="0"/>
              <a:ea typeface="Times New Roman" panose="02020603050405020304" pitchFamily="18" charset="0"/>
            </a:endParaRPr>
          </a:p>
          <a:p>
            <a:pPr marL="228600" algn="just">
              <a:lnSpc>
                <a:spcPct val="150000"/>
              </a:lnSpc>
              <a:buNone/>
            </a:pPr>
            <a:r>
              <a:rPr lang="en-US" sz="1100" dirty="0" err="1">
                <a:effectLst/>
                <a:latin typeface="Times New Roman" panose="02020603050405020304" pitchFamily="18" charset="0"/>
                <a:ea typeface="Times New Roman" panose="02020603050405020304" pitchFamily="18" charset="0"/>
              </a:rPr>
              <a:t>ModelSim’s</a:t>
            </a:r>
            <a:r>
              <a:rPr lang="en-US" sz="1100" dirty="0">
                <a:effectLst/>
                <a:latin typeface="Times New Roman" panose="02020603050405020304" pitchFamily="18" charset="0"/>
                <a:ea typeface="Times New Roman" panose="02020603050405020304" pitchFamily="18" charset="0"/>
              </a:rPr>
              <a:t> advanced code coverage capabilities provide valuable metrics for systematic verification. Plus, </a:t>
            </a:r>
            <a:r>
              <a:rPr lang="en-US" sz="1100" dirty="0" err="1">
                <a:effectLst/>
                <a:latin typeface="Times New Roman" panose="02020603050405020304" pitchFamily="18" charset="0"/>
                <a:ea typeface="Times New Roman" panose="02020603050405020304" pitchFamily="18" charset="0"/>
              </a:rPr>
              <a:t>ModelSim’s</a:t>
            </a:r>
            <a:r>
              <a:rPr lang="en-US" sz="1100" dirty="0">
                <a:effectLst/>
                <a:latin typeface="Times New Roman" panose="02020603050405020304" pitchFamily="18" charset="0"/>
                <a:ea typeface="Times New Roman" panose="02020603050405020304" pitchFamily="18" charset="0"/>
              </a:rPr>
              <a:t> ease of use lowers the barriers for leveraging verification resources. All coverage information is stored in the highly efficient database. Coverage results can be viewed interactively, post-simulation, or after a merge of multiple simulation runs.</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US" sz="1100" dirty="0">
                <a:effectLst/>
                <a:latin typeface="Times New Roman" panose="02020603050405020304" pitchFamily="18" charset="0"/>
                <a:ea typeface="Times New Roman" panose="02020603050405020304" pitchFamily="18" charset="0"/>
              </a:rPr>
              <a:t> </a:t>
            </a:r>
            <a:endParaRPr lang="en-IN" sz="1100" dirty="0">
              <a:latin typeface="Times New Roman" panose="02020603050405020304" pitchFamily="18" charset="0"/>
              <a:ea typeface="Times New Roman" panose="02020603050405020304" pitchFamily="18" charset="0"/>
            </a:endParaRPr>
          </a:p>
          <a:p>
            <a:pPr algn="just">
              <a:lnSpc>
                <a:spcPct val="150000"/>
              </a:lnSpc>
              <a:buNone/>
            </a:pPr>
            <a:r>
              <a:rPr lang="en-IN" sz="1100" b="1" dirty="0">
                <a:effectLst/>
                <a:latin typeface="Times New Roman" panose="02020603050405020304" pitchFamily="18" charset="0"/>
                <a:ea typeface="Times New Roman" panose="02020603050405020304" pitchFamily="18" charset="0"/>
              </a:rPr>
              <a:t>3.          </a:t>
            </a:r>
            <a:r>
              <a:rPr lang="en-US" sz="1100" b="1" dirty="0">
                <a:effectLst/>
                <a:latin typeface="Times New Roman" panose="02020603050405020304" pitchFamily="18" charset="0"/>
                <a:ea typeface="Times New Roman" panose="02020603050405020304" pitchFamily="18" charset="0"/>
              </a:rPr>
              <a:t>Combining different language simulation</a:t>
            </a:r>
            <a:endParaRPr lang="en-IN" sz="1100" dirty="0">
              <a:effectLst/>
              <a:latin typeface="Times New Roman" panose="02020603050405020304" pitchFamily="18" charset="0"/>
              <a:ea typeface="Times New Roman" panose="02020603050405020304" pitchFamily="18" charset="0"/>
            </a:endParaRPr>
          </a:p>
          <a:p>
            <a:pPr marL="228600" algn="just">
              <a:lnSpc>
                <a:spcPct val="150000"/>
              </a:lnSpc>
              <a:buNone/>
            </a:pPr>
            <a:r>
              <a:rPr lang="en-US" sz="1100" dirty="0">
                <a:effectLst/>
                <a:latin typeface="Times New Roman" panose="02020603050405020304" pitchFamily="18" charset="0"/>
                <a:ea typeface="Times New Roman" panose="02020603050405020304" pitchFamily="18" charset="0"/>
              </a:rPr>
              <a:t>Comprehensive support of Verilog, System Verilog for Design, VHDL, and </a:t>
            </a:r>
            <a:r>
              <a:rPr lang="en-US" sz="1100" dirty="0" err="1">
                <a:effectLst/>
                <a:latin typeface="Times New Roman" panose="02020603050405020304" pitchFamily="18" charset="0"/>
                <a:ea typeface="Times New Roman" panose="02020603050405020304" pitchFamily="18" charset="0"/>
              </a:rPr>
              <a:t>SystemC</a:t>
            </a:r>
            <a:r>
              <a:rPr lang="en-US" sz="1100" dirty="0">
                <a:effectLst/>
                <a:latin typeface="Times New Roman" panose="02020603050405020304" pitchFamily="18" charset="0"/>
                <a:ea typeface="Times New Roman" panose="02020603050405020304" pitchFamily="18" charset="0"/>
              </a:rPr>
              <a:t> provide a solid foundation for single and multi-language design verification environments. An easy-to-use and unified environment provides FPGA designers the advanced capabilities they need for debugging and simulation.</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US" sz="1100" dirty="0">
                <a:effectLst/>
                <a:latin typeface="Times New Roman" panose="02020603050405020304" pitchFamily="18"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a:p>
            <a:pPr lvl="0" algn="just">
              <a:lnSpc>
                <a:spcPct val="150000"/>
              </a:lnSpc>
              <a:tabLst>
                <a:tab pos="457200" algn="l"/>
              </a:tabLst>
            </a:pPr>
            <a:r>
              <a:rPr lang="en-US" sz="1100" b="1" dirty="0">
                <a:effectLst/>
                <a:latin typeface="Times New Roman" panose="02020603050405020304" pitchFamily="18" charset="0"/>
                <a:ea typeface="Times New Roman" panose="02020603050405020304" pitchFamily="18" charset="0"/>
              </a:rPr>
              <a:t>4.          User-Friendly debugging tool</a:t>
            </a:r>
            <a:endParaRPr lang="en-IN" sz="1100"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95252A90-1AD6-6E60-7CD4-C79490426F5C}"/>
              </a:ext>
            </a:extLst>
          </p:cNvPr>
          <p:cNvSpPr txBox="1"/>
          <p:nvPr/>
        </p:nvSpPr>
        <p:spPr>
          <a:xfrm>
            <a:off x="3275464" y="9450659"/>
            <a:ext cx="3596184" cy="230832"/>
          </a:xfrm>
          <a:prstGeom prst="rect">
            <a:avLst/>
          </a:prstGeom>
          <a:noFill/>
        </p:spPr>
        <p:txBody>
          <a:bodyPr wrap="square">
            <a:spAutoFit/>
          </a:bodyPr>
          <a:lstStyle/>
          <a:p>
            <a:r>
              <a:rPr lang="en-US" sz="900" dirty="0">
                <a:latin typeface="Times New Roman" panose="02020603050405020304" pitchFamily="18" charset="0"/>
              </a:rPr>
              <a:t>28</a:t>
            </a:r>
            <a:endParaRPr lang="en-IN" sz="900" dirty="0"/>
          </a:p>
        </p:txBody>
      </p:sp>
    </p:spTree>
    <p:extLst>
      <p:ext uri="{BB962C8B-B14F-4D97-AF65-F5344CB8AC3E}">
        <p14:creationId xmlns:p14="http://schemas.microsoft.com/office/powerpoint/2010/main" val="2599130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C0CBBA-E827-4925-094B-3AC626B86B9B}"/>
              </a:ext>
            </a:extLst>
          </p:cNvPr>
          <p:cNvSpPr txBox="1"/>
          <p:nvPr/>
        </p:nvSpPr>
        <p:spPr>
          <a:xfrm>
            <a:off x="701769" y="1220888"/>
            <a:ext cx="5801711" cy="6993581"/>
          </a:xfrm>
          <a:prstGeom prst="rect">
            <a:avLst/>
          </a:prstGeom>
          <a:noFill/>
        </p:spPr>
        <p:txBody>
          <a:bodyPr wrap="square">
            <a:spAutoFit/>
          </a:bodyPr>
          <a:lstStyle/>
          <a:p>
            <a:pPr marR="100330" algn="ctr">
              <a:spcBef>
                <a:spcPts val="315"/>
              </a:spcBef>
              <a:buNone/>
            </a:pPr>
            <a:r>
              <a:rPr lang="en-US" sz="1600" b="1" u="sng" spc="-10" dirty="0">
                <a:effectLst/>
                <a:latin typeface="Times New Roman" panose="02020603050405020304" pitchFamily="18" charset="0"/>
                <a:ea typeface="Times New Roman" panose="02020603050405020304" pitchFamily="18" charset="0"/>
              </a:rPr>
              <a:t>CERTIFICATE</a:t>
            </a:r>
            <a:endParaRPr lang="en-IN" sz="1200" dirty="0">
              <a:effectLst/>
              <a:latin typeface="Times New Roman" panose="02020603050405020304" pitchFamily="18" charset="0"/>
              <a:ea typeface="Times New Roman" panose="02020603050405020304" pitchFamily="18" charset="0"/>
            </a:endParaRPr>
          </a:p>
          <a:p>
            <a:pPr>
              <a:buNone/>
            </a:pPr>
            <a:r>
              <a:rPr lang="en-US" sz="12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buNone/>
            </a:pPr>
            <a:r>
              <a:rPr lang="en-US" sz="12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205105" indent="252730">
              <a:lnSpc>
                <a:spcPct val="155000"/>
              </a:lnSpc>
              <a:spcBef>
                <a:spcPts val="450"/>
              </a:spcBef>
              <a:buNone/>
            </a:pPr>
            <a:r>
              <a:rPr lang="en-US" sz="1100" dirty="0">
                <a:effectLst/>
                <a:latin typeface="Times New Roman" panose="02020603050405020304" pitchFamily="18" charset="0"/>
                <a:ea typeface="Times New Roman" panose="02020603050405020304" pitchFamily="18" charset="0"/>
              </a:rPr>
              <a:t>This is to certify that the MVLD699J - &lt;Dissertation-2&gt; entitled “</a:t>
            </a:r>
            <a:r>
              <a:rPr lang="en-IN" sz="1100" b="1" dirty="0">
                <a:solidFill>
                  <a:srgbClr val="FF0000"/>
                </a:solidFill>
                <a:effectLst/>
                <a:latin typeface="Times New Roman" panose="02020603050405020304" pitchFamily="18" charset="0"/>
                <a:ea typeface="Times New Roman" panose="02020603050405020304" pitchFamily="18" charset="0"/>
              </a:rPr>
              <a:t>PERFORMANCE OPTIMIZATION OF EFFICIENT PIPELINED TURBO ENCODER AND DECODER</a:t>
            </a:r>
            <a:r>
              <a:rPr lang="en-US" sz="1100" dirty="0">
                <a:effectLst/>
                <a:latin typeface="Times New Roman" panose="02020603050405020304" pitchFamily="18" charset="0"/>
                <a:ea typeface="Times New Roman" panose="02020603050405020304" pitchFamily="18" charset="0"/>
              </a:rPr>
              <a:t>”</a:t>
            </a:r>
            <a:r>
              <a:rPr lang="en-US" sz="1100" spc="-40"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submitted</a:t>
            </a:r>
            <a:r>
              <a:rPr lang="en-US" sz="1100" spc="-4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by</a:t>
            </a:r>
            <a:r>
              <a:rPr lang="en-US" sz="1100" spc="-40" dirty="0">
                <a:effectLst/>
                <a:latin typeface="Times New Roman" panose="02020603050405020304" pitchFamily="18" charset="0"/>
                <a:ea typeface="Times New Roman" panose="02020603050405020304" pitchFamily="18" charset="0"/>
              </a:rPr>
              <a:t> </a:t>
            </a:r>
            <a:r>
              <a:rPr lang="en-US" sz="1100" b="1" spc="-40" dirty="0">
                <a:solidFill>
                  <a:srgbClr val="FF0000"/>
                </a:solidFill>
                <a:latin typeface="Times New Roman" panose="02020603050405020304" pitchFamily="18" charset="0"/>
                <a:ea typeface="Times New Roman" panose="02020603050405020304" pitchFamily="18" charset="0"/>
              </a:rPr>
              <a:t>ABHISHEK PATNAIK</a:t>
            </a:r>
            <a:r>
              <a:rPr lang="en-US" sz="1100" b="1" spc="-25" dirty="0">
                <a:solidFill>
                  <a:srgbClr val="FF0000"/>
                </a:solidFill>
                <a:effectLst/>
                <a:latin typeface="Times New Roman" panose="02020603050405020304" pitchFamily="18" charset="0"/>
                <a:ea typeface="Times New Roman" panose="02020603050405020304" pitchFamily="18" charset="0"/>
              </a:rPr>
              <a:t> </a:t>
            </a:r>
            <a:r>
              <a:rPr lang="en-US" sz="1100" b="1" dirty="0">
                <a:solidFill>
                  <a:srgbClr val="FF0000"/>
                </a:solidFill>
                <a:effectLst/>
                <a:latin typeface="Times New Roman" panose="02020603050405020304" pitchFamily="18" charset="0"/>
                <a:ea typeface="Times New Roman" panose="02020603050405020304" pitchFamily="18" charset="0"/>
              </a:rPr>
              <a:t>23MVD0049</a:t>
            </a:r>
            <a:r>
              <a:rPr lang="en-US" sz="1100" dirty="0">
                <a:effectLst/>
                <a:latin typeface="Times New Roman" panose="02020603050405020304" pitchFamily="18" charset="0"/>
                <a:ea typeface="Times New Roman" panose="02020603050405020304" pitchFamily="18" charset="0"/>
              </a:rPr>
              <a:t>,</a:t>
            </a:r>
            <a:r>
              <a:rPr lang="en-US" sz="1100" spc="-40"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School</a:t>
            </a:r>
            <a:r>
              <a:rPr lang="en-US" sz="1100" spc="-40"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of</a:t>
            </a:r>
            <a:r>
              <a:rPr lang="en-US" sz="1100" spc="-25" dirty="0">
                <a:effectLst/>
                <a:latin typeface="Times New Roman" panose="02020603050405020304" pitchFamily="18" charset="0"/>
                <a:ea typeface="Times New Roman" panose="02020603050405020304" pitchFamily="18" charset="0"/>
              </a:rPr>
              <a:t> </a:t>
            </a:r>
            <a:r>
              <a:rPr lang="en-US" sz="1100" spc="-10" dirty="0">
                <a:effectLst/>
                <a:latin typeface="Times New Roman" panose="02020603050405020304" pitchFamily="18" charset="0"/>
                <a:ea typeface="Times New Roman" panose="02020603050405020304" pitchFamily="18" charset="0"/>
              </a:rPr>
              <a:t>Electronics</a:t>
            </a:r>
            <a:r>
              <a:rPr lang="en-IN" sz="1100" spc="-10" dirty="0">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Engineering, Vellore Institute of Technology, Vellore, for the award of the degree</a:t>
            </a:r>
            <a:r>
              <a:rPr lang="en-US" sz="1100" spc="-3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of</a:t>
            </a:r>
            <a:r>
              <a:rPr lang="en-US" sz="1100" spc="-35" dirty="0">
                <a:effectLst/>
                <a:latin typeface="Times New Roman" panose="02020603050405020304" pitchFamily="18" charset="0"/>
                <a:ea typeface="Times New Roman" panose="02020603050405020304" pitchFamily="18" charset="0"/>
              </a:rPr>
              <a:t> </a:t>
            </a:r>
            <a:r>
              <a:rPr lang="en-US" sz="1100" b="1" dirty="0" err="1">
                <a:solidFill>
                  <a:srgbClr val="FF0000"/>
                </a:solidFill>
                <a:effectLst/>
                <a:latin typeface="Times New Roman" panose="02020603050405020304" pitchFamily="18" charset="0"/>
                <a:ea typeface="Times New Roman" panose="02020603050405020304" pitchFamily="18" charset="0"/>
              </a:rPr>
              <a:t>M.Tech</a:t>
            </a:r>
            <a:r>
              <a:rPr lang="en-US" sz="1100" b="1" dirty="0">
                <a:solidFill>
                  <a:srgbClr val="FF0000"/>
                </a:solidFill>
                <a:effectLst/>
                <a:latin typeface="Times New Roman" panose="02020603050405020304" pitchFamily="18" charset="0"/>
                <a:ea typeface="Times New Roman" panose="02020603050405020304" pitchFamily="18" charset="0"/>
              </a:rPr>
              <a:t> (VLSI</a:t>
            </a:r>
            <a:r>
              <a:rPr lang="en-US" sz="1100" b="1" spc="-20" dirty="0">
                <a:solidFill>
                  <a:srgbClr val="FF0000"/>
                </a:solidFill>
                <a:effectLst/>
                <a:latin typeface="Times New Roman" panose="02020603050405020304" pitchFamily="18" charset="0"/>
                <a:ea typeface="Times New Roman" panose="02020603050405020304" pitchFamily="18" charset="0"/>
              </a:rPr>
              <a:t> </a:t>
            </a:r>
            <a:r>
              <a:rPr lang="en-US" sz="1100" b="1" dirty="0">
                <a:solidFill>
                  <a:srgbClr val="FF0000"/>
                </a:solidFill>
                <a:effectLst/>
                <a:latin typeface="Times New Roman" panose="02020603050405020304" pitchFamily="18" charset="0"/>
                <a:ea typeface="Times New Roman" panose="02020603050405020304" pitchFamily="18" charset="0"/>
              </a:rPr>
              <a:t>Design)</a:t>
            </a:r>
            <a:r>
              <a:rPr lang="en-US" sz="1100" dirty="0">
                <a:effectLst/>
                <a:latin typeface="Times New Roman" panose="02020603050405020304" pitchFamily="18" charset="0"/>
                <a:ea typeface="Times New Roman" panose="02020603050405020304" pitchFamily="18" charset="0"/>
              </a:rPr>
              <a:t>, is a record</a:t>
            </a:r>
            <a:r>
              <a:rPr lang="en-US" sz="1100" spc="-4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of</a:t>
            </a:r>
            <a:r>
              <a:rPr lang="en-US" sz="1100" spc="-30"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Bonafide work</a:t>
            </a:r>
            <a:r>
              <a:rPr lang="en-US" sz="1100" spc="-20"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carried out by him,</a:t>
            </a:r>
            <a:r>
              <a:rPr lang="en-US" sz="1100" spc="-3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under my supervision during the period, 13. </a:t>
            </a:r>
            <a:r>
              <a:rPr lang="en-US" sz="1100" dirty="0">
                <a:latin typeface="Times New Roman" panose="02020603050405020304" pitchFamily="18" charset="0"/>
                <a:ea typeface="Times New Roman" panose="02020603050405020304" pitchFamily="18" charset="0"/>
              </a:rPr>
              <a:t>04</a:t>
            </a:r>
            <a:r>
              <a:rPr lang="en-US" sz="1100" dirty="0">
                <a:effectLst/>
                <a:latin typeface="Times New Roman" panose="02020603050405020304" pitchFamily="18" charset="0"/>
                <a:ea typeface="Times New Roman" panose="02020603050405020304" pitchFamily="18" charset="0"/>
              </a:rPr>
              <a:t>. 2025 to </a:t>
            </a:r>
            <a:r>
              <a:rPr lang="en-US" sz="1100" dirty="0">
                <a:latin typeface="Times New Roman" panose="02020603050405020304" pitchFamily="18" charset="0"/>
                <a:ea typeface="Times New Roman" panose="02020603050405020304" pitchFamily="18" charset="0"/>
              </a:rPr>
              <a:t>23</a:t>
            </a:r>
            <a:r>
              <a:rPr lang="en-US" sz="1100" dirty="0">
                <a:effectLst/>
                <a:latin typeface="Times New Roman" panose="02020603050405020304" pitchFamily="18" charset="0"/>
                <a:ea typeface="Times New Roman" panose="02020603050405020304" pitchFamily="18" charset="0"/>
              </a:rPr>
              <a:t>.0</a:t>
            </a:r>
            <a:r>
              <a:rPr lang="en-US" sz="1100" dirty="0">
                <a:latin typeface="Times New Roman" panose="02020603050405020304" pitchFamily="18" charset="0"/>
                <a:ea typeface="Times New Roman" panose="02020603050405020304" pitchFamily="18" charset="0"/>
              </a:rPr>
              <a:t>7</a:t>
            </a:r>
            <a:r>
              <a:rPr lang="en-US" sz="1100" dirty="0">
                <a:effectLst/>
                <a:latin typeface="Times New Roman" panose="02020603050405020304" pitchFamily="18" charset="0"/>
                <a:ea typeface="Times New Roman" panose="02020603050405020304" pitchFamily="18" charset="0"/>
              </a:rPr>
              <a:t>.2025, as per the VIT code of</a:t>
            </a:r>
            <a:r>
              <a:rPr lang="en-US" sz="1100" spc="-40"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academic and research ethics</a:t>
            </a:r>
            <a:r>
              <a:rPr lang="en-US" sz="1100" b="1" dirty="0">
                <a:effectLst/>
                <a:latin typeface="Times New Roman" panose="02020603050405020304" pitchFamily="18" charset="0"/>
                <a:ea typeface="Times New Roman" panose="02020603050405020304" pitchFamily="18" charset="0"/>
              </a:rPr>
              <a:t>.</a:t>
            </a:r>
            <a:endParaRPr lang="en-IN" sz="1100" dirty="0">
              <a:effectLst/>
              <a:latin typeface="Times New Roman" panose="02020603050405020304" pitchFamily="18" charset="0"/>
              <a:ea typeface="Times New Roman" panose="02020603050405020304" pitchFamily="18" charset="0"/>
            </a:endParaRPr>
          </a:p>
          <a:p>
            <a:pPr marL="192405" marR="65405" indent="304800" algn="just">
              <a:lnSpc>
                <a:spcPct val="150000"/>
              </a:lnSpc>
              <a:buNone/>
            </a:pPr>
            <a:r>
              <a:rPr lang="en-US" sz="1100" dirty="0">
                <a:effectLst/>
                <a:latin typeface="Times New Roman" panose="02020603050405020304" pitchFamily="18" charset="0"/>
                <a:ea typeface="Times New Roman" panose="02020603050405020304" pitchFamily="18" charset="0"/>
              </a:rPr>
              <a:t>The</a:t>
            </a:r>
            <a:r>
              <a:rPr lang="en-US" sz="1100" spc="-1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contents</a:t>
            </a:r>
            <a:r>
              <a:rPr lang="en-US" sz="1100" spc="-70"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of</a:t>
            </a:r>
            <a:r>
              <a:rPr lang="en-US" sz="1100" spc="-50"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this</a:t>
            </a:r>
            <a:r>
              <a:rPr lang="en-US" sz="1100" spc="-20"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report have</a:t>
            </a:r>
            <a:r>
              <a:rPr lang="en-US" sz="1100" spc="-1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not</a:t>
            </a:r>
            <a:r>
              <a:rPr lang="en-US" sz="1100" spc="-10"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been</a:t>
            </a:r>
            <a:r>
              <a:rPr lang="en-US" sz="1100" spc="-3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submitted</a:t>
            </a:r>
            <a:r>
              <a:rPr lang="en-US" sz="1100" spc="-10"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and</a:t>
            </a:r>
            <a:r>
              <a:rPr lang="en-US" sz="1100" spc="-10"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will</a:t>
            </a:r>
            <a:r>
              <a:rPr lang="en-US" sz="1100" spc="-30"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not</a:t>
            </a:r>
            <a:r>
              <a:rPr lang="en-US" sz="1100" spc="-10"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be</a:t>
            </a:r>
            <a:r>
              <a:rPr lang="en-US" sz="1100" spc="-1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submitted</a:t>
            </a:r>
            <a:r>
              <a:rPr lang="en-US" sz="1100" spc="-10"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either in </a:t>
            </a:r>
            <a:r>
              <a:rPr lang="en-US" sz="1100" dirty="0" err="1">
                <a:effectLst/>
                <a:latin typeface="Times New Roman" panose="02020603050405020304" pitchFamily="18" charset="0"/>
                <a:ea typeface="Times New Roman" panose="02020603050405020304" pitchFamily="18" charset="0"/>
              </a:rPr>
              <a:t>partor</a:t>
            </a:r>
            <a:r>
              <a:rPr lang="en-US" sz="1100" dirty="0">
                <a:effectLst/>
                <a:latin typeface="Times New Roman" panose="02020603050405020304" pitchFamily="18" charset="0"/>
                <a:ea typeface="Times New Roman" panose="02020603050405020304" pitchFamily="18" charset="0"/>
              </a:rPr>
              <a:t> in full, for the award of any other degree or diploma in this institute or any other institute</a:t>
            </a:r>
            <a:r>
              <a:rPr lang="en-US" sz="1100" spc="-7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or university. The dissertation fulfills the requirements and regulations of the University and in my</a:t>
            </a:r>
            <a:r>
              <a:rPr lang="en-US" sz="1100" spc="-3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opinion meets the necessary</a:t>
            </a:r>
            <a:r>
              <a:rPr lang="en-US" sz="1100" spc="-5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standards for submission.</a:t>
            </a:r>
            <a:endParaRPr lang="en-IN" sz="1100" dirty="0">
              <a:effectLst/>
              <a:latin typeface="Times New Roman" panose="02020603050405020304" pitchFamily="18" charset="0"/>
              <a:ea typeface="Times New Roman" panose="02020603050405020304" pitchFamily="18" charset="0"/>
            </a:endParaRPr>
          </a:p>
          <a:p>
            <a:pPr>
              <a:buNone/>
            </a:pPr>
            <a:r>
              <a:rPr lang="en-US" sz="1200" dirty="0">
                <a:effectLst/>
                <a:latin typeface="Times New Roman" panose="02020603050405020304" pitchFamily="18"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a:p>
            <a:pPr>
              <a:buNone/>
            </a:pPr>
            <a:r>
              <a:rPr lang="en-US" sz="1200" dirty="0">
                <a:effectLst/>
                <a:latin typeface="Times New Roman" panose="02020603050405020304" pitchFamily="18"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a:p>
            <a:pPr>
              <a:buNone/>
            </a:pPr>
            <a:r>
              <a:rPr lang="en-US" sz="1200" dirty="0">
                <a:effectLst/>
                <a:latin typeface="Times New Roman" panose="02020603050405020304" pitchFamily="18"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a:p>
            <a:pPr>
              <a:buNone/>
            </a:pPr>
            <a:r>
              <a:rPr lang="en-US" sz="1200" dirty="0">
                <a:effectLst/>
                <a:latin typeface="Times New Roman" panose="02020603050405020304" pitchFamily="18"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a:p>
            <a:pPr>
              <a:buNone/>
            </a:pPr>
            <a:r>
              <a:rPr lang="en-US" sz="1200" dirty="0">
                <a:effectLst/>
                <a:latin typeface="Times New Roman" panose="02020603050405020304" pitchFamily="18"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a:p>
            <a:pPr>
              <a:spcBef>
                <a:spcPts val="35"/>
              </a:spcBef>
              <a:buNone/>
            </a:pPr>
            <a:r>
              <a:rPr lang="en-US" sz="1200" dirty="0">
                <a:effectLst/>
                <a:latin typeface="Times New Roman" panose="02020603050405020304" pitchFamily="18"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a:p>
            <a:pPr marL="70485">
              <a:buNone/>
            </a:pPr>
            <a:r>
              <a:rPr lang="en-US" sz="1100" dirty="0">
                <a:effectLst/>
                <a:latin typeface="Times New Roman" panose="02020603050405020304" pitchFamily="18" charset="0"/>
                <a:ea typeface="Times New Roman" panose="02020603050405020304" pitchFamily="18" charset="0"/>
              </a:rPr>
              <a:t>Place:</a:t>
            </a:r>
            <a:r>
              <a:rPr lang="en-US" sz="1100" spc="230" dirty="0">
                <a:effectLst/>
                <a:latin typeface="Times New Roman" panose="02020603050405020304" pitchFamily="18" charset="0"/>
                <a:ea typeface="Times New Roman" panose="02020603050405020304" pitchFamily="18" charset="0"/>
              </a:rPr>
              <a:t> </a:t>
            </a:r>
            <a:r>
              <a:rPr lang="en-US" sz="1100" spc="-10" dirty="0">
                <a:effectLst/>
                <a:latin typeface="Times New Roman" panose="02020603050405020304" pitchFamily="18" charset="0"/>
                <a:ea typeface="Times New Roman" panose="02020603050405020304" pitchFamily="18" charset="0"/>
              </a:rPr>
              <a:t>Vellore</a:t>
            </a:r>
            <a:endParaRPr lang="en-IN" sz="1100" dirty="0">
              <a:effectLst/>
              <a:latin typeface="Times New Roman" panose="02020603050405020304" pitchFamily="18" charset="0"/>
              <a:ea typeface="Times New Roman" panose="02020603050405020304" pitchFamily="18" charset="0"/>
            </a:endParaRPr>
          </a:p>
          <a:p>
            <a:pPr marL="70485">
              <a:spcBef>
                <a:spcPts val="685"/>
              </a:spcBef>
              <a:buNone/>
              <a:tabLst>
                <a:tab pos="3952240" algn="l"/>
              </a:tabLst>
            </a:pPr>
            <a:r>
              <a:rPr lang="en-US" sz="1100" spc="-10" dirty="0">
                <a:effectLst/>
                <a:latin typeface="Times New Roman" panose="02020603050405020304" pitchFamily="18" charset="0"/>
                <a:ea typeface="Times New Roman" panose="02020603050405020304" pitchFamily="18" charset="0"/>
              </a:rPr>
              <a:t>Date:</a:t>
            </a:r>
            <a:r>
              <a:rPr lang="en-US" sz="1100" dirty="0">
                <a:effectLst/>
                <a:latin typeface="Times New Roman" panose="02020603050405020304" pitchFamily="18" charset="0"/>
                <a:ea typeface="Times New Roman" panose="02020603050405020304" pitchFamily="18" charset="0"/>
              </a:rPr>
              <a:t>	</a:t>
            </a:r>
            <a:r>
              <a:rPr lang="en-US" sz="1100" b="1" dirty="0">
                <a:effectLst/>
                <a:latin typeface="Times New Roman" panose="02020603050405020304" pitchFamily="18" charset="0"/>
                <a:ea typeface="Times New Roman" panose="02020603050405020304" pitchFamily="18" charset="0"/>
              </a:rPr>
              <a:t>Signature</a:t>
            </a:r>
            <a:r>
              <a:rPr lang="en-US" sz="1100" b="1" spc="-15" dirty="0">
                <a:effectLst/>
                <a:latin typeface="Times New Roman" panose="02020603050405020304" pitchFamily="18" charset="0"/>
                <a:ea typeface="Times New Roman" panose="02020603050405020304" pitchFamily="18" charset="0"/>
              </a:rPr>
              <a:t> </a:t>
            </a:r>
            <a:r>
              <a:rPr lang="en-US" sz="1100" b="1" dirty="0">
                <a:effectLst/>
                <a:latin typeface="Times New Roman" panose="02020603050405020304" pitchFamily="18" charset="0"/>
                <a:ea typeface="Times New Roman" panose="02020603050405020304" pitchFamily="18" charset="0"/>
              </a:rPr>
              <a:t>of</a:t>
            </a:r>
            <a:r>
              <a:rPr lang="en-US" sz="1100" b="1" spc="-70" dirty="0">
                <a:effectLst/>
                <a:latin typeface="Times New Roman" panose="02020603050405020304" pitchFamily="18" charset="0"/>
                <a:ea typeface="Times New Roman" panose="02020603050405020304" pitchFamily="18" charset="0"/>
              </a:rPr>
              <a:t> </a:t>
            </a:r>
            <a:r>
              <a:rPr lang="en-US" sz="1100" b="1" dirty="0">
                <a:effectLst/>
                <a:latin typeface="Times New Roman" panose="02020603050405020304" pitchFamily="18" charset="0"/>
                <a:ea typeface="Times New Roman" panose="02020603050405020304" pitchFamily="18" charset="0"/>
              </a:rPr>
              <a:t>the</a:t>
            </a:r>
            <a:r>
              <a:rPr lang="en-US" sz="1100" b="1" spc="-35" dirty="0">
                <a:effectLst/>
                <a:latin typeface="Times New Roman" panose="02020603050405020304" pitchFamily="18" charset="0"/>
                <a:ea typeface="Times New Roman" panose="02020603050405020304" pitchFamily="18" charset="0"/>
              </a:rPr>
              <a:t> </a:t>
            </a:r>
            <a:r>
              <a:rPr lang="en-US" sz="1100" b="1" spc="-10" dirty="0">
                <a:effectLst/>
                <a:latin typeface="Times New Roman" panose="02020603050405020304" pitchFamily="18" charset="0"/>
                <a:ea typeface="Times New Roman" panose="02020603050405020304" pitchFamily="18" charset="0"/>
              </a:rPr>
              <a:t>Guide</a:t>
            </a:r>
            <a:endParaRPr lang="en-IN" sz="1050" dirty="0">
              <a:effectLst/>
              <a:latin typeface="Times New Roman" panose="02020603050405020304" pitchFamily="18" charset="0"/>
              <a:ea typeface="Times New Roman" panose="02020603050405020304" pitchFamily="18" charset="0"/>
            </a:endParaRPr>
          </a:p>
          <a:p>
            <a:pPr>
              <a:buNone/>
            </a:pPr>
            <a:r>
              <a:rPr lang="en-US" sz="1200" b="1" dirty="0">
                <a:effectLst/>
                <a:latin typeface="Times New Roman" panose="02020603050405020304" pitchFamily="18"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a:p>
            <a:pPr>
              <a:buNone/>
            </a:pPr>
            <a:r>
              <a:rPr lang="en-US" sz="1200" b="1" dirty="0">
                <a:effectLst/>
                <a:latin typeface="Times New Roman" panose="02020603050405020304" pitchFamily="18"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a:p>
            <a:pPr>
              <a:buNone/>
            </a:pPr>
            <a:r>
              <a:rPr lang="en-US" sz="1200" b="1" dirty="0">
                <a:effectLst/>
                <a:latin typeface="Times New Roman" panose="02020603050405020304" pitchFamily="18"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a:p>
            <a:pPr>
              <a:buNone/>
            </a:pPr>
            <a:r>
              <a:rPr lang="en-US" sz="1200" b="1" dirty="0">
                <a:effectLst/>
                <a:latin typeface="Times New Roman" panose="02020603050405020304" pitchFamily="18"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a:p>
            <a:pPr>
              <a:buNone/>
            </a:pPr>
            <a:r>
              <a:rPr lang="en-US" sz="1200" b="1" dirty="0">
                <a:effectLst/>
                <a:latin typeface="Times New Roman" panose="02020603050405020304" pitchFamily="18" charset="0"/>
                <a:ea typeface="Times New Roman" panose="02020603050405020304" pitchFamily="18" charset="0"/>
              </a:rPr>
              <a:t> </a:t>
            </a:r>
            <a:r>
              <a:rPr lang="en-US" sz="1100" b="1" dirty="0">
                <a:effectLst/>
                <a:latin typeface="Times New Roman" panose="02020603050405020304" pitchFamily="18" charset="0"/>
                <a:ea typeface="Times New Roman" panose="02020603050405020304" pitchFamily="18" charset="0"/>
              </a:rPr>
              <a:t>Internal</a:t>
            </a:r>
            <a:r>
              <a:rPr lang="en-US" sz="1100" b="1" spc="250" dirty="0">
                <a:effectLst/>
                <a:latin typeface="Times New Roman" panose="02020603050405020304" pitchFamily="18" charset="0"/>
                <a:ea typeface="Times New Roman" panose="02020603050405020304" pitchFamily="18" charset="0"/>
              </a:rPr>
              <a:t> </a:t>
            </a:r>
            <a:r>
              <a:rPr lang="en-US" sz="1100" b="1" spc="85" dirty="0">
                <a:effectLst/>
                <a:latin typeface="Times New Roman" panose="02020603050405020304" pitchFamily="18" charset="0"/>
                <a:ea typeface="Times New Roman" panose="02020603050405020304" pitchFamily="18" charset="0"/>
              </a:rPr>
              <a:t>Examiner</a:t>
            </a:r>
            <a:r>
              <a:rPr lang="en-US" sz="1100" b="1" dirty="0">
                <a:effectLst/>
                <a:latin typeface="Times New Roman" panose="02020603050405020304" pitchFamily="18" charset="0"/>
                <a:ea typeface="Times New Roman" panose="02020603050405020304" pitchFamily="18" charset="0"/>
              </a:rPr>
              <a:t>	                                                                            External</a:t>
            </a:r>
            <a:r>
              <a:rPr lang="en-US" sz="1100" b="1" spc="165" dirty="0">
                <a:effectLst/>
                <a:latin typeface="Times New Roman" panose="02020603050405020304" pitchFamily="18" charset="0"/>
                <a:ea typeface="Times New Roman" panose="02020603050405020304" pitchFamily="18" charset="0"/>
              </a:rPr>
              <a:t>  </a:t>
            </a:r>
            <a:r>
              <a:rPr lang="en-US" sz="1100" b="1" spc="-10" dirty="0">
                <a:effectLst/>
                <a:latin typeface="Times New Roman" panose="02020603050405020304" pitchFamily="18" charset="0"/>
                <a:ea typeface="Times New Roman" panose="02020603050405020304" pitchFamily="18" charset="0"/>
              </a:rPr>
              <a:t>Examiner</a:t>
            </a:r>
            <a:endParaRPr lang="en-IN" sz="1100" b="1" dirty="0">
              <a:effectLst/>
              <a:latin typeface="Times New Roman" panose="02020603050405020304" pitchFamily="18" charset="0"/>
              <a:ea typeface="Times New Roman" panose="02020603050405020304" pitchFamily="18" charset="0"/>
            </a:endParaRPr>
          </a:p>
          <a:p>
            <a:pPr>
              <a:buNone/>
            </a:pPr>
            <a:r>
              <a:rPr lang="en-US" sz="1200" b="1" dirty="0">
                <a:effectLst/>
                <a:latin typeface="Times New Roman" panose="02020603050405020304" pitchFamily="18"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a:p>
            <a:pPr>
              <a:buNone/>
            </a:pPr>
            <a:r>
              <a:rPr lang="en-US" sz="1200" b="1" dirty="0">
                <a:effectLst/>
                <a:latin typeface="Times New Roman" panose="02020603050405020304" pitchFamily="18"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a:p>
            <a:pPr>
              <a:buNone/>
            </a:pPr>
            <a:r>
              <a:rPr lang="en-US" sz="1200" b="1" dirty="0">
                <a:effectLst/>
                <a:latin typeface="Times New Roman" panose="02020603050405020304" pitchFamily="18"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a:p>
            <a:pPr>
              <a:buNone/>
            </a:pPr>
            <a:r>
              <a:rPr lang="en-US" sz="1200" b="1" dirty="0">
                <a:effectLst/>
                <a:latin typeface="Times New Roman" panose="02020603050405020304" pitchFamily="18"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a:p>
            <a:pPr>
              <a:spcBef>
                <a:spcPts val="5"/>
              </a:spcBef>
              <a:buNone/>
            </a:pPr>
            <a:r>
              <a:rPr lang="en-US" sz="1600" b="1" dirty="0">
                <a:effectLst/>
                <a:latin typeface="Times New Roman" panose="02020603050405020304" pitchFamily="18" charset="0"/>
                <a:ea typeface="Times New Roman" panose="02020603050405020304" pitchFamily="18" charset="0"/>
              </a:rPr>
              <a:t> </a:t>
            </a:r>
            <a:r>
              <a:rPr lang="en-IN" sz="1100" dirty="0">
                <a:latin typeface="Times New Roman" panose="02020603050405020304" pitchFamily="18" charset="0"/>
                <a:ea typeface="Times New Roman" panose="02020603050405020304" pitchFamily="18" charset="0"/>
              </a:rPr>
              <a:t>                                                      </a:t>
            </a:r>
            <a:r>
              <a:rPr lang="en-US" sz="1100" b="1" dirty="0">
                <a:effectLst/>
                <a:latin typeface="Times New Roman" panose="02020603050405020304" pitchFamily="18" charset="0"/>
                <a:ea typeface="Times New Roman" panose="02020603050405020304" pitchFamily="18" charset="0"/>
              </a:rPr>
              <a:t>Head of the Department</a:t>
            </a:r>
          </a:p>
          <a:p>
            <a:pPr>
              <a:spcBef>
                <a:spcPts val="5"/>
              </a:spcBef>
              <a:buNone/>
            </a:pPr>
            <a:r>
              <a:rPr lang="en-US" sz="1100" b="1" dirty="0">
                <a:latin typeface="Times New Roman" panose="02020603050405020304" pitchFamily="18" charset="0"/>
                <a:ea typeface="Times New Roman" panose="02020603050405020304" pitchFamily="18" charset="0"/>
              </a:rPr>
              <a:t>                                          </a:t>
            </a:r>
            <a:r>
              <a:rPr lang="en-US" sz="1100" b="1" dirty="0">
                <a:effectLst/>
                <a:latin typeface="Times New Roman" panose="02020603050405020304" pitchFamily="18" charset="0"/>
                <a:ea typeface="Times New Roman" panose="02020603050405020304" pitchFamily="18" charset="0"/>
              </a:rPr>
              <a:t> Department</a:t>
            </a:r>
            <a:r>
              <a:rPr lang="en-US" sz="1100" b="1" spc="-75" dirty="0">
                <a:effectLst/>
                <a:latin typeface="Times New Roman" panose="02020603050405020304" pitchFamily="18" charset="0"/>
                <a:ea typeface="Times New Roman" panose="02020603050405020304" pitchFamily="18" charset="0"/>
              </a:rPr>
              <a:t> </a:t>
            </a:r>
            <a:r>
              <a:rPr lang="en-US" sz="1100" b="1" dirty="0">
                <a:effectLst/>
                <a:latin typeface="Times New Roman" panose="02020603050405020304" pitchFamily="18" charset="0"/>
                <a:ea typeface="Times New Roman" panose="02020603050405020304" pitchFamily="18" charset="0"/>
              </a:rPr>
              <a:t>of</a:t>
            </a:r>
            <a:r>
              <a:rPr lang="en-US" sz="1100" b="1" spc="-75" dirty="0">
                <a:effectLst/>
                <a:latin typeface="Times New Roman" panose="02020603050405020304" pitchFamily="18" charset="0"/>
                <a:ea typeface="Times New Roman" panose="02020603050405020304" pitchFamily="18" charset="0"/>
              </a:rPr>
              <a:t> </a:t>
            </a:r>
            <a:r>
              <a:rPr lang="en-US" sz="1100" b="1" dirty="0">
                <a:effectLst/>
                <a:latin typeface="Times New Roman" panose="02020603050405020304" pitchFamily="18" charset="0"/>
                <a:ea typeface="Times New Roman" panose="02020603050405020304" pitchFamily="18" charset="0"/>
              </a:rPr>
              <a:t>Micro Nanoelectronics</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5190388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608B6A-65D7-6F0B-2333-64EAA954467A}"/>
              </a:ext>
            </a:extLst>
          </p:cNvPr>
          <p:cNvSpPr txBox="1"/>
          <p:nvPr/>
        </p:nvSpPr>
        <p:spPr>
          <a:xfrm>
            <a:off x="1050879" y="600444"/>
            <a:ext cx="5308978" cy="1077603"/>
          </a:xfrm>
          <a:prstGeom prst="rect">
            <a:avLst/>
          </a:prstGeom>
          <a:noFill/>
        </p:spPr>
        <p:txBody>
          <a:bodyPr wrap="square">
            <a:spAutoFit/>
          </a:bodyPr>
          <a:lstStyle/>
          <a:p>
            <a:pPr marL="228600" algn="just">
              <a:lnSpc>
                <a:spcPct val="150000"/>
              </a:lnSpc>
              <a:buNone/>
            </a:pPr>
            <a:r>
              <a:rPr lang="en-US" sz="1100" dirty="0" err="1">
                <a:effectLst/>
                <a:latin typeface="Times New Roman" panose="02020603050405020304" pitchFamily="18" charset="0"/>
                <a:ea typeface="Times New Roman" panose="02020603050405020304" pitchFamily="18" charset="0"/>
              </a:rPr>
              <a:t>ModelSim</a:t>
            </a:r>
            <a:r>
              <a:rPr lang="en-US" sz="1100" dirty="0">
                <a:effectLst/>
                <a:latin typeface="Times New Roman" panose="02020603050405020304" pitchFamily="18" charset="0"/>
                <a:ea typeface="Times New Roman" panose="02020603050405020304" pitchFamily="18" charset="0"/>
              </a:rPr>
              <a:t> eases the process of finding design defects with an intelligently engineered debug environment that efficiently displays design data for analysis and debug of all hardware description languages. A broad set of intuitive capabilities for Verilog, VHDL and System C make it the ideal choice for ASIC and FPGA design.</a:t>
            </a:r>
            <a:endParaRPr lang="en-IN" sz="1100" dirty="0">
              <a:effectLst/>
              <a:latin typeface="Times New Roman" panose="02020603050405020304" pitchFamily="18" charset="0"/>
              <a:ea typeface="Times New Roman" panose="02020603050405020304" pitchFamily="18" charset="0"/>
            </a:endParaRPr>
          </a:p>
        </p:txBody>
      </p:sp>
      <p:sp>
        <p:nvSpPr>
          <p:cNvPr id="4" name="TextBox 3">
            <a:extLst>
              <a:ext uri="{FF2B5EF4-FFF2-40B4-BE49-F238E27FC236}">
                <a16:creationId xmlns:a16="http://schemas.microsoft.com/office/drawing/2014/main" id="{AED50241-2730-3115-01DC-E472B9308B5C}"/>
              </a:ext>
            </a:extLst>
          </p:cNvPr>
          <p:cNvSpPr txBox="1"/>
          <p:nvPr/>
        </p:nvSpPr>
        <p:spPr>
          <a:xfrm>
            <a:off x="282674" y="1992525"/>
            <a:ext cx="4424941" cy="261610"/>
          </a:xfrm>
          <a:prstGeom prst="rect">
            <a:avLst/>
          </a:prstGeom>
          <a:noFill/>
        </p:spPr>
        <p:txBody>
          <a:bodyPr wrap="square">
            <a:spAutoFit/>
          </a:bodyPr>
          <a:lstStyle/>
          <a:p>
            <a:pPr marL="521335" algn="just">
              <a:spcBef>
                <a:spcPts val="450"/>
              </a:spcBef>
              <a:buNone/>
            </a:pPr>
            <a:r>
              <a:rPr lang="en-US" sz="1100" b="1" dirty="0">
                <a:effectLst/>
                <a:latin typeface="Times New Roman" panose="02020603050405020304" pitchFamily="18" charset="0"/>
                <a:ea typeface="Times New Roman" panose="02020603050405020304" pitchFamily="18" charset="0"/>
              </a:rPr>
              <a:t>4.</a:t>
            </a:r>
            <a:r>
              <a:rPr lang="en-US" sz="1100" b="1" dirty="0">
                <a:latin typeface="Times New Roman" panose="02020603050405020304" pitchFamily="18" charset="0"/>
                <a:ea typeface="Times New Roman" panose="02020603050405020304" pitchFamily="18" charset="0"/>
              </a:rPr>
              <a:t>1</a:t>
            </a:r>
            <a:r>
              <a:rPr lang="en-US" sz="1100" b="1" dirty="0">
                <a:effectLst/>
                <a:latin typeface="Times New Roman" panose="02020603050405020304" pitchFamily="18" charset="0"/>
                <a:ea typeface="Times New Roman" panose="02020603050405020304" pitchFamily="18" charset="0"/>
              </a:rPr>
              <a:t>.2</a:t>
            </a:r>
            <a:r>
              <a:rPr lang="en-US" sz="1100" b="1" spc="10" dirty="0">
                <a:effectLst/>
                <a:latin typeface="Times New Roman" panose="02020603050405020304" pitchFamily="18" charset="0"/>
                <a:ea typeface="Times New Roman" panose="02020603050405020304" pitchFamily="18" charset="0"/>
              </a:rPr>
              <a:t>    </a:t>
            </a:r>
            <a:r>
              <a:rPr lang="en-US" sz="1100" b="1" spc="-10" dirty="0">
                <a:effectLst/>
                <a:latin typeface="Times New Roman" panose="02020603050405020304" pitchFamily="18" charset="0"/>
                <a:ea typeface="Times New Roman" panose="02020603050405020304" pitchFamily="18" charset="0"/>
              </a:rPr>
              <a:t>CHOOSEN LANGUAGE</a:t>
            </a:r>
            <a:endParaRPr lang="en-IN" sz="1100" b="1"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F03DCDE9-21B2-054C-9D92-9B178E1A6AAC}"/>
              </a:ext>
            </a:extLst>
          </p:cNvPr>
          <p:cNvSpPr txBox="1"/>
          <p:nvPr/>
        </p:nvSpPr>
        <p:spPr>
          <a:xfrm>
            <a:off x="1275203" y="2379207"/>
            <a:ext cx="5084654" cy="6917663"/>
          </a:xfrm>
          <a:prstGeom prst="rect">
            <a:avLst/>
          </a:prstGeom>
          <a:noFill/>
        </p:spPr>
        <p:txBody>
          <a:bodyPr wrap="square">
            <a:spAutoFit/>
          </a:bodyPr>
          <a:lstStyle/>
          <a:p>
            <a:pPr algn="just">
              <a:lnSpc>
                <a:spcPct val="150000"/>
              </a:lnSpc>
              <a:buNone/>
            </a:pPr>
            <a:r>
              <a:rPr lang="en-US" sz="1100" dirty="0">
                <a:effectLst/>
                <a:latin typeface="Times New Roman" panose="02020603050405020304" pitchFamily="18" charset="0"/>
                <a:ea typeface="Times New Roman" panose="02020603050405020304" pitchFamily="18" charset="0"/>
              </a:rPr>
              <a:t>               Verilog is a hardware description language  used to model digital systems and circuits in a textual format. It was created by Gateway Design Automation in the 1980s and later became part of Cadence Design Systems. Verilog allows designers to describe the structure and behavior of hardware at various levels of abstraction, from gate-level to system-level. It's a standard language used in the electronic design automation (EDA) industry for designing, modeling, and verifying digital circuits. </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US" sz="1100" dirty="0">
                <a:effectLst/>
                <a:latin typeface="Times New Roman" panose="02020603050405020304" pitchFamily="18"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US" sz="1100" dirty="0">
                <a:effectLst/>
                <a:latin typeface="Times New Roman" panose="02020603050405020304" pitchFamily="18" charset="0"/>
                <a:ea typeface="Times New Roman" panose="02020603050405020304" pitchFamily="18" charset="0"/>
              </a:rPr>
              <a:t>               Verilog is a widely used hardware description language for designing and verifying both digital and mixed-signal systems, including ASICs and FPGAs. It supports various levels of abstraction, from gate-level structural descriptions to high-level behavioral models. Verilog is employed in both simulation-based design flows, where the system is tested through simulation, and synthesis-based design flows, where the Verilog code is translated into physical hardware.</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US" sz="1100" dirty="0">
                <a:effectLst/>
                <a:latin typeface="Times New Roman" panose="02020603050405020304" pitchFamily="18"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US" sz="1100" dirty="0">
                <a:effectLst/>
                <a:latin typeface="Times New Roman" panose="02020603050405020304" pitchFamily="18" charset="0"/>
                <a:ea typeface="Times New Roman" panose="02020603050405020304" pitchFamily="18" charset="0"/>
              </a:rPr>
              <a:t>              This description applies to Verilog, a hardware description language (HDL). Verilog is utilized to design digital circuits at various levels of abstraction, from basic logic gates to complex systems, using techniques like gate-level, RTL, and behavioral modeling. It allows for hierarchical design, enabling the construction of complex systems from simpler modules.</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US" sz="1100" dirty="0">
                <a:effectLst/>
                <a:latin typeface="Times New Roman" panose="02020603050405020304" pitchFamily="18"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US" sz="1100" dirty="0">
                <a:effectLst/>
                <a:latin typeface="Times New Roman" panose="02020603050405020304" pitchFamily="18" charset="0"/>
                <a:ea typeface="Times New Roman" panose="02020603050405020304" pitchFamily="18" charset="0"/>
              </a:rPr>
              <a:t>           Verilog is a Language primarily utilized for modeling and verifying digital circuits, including those implemented in Field Programmable Gate Arrays (FPGAs) and Application-specific Integrated Circuits . It allows for the creation of Register Transfer Level (RTL) models, which represent the data flow and control logic of a digital system, and also enables the development of test benches for verifying the functionality of these designs.</a:t>
            </a:r>
            <a:endParaRPr lang="en-IN" sz="1100" dirty="0">
              <a:effectLst/>
              <a:latin typeface="Times New Roman" panose="02020603050405020304" pitchFamily="18" charset="0"/>
              <a:ea typeface="Times New Roman" panose="02020603050405020304" pitchFamily="18" charset="0"/>
            </a:endParaRPr>
          </a:p>
        </p:txBody>
      </p:sp>
      <p:sp>
        <p:nvSpPr>
          <p:cNvPr id="2" name="TextBox 1">
            <a:extLst>
              <a:ext uri="{FF2B5EF4-FFF2-40B4-BE49-F238E27FC236}">
                <a16:creationId xmlns:a16="http://schemas.microsoft.com/office/drawing/2014/main" id="{FA631B22-7CD0-8DA1-2D59-3F9F7C651955}"/>
              </a:ext>
            </a:extLst>
          </p:cNvPr>
          <p:cNvSpPr txBox="1"/>
          <p:nvPr/>
        </p:nvSpPr>
        <p:spPr>
          <a:xfrm>
            <a:off x="3275464" y="9450659"/>
            <a:ext cx="3596184" cy="230832"/>
          </a:xfrm>
          <a:prstGeom prst="rect">
            <a:avLst/>
          </a:prstGeom>
          <a:noFill/>
        </p:spPr>
        <p:txBody>
          <a:bodyPr wrap="square">
            <a:spAutoFit/>
          </a:bodyPr>
          <a:lstStyle/>
          <a:p>
            <a:r>
              <a:rPr lang="en-US" sz="900" dirty="0">
                <a:latin typeface="Times New Roman" panose="02020603050405020304" pitchFamily="18" charset="0"/>
              </a:rPr>
              <a:t>29</a:t>
            </a:r>
            <a:endParaRPr lang="en-IN" sz="900" dirty="0"/>
          </a:p>
        </p:txBody>
      </p:sp>
    </p:spTree>
    <p:extLst>
      <p:ext uri="{BB962C8B-B14F-4D97-AF65-F5344CB8AC3E}">
        <p14:creationId xmlns:p14="http://schemas.microsoft.com/office/powerpoint/2010/main" val="33000021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616EED-3D43-2F91-DAFC-435A857D588F}"/>
              </a:ext>
            </a:extLst>
          </p:cNvPr>
          <p:cNvSpPr txBox="1"/>
          <p:nvPr/>
        </p:nvSpPr>
        <p:spPr>
          <a:xfrm>
            <a:off x="1201003" y="542826"/>
            <a:ext cx="5281684" cy="8695073"/>
          </a:xfrm>
          <a:prstGeom prst="rect">
            <a:avLst/>
          </a:prstGeom>
          <a:noFill/>
        </p:spPr>
        <p:txBody>
          <a:bodyPr wrap="square">
            <a:spAutoFit/>
          </a:bodyPr>
          <a:lstStyle/>
          <a:p>
            <a:pPr algn="just">
              <a:lnSpc>
                <a:spcPct val="150000"/>
              </a:lnSpc>
              <a:buNone/>
            </a:pPr>
            <a:r>
              <a:rPr lang="en-US" sz="1100" dirty="0">
                <a:effectLst/>
                <a:latin typeface="Times New Roman" panose="02020603050405020304" pitchFamily="18" charset="0"/>
                <a:ea typeface="Times New Roman" panose="02020603050405020304" pitchFamily="18" charset="0"/>
              </a:rPr>
              <a:t>In Verilog, there are three primary levels of abstraction that represent different perspectives on how a design is implemented, from high-level descriptions to low-level gate-level details.</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US" sz="1100" b="1" dirty="0">
                <a:effectLst/>
                <a:latin typeface="Times New Roman" panose="02020603050405020304" pitchFamily="18"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tabLst>
                <a:tab pos="457200" algn="l"/>
              </a:tabLst>
            </a:pPr>
            <a:r>
              <a:rPr lang="en-US" sz="1100" dirty="0">
                <a:effectLst/>
                <a:latin typeface="Times New Roman" panose="02020603050405020304" pitchFamily="18" charset="0"/>
                <a:ea typeface="Times New Roman" panose="02020603050405020304" pitchFamily="18" charset="0"/>
              </a:rPr>
              <a:t>Gate Level Representation</a:t>
            </a:r>
            <a:endParaRPr lang="en-IN" sz="11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tabLst>
                <a:tab pos="457200" algn="l"/>
              </a:tabLst>
            </a:pPr>
            <a:r>
              <a:rPr lang="en-US" sz="1100" dirty="0">
                <a:effectLst/>
                <a:latin typeface="Times New Roman" panose="02020603050405020304" pitchFamily="18" charset="0"/>
                <a:ea typeface="Times New Roman" panose="02020603050405020304" pitchFamily="18" charset="0"/>
              </a:rPr>
              <a:t>Data-flow Representation</a:t>
            </a:r>
            <a:endParaRPr lang="en-IN" sz="11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tabLst>
                <a:tab pos="457200" algn="l"/>
              </a:tabLst>
            </a:pPr>
            <a:r>
              <a:rPr lang="en-US" sz="1100" dirty="0">
                <a:effectLst/>
                <a:latin typeface="Times New Roman" panose="02020603050405020304" pitchFamily="18" charset="0"/>
                <a:ea typeface="Times New Roman" panose="02020603050405020304" pitchFamily="18" charset="0"/>
              </a:rPr>
              <a:t>Behavioral Representation</a:t>
            </a:r>
            <a:endParaRPr lang="en-IN" sz="1100" dirty="0">
              <a:effectLst/>
              <a:latin typeface="Times New Roman" panose="02020603050405020304" pitchFamily="18" charset="0"/>
              <a:ea typeface="Times New Roman" panose="02020603050405020304" pitchFamily="18" charset="0"/>
            </a:endParaRPr>
          </a:p>
          <a:p>
            <a:pPr marL="457200" algn="just">
              <a:lnSpc>
                <a:spcPct val="150000"/>
              </a:lnSpc>
              <a:buNone/>
            </a:pPr>
            <a:r>
              <a:rPr lang="en-US" sz="1100" dirty="0">
                <a:effectLst/>
                <a:latin typeface="Times New Roman" panose="02020603050405020304" pitchFamily="18"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US" sz="1100" dirty="0">
                <a:effectLst/>
                <a:latin typeface="Times New Roman" panose="02020603050405020304" pitchFamily="18" charset="0"/>
                <a:ea typeface="Times New Roman" panose="02020603050405020304" pitchFamily="18" charset="0"/>
              </a:rPr>
              <a:t>Note: Before diving into the abstraction levels, let us first learn what is RTL.</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US" sz="1100" dirty="0">
                <a:effectLst/>
                <a:latin typeface="Times New Roman" panose="02020603050405020304" pitchFamily="18"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US" sz="1100" b="1" i="1" dirty="0">
                <a:effectLst/>
                <a:latin typeface="Times New Roman" panose="02020603050405020304" pitchFamily="18" charset="0"/>
                <a:ea typeface="Times New Roman" panose="02020603050405020304" pitchFamily="18" charset="0"/>
              </a:rPr>
              <a:t>Register Transfer Level (RTL):</a:t>
            </a:r>
            <a:r>
              <a:rPr lang="en-US" sz="1100" dirty="0">
                <a:effectLst/>
                <a:latin typeface="Times New Roman" panose="02020603050405020304" pitchFamily="18" charset="0"/>
                <a:ea typeface="Times New Roman" panose="02020603050405020304" pitchFamily="18" charset="0"/>
              </a:rPr>
              <a:t> </a:t>
            </a:r>
            <a:r>
              <a:rPr lang="en-US" sz="1100" dirty="0">
                <a:solidFill>
                  <a:srgbClr val="000000"/>
                </a:solidFill>
                <a:effectLst/>
                <a:latin typeface="Times New Roman" panose="02020603050405020304" pitchFamily="18" charset="0"/>
                <a:ea typeface="Times New Roman" panose="02020603050405020304" pitchFamily="18" charset="0"/>
              </a:rPr>
              <a:t>Register Transfer Level (RTL) is a design abstraction used in digital circuit design. It focuses on describing the behavior of a digital system by detailing how data moves between registers, and the operations performed on that data. It's a way to represent a circuit's functionality at a low level, bridging the gap between high-level specifications and the physical implementation. </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US" sz="1100" dirty="0">
                <a:effectLst/>
                <a:latin typeface="Times New Roman" panose="02020603050405020304" pitchFamily="18"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US" sz="1100" b="1" i="1" dirty="0">
                <a:effectLst/>
                <a:latin typeface="Times New Roman" panose="02020603050405020304" pitchFamily="18" charset="0"/>
                <a:ea typeface="Times New Roman" panose="02020603050405020304" pitchFamily="18" charset="0"/>
              </a:rPr>
              <a:t>Gate Level Modeling</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US" sz="1100" dirty="0">
                <a:effectLst/>
                <a:latin typeface="Times New Roman" panose="02020603050405020304" pitchFamily="18" charset="0"/>
                <a:ea typeface="Times New Roman" panose="02020603050405020304" pitchFamily="18" charset="0"/>
              </a:rPr>
              <a:t>When a circuit's functionality is described using only basic logic gates like AND, OR, and NOT, it's referred to as gate-level modeling. For instance, a half adder, which performs binary addition of two single bits, can be implemented using an XOR gate (for the sum) and an AND gate (for the carry).</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US" sz="1100" dirty="0">
                <a:effectLst/>
                <a:latin typeface="Times New Roman" panose="02020603050405020304" pitchFamily="18"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US" sz="1100" b="1" i="1" dirty="0">
                <a:effectLst/>
                <a:latin typeface="Times New Roman" panose="02020603050405020304" pitchFamily="18" charset="0"/>
                <a:ea typeface="Times New Roman" panose="02020603050405020304" pitchFamily="18" charset="0"/>
              </a:rPr>
              <a:t>Half-Adder</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US" sz="1100" dirty="0">
                <a:effectLst/>
                <a:latin typeface="Times New Roman" panose="02020603050405020304" pitchFamily="18" charset="0"/>
                <a:ea typeface="Times New Roman" panose="02020603050405020304" pitchFamily="18" charset="0"/>
              </a:rPr>
              <a:t>A half adder circuit, described at the gate level, utilizes XOR and </a:t>
            </a:r>
            <a:r>
              <a:rPr lang="en-US" sz="1100" dirty="0" err="1">
                <a:effectLst/>
                <a:latin typeface="Times New Roman" panose="02020603050405020304" pitchFamily="18" charset="0"/>
                <a:ea typeface="Times New Roman" panose="02020603050405020304" pitchFamily="18" charset="0"/>
              </a:rPr>
              <a:t>AND</a:t>
            </a:r>
            <a:r>
              <a:rPr lang="en-US" sz="1100" dirty="0">
                <a:effectLst/>
                <a:latin typeface="Times New Roman" panose="02020603050405020304" pitchFamily="18" charset="0"/>
                <a:ea typeface="Times New Roman" panose="02020603050405020304" pitchFamily="18" charset="0"/>
              </a:rPr>
              <a:t> gates. The XOR gate produces the sum output, while the AND gate generates the carry output, based on two input bits. This level of abstraction provides a concrete representation of the circuit's structure and logic using these fundamental logic gates.</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US" sz="1100" dirty="0">
                <a:effectLst/>
                <a:latin typeface="Times New Roman" panose="02020603050405020304" pitchFamily="18"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US" sz="1100" b="1" i="1" dirty="0">
                <a:effectLst/>
                <a:latin typeface="Times New Roman" panose="02020603050405020304" pitchFamily="18" charset="0"/>
                <a:ea typeface="Times New Roman" panose="02020603050405020304" pitchFamily="18" charset="0"/>
              </a:rPr>
              <a:t>Data-Flow Modeling</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US" sz="1100" dirty="0">
                <a:effectLst/>
                <a:latin typeface="Times New Roman" panose="02020603050405020304" pitchFamily="18" charset="0"/>
                <a:ea typeface="Times New Roman" panose="02020603050405020304" pitchFamily="18" charset="0"/>
              </a:rPr>
              <a:t>Data-flow modeling in Verilog describes combinational circuits by specifying the flow of data from inputs to outputs, rather than by the explicit instantiation of gates. This approach uses continuous assignment statements and the keyword assign to define the relationships between signals. Essentially, it focuses on how data moves and is processed within the circuit, often mirroring logical equations.</a:t>
            </a:r>
            <a:endParaRPr lang="en-IN" sz="1100" dirty="0">
              <a:effectLst/>
              <a:latin typeface="Times New Roman" panose="02020603050405020304" pitchFamily="18" charset="0"/>
              <a:ea typeface="Times New Roman" panose="02020603050405020304" pitchFamily="18" charset="0"/>
            </a:endParaRPr>
          </a:p>
        </p:txBody>
      </p:sp>
      <p:sp>
        <p:nvSpPr>
          <p:cNvPr id="2" name="TextBox 1">
            <a:extLst>
              <a:ext uri="{FF2B5EF4-FFF2-40B4-BE49-F238E27FC236}">
                <a16:creationId xmlns:a16="http://schemas.microsoft.com/office/drawing/2014/main" id="{6016968D-1D39-1F6F-8362-BC13E26C20D8}"/>
              </a:ext>
            </a:extLst>
          </p:cNvPr>
          <p:cNvSpPr txBox="1"/>
          <p:nvPr/>
        </p:nvSpPr>
        <p:spPr>
          <a:xfrm>
            <a:off x="3275464" y="9450659"/>
            <a:ext cx="3596184" cy="230832"/>
          </a:xfrm>
          <a:prstGeom prst="rect">
            <a:avLst/>
          </a:prstGeom>
          <a:noFill/>
        </p:spPr>
        <p:txBody>
          <a:bodyPr wrap="square">
            <a:spAutoFit/>
          </a:bodyPr>
          <a:lstStyle/>
          <a:p>
            <a:r>
              <a:rPr lang="en-US" sz="900" dirty="0">
                <a:latin typeface="Times New Roman" panose="02020603050405020304" pitchFamily="18" charset="0"/>
              </a:rPr>
              <a:t>30</a:t>
            </a:r>
            <a:endParaRPr lang="en-IN" sz="900" dirty="0"/>
          </a:p>
        </p:txBody>
      </p:sp>
    </p:spTree>
    <p:extLst>
      <p:ext uri="{BB962C8B-B14F-4D97-AF65-F5344CB8AC3E}">
        <p14:creationId xmlns:p14="http://schemas.microsoft.com/office/powerpoint/2010/main" val="17447795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771C08-9DBB-4D12-E547-F8EA66630900}"/>
              </a:ext>
            </a:extLst>
          </p:cNvPr>
          <p:cNvSpPr txBox="1"/>
          <p:nvPr/>
        </p:nvSpPr>
        <p:spPr>
          <a:xfrm>
            <a:off x="1139588" y="884854"/>
            <a:ext cx="5356746" cy="8285410"/>
          </a:xfrm>
          <a:prstGeom prst="rect">
            <a:avLst/>
          </a:prstGeom>
          <a:noFill/>
        </p:spPr>
        <p:txBody>
          <a:bodyPr wrap="square">
            <a:spAutoFit/>
          </a:bodyPr>
          <a:lstStyle/>
          <a:p>
            <a:pPr algn="just">
              <a:lnSpc>
                <a:spcPct val="150000"/>
              </a:lnSpc>
              <a:buNone/>
            </a:pPr>
            <a:r>
              <a:rPr lang="en-US" sz="1100" b="1" i="1" dirty="0">
                <a:effectLst/>
                <a:latin typeface="Times New Roman" panose="02020603050405020304" pitchFamily="18" charset="0"/>
                <a:ea typeface="Times New Roman" panose="02020603050405020304" pitchFamily="18" charset="0"/>
              </a:rPr>
              <a:t>Behavioral Modeling</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US" sz="1100" dirty="0">
                <a:effectLst/>
                <a:latin typeface="Times New Roman" panose="02020603050405020304" pitchFamily="18" charset="0"/>
                <a:ea typeface="Times New Roman" panose="02020603050405020304" pitchFamily="18" charset="0"/>
              </a:rPr>
              <a:t>In Verilog, behavioral modeling represents the highest level of abstraction. It allows designers to describe a circuit's functionality using algorithms and procedural statements (like if and case statements) without detailing the underlying gate-level or structural implementation. This approach focuses on what the circuit should do, rather than how it should do it, enabling a more abstract and high-level design process.</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US" sz="1100" dirty="0">
                <a:effectLst/>
                <a:latin typeface="Times New Roman" panose="02020603050405020304" pitchFamily="18"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US" sz="1100" b="1" dirty="0">
                <a:effectLst/>
                <a:latin typeface="Times New Roman" panose="02020603050405020304" pitchFamily="18" charset="0"/>
                <a:ea typeface="Times New Roman" panose="02020603050405020304" pitchFamily="18" charset="0"/>
              </a:rPr>
              <a:t>Why is Verilog Better?</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US" sz="1100" dirty="0">
                <a:solidFill>
                  <a:srgbClr val="001D35"/>
                </a:solidFill>
                <a:effectLst/>
                <a:latin typeface="Times New Roman" panose="02020603050405020304" pitchFamily="18" charset="0"/>
                <a:ea typeface="Times New Roman" panose="02020603050405020304" pitchFamily="18" charset="0"/>
              </a:rPr>
              <a:t>Verilog improved upon prior hardware description languages (HDLs) by offering better features for digital circuit design and verification, leading to its widespread adoption. These enhancements include a more user-friendly syntax, support for hierarchical design, and advanced modeling techniques, making it a preferred choice for both design and simulation. </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US" sz="1100" dirty="0">
                <a:effectLst/>
                <a:latin typeface="Times New Roman" panose="02020603050405020304" pitchFamily="18"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US" sz="1100" dirty="0">
                <a:effectLst/>
                <a:latin typeface="Times New Roman" panose="02020603050405020304" pitchFamily="18" charset="0"/>
                <a:ea typeface="Times New Roman" panose="02020603050405020304" pitchFamily="18" charset="0"/>
              </a:rPr>
              <a:t>Verilog is often preferred over its predecessors due to its simpler syntax, better support for behavioral modeling, and higher level of abstraction, making it easier to learn and use for digital circuit design and verification. Additionally, Verilog benefits from extensive industry adoption and strong tool support. </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US" sz="1100" dirty="0">
                <a:effectLst/>
                <a:latin typeface="Times New Roman" panose="02020603050405020304" pitchFamily="18"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US" sz="1100" dirty="0">
                <a:effectLst/>
                <a:latin typeface="Times New Roman" panose="02020603050405020304" pitchFamily="18" charset="0"/>
                <a:ea typeface="Times New Roman" panose="02020603050405020304" pitchFamily="18" charset="0"/>
              </a:rPr>
              <a:t>Here's a more detailed look:</a:t>
            </a:r>
            <a:endParaRPr lang="en-IN" sz="1100" dirty="0">
              <a:effectLst/>
              <a:latin typeface="Times New Roman" panose="02020603050405020304" pitchFamily="18" charset="0"/>
              <a:ea typeface="Times New Roman" panose="02020603050405020304" pitchFamily="18" charset="0"/>
            </a:endParaRPr>
          </a:p>
          <a:p>
            <a:pPr algn="just">
              <a:lnSpc>
                <a:spcPts val="1650"/>
              </a:lnSpc>
              <a:spcAft>
                <a:spcPts val="600"/>
              </a:spcAft>
              <a:buNone/>
            </a:pPr>
            <a:r>
              <a:rPr lang="en-US" sz="1100" dirty="0">
                <a:solidFill>
                  <a:srgbClr val="001D35"/>
                </a:solidFill>
                <a:effectLst/>
                <a:latin typeface="Times New Roman" panose="02020603050405020304" pitchFamily="18"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a:p>
            <a:pPr marL="228600" lvl="0" indent="-228600" algn="just">
              <a:lnSpc>
                <a:spcPct val="150000"/>
              </a:lnSpc>
              <a:spcAft>
                <a:spcPts val="600"/>
              </a:spcAft>
              <a:buFont typeface="+mj-lt"/>
              <a:buAutoNum type="arabicPeriod"/>
              <a:tabLst>
                <a:tab pos="457200" algn="l"/>
              </a:tabLst>
            </a:pPr>
            <a:r>
              <a:rPr lang="en-US" sz="1100" b="1" i="1" dirty="0">
                <a:solidFill>
                  <a:srgbClr val="000000"/>
                </a:solidFill>
                <a:effectLst/>
                <a:latin typeface="Times New Roman" panose="02020603050405020304" pitchFamily="18" charset="0"/>
                <a:ea typeface="Times New Roman" panose="02020603050405020304" pitchFamily="18" charset="0"/>
              </a:rPr>
              <a:t>Simpler syntax:</a:t>
            </a:r>
            <a:r>
              <a:rPr lang="en-US" sz="1100" b="1" dirty="0">
                <a:solidFill>
                  <a:srgbClr val="000000"/>
                </a:solidFill>
                <a:effectLst/>
                <a:latin typeface="Times New Roman" panose="02020603050405020304" pitchFamily="18" charset="0"/>
                <a:ea typeface="Times New Roman" panose="02020603050405020304" pitchFamily="18" charset="0"/>
              </a:rPr>
              <a:t> </a:t>
            </a:r>
            <a:r>
              <a:rPr lang="en-US" sz="1100" spc="10" dirty="0">
                <a:solidFill>
                  <a:srgbClr val="000000"/>
                </a:solidFill>
                <a:effectLst/>
                <a:latin typeface="Times New Roman" panose="02020603050405020304" pitchFamily="18" charset="0"/>
                <a:ea typeface="Times New Roman" panose="02020603050405020304" pitchFamily="18" charset="0"/>
              </a:rPr>
              <a:t>Verilog's syntax is generally considered more compact and less verbose than VHDL, which can lead to shorter code and potentially faster development times.</a:t>
            </a:r>
            <a:r>
              <a:rPr lang="en-US" sz="1100" spc="10" dirty="0">
                <a:solidFill>
                  <a:srgbClr val="000000"/>
                </a:solidFill>
                <a:effectLst/>
                <a:latin typeface="Arial" panose="020B0604020202020204" pitchFamily="34" charset="0"/>
                <a:ea typeface="Times New Roman" panose="02020603050405020304" pitchFamily="18" charset="0"/>
              </a:rPr>
              <a:t> </a:t>
            </a:r>
          </a:p>
          <a:p>
            <a:pPr marL="228600" lvl="0" indent="-228600" algn="just">
              <a:lnSpc>
                <a:spcPct val="150000"/>
              </a:lnSpc>
              <a:spcAft>
                <a:spcPts val="600"/>
              </a:spcAft>
              <a:buFont typeface="+mj-lt"/>
              <a:buAutoNum type="arabicPeriod"/>
              <a:tabLst>
                <a:tab pos="457200" algn="l"/>
              </a:tabLst>
            </a:pPr>
            <a:endParaRPr lang="en-IN" sz="1100" spc="10" dirty="0">
              <a:solidFill>
                <a:srgbClr val="000000"/>
              </a:solidFill>
              <a:latin typeface="Times New Roman" panose="02020603050405020304" pitchFamily="18" charset="0"/>
              <a:ea typeface="Times New Roman" panose="02020603050405020304" pitchFamily="18" charset="0"/>
            </a:endParaRPr>
          </a:p>
          <a:p>
            <a:pPr marL="228600" lvl="0" indent="-228600" algn="just">
              <a:lnSpc>
                <a:spcPct val="150000"/>
              </a:lnSpc>
              <a:spcAft>
                <a:spcPts val="600"/>
              </a:spcAft>
              <a:buFont typeface="+mj-lt"/>
              <a:buAutoNum type="arabicPeriod"/>
              <a:tabLst>
                <a:tab pos="457200" algn="l"/>
              </a:tabLst>
            </a:pPr>
            <a:r>
              <a:rPr lang="en-US" sz="1100" b="1" i="1" dirty="0">
                <a:effectLst/>
                <a:latin typeface="Times New Roman" panose="02020603050405020304" pitchFamily="18" charset="0"/>
                <a:ea typeface="Times New Roman" panose="02020603050405020304" pitchFamily="18" charset="0"/>
              </a:rPr>
              <a:t>Better support for behavioral modeling:</a:t>
            </a:r>
            <a:r>
              <a:rPr lang="en-US" sz="1100" b="1"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Behavioral modeling in Verilog allows         describing a digital circuit's functionality using algorithms and control structures, rather than explicitly detailing its gate-level implementation.</a:t>
            </a:r>
            <a:r>
              <a:rPr lang="en-US" sz="1100" b="1" dirty="0">
                <a:effectLst/>
                <a:latin typeface="Times New Roman" panose="02020603050405020304" pitchFamily="18" charset="0"/>
                <a:ea typeface="Times New Roman" panose="02020603050405020304" pitchFamily="18" charset="0"/>
              </a:rPr>
              <a:t> </a:t>
            </a:r>
          </a:p>
          <a:p>
            <a:pPr marL="228600" lvl="0" indent="-228600" algn="just">
              <a:lnSpc>
                <a:spcPct val="150000"/>
              </a:lnSpc>
              <a:spcAft>
                <a:spcPts val="600"/>
              </a:spcAft>
              <a:buFont typeface="+mj-lt"/>
              <a:buAutoNum type="arabicPeriod"/>
              <a:tabLst>
                <a:tab pos="457200" algn="l"/>
              </a:tabLst>
            </a:pPr>
            <a:endParaRPr lang="en-IN" sz="1100" dirty="0">
              <a:effectLst/>
              <a:latin typeface="Times New Roman" panose="02020603050405020304" pitchFamily="18" charset="0"/>
              <a:ea typeface="Times New Roman" panose="02020603050405020304" pitchFamily="18" charset="0"/>
            </a:endParaRPr>
          </a:p>
          <a:p>
            <a:pPr marL="228600" indent="-228600" algn="just">
              <a:lnSpc>
                <a:spcPct val="150000"/>
              </a:lnSpc>
              <a:buFont typeface="+mj-lt"/>
              <a:buAutoNum type="arabicPeriod"/>
            </a:pPr>
            <a:r>
              <a:rPr lang="en-US" sz="1100" b="1" i="1" dirty="0">
                <a:effectLst/>
                <a:latin typeface="Times New Roman" panose="02020603050405020304" pitchFamily="18" charset="0"/>
                <a:ea typeface="Times New Roman" panose="02020603050405020304" pitchFamily="18" charset="0"/>
              </a:rPr>
              <a:t>Higher level of abstraction:</a:t>
            </a:r>
            <a:r>
              <a:rPr lang="en-US" sz="1100" b="1" dirty="0">
                <a:effectLst/>
                <a:latin typeface="Times New Roman" panose="02020603050405020304" pitchFamily="18" charset="0"/>
                <a:ea typeface="Times New Roman" panose="02020603050405020304" pitchFamily="18" charset="0"/>
              </a:rPr>
              <a:t> </a:t>
            </a:r>
            <a:r>
              <a:rPr lang="en-US" sz="1100" dirty="0">
                <a:solidFill>
                  <a:srgbClr val="000000"/>
                </a:solidFill>
                <a:effectLst/>
                <a:latin typeface="Times New Roman" panose="02020603050405020304" pitchFamily="18" charset="0"/>
                <a:ea typeface="Times New Roman" panose="02020603050405020304" pitchFamily="18" charset="0"/>
              </a:rPr>
              <a:t>Verilog utilizes a higher level of abstraction compared to older hardware description languages. It allows designers to describe digital circuits using modules and ports, which simplifies the design </a:t>
            </a:r>
            <a:r>
              <a:rPr lang="en-US" sz="1100" dirty="0"/>
              <a:t>process and improves efficiency. </a:t>
            </a:r>
            <a:endParaRPr lang="en-IN" sz="1100" dirty="0"/>
          </a:p>
        </p:txBody>
      </p:sp>
      <p:sp>
        <p:nvSpPr>
          <p:cNvPr id="2" name="TextBox 1">
            <a:extLst>
              <a:ext uri="{FF2B5EF4-FFF2-40B4-BE49-F238E27FC236}">
                <a16:creationId xmlns:a16="http://schemas.microsoft.com/office/drawing/2014/main" id="{E2778DD7-01A7-E582-CB0E-2C19D2746027}"/>
              </a:ext>
            </a:extLst>
          </p:cNvPr>
          <p:cNvSpPr txBox="1"/>
          <p:nvPr/>
        </p:nvSpPr>
        <p:spPr>
          <a:xfrm>
            <a:off x="3275464" y="9450659"/>
            <a:ext cx="3596184" cy="230832"/>
          </a:xfrm>
          <a:prstGeom prst="rect">
            <a:avLst/>
          </a:prstGeom>
          <a:noFill/>
        </p:spPr>
        <p:txBody>
          <a:bodyPr wrap="square">
            <a:spAutoFit/>
          </a:bodyPr>
          <a:lstStyle/>
          <a:p>
            <a:r>
              <a:rPr lang="en-US" sz="900" dirty="0">
                <a:latin typeface="Times New Roman" panose="02020603050405020304" pitchFamily="18" charset="0"/>
              </a:rPr>
              <a:t>31</a:t>
            </a:r>
            <a:endParaRPr lang="en-IN" sz="900" dirty="0"/>
          </a:p>
        </p:txBody>
      </p:sp>
    </p:spTree>
    <p:extLst>
      <p:ext uri="{BB962C8B-B14F-4D97-AF65-F5344CB8AC3E}">
        <p14:creationId xmlns:p14="http://schemas.microsoft.com/office/powerpoint/2010/main" val="9178752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7B6BD9-4622-0582-D8E6-D08A6AB7422C}"/>
              </a:ext>
            </a:extLst>
          </p:cNvPr>
          <p:cNvSpPr txBox="1"/>
          <p:nvPr/>
        </p:nvSpPr>
        <p:spPr>
          <a:xfrm>
            <a:off x="982640" y="556468"/>
            <a:ext cx="5418160" cy="1077603"/>
          </a:xfrm>
          <a:prstGeom prst="rect">
            <a:avLst/>
          </a:prstGeom>
          <a:noFill/>
        </p:spPr>
        <p:txBody>
          <a:bodyPr wrap="square">
            <a:spAutoFit/>
          </a:bodyPr>
          <a:lstStyle/>
          <a:p>
            <a:pPr marL="228600" lvl="0" indent="-228600" algn="just">
              <a:lnSpc>
                <a:spcPct val="150000"/>
              </a:lnSpc>
              <a:buFont typeface="+mj-lt"/>
              <a:buAutoNum type="arabicPeriod" startAt="4"/>
              <a:tabLst>
                <a:tab pos="457200" algn="l"/>
              </a:tabLst>
            </a:pPr>
            <a:r>
              <a:rPr lang="en-US" sz="1100" b="1" i="1" dirty="0">
                <a:effectLst/>
                <a:latin typeface="Times New Roman" panose="02020603050405020304" pitchFamily="18" charset="0"/>
                <a:ea typeface="Times New Roman" panose="02020603050405020304" pitchFamily="18" charset="0"/>
              </a:rPr>
              <a:t>Better tool support:  </a:t>
            </a:r>
            <a:r>
              <a:rPr lang="en-US" sz="1100" dirty="0">
                <a:solidFill>
                  <a:srgbClr val="000000"/>
                </a:solidFill>
                <a:effectLst/>
                <a:latin typeface="Times New Roman" panose="02020603050405020304" pitchFamily="18" charset="0"/>
                <a:ea typeface="Times New Roman" panose="02020603050405020304" pitchFamily="18" charset="0"/>
              </a:rPr>
              <a:t>Due to its widespread adoption, Verilog enjoys superior tool support compared to older hardware description languages, offering a wider selection of integrated development environments (IDEs) and simulation tools. This abundance of tools makes it easier to create and validate digital circuits with Verilog. .</a:t>
            </a:r>
            <a:endParaRPr lang="en-IN" sz="1100"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E319EE68-A91D-C7C0-C2B3-299CEACD2BAE}"/>
              </a:ext>
            </a:extLst>
          </p:cNvPr>
          <p:cNvSpPr txBox="1"/>
          <p:nvPr/>
        </p:nvSpPr>
        <p:spPr>
          <a:xfrm>
            <a:off x="982640" y="1634071"/>
            <a:ext cx="5418160" cy="6917663"/>
          </a:xfrm>
          <a:prstGeom prst="rect">
            <a:avLst/>
          </a:prstGeom>
          <a:noFill/>
        </p:spPr>
        <p:txBody>
          <a:bodyPr wrap="square">
            <a:spAutoFit/>
          </a:bodyPr>
          <a:lstStyle/>
          <a:p>
            <a:pPr>
              <a:lnSpc>
                <a:spcPct val="150000"/>
              </a:lnSpc>
              <a:buNone/>
            </a:pPr>
            <a:r>
              <a:rPr lang="en-US" sz="1100" b="1" dirty="0">
                <a:effectLst/>
                <a:latin typeface="Times New Roman" panose="02020603050405020304" pitchFamily="18"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a:p>
            <a:pPr>
              <a:lnSpc>
                <a:spcPct val="150000"/>
              </a:lnSpc>
              <a:buNone/>
            </a:pPr>
            <a:r>
              <a:rPr lang="en-US" sz="1100" b="1" dirty="0">
                <a:effectLst/>
                <a:latin typeface="Times New Roman" panose="02020603050405020304" pitchFamily="18" charset="0"/>
                <a:ea typeface="Times New Roman" panose="02020603050405020304" pitchFamily="18" charset="0"/>
              </a:rPr>
              <a:t>Advantages of Verilog</a:t>
            </a:r>
            <a:endParaRPr lang="en-IN" sz="1100" dirty="0">
              <a:effectLst/>
              <a:latin typeface="Times New Roman" panose="02020603050405020304" pitchFamily="18" charset="0"/>
              <a:ea typeface="Times New Roman" panose="02020603050405020304" pitchFamily="18" charset="0"/>
            </a:endParaRPr>
          </a:p>
          <a:p>
            <a:pPr>
              <a:lnSpc>
                <a:spcPct val="150000"/>
              </a:lnSpc>
              <a:buNone/>
            </a:pPr>
            <a:r>
              <a:rPr lang="en-US" sz="1100" b="1" dirty="0">
                <a:effectLst/>
                <a:latin typeface="Times New Roman" panose="02020603050405020304" pitchFamily="18"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tabLst>
                <a:tab pos="457200" algn="l"/>
              </a:tabLst>
            </a:pPr>
            <a:r>
              <a:rPr lang="en-US" sz="1100" b="1" i="1" dirty="0">
                <a:effectLst/>
                <a:latin typeface="Times New Roman" panose="02020603050405020304" pitchFamily="18" charset="0"/>
                <a:ea typeface="Times New Roman" panose="02020603050405020304" pitchFamily="18" charset="0"/>
              </a:rPr>
              <a:t>Concise Syntax:</a:t>
            </a:r>
            <a:r>
              <a:rPr lang="en-US" sz="1100" dirty="0">
                <a:effectLst/>
                <a:latin typeface="Times New Roman" panose="02020603050405020304" pitchFamily="18" charset="0"/>
                <a:ea typeface="Times New Roman" panose="02020603050405020304" pitchFamily="18" charset="0"/>
              </a:rPr>
              <a:t> Verilog's syntax is designed to be relatively simple and easy to learn, allowing for faster coding of digital circuits. </a:t>
            </a:r>
            <a:endParaRPr lang="en-IN" sz="11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tabLst>
                <a:tab pos="457200" algn="l"/>
              </a:tabLst>
            </a:pPr>
            <a:r>
              <a:rPr lang="en-US" sz="1100" b="1" i="1" dirty="0">
                <a:effectLst/>
                <a:latin typeface="Times New Roman" panose="02020603050405020304" pitchFamily="18" charset="0"/>
                <a:ea typeface="Times New Roman" panose="02020603050405020304" pitchFamily="18" charset="0"/>
              </a:rPr>
              <a:t>Best Practice:</a:t>
            </a:r>
            <a:r>
              <a:rPr lang="en-US" sz="1100" dirty="0">
                <a:effectLst/>
                <a:latin typeface="Times New Roman" panose="02020603050405020304" pitchFamily="18" charset="0"/>
                <a:ea typeface="Times New Roman" panose="02020603050405020304" pitchFamily="18" charset="0"/>
              </a:rPr>
              <a:t> Verilog is a universally </a:t>
            </a:r>
            <a:r>
              <a:rPr lang="en-US" sz="1100" dirty="0">
                <a:solidFill>
                  <a:srgbClr val="000000"/>
                </a:solidFill>
                <a:effectLst/>
                <a:latin typeface="Times New Roman" panose="02020603050405020304" pitchFamily="18" charset="0"/>
                <a:ea typeface="Times New Roman" panose="02020603050405020304" pitchFamily="18" charset="0"/>
              </a:rPr>
              <a:t>recognized </a:t>
            </a:r>
            <a:r>
              <a:rPr lang="en-US" sz="1100" dirty="0">
                <a:effectLst/>
                <a:latin typeface="Times New Roman" panose="02020603050405020304" pitchFamily="18" charset="0"/>
                <a:ea typeface="Times New Roman" panose="02020603050405020304" pitchFamily="18" charset="0"/>
              </a:rPr>
              <a:t>standard in the semiconductor industry, meaning designs created in Verilog can be readily shared and understood by other professionals in the field. </a:t>
            </a:r>
            <a:endParaRPr lang="en-IN" sz="11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tabLst>
                <a:tab pos="457200" algn="l"/>
              </a:tabLst>
            </a:pPr>
            <a:r>
              <a:rPr lang="en-US" sz="1100" b="1" i="1" dirty="0">
                <a:effectLst/>
                <a:latin typeface="Times New Roman" panose="02020603050405020304" pitchFamily="18" charset="0"/>
                <a:ea typeface="Times New Roman" panose="02020603050405020304" pitchFamily="18" charset="0"/>
              </a:rPr>
              <a:t>Simulation and Synthesis:</a:t>
            </a:r>
            <a:r>
              <a:rPr lang="en-US" sz="1100" dirty="0">
                <a:effectLst/>
                <a:latin typeface="Times New Roman" panose="02020603050405020304" pitchFamily="18" charset="0"/>
                <a:ea typeface="Times New Roman" panose="02020603050405020304" pitchFamily="18" charset="0"/>
              </a:rPr>
              <a:t> Verilog code can be used to simulate the behavior of a digital circuit, allowing designers to identify and fix errors before physical implementation. It also supports synthesis, which translates the Verilog code into a netlist that can be used to create actual hardware (like an FPGA or ASIC). </a:t>
            </a:r>
            <a:endParaRPr lang="en-IN" sz="11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tabLst>
                <a:tab pos="457200" algn="l"/>
              </a:tabLst>
            </a:pPr>
            <a:r>
              <a:rPr lang="en-US" sz="1100" b="1" i="1" dirty="0">
                <a:effectLst/>
                <a:latin typeface="Times New Roman" panose="02020603050405020304" pitchFamily="18" charset="0"/>
                <a:ea typeface="Times New Roman" panose="02020603050405020304" pitchFamily="18" charset="0"/>
              </a:rPr>
              <a:t>Hierarchical Design:</a:t>
            </a:r>
            <a:r>
              <a:rPr lang="en-US" sz="1100" dirty="0">
                <a:effectLst/>
                <a:latin typeface="Times New Roman" panose="02020603050405020304" pitchFamily="18" charset="0"/>
                <a:ea typeface="Times New Roman" panose="02020603050405020304" pitchFamily="18" charset="0"/>
              </a:rPr>
              <a:t> Verilog allows designers to complex digital systems that encapsulate specific functionalities, making the overall system easier to understand, debug, and modify. This modularity makes it easier to manage large designs and promotes reusability of components.</a:t>
            </a:r>
            <a:endParaRPr lang="en-IN" sz="1100" dirty="0">
              <a:effectLst/>
              <a:latin typeface="Times New Roman" panose="02020603050405020304" pitchFamily="18" charset="0"/>
              <a:ea typeface="Times New Roman" panose="02020603050405020304" pitchFamily="18" charset="0"/>
            </a:endParaRPr>
          </a:p>
          <a:p>
            <a:pPr marL="457200" algn="just">
              <a:lnSpc>
                <a:spcPct val="150000"/>
              </a:lnSpc>
              <a:buNone/>
            </a:pPr>
            <a:r>
              <a:rPr lang="en-US" sz="1100" dirty="0">
                <a:effectLst/>
                <a:latin typeface="Times New Roman" panose="02020603050405020304" pitchFamily="18"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US" sz="1100" b="1" dirty="0">
                <a:effectLst/>
                <a:latin typeface="Times New Roman" panose="02020603050405020304" pitchFamily="18" charset="0"/>
                <a:ea typeface="Times New Roman" panose="02020603050405020304" pitchFamily="18" charset="0"/>
              </a:rPr>
              <a:t>Uses of Verilog</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US" sz="1100" b="1" dirty="0">
                <a:effectLst/>
                <a:latin typeface="Times New Roman" panose="02020603050405020304" pitchFamily="18"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pPr>
            <a:r>
              <a:rPr lang="en-US" sz="1100" b="1" i="1" dirty="0">
                <a:effectLst/>
                <a:latin typeface="Times New Roman" panose="02020603050405020304" pitchFamily="18" charset="0"/>
                <a:ea typeface="Times New Roman" panose="02020603050405020304" pitchFamily="18" charset="0"/>
              </a:rPr>
              <a:t>Embedded Systems:</a:t>
            </a:r>
            <a:r>
              <a:rPr lang="en-US" sz="1100" b="1"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It is utilized in embedded systems, such as microcontrollers and FPGAs, to design hardware components.</a:t>
            </a:r>
            <a:endParaRPr lang="en-IN" sz="11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pPr>
            <a:r>
              <a:rPr lang="en-US" sz="1100" b="1" i="1" dirty="0">
                <a:effectLst/>
                <a:latin typeface="Times New Roman" panose="02020603050405020304" pitchFamily="18" charset="0"/>
                <a:ea typeface="Times New Roman" panose="02020603050405020304" pitchFamily="18" charset="0"/>
              </a:rPr>
              <a:t>Digital Signal Processing: </a:t>
            </a:r>
            <a:r>
              <a:rPr lang="en-US" sz="1100" dirty="0">
                <a:effectLst/>
                <a:latin typeface="Times New Roman" panose="02020603050405020304" pitchFamily="18" charset="0"/>
                <a:ea typeface="Times New Roman" panose="02020603050405020304" pitchFamily="18" charset="0"/>
              </a:rPr>
              <a:t>It is commonly utilized to implement </a:t>
            </a:r>
            <a:r>
              <a:rPr lang="en-US" sz="1100" dirty="0">
                <a:solidFill>
                  <a:srgbClr val="000000"/>
                </a:solidFill>
                <a:effectLst/>
                <a:latin typeface="Times New Roman" panose="02020603050405020304" pitchFamily="18" charset="0"/>
                <a:ea typeface="Times New Roman" panose="02020603050405020304" pitchFamily="18" charset="0"/>
              </a:rPr>
              <a:t>Digital Signal Processing (DSP) algorithms in hardware.</a:t>
            </a:r>
            <a:r>
              <a:rPr lang="en-US" sz="1100" b="1" i="1" dirty="0">
                <a:solidFill>
                  <a:srgbClr val="000000"/>
                </a:solidFill>
                <a:effectLst/>
                <a:latin typeface="Times New Roman" panose="02020603050405020304" pitchFamily="18"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pPr>
            <a:r>
              <a:rPr lang="en-US" sz="1100" b="1" i="1" dirty="0">
                <a:effectLst/>
                <a:latin typeface="Times New Roman" panose="02020603050405020304" pitchFamily="18" charset="0"/>
                <a:ea typeface="Times New Roman" panose="02020603050405020304" pitchFamily="18" charset="0"/>
              </a:rPr>
              <a:t>Networking:</a:t>
            </a:r>
            <a:r>
              <a:rPr lang="en-US" sz="1100" dirty="0">
                <a:effectLst/>
                <a:latin typeface="Times New Roman" panose="02020603050405020304" pitchFamily="18" charset="0"/>
                <a:ea typeface="Times New Roman" panose="02020603050405020304" pitchFamily="18" charset="0"/>
              </a:rPr>
              <a:t> </a:t>
            </a:r>
            <a:r>
              <a:rPr lang="en-US" sz="1100" dirty="0">
                <a:solidFill>
                  <a:srgbClr val="000000"/>
                </a:solidFill>
                <a:effectLst/>
                <a:latin typeface="Times New Roman" panose="02020603050405020304" pitchFamily="18" charset="0"/>
                <a:ea typeface="Times New Roman" panose="02020603050405020304" pitchFamily="18" charset="0"/>
              </a:rPr>
              <a:t>It allows engineers to describe and model the functionality of digital circuits, including those found in network devices. </a:t>
            </a:r>
            <a:endParaRPr lang="en-IN" sz="11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pPr>
            <a:r>
              <a:rPr lang="en-US" sz="1100" b="1" i="1" dirty="0">
                <a:effectLst/>
                <a:latin typeface="Times New Roman" panose="02020603050405020304" pitchFamily="18" charset="0"/>
                <a:ea typeface="Times New Roman" panose="02020603050405020304" pitchFamily="18" charset="0"/>
              </a:rPr>
              <a:t>ASIC Design:</a:t>
            </a:r>
            <a:r>
              <a:rPr lang="en-US" sz="1100" b="1"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Verilog serves as a powerful tool for translating abstract design ideas into a physical, custom-built integrated circuit.</a:t>
            </a:r>
            <a:endParaRPr lang="en-IN" sz="1100" dirty="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7EB97A47-F27F-BCB6-086D-7AFE81A03D68}"/>
              </a:ext>
            </a:extLst>
          </p:cNvPr>
          <p:cNvSpPr txBox="1"/>
          <p:nvPr/>
        </p:nvSpPr>
        <p:spPr>
          <a:xfrm>
            <a:off x="955344" y="8438808"/>
            <a:ext cx="5418160" cy="569771"/>
          </a:xfrm>
          <a:prstGeom prst="rect">
            <a:avLst/>
          </a:prstGeom>
          <a:noFill/>
        </p:spPr>
        <p:txBody>
          <a:bodyPr wrap="square">
            <a:spAutoFit/>
          </a:bodyPr>
          <a:lstStyle/>
          <a:p>
            <a:pPr marL="342900" lvl="0" indent="-342900" algn="just">
              <a:lnSpc>
                <a:spcPct val="150000"/>
              </a:lnSpc>
              <a:buFont typeface="+mj-lt"/>
              <a:buAutoNum type="arabicPeriod" startAt="5"/>
            </a:pPr>
            <a:r>
              <a:rPr lang="en-US" sz="1100" b="1" i="1" dirty="0">
                <a:effectLst/>
                <a:latin typeface="Times New Roman" panose="02020603050405020304" pitchFamily="18" charset="0"/>
                <a:ea typeface="Times New Roman" panose="02020603050405020304" pitchFamily="18" charset="0"/>
              </a:rPr>
              <a:t>Autonomous Vehicles</a:t>
            </a:r>
            <a:r>
              <a:rPr lang="en-US" sz="1100" b="1" dirty="0">
                <a:effectLst/>
                <a:latin typeface="Times New Roman" panose="02020603050405020304" pitchFamily="18" charset="0"/>
                <a:ea typeface="Times New Roman" panose="02020603050405020304" pitchFamily="18" charset="0"/>
              </a:rPr>
              <a:t>:</a:t>
            </a:r>
            <a:r>
              <a:rPr lang="en-US" sz="1100" dirty="0">
                <a:effectLst/>
                <a:latin typeface="Times New Roman" panose="02020603050405020304" pitchFamily="18" charset="0"/>
                <a:ea typeface="Times New Roman" panose="02020603050405020304" pitchFamily="18" charset="0"/>
              </a:rPr>
              <a:t> Verilog is applied in automotive electronics, including engine control units and ADAS systems.</a:t>
            </a:r>
            <a:endParaRPr lang="en-IN" sz="1100" dirty="0">
              <a:effectLst/>
              <a:latin typeface="Times New Roman" panose="02020603050405020304" pitchFamily="18" charset="0"/>
              <a:ea typeface="Times New Roman" panose="02020603050405020304" pitchFamily="18" charset="0"/>
            </a:endParaRPr>
          </a:p>
        </p:txBody>
      </p:sp>
      <p:sp>
        <p:nvSpPr>
          <p:cNvPr id="2" name="TextBox 1">
            <a:extLst>
              <a:ext uri="{FF2B5EF4-FFF2-40B4-BE49-F238E27FC236}">
                <a16:creationId xmlns:a16="http://schemas.microsoft.com/office/drawing/2014/main" id="{95CCF20E-B077-E431-5095-F8A7A6AB2707}"/>
              </a:ext>
            </a:extLst>
          </p:cNvPr>
          <p:cNvSpPr txBox="1"/>
          <p:nvPr/>
        </p:nvSpPr>
        <p:spPr>
          <a:xfrm>
            <a:off x="3275464" y="9450659"/>
            <a:ext cx="3596184" cy="230832"/>
          </a:xfrm>
          <a:prstGeom prst="rect">
            <a:avLst/>
          </a:prstGeom>
          <a:noFill/>
        </p:spPr>
        <p:txBody>
          <a:bodyPr wrap="square">
            <a:spAutoFit/>
          </a:bodyPr>
          <a:lstStyle/>
          <a:p>
            <a:r>
              <a:rPr lang="en-US" sz="900" dirty="0">
                <a:latin typeface="Times New Roman" panose="02020603050405020304" pitchFamily="18" charset="0"/>
              </a:rPr>
              <a:t>32</a:t>
            </a:r>
            <a:endParaRPr lang="en-IN" sz="900" dirty="0"/>
          </a:p>
        </p:txBody>
      </p:sp>
    </p:spTree>
    <p:extLst>
      <p:ext uri="{BB962C8B-B14F-4D97-AF65-F5344CB8AC3E}">
        <p14:creationId xmlns:p14="http://schemas.microsoft.com/office/powerpoint/2010/main" val="37996069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7C69B4-672C-D2D8-3EC6-235B537C3629}"/>
              </a:ext>
            </a:extLst>
          </p:cNvPr>
          <p:cNvSpPr txBox="1"/>
          <p:nvPr/>
        </p:nvSpPr>
        <p:spPr>
          <a:xfrm>
            <a:off x="309243" y="810418"/>
            <a:ext cx="5375993" cy="307777"/>
          </a:xfrm>
          <a:prstGeom prst="rect">
            <a:avLst/>
          </a:prstGeom>
          <a:noFill/>
        </p:spPr>
        <p:txBody>
          <a:bodyPr wrap="square">
            <a:spAutoFit/>
          </a:bodyPr>
          <a:lstStyle/>
          <a:p>
            <a:pPr marL="521335" algn="just">
              <a:spcBef>
                <a:spcPts val="450"/>
              </a:spcBef>
              <a:buNone/>
            </a:pPr>
            <a:r>
              <a:rPr lang="en-US" sz="1400" b="1" dirty="0">
                <a:latin typeface="Times New Roman" panose="02020603050405020304" pitchFamily="18" charset="0"/>
                <a:ea typeface="Times New Roman" panose="02020603050405020304" pitchFamily="18" charset="0"/>
              </a:rPr>
              <a:t>4</a:t>
            </a:r>
            <a:r>
              <a:rPr lang="en-US" sz="1400" b="1" dirty="0">
                <a:effectLst/>
                <a:latin typeface="Times New Roman" panose="02020603050405020304" pitchFamily="18" charset="0"/>
                <a:ea typeface="Times New Roman" panose="02020603050405020304" pitchFamily="18" charset="0"/>
              </a:rPr>
              <a:t>.</a:t>
            </a:r>
            <a:r>
              <a:rPr lang="en-US" sz="1400" b="1" dirty="0">
                <a:latin typeface="Times New Roman" panose="02020603050405020304" pitchFamily="18" charset="0"/>
                <a:ea typeface="Times New Roman" panose="02020603050405020304" pitchFamily="18" charset="0"/>
              </a:rPr>
              <a:t>2</a:t>
            </a:r>
            <a:r>
              <a:rPr lang="en-US" sz="1400" b="1" dirty="0">
                <a:effectLst/>
                <a:latin typeface="Times New Roman" panose="02020603050405020304" pitchFamily="18" charset="0"/>
                <a:ea typeface="Times New Roman" panose="02020603050405020304" pitchFamily="18" charset="0"/>
              </a:rPr>
              <a:t>.</a:t>
            </a:r>
            <a:r>
              <a:rPr lang="en-US" sz="1400" b="1" spc="10" dirty="0">
                <a:effectLst/>
                <a:latin typeface="Times New Roman" panose="02020603050405020304" pitchFamily="18" charset="0"/>
                <a:ea typeface="Times New Roman" panose="02020603050405020304" pitchFamily="18" charset="0"/>
              </a:rPr>
              <a:t> </a:t>
            </a:r>
            <a:r>
              <a:rPr lang="en-US" sz="1400" b="1" spc="10" dirty="0">
                <a:latin typeface="Times New Roman" panose="02020603050405020304" pitchFamily="18" charset="0"/>
                <a:ea typeface="Times New Roman" panose="02020603050405020304" pitchFamily="18" charset="0"/>
              </a:rPr>
              <a:t>  MATLAB</a:t>
            </a:r>
            <a:endParaRPr lang="en-IN" sz="1400" b="1" dirty="0">
              <a:effectLst/>
              <a:latin typeface="Times New Roman" panose="02020603050405020304" pitchFamily="18" charset="0"/>
              <a:ea typeface="Times New Roman" panose="02020603050405020304" pitchFamily="18" charset="0"/>
            </a:endParaRPr>
          </a:p>
        </p:txBody>
      </p:sp>
      <p:sp>
        <p:nvSpPr>
          <p:cNvPr id="4" name="TextBox 3">
            <a:extLst>
              <a:ext uri="{FF2B5EF4-FFF2-40B4-BE49-F238E27FC236}">
                <a16:creationId xmlns:a16="http://schemas.microsoft.com/office/drawing/2014/main" id="{59DDED10-0812-3485-68B4-1B05E2BA8F1E}"/>
              </a:ext>
            </a:extLst>
          </p:cNvPr>
          <p:cNvSpPr txBox="1"/>
          <p:nvPr/>
        </p:nvSpPr>
        <p:spPr>
          <a:xfrm>
            <a:off x="1172764" y="1172787"/>
            <a:ext cx="5375992" cy="5178725"/>
          </a:xfrm>
          <a:prstGeom prst="rect">
            <a:avLst/>
          </a:prstGeom>
          <a:noFill/>
        </p:spPr>
        <p:txBody>
          <a:bodyPr wrap="square">
            <a:spAutoFit/>
          </a:bodyPr>
          <a:lstStyle/>
          <a:p>
            <a:pPr algn="just">
              <a:lnSpc>
                <a:spcPct val="150000"/>
              </a:lnSpc>
              <a:buNone/>
            </a:pPr>
            <a:r>
              <a:rPr lang="en-US" sz="1100" dirty="0">
                <a:effectLst/>
                <a:latin typeface="Times New Roman" panose="02020603050405020304" pitchFamily="18" charset="0"/>
                <a:ea typeface="Times New Roman" panose="02020603050405020304" pitchFamily="18" charset="0"/>
              </a:rPr>
              <a:t>       MATLAB is a </a:t>
            </a:r>
            <a:r>
              <a:rPr lang="en-US" sz="1100" dirty="0">
                <a:solidFill>
                  <a:srgbClr val="000000"/>
                </a:solidFill>
                <a:effectLst/>
                <a:latin typeface="Times New Roman" panose="02020603050405020304" pitchFamily="18" charset="0"/>
                <a:ea typeface="Times New Roman" panose="02020603050405020304" pitchFamily="18" charset="0"/>
              </a:rPr>
              <a:t>computational</a:t>
            </a:r>
            <a:r>
              <a:rPr lang="en-US" sz="1100" dirty="0">
                <a:effectLst/>
                <a:latin typeface="Times New Roman" panose="02020603050405020304" pitchFamily="18" charset="0"/>
                <a:ea typeface="Times New Roman" panose="02020603050405020304" pitchFamily="18" charset="0"/>
              </a:rPr>
              <a:t> environment and programming language introduced by MathWorks. It's designed for matrix manipulations, plotting, algorithm implementation, user interface creation, and interfacing with other languages like C, C++, Java, and Fortran. Essentially, it's a high-level tool for numerical computation, visualization, and programming. </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US" sz="1100" dirty="0">
                <a:solidFill>
                  <a:srgbClr val="000000"/>
                </a:solidFill>
                <a:effectLst/>
                <a:latin typeface="Times New Roman" panose="02020603050405020304" pitchFamily="18" charset="0"/>
                <a:ea typeface="Times New Roman" panose="02020603050405020304" pitchFamily="18" charset="0"/>
              </a:rPr>
              <a:t>       </a:t>
            </a:r>
          </a:p>
          <a:p>
            <a:pPr algn="just">
              <a:lnSpc>
                <a:spcPct val="150000"/>
              </a:lnSpc>
              <a:buNone/>
            </a:pPr>
            <a:r>
              <a:rPr lang="en-US" sz="1100" dirty="0">
                <a:solidFill>
                  <a:srgbClr val="000000"/>
                </a:solidFill>
                <a:latin typeface="Times New Roman" panose="02020603050405020304" pitchFamily="18" charset="0"/>
                <a:ea typeface="Times New Roman" panose="02020603050405020304" pitchFamily="18" charset="0"/>
              </a:rPr>
              <a:t>        </a:t>
            </a:r>
            <a:r>
              <a:rPr lang="en-US" sz="1100" dirty="0">
                <a:solidFill>
                  <a:srgbClr val="000000"/>
                </a:solidFill>
                <a:effectLst/>
                <a:latin typeface="Times New Roman" panose="02020603050405020304" pitchFamily="18" charset="0"/>
                <a:ea typeface="Times New Roman" panose="02020603050405020304" pitchFamily="18" charset="0"/>
              </a:rPr>
              <a:t>MATLAB, primarily a numerical computing environment, utilizes the </a:t>
            </a:r>
            <a:r>
              <a:rPr lang="en-US" sz="1100" dirty="0" err="1">
                <a:solidFill>
                  <a:srgbClr val="000000"/>
                </a:solidFill>
                <a:effectLst/>
                <a:latin typeface="Times New Roman" panose="02020603050405020304" pitchFamily="18" charset="0"/>
                <a:ea typeface="Times New Roman" panose="02020603050405020304" pitchFamily="18" charset="0"/>
              </a:rPr>
              <a:t>MuPAD</a:t>
            </a:r>
            <a:r>
              <a:rPr lang="en-US" sz="1100" dirty="0">
                <a:solidFill>
                  <a:srgbClr val="000000"/>
                </a:solidFill>
                <a:effectLst/>
                <a:latin typeface="Times New Roman" panose="02020603050405020304" pitchFamily="18" charset="0"/>
                <a:ea typeface="Times New Roman" panose="02020603050405020304" pitchFamily="18" charset="0"/>
              </a:rPr>
              <a:t> symbolic engine through an optional toolbox to provide symbolic computing capabilities. This means while MATLAB excels at numerical calculations, it can also handle symbolic computations when the </a:t>
            </a:r>
            <a:r>
              <a:rPr lang="en-US" sz="1100" dirty="0" err="1">
                <a:solidFill>
                  <a:srgbClr val="000000"/>
                </a:solidFill>
                <a:effectLst/>
                <a:latin typeface="Times New Roman" panose="02020603050405020304" pitchFamily="18" charset="0"/>
                <a:ea typeface="Times New Roman" panose="02020603050405020304" pitchFamily="18" charset="0"/>
              </a:rPr>
              <a:t>MuPAD</a:t>
            </a:r>
            <a:r>
              <a:rPr lang="en-US" sz="1100" dirty="0">
                <a:solidFill>
                  <a:srgbClr val="000000"/>
                </a:solidFill>
                <a:effectLst/>
                <a:latin typeface="Times New Roman" panose="02020603050405020304" pitchFamily="18" charset="0"/>
                <a:ea typeface="Times New Roman" panose="02020603050405020304" pitchFamily="18" charset="0"/>
              </a:rPr>
              <a:t> toolbox is integrated. </a:t>
            </a:r>
          </a:p>
          <a:p>
            <a:pPr algn="just">
              <a:lnSpc>
                <a:spcPct val="150000"/>
              </a:lnSpc>
              <a:buNone/>
            </a:pP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US" sz="1100" spc="10" dirty="0">
                <a:solidFill>
                  <a:srgbClr val="000000"/>
                </a:solidFill>
                <a:effectLst/>
                <a:latin typeface="Times New Roman" panose="02020603050405020304" pitchFamily="18" charset="0"/>
                <a:ea typeface="Times New Roman" panose="02020603050405020304" pitchFamily="18" charset="0"/>
              </a:rPr>
              <a:t>        Simulink provides a visual interface with customizable block libraries, enabling users to build models by connecting blocks that represent mathematical and logical operations, physical components, and other system elements.</a:t>
            </a:r>
            <a:r>
              <a:rPr lang="en-US" sz="1100" dirty="0">
                <a:effectLst/>
                <a:latin typeface="Times New Roman" panose="02020603050405020304" pitchFamily="18" charset="0"/>
                <a:ea typeface="Times New Roman" panose="02020603050405020304" pitchFamily="18" charset="0"/>
              </a:rPr>
              <a:t> It allows users to build virtual prototypes, explore design concepts, and generate code for embedded systems. Simulink is integrated with MATLAB, enabling users to incorporate MATLAB code and analyze simulation results within MATLAB.</a:t>
            </a:r>
            <a:endParaRPr lang="en-IN" sz="1100" dirty="0">
              <a:effectLst/>
              <a:latin typeface="Times New Roman" panose="02020603050405020304" pitchFamily="18" charset="0"/>
              <a:ea typeface="Times New Roman" panose="02020603050405020304" pitchFamily="18" charset="0"/>
            </a:endParaRPr>
          </a:p>
          <a:p>
            <a:pPr marL="8890" algn="just">
              <a:lnSpc>
                <a:spcPct val="150000"/>
              </a:lnSpc>
              <a:spcBef>
                <a:spcPts val="295"/>
              </a:spcBef>
              <a:buNone/>
            </a:pPr>
            <a:r>
              <a:rPr lang="en-US" sz="1100" b="0" dirty="0">
                <a:effectLst/>
                <a:latin typeface="Times New Roman" panose="02020603050405020304" pitchFamily="18" charset="0"/>
                <a:ea typeface="Times New Roman" panose="02020603050405020304" pitchFamily="18" charset="0"/>
              </a:rPr>
              <a:t>        According to data from 2004, MATLAB had approximately one million users spanning various fields including engineering, science, and economics. This software is prevalent in both academic and research institutions, as well as industrial companies, demonstrating its broad usage across sectors. </a:t>
            </a:r>
            <a:endParaRPr lang="en-IN" sz="1100" b="1"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5C1B1BA0-16E3-289A-8DB4-DB59FB58E53F}"/>
              </a:ext>
            </a:extLst>
          </p:cNvPr>
          <p:cNvSpPr txBox="1"/>
          <p:nvPr/>
        </p:nvSpPr>
        <p:spPr>
          <a:xfrm>
            <a:off x="282674" y="6714659"/>
            <a:ext cx="4424941" cy="261610"/>
          </a:xfrm>
          <a:prstGeom prst="rect">
            <a:avLst/>
          </a:prstGeom>
          <a:noFill/>
        </p:spPr>
        <p:txBody>
          <a:bodyPr wrap="square">
            <a:spAutoFit/>
          </a:bodyPr>
          <a:lstStyle/>
          <a:p>
            <a:pPr marL="521335" algn="just">
              <a:spcBef>
                <a:spcPts val="450"/>
              </a:spcBef>
              <a:buNone/>
            </a:pPr>
            <a:r>
              <a:rPr lang="en-US" sz="1100" b="1" dirty="0">
                <a:effectLst/>
                <a:latin typeface="Times New Roman" panose="02020603050405020304" pitchFamily="18" charset="0"/>
                <a:ea typeface="Times New Roman" panose="02020603050405020304" pitchFamily="18" charset="0"/>
              </a:rPr>
              <a:t>4.2.</a:t>
            </a:r>
            <a:r>
              <a:rPr lang="en-US" sz="1100" b="1" dirty="0">
                <a:latin typeface="Times New Roman" panose="02020603050405020304" pitchFamily="18" charset="0"/>
                <a:ea typeface="Times New Roman" panose="02020603050405020304" pitchFamily="18" charset="0"/>
              </a:rPr>
              <a:t>1</a:t>
            </a:r>
            <a:r>
              <a:rPr lang="en-US" sz="1100" b="1" spc="10" dirty="0">
                <a:effectLst/>
                <a:latin typeface="Times New Roman" panose="02020603050405020304" pitchFamily="18" charset="0"/>
                <a:ea typeface="Times New Roman" panose="02020603050405020304" pitchFamily="18" charset="0"/>
              </a:rPr>
              <a:t>    </a:t>
            </a:r>
            <a:r>
              <a:rPr lang="en-US" sz="1100" b="1" spc="-10" dirty="0">
                <a:effectLst/>
                <a:latin typeface="Times New Roman" panose="02020603050405020304" pitchFamily="18" charset="0"/>
                <a:ea typeface="Times New Roman" panose="02020603050405020304" pitchFamily="18" charset="0"/>
              </a:rPr>
              <a:t>HISTORY</a:t>
            </a:r>
            <a:endParaRPr lang="en-IN" sz="1100" b="1" dirty="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C4F4558C-C93C-E597-81A3-C02BA8743167}"/>
              </a:ext>
            </a:extLst>
          </p:cNvPr>
          <p:cNvSpPr txBox="1"/>
          <p:nvPr/>
        </p:nvSpPr>
        <p:spPr>
          <a:xfrm>
            <a:off x="1172763" y="7085453"/>
            <a:ext cx="5375992" cy="1839350"/>
          </a:xfrm>
          <a:prstGeom prst="rect">
            <a:avLst/>
          </a:prstGeom>
          <a:noFill/>
        </p:spPr>
        <p:txBody>
          <a:bodyPr wrap="square">
            <a:spAutoFit/>
          </a:bodyPr>
          <a:lstStyle/>
          <a:p>
            <a:pPr algn="just">
              <a:lnSpc>
                <a:spcPct val="150000"/>
              </a:lnSpc>
              <a:buNone/>
            </a:pPr>
            <a:r>
              <a:rPr lang="en-US" sz="1100" dirty="0">
                <a:solidFill>
                  <a:srgbClr val="000000"/>
                </a:solidFill>
                <a:effectLst/>
                <a:latin typeface="Times New Roman" panose="02020603050405020304" pitchFamily="18" charset="0"/>
                <a:ea typeface="Times New Roman" panose="02020603050405020304" pitchFamily="18" charset="0"/>
              </a:rPr>
              <a:t>          MATLAB was initially introduced by Cleve Moler in the late 1970s at the University of New Mexico, aiming to provide students access to LINPACK and EISPACK without needing to learn Fortran. It gained popularity among applied mathematicians and other academics. In 1983, Jack Little, upon seeing its potential, joined Moler and Steve Bangert. They improved MATLAB in C, creating MathWorks in 1984 to further develop it. The rewritten libraries were initially called JACKPAC. In 2000, MATLAB was updated to use the newer LAPACK libraries for matrix computations. </a:t>
            </a:r>
            <a:endParaRPr lang="en-IN" sz="1100" dirty="0">
              <a:effectLst/>
              <a:latin typeface="Times New Roman" panose="02020603050405020304" pitchFamily="18" charset="0"/>
              <a:ea typeface="Times New Roman" panose="02020603050405020304" pitchFamily="18" charset="0"/>
            </a:endParaRPr>
          </a:p>
        </p:txBody>
      </p:sp>
      <p:sp>
        <p:nvSpPr>
          <p:cNvPr id="3" name="TextBox 2">
            <a:extLst>
              <a:ext uri="{FF2B5EF4-FFF2-40B4-BE49-F238E27FC236}">
                <a16:creationId xmlns:a16="http://schemas.microsoft.com/office/drawing/2014/main" id="{CF733623-24C5-504F-62B5-19C652DA53DC}"/>
              </a:ext>
            </a:extLst>
          </p:cNvPr>
          <p:cNvSpPr txBox="1"/>
          <p:nvPr/>
        </p:nvSpPr>
        <p:spPr>
          <a:xfrm>
            <a:off x="3275464" y="9450659"/>
            <a:ext cx="3596184" cy="230832"/>
          </a:xfrm>
          <a:prstGeom prst="rect">
            <a:avLst/>
          </a:prstGeom>
          <a:noFill/>
        </p:spPr>
        <p:txBody>
          <a:bodyPr wrap="square">
            <a:spAutoFit/>
          </a:bodyPr>
          <a:lstStyle/>
          <a:p>
            <a:r>
              <a:rPr lang="en-US" sz="900" dirty="0">
                <a:latin typeface="Times New Roman" panose="02020603050405020304" pitchFamily="18" charset="0"/>
              </a:rPr>
              <a:t>33</a:t>
            </a:r>
            <a:endParaRPr lang="en-IN" sz="900" dirty="0"/>
          </a:p>
        </p:txBody>
      </p:sp>
    </p:spTree>
    <p:extLst>
      <p:ext uri="{BB962C8B-B14F-4D97-AF65-F5344CB8AC3E}">
        <p14:creationId xmlns:p14="http://schemas.microsoft.com/office/powerpoint/2010/main" val="41013051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926B055-E723-3510-DF10-39B18D196525}"/>
              </a:ext>
            </a:extLst>
          </p:cNvPr>
          <p:cNvSpPr txBox="1"/>
          <p:nvPr/>
        </p:nvSpPr>
        <p:spPr>
          <a:xfrm>
            <a:off x="1064525" y="531645"/>
            <a:ext cx="5500048" cy="2170209"/>
          </a:xfrm>
          <a:prstGeom prst="rect">
            <a:avLst/>
          </a:prstGeom>
          <a:noFill/>
        </p:spPr>
        <p:txBody>
          <a:bodyPr wrap="square">
            <a:spAutoFit/>
          </a:bodyPr>
          <a:lstStyle/>
          <a:p>
            <a:pPr marL="8890" algn="just">
              <a:lnSpc>
                <a:spcPct val="150000"/>
              </a:lnSpc>
              <a:spcBef>
                <a:spcPts val="295"/>
              </a:spcBef>
              <a:buNone/>
            </a:pPr>
            <a:r>
              <a:rPr lang="en-US" sz="1100" b="0" dirty="0">
                <a:effectLst/>
                <a:latin typeface="Times New Roman" panose="02020603050405020304" pitchFamily="18" charset="0"/>
                <a:ea typeface="Times New Roman" panose="02020603050405020304" pitchFamily="18" charset="0"/>
              </a:rPr>
              <a:t>          MATLAB, initially popular among control engineering specialists, expanded its reach to diverse fields like education and image processing. It's now widely used in teaching linear algebra and numerical analysis, as well as by scientists in image processing. </a:t>
            </a:r>
            <a:endParaRPr lang="en-IN" sz="1100" b="1" dirty="0">
              <a:effectLst/>
              <a:latin typeface="Times New Roman" panose="02020603050405020304" pitchFamily="18" charset="0"/>
              <a:ea typeface="Times New Roman" panose="02020603050405020304" pitchFamily="18" charset="0"/>
            </a:endParaRPr>
          </a:p>
          <a:p>
            <a:pPr marL="8890" algn="just">
              <a:lnSpc>
                <a:spcPct val="150000"/>
              </a:lnSpc>
              <a:spcBef>
                <a:spcPts val="295"/>
              </a:spcBef>
              <a:buNone/>
            </a:pPr>
            <a:r>
              <a:rPr lang="en-US" sz="1100" b="0" dirty="0">
                <a:effectLst/>
                <a:latin typeface="Times New Roman" panose="02020603050405020304" pitchFamily="18" charset="0"/>
                <a:ea typeface="Times New Roman" panose="02020603050405020304" pitchFamily="18" charset="0"/>
              </a:rPr>
              <a:t> </a:t>
            </a:r>
            <a:endParaRPr lang="en-IN" sz="1100" b="1" dirty="0">
              <a:effectLst/>
              <a:latin typeface="Times New Roman" panose="02020603050405020304" pitchFamily="18" charset="0"/>
              <a:ea typeface="Times New Roman" panose="02020603050405020304" pitchFamily="18" charset="0"/>
            </a:endParaRPr>
          </a:p>
          <a:p>
            <a:pPr marL="8890" algn="just">
              <a:lnSpc>
                <a:spcPct val="150000"/>
              </a:lnSpc>
              <a:spcBef>
                <a:spcPts val="295"/>
              </a:spcBef>
              <a:buNone/>
            </a:pPr>
            <a:r>
              <a:rPr lang="en-US" sz="1100" b="0" dirty="0">
                <a:effectLst/>
                <a:latin typeface="Times New Roman" panose="02020603050405020304" pitchFamily="18" charset="0"/>
                <a:ea typeface="Times New Roman" panose="02020603050405020304" pitchFamily="18" charset="0"/>
              </a:rPr>
              <a:t>          Initially developed for control engineering, MATLAB's capabilities in matrix manipulation, algorithm development, and data visualization quickly attracted researchers and practitioners in various domains. Its ease of use and powerful numerical computation features made it a valuable tool for scientists and engineers. </a:t>
            </a:r>
            <a:endParaRPr lang="en-IN" sz="1100" b="1"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4830AE8E-273F-92E5-0033-566BE2D19F89}"/>
              </a:ext>
            </a:extLst>
          </p:cNvPr>
          <p:cNvSpPr txBox="1"/>
          <p:nvPr/>
        </p:nvSpPr>
        <p:spPr>
          <a:xfrm>
            <a:off x="282674" y="2961513"/>
            <a:ext cx="4424941" cy="261610"/>
          </a:xfrm>
          <a:prstGeom prst="rect">
            <a:avLst/>
          </a:prstGeom>
          <a:noFill/>
        </p:spPr>
        <p:txBody>
          <a:bodyPr wrap="square">
            <a:spAutoFit/>
          </a:bodyPr>
          <a:lstStyle/>
          <a:p>
            <a:pPr marL="521335" algn="just">
              <a:spcBef>
                <a:spcPts val="450"/>
              </a:spcBef>
              <a:buNone/>
            </a:pPr>
            <a:r>
              <a:rPr lang="en-US" sz="1100" b="1" dirty="0">
                <a:effectLst/>
                <a:latin typeface="Times New Roman" panose="02020603050405020304" pitchFamily="18" charset="0"/>
                <a:ea typeface="Times New Roman" panose="02020603050405020304" pitchFamily="18" charset="0"/>
              </a:rPr>
              <a:t>4.2.</a:t>
            </a:r>
            <a:r>
              <a:rPr lang="en-US" sz="1100" b="1" dirty="0">
                <a:latin typeface="Times New Roman" panose="02020603050405020304" pitchFamily="18" charset="0"/>
                <a:ea typeface="Times New Roman" panose="02020603050405020304" pitchFamily="18" charset="0"/>
              </a:rPr>
              <a:t>2</a:t>
            </a:r>
            <a:r>
              <a:rPr lang="en-US" sz="1100" b="1" spc="10" dirty="0">
                <a:effectLst/>
                <a:latin typeface="Times New Roman" panose="02020603050405020304" pitchFamily="18" charset="0"/>
                <a:ea typeface="Times New Roman" panose="02020603050405020304" pitchFamily="18" charset="0"/>
              </a:rPr>
              <a:t>   </a:t>
            </a:r>
            <a:r>
              <a:rPr lang="en-US" sz="1100" b="1" spc="-10" dirty="0">
                <a:latin typeface="Times New Roman" panose="02020603050405020304" pitchFamily="18" charset="0"/>
                <a:ea typeface="Times New Roman" panose="02020603050405020304" pitchFamily="18" charset="0"/>
              </a:rPr>
              <a:t>SYNTAX</a:t>
            </a:r>
            <a:endParaRPr lang="en-IN" sz="1100" b="1" dirty="0">
              <a:effectLst/>
              <a:latin typeface="Times New Roman" panose="02020603050405020304" pitchFamily="18" charset="0"/>
              <a:ea typeface="Times New Roman" panose="02020603050405020304" pitchFamily="18" charset="0"/>
            </a:endParaRPr>
          </a:p>
        </p:txBody>
      </p:sp>
      <p:sp>
        <p:nvSpPr>
          <p:cNvPr id="8" name="TextBox 7">
            <a:extLst>
              <a:ext uri="{FF2B5EF4-FFF2-40B4-BE49-F238E27FC236}">
                <a16:creationId xmlns:a16="http://schemas.microsoft.com/office/drawing/2014/main" id="{9A111108-CFDB-F8A5-988D-FCDDB98634BF}"/>
              </a:ext>
            </a:extLst>
          </p:cNvPr>
          <p:cNvSpPr txBox="1"/>
          <p:nvPr/>
        </p:nvSpPr>
        <p:spPr>
          <a:xfrm>
            <a:off x="1064525" y="3367758"/>
            <a:ext cx="5500048" cy="1077411"/>
          </a:xfrm>
          <a:prstGeom prst="rect">
            <a:avLst/>
          </a:prstGeom>
          <a:noFill/>
        </p:spPr>
        <p:txBody>
          <a:bodyPr wrap="square">
            <a:spAutoFit/>
          </a:bodyPr>
          <a:lstStyle/>
          <a:p>
            <a:pPr algn="just">
              <a:lnSpc>
                <a:spcPct val="150000"/>
              </a:lnSpc>
              <a:buNone/>
            </a:pPr>
            <a:r>
              <a:rPr lang="en-US" sz="1100" dirty="0">
                <a:solidFill>
                  <a:srgbClr val="000000"/>
                </a:solidFill>
                <a:effectLst/>
                <a:latin typeface="Times New Roman" panose="02020603050405020304" pitchFamily="18" charset="0"/>
                <a:ea typeface="Times New Roman" panose="02020603050405020304" pitchFamily="18" charset="0"/>
              </a:rPr>
              <a:t>          MATLAB, a programming and numeric computing platform, primarily utilizes its own language. Users interact with MATLAB by either typing commands directly into the Command Window (acting as an interactive mathematical shell) or by running scripts (text files holding MATLAB code and functions).</a:t>
            </a:r>
            <a:r>
              <a:rPr lang="en-US" sz="1100" dirty="0">
                <a:solidFill>
                  <a:srgbClr val="000000"/>
                </a:solidFill>
                <a:effectLst/>
                <a:latin typeface="Arial" panose="020B0604020202020204" pitchFamily="34"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p:txBody>
      </p:sp>
      <p:sp>
        <p:nvSpPr>
          <p:cNvPr id="9" name="TextBox 8">
            <a:extLst>
              <a:ext uri="{FF2B5EF4-FFF2-40B4-BE49-F238E27FC236}">
                <a16:creationId xmlns:a16="http://schemas.microsoft.com/office/drawing/2014/main" id="{5F590B52-190B-A8F3-EE76-94C005F43548}"/>
              </a:ext>
            </a:extLst>
          </p:cNvPr>
          <p:cNvSpPr txBox="1"/>
          <p:nvPr/>
        </p:nvSpPr>
        <p:spPr>
          <a:xfrm>
            <a:off x="284946" y="4656119"/>
            <a:ext cx="4424941" cy="261610"/>
          </a:xfrm>
          <a:prstGeom prst="rect">
            <a:avLst/>
          </a:prstGeom>
          <a:noFill/>
        </p:spPr>
        <p:txBody>
          <a:bodyPr wrap="square">
            <a:spAutoFit/>
          </a:bodyPr>
          <a:lstStyle/>
          <a:p>
            <a:pPr marL="521335" algn="just">
              <a:spcBef>
                <a:spcPts val="450"/>
              </a:spcBef>
              <a:buNone/>
            </a:pPr>
            <a:r>
              <a:rPr lang="en-US" sz="1100" b="1" dirty="0">
                <a:effectLst/>
                <a:latin typeface="Times New Roman" panose="02020603050405020304" pitchFamily="18" charset="0"/>
                <a:ea typeface="Times New Roman" panose="02020603050405020304" pitchFamily="18" charset="0"/>
              </a:rPr>
              <a:t>4.2.3 </a:t>
            </a:r>
            <a:r>
              <a:rPr lang="en-US" sz="1100" b="1" spc="10" dirty="0">
                <a:effectLst/>
                <a:latin typeface="Times New Roman" panose="02020603050405020304" pitchFamily="18" charset="0"/>
                <a:ea typeface="Times New Roman" panose="02020603050405020304" pitchFamily="18" charset="0"/>
              </a:rPr>
              <a:t>  </a:t>
            </a:r>
            <a:r>
              <a:rPr lang="en-US" sz="1100" b="1" spc="-10" dirty="0">
                <a:effectLst/>
                <a:latin typeface="Times New Roman" panose="02020603050405020304" pitchFamily="18" charset="0"/>
                <a:ea typeface="Times New Roman" panose="02020603050405020304" pitchFamily="18" charset="0"/>
              </a:rPr>
              <a:t>VARIABLES</a:t>
            </a:r>
            <a:endParaRPr lang="en-IN" sz="1100" b="1" dirty="0">
              <a:effectLst/>
              <a:latin typeface="Times New Roman" panose="02020603050405020304" pitchFamily="18" charset="0"/>
              <a:ea typeface="Times New Roman" panose="02020603050405020304" pitchFamily="18" charset="0"/>
            </a:endParaRPr>
          </a:p>
        </p:txBody>
      </p:sp>
      <p:sp>
        <p:nvSpPr>
          <p:cNvPr id="11" name="TextBox 10">
            <a:extLst>
              <a:ext uri="{FF2B5EF4-FFF2-40B4-BE49-F238E27FC236}">
                <a16:creationId xmlns:a16="http://schemas.microsoft.com/office/drawing/2014/main" id="{6CE30135-885B-D3DF-5B8C-08EC62573650}"/>
              </a:ext>
            </a:extLst>
          </p:cNvPr>
          <p:cNvSpPr txBox="1"/>
          <p:nvPr/>
        </p:nvSpPr>
        <p:spPr>
          <a:xfrm>
            <a:off x="1064525" y="5131389"/>
            <a:ext cx="5500047" cy="2097434"/>
          </a:xfrm>
          <a:prstGeom prst="rect">
            <a:avLst/>
          </a:prstGeom>
          <a:noFill/>
        </p:spPr>
        <p:txBody>
          <a:bodyPr wrap="square">
            <a:spAutoFit/>
          </a:bodyPr>
          <a:lstStyle/>
          <a:p>
            <a:pPr algn="just">
              <a:lnSpc>
                <a:spcPct val="150000"/>
              </a:lnSpc>
            </a:pPr>
            <a:r>
              <a:rPr lang="en-US" sz="1100" dirty="0">
                <a:effectLst/>
                <a:latin typeface="Times New Roman" panose="02020603050405020304" pitchFamily="18" charset="0"/>
                <a:ea typeface="Times New Roman" panose="02020603050405020304" pitchFamily="18" charset="0"/>
              </a:rPr>
              <a:t>            In MATLAB, variables are assigned values utilizing the equals sign (=), and it's considered a weakly typed and dynamically typed language. This means that variable types are implicitly converted, and you don't need to declare a variable's type before assigning it, except when dealing with symbolic objects. The type of a variable can also  </a:t>
            </a:r>
            <a:r>
              <a:rPr lang="en-US" altLang="en-US" sz="1100" dirty="0">
                <a:latin typeface="Times New Roman" panose="02020603050405020304" pitchFamily="18" charset="0"/>
                <a:ea typeface="Times New Roman" panose="02020603050405020304" pitchFamily="18" charset="0"/>
                <a:cs typeface="Times New Roman" panose="02020603050405020304" pitchFamily="18" charset="0"/>
              </a:rPr>
              <a:t>change during program execution. Values can originate from constants, calculations using other variables, or the results of functions. The assignment operator (=) in MATLAB is used to assign a value to a variable. For instance, a = 3 assigns the integer value 3 to the variable a.</a:t>
            </a:r>
            <a:r>
              <a:rPr lang="en-US" altLang="en-US" sz="300" dirty="0"/>
              <a:t> </a:t>
            </a:r>
            <a:endParaRPr lang="en-US" altLang="en-US" sz="1600" dirty="0">
              <a:latin typeface="Arial" panose="020B0604020202020204" pitchFamily="34" charset="0"/>
            </a:endParaRPr>
          </a:p>
          <a:p>
            <a:pPr algn="just">
              <a:lnSpc>
                <a:spcPct val="150000"/>
              </a:lnSpc>
            </a:pPr>
            <a:endParaRPr lang="en-IN" sz="1100" dirty="0"/>
          </a:p>
        </p:txBody>
      </p:sp>
      <p:sp>
        <p:nvSpPr>
          <p:cNvPr id="13" name="TextBox 12">
            <a:extLst>
              <a:ext uri="{FF2B5EF4-FFF2-40B4-BE49-F238E27FC236}">
                <a16:creationId xmlns:a16="http://schemas.microsoft.com/office/drawing/2014/main" id="{03628221-6180-4E2B-ECAC-C985F6B1CC4E}"/>
              </a:ext>
            </a:extLst>
          </p:cNvPr>
          <p:cNvSpPr txBox="1"/>
          <p:nvPr/>
        </p:nvSpPr>
        <p:spPr>
          <a:xfrm>
            <a:off x="293428" y="7228823"/>
            <a:ext cx="4424941" cy="261610"/>
          </a:xfrm>
          <a:prstGeom prst="rect">
            <a:avLst/>
          </a:prstGeom>
          <a:noFill/>
        </p:spPr>
        <p:txBody>
          <a:bodyPr wrap="square">
            <a:spAutoFit/>
          </a:bodyPr>
          <a:lstStyle/>
          <a:p>
            <a:pPr marL="521335" algn="just">
              <a:spcBef>
                <a:spcPts val="450"/>
              </a:spcBef>
              <a:buNone/>
            </a:pPr>
            <a:r>
              <a:rPr lang="en-US" sz="1100" b="1" dirty="0">
                <a:effectLst/>
                <a:latin typeface="Times New Roman" panose="02020603050405020304" pitchFamily="18" charset="0"/>
                <a:ea typeface="Times New Roman" panose="02020603050405020304" pitchFamily="18" charset="0"/>
              </a:rPr>
              <a:t>4.2.</a:t>
            </a:r>
            <a:r>
              <a:rPr lang="en-US" sz="1100" b="1" dirty="0">
                <a:latin typeface="Times New Roman" panose="02020603050405020304" pitchFamily="18" charset="0"/>
                <a:ea typeface="Times New Roman" panose="02020603050405020304" pitchFamily="18" charset="0"/>
              </a:rPr>
              <a:t>4</a:t>
            </a:r>
            <a:r>
              <a:rPr lang="en-US" sz="1100" b="1" dirty="0">
                <a:effectLst/>
                <a:latin typeface="Times New Roman" panose="02020603050405020304" pitchFamily="18" charset="0"/>
                <a:ea typeface="Times New Roman" panose="02020603050405020304" pitchFamily="18" charset="0"/>
              </a:rPr>
              <a:t> </a:t>
            </a:r>
            <a:r>
              <a:rPr lang="en-US" sz="1100" b="1" spc="10" dirty="0">
                <a:effectLst/>
                <a:latin typeface="Times New Roman" panose="02020603050405020304" pitchFamily="18" charset="0"/>
                <a:ea typeface="Times New Roman" panose="02020603050405020304" pitchFamily="18" charset="0"/>
              </a:rPr>
              <a:t>  </a:t>
            </a:r>
            <a:r>
              <a:rPr lang="en-US" sz="1100" b="1" spc="-10" dirty="0">
                <a:effectLst/>
                <a:latin typeface="Times New Roman" panose="02020603050405020304" pitchFamily="18" charset="0"/>
                <a:ea typeface="Times New Roman" panose="02020603050405020304" pitchFamily="18" charset="0"/>
              </a:rPr>
              <a:t>VECTORS / MATRICES</a:t>
            </a:r>
            <a:endParaRPr lang="en-IN" sz="1100" b="1" dirty="0">
              <a:effectLst/>
              <a:latin typeface="Times New Roman" panose="02020603050405020304" pitchFamily="18" charset="0"/>
              <a:ea typeface="Times New Roman" panose="02020603050405020304" pitchFamily="18" charset="0"/>
            </a:endParaRPr>
          </a:p>
        </p:txBody>
      </p:sp>
      <p:sp>
        <p:nvSpPr>
          <p:cNvPr id="15" name="TextBox 14">
            <a:extLst>
              <a:ext uri="{FF2B5EF4-FFF2-40B4-BE49-F238E27FC236}">
                <a16:creationId xmlns:a16="http://schemas.microsoft.com/office/drawing/2014/main" id="{B806A453-0C0C-62F6-45C6-3BE33637C49B}"/>
              </a:ext>
            </a:extLst>
          </p:cNvPr>
          <p:cNvSpPr txBox="1"/>
          <p:nvPr/>
        </p:nvSpPr>
        <p:spPr>
          <a:xfrm>
            <a:off x="928047" y="7633148"/>
            <a:ext cx="5500047" cy="1331518"/>
          </a:xfrm>
          <a:prstGeom prst="rect">
            <a:avLst/>
          </a:prstGeom>
          <a:noFill/>
        </p:spPr>
        <p:txBody>
          <a:bodyPr wrap="square">
            <a:spAutoFit/>
          </a:bodyPr>
          <a:lstStyle/>
          <a:p>
            <a:pPr marL="292100" algn="just">
              <a:lnSpc>
                <a:spcPct val="150000"/>
              </a:lnSpc>
              <a:spcBef>
                <a:spcPts val="135"/>
              </a:spcBef>
              <a:buNone/>
            </a:pPr>
            <a:r>
              <a:rPr lang="en-US" sz="1100" b="0" dirty="0">
                <a:effectLst/>
                <a:latin typeface="Times New Roman" panose="02020603050405020304" pitchFamily="18" charset="0"/>
                <a:ea typeface="Times New Roman" panose="02020603050405020304" pitchFamily="18" charset="0"/>
              </a:rPr>
              <a:t>        In MATLAB, vectors are fundamental data structures used to represent ordered lists of numbers. They can be either row vectors (1xN) or column vectors (Nx1), formed by square brackets and elements divided by spaces or commas for rows, and semicolons for columns. MATLAB offers different methods for creating, manipulating, and operating on vectors, making them necessary for data analytics and  mathematical  computations.</a:t>
            </a:r>
            <a:endParaRPr lang="en-IN" sz="1100" b="1" dirty="0">
              <a:effectLst/>
              <a:latin typeface="Times New Roman" panose="02020603050405020304" pitchFamily="18" charset="0"/>
              <a:ea typeface="Times New Roman" panose="02020603050405020304" pitchFamily="18" charset="0"/>
            </a:endParaRPr>
          </a:p>
        </p:txBody>
      </p:sp>
      <p:sp>
        <p:nvSpPr>
          <p:cNvPr id="2" name="TextBox 1">
            <a:extLst>
              <a:ext uri="{FF2B5EF4-FFF2-40B4-BE49-F238E27FC236}">
                <a16:creationId xmlns:a16="http://schemas.microsoft.com/office/drawing/2014/main" id="{C38A5E45-4810-FCAC-F886-B3B1D3B63FFB}"/>
              </a:ext>
            </a:extLst>
          </p:cNvPr>
          <p:cNvSpPr txBox="1"/>
          <p:nvPr/>
        </p:nvSpPr>
        <p:spPr>
          <a:xfrm>
            <a:off x="3275464" y="9450659"/>
            <a:ext cx="3596184" cy="230832"/>
          </a:xfrm>
          <a:prstGeom prst="rect">
            <a:avLst/>
          </a:prstGeom>
          <a:noFill/>
        </p:spPr>
        <p:txBody>
          <a:bodyPr wrap="square">
            <a:spAutoFit/>
          </a:bodyPr>
          <a:lstStyle/>
          <a:p>
            <a:r>
              <a:rPr lang="en-US" sz="900" dirty="0">
                <a:latin typeface="Times New Roman" panose="02020603050405020304" pitchFamily="18" charset="0"/>
              </a:rPr>
              <a:t>34</a:t>
            </a:r>
            <a:endParaRPr lang="en-IN" sz="900" dirty="0"/>
          </a:p>
        </p:txBody>
      </p:sp>
    </p:spTree>
    <p:extLst>
      <p:ext uri="{BB962C8B-B14F-4D97-AF65-F5344CB8AC3E}">
        <p14:creationId xmlns:p14="http://schemas.microsoft.com/office/powerpoint/2010/main" val="25868396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106854-0AD2-05B3-8479-D140FADD92FD}"/>
              </a:ext>
            </a:extLst>
          </p:cNvPr>
          <p:cNvSpPr txBox="1"/>
          <p:nvPr/>
        </p:nvSpPr>
        <p:spPr>
          <a:xfrm>
            <a:off x="293428" y="814358"/>
            <a:ext cx="4424941" cy="261610"/>
          </a:xfrm>
          <a:prstGeom prst="rect">
            <a:avLst/>
          </a:prstGeom>
          <a:noFill/>
        </p:spPr>
        <p:txBody>
          <a:bodyPr wrap="square">
            <a:spAutoFit/>
          </a:bodyPr>
          <a:lstStyle/>
          <a:p>
            <a:pPr marL="521335" algn="just">
              <a:spcBef>
                <a:spcPts val="450"/>
              </a:spcBef>
              <a:buNone/>
            </a:pPr>
            <a:r>
              <a:rPr lang="en-US" sz="1100" b="1" dirty="0">
                <a:effectLst/>
                <a:latin typeface="Times New Roman" panose="02020603050405020304" pitchFamily="18" charset="0"/>
                <a:ea typeface="Times New Roman" panose="02020603050405020304" pitchFamily="18" charset="0"/>
              </a:rPr>
              <a:t>4.2.5</a:t>
            </a:r>
            <a:r>
              <a:rPr lang="en-US" sz="1100" b="1" spc="10" dirty="0">
                <a:effectLst/>
                <a:latin typeface="Times New Roman" panose="02020603050405020304" pitchFamily="18" charset="0"/>
                <a:ea typeface="Times New Roman" panose="02020603050405020304" pitchFamily="18" charset="0"/>
              </a:rPr>
              <a:t>  </a:t>
            </a:r>
            <a:r>
              <a:rPr lang="en-US" sz="1100" b="1" spc="-10" dirty="0">
                <a:latin typeface="Times New Roman" panose="02020603050405020304" pitchFamily="18" charset="0"/>
                <a:ea typeface="Times New Roman" panose="02020603050405020304" pitchFamily="18" charset="0"/>
              </a:rPr>
              <a:t>STRUCTURES</a:t>
            </a:r>
            <a:endParaRPr lang="en-IN" sz="1100" b="1" dirty="0">
              <a:effectLst/>
              <a:latin typeface="Times New Roman" panose="02020603050405020304" pitchFamily="18" charset="0"/>
              <a:ea typeface="Times New Roman" panose="02020603050405020304" pitchFamily="18" charset="0"/>
            </a:endParaRPr>
          </a:p>
        </p:txBody>
      </p:sp>
      <p:sp>
        <p:nvSpPr>
          <p:cNvPr id="4" name="TextBox 3">
            <a:extLst>
              <a:ext uri="{FF2B5EF4-FFF2-40B4-BE49-F238E27FC236}">
                <a16:creationId xmlns:a16="http://schemas.microsoft.com/office/drawing/2014/main" id="{E0948CA3-55A3-21FD-BA32-7B1C14C4C848}"/>
              </a:ext>
            </a:extLst>
          </p:cNvPr>
          <p:cNvSpPr txBox="1"/>
          <p:nvPr/>
        </p:nvSpPr>
        <p:spPr>
          <a:xfrm>
            <a:off x="924635" y="1075968"/>
            <a:ext cx="5462517" cy="2626745"/>
          </a:xfrm>
          <a:prstGeom prst="rect">
            <a:avLst/>
          </a:prstGeom>
          <a:noFill/>
        </p:spPr>
        <p:txBody>
          <a:bodyPr wrap="square">
            <a:spAutoFit/>
          </a:bodyPr>
          <a:lstStyle/>
          <a:p>
            <a:pPr marL="292100" algn="just">
              <a:lnSpc>
                <a:spcPct val="150000"/>
              </a:lnSpc>
              <a:spcBef>
                <a:spcPts val="135"/>
              </a:spcBef>
              <a:buNone/>
            </a:pPr>
            <a:r>
              <a:rPr lang="en-US" sz="1100" b="0" dirty="0">
                <a:effectLst/>
                <a:latin typeface="Times New Roman" panose="02020603050405020304" pitchFamily="18" charset="0"/>
                <a:ea typeface="Times New Roman" panose="02020603050405020304" pitchFamily="18" charset="0"/>
              </a:rPr>
              <a:t>           In MATLAB, structures are a powerful data type that permits you to group relevant data of  types under a single variable name. Think of them like a container holding various pieces of information, each labeled with a meaningful name called a field. This makes your code more organized and easier to understand, especially when dealing with complex data sets. </a:t>
            </a:r>
            <a:endParaRPr lang="en-IN" sz="1100" b="1" dirty="0">
              <a:effectLst/>
              <a:latin typeface="Times New Roman" panose="02020603050405020304" pitchFamily="18" charset="0"/>
              <a:ea typeface="Times New Roman" panose="02020603050405020304" pitchFamily="18" charset="0"/>
            </a:endParaRPr>
          </a:p>
          <a:p>
            <a:pPr marL="292100" algn="just">
              <a:lnSpc>
                <a:spcPct val="150000"/>
              </a:lnSpc>
              <a:spcBef>
                <a:spcPts val="135"/>
              </a:spcBef>
              <a:buNone/>
            </a:pPr>
            <a:r>
              <a:rPr lang="en-US" sz="1100" b="0" dirty="0">
                <a:effectLst/>
                <a:latin typeface="Times New Roman" panose="02020603050405020304" pitchFamily="18" charset="0"/>
                <a:ea typeface="Times New Roman" panose="02020603050405020304" pitchFamily="18" charset="0"/>
              </a:rPr>
              <a:t> </a:t>
            </a:r>
            <a:endParaRPr lang="en-IN" sz="1100" b="1" dirty="0">
              <a:effectLst/>
              <a:latin typeface="Times New Roman" panose="02020603050405020304" pitchFamily="18" charset="0"/>
              <a:ea typeface="Times New Roman" panose="02020603050405020304" pitchFamily="18" charset="0"/>
            </a:endParaRPr>
          </a:p>
          <a:p>
            <a:pPr marL="292100" algn="just">
              <a:lnSpc>
                <a:spcPct val="150000"/>
              </a:lnSpc>
              <a:spcBef>
                <a:spcPts val="135"/>
              </a:spcBef>
              <a:buNone/>
            </a:pPr>
            <a:r>
              <a:rPr lang="en-US" sz="1100" b="0" dirty="0">
                <a:effectLst/>
                <a:latin typeface="Times New Roman" panose="02020603050405020304" pitchFamily="18" charset="0"/>
                <a:ea typeface="Times New Roman" panose="02020603050405020304" pitchFamily="18" charset="0"/>
              </a:rPr>
              <a:t>            For example, imagine you want to store information about students. Instead of having separate variables like student name, student, and student, you could create a structure called student with fields like name, id, and </a:t>
            </a:r>
            <a:r>
              <a:rPr lang="en-US" sz="1100" b="0" dirty="0" err="1">
                <a:effectLst/>
                <a:latin typeface="Times New Roman" panose="02020603050405020304" pitchFamily="18" charset="0"/>
                <a:ea typeface="Times New Roman" panose="02020603050405020304" pitchFamily="18" charset="0"/>
              </a:rPr>
              <a:t>gpa</a:t>
            </a:r>
            <a:r>
              <a:rPr lang="en-US" sz="1100" b="0" dirty="0">
                <a:effectLst/>
                <a:latin typeface="Times New Roman" panose="02020603050405020304" pitchFamily="18" charset="0"/>
                <a:ea typeface="Times New Roman" panose="02020603050405020304" pitchFamily="18" charset="0"/>
              </a:rPr>
              <a:t>. This keeps all the student-related data together and simplifies data management</a:t>
            </a:r>
            <a:endParaRPr lang="en-IN" sz="1100" b="1"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F440CBAD-73AC-B31B-FA16-3621B9DACA8C}"/>
              </a:ext>
            </a:extLst>
          </p:cNvPr>
          <p:cNvSpPr txBox="1"/>
          <p:nvPr/>
        </p:nvSpPr>
        <p:spPr>
          <a:xfrm>
            <a:off x="295700" y="3982918"/>
            <a:ext cx="4424941" cy="261610"/>
          </a:xfrm>
          <a:prstGeom prst="rect">
            <a:avLst/>
          </a:prstGeom>
          <a:noFill/>
        </p:spPr>
        <p:txBody>
          <a:bodyPr wrap="square">
            <a:spAutoFit/>
          </a:bodyPr>
          <a:lstStyle/>
          <a:p>
            <a:pPr marL="521335" algn="just">
              <a:spcBef>
                <a:spcPts val="450"/>
              </a:spcBef>
              <a:buNone/>
            </a:pPr>
            <a:r>
              <a:rPr lang="en-US" sz="1100" b="1" dirty="0">
                <a:effectLst/>
                <a:latin typeface="Times New Roman" panose="02020603050405020304" pitchFamily="18" charset="0"/>
                <a:ea typeface="Times New Roman" panose="02020603050405020304" pitchFamily="18" charset="0"/>
              </a:rPr>
              <a:t>4.2.</a:t>
            </a:r>
            <a:r>
              <a:rPr lang="en-US" sz="1100" b="1" dirty="0">
                <a:latin typeface="Times New Roman" panose="02020603050405020304" pitchFamily="18" charset="0"/>
                <a:ea typeface="Times New Roman" panose="02020603050405020304" pitchFamily="18" charset="0"/>
              </a:rPr>
              <a:t>6</a:t>
            </a:r>
            <a:r>
              <a:rPr lang="en-US" sz="1100" b="1" spc="10" dirty="0">
                <a:effectLst/>
                <a:latin typeface="Times New Roman" panose="02020603050405020304" pitchFamily="18" charset="0"/>
                <a:ea typeface="Times New Roman" panose="02020603050405020304" pitchFamily="18" charset="0"/>
              </a:rPr>
              <a:t>  </a:t>
            </a:r>
            <a:r>
              <a:rPr lang="en-US" sz="1100" b="1" spc="-10" dirty="0">
                <a:latin typeface="Times New Roman" panose="02020603050405020304" pitchFamily="18" charset="0"/>
                <a:ea typeface="Times New Roman" panose="02020603050405020304" pitchFamily="18" charset="0"/>
              </a:rPr>
              <a:t>FUNCTIONS</a:t>
            </a:r>
            <a:endParaRPr lang="en-IN" sz="1100" b="1" dirty="0">
              <a:effectLst/>
              <a:latin typeface="Times New Roman" panose="02020603050405020304" pitchFamily="18" charset="0"/>
              <a:ea typeface="Times New Roman" panose="02020603050405020304" pitchFamily="18" charset="0"/>
            </a:endParaRPr>
          </a:p>
        </p:txBody>
      </p:sp>
      <p:sp>
        <p:nvSpPr>
          <p:cNvPr id="6" name="Rectangle 1">
            <a:extLst>
              <a:ext uri="{FF2B5EF4-FFF2-40B4-BE49-F238E27FC236}">
                <a16:creationId xmlns:a16="http://schemas.microsoft.com/office/drawing/2014/main" id="{A8FFB09B-B3F0-CC31-B2FB-F7FF5F3B1A65}"/>
              </a:ext>
            </a:extLst>
          </p:cNvPr>
          <p:cNvSpPr>
            <a:spLocks noChangeArrowheads="1"/>
          </p:cNvSpPr>
          <p:nvPr/>
        </p:nvSpPr>
        <p:spPr bwMode="auto">
          <a:xfrm>
            <a:off x="1252181" y="4415549"/>
            <a:ext cx="5134971" cy="13315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MATLAB incorporates elements of lambda calculus through the use of function handles, which act as references to functions. These handles can be created for functions defined in separate .m files, or for anonymous or nested functions. This allows for flexible function manipulation and passing, mirroring the concept of function abstraction and application in lambda calculus. </a:t>
            </a:r>
            <a:endPar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D901339-E7C5-3995-14BC-1CC781135E03}"/>
              </a:ext>
            </a:extLst>
          </p:cNvPr>
          <p:cNvSpPr txBox="1"/>
          <p:nvPr/>
        </p:nvSpPr>
        <p:spPr>
          <a:xfrm>
            <a:off x="297972" y="5964118"/>
            <a:ext cx="4424941" cy="261610"/>
          </a:xfrm>
          <a:prstGeom prst="rect">
            <a:avLst/>
          </a:prstGeom>
          <a:noFill/>
        </p:spPr>
        <p:txBody>
          <a:bodyPr wrap="square">
            <a:spAutoFit/>
          </a:bodyPr>
          <a:lstStyle/>
          <a:p>
            <a:pPr marL="521335" algn="just">
              <a:spcBef>
                <a:spcPts val="450"/>
              </a:spcBef>
              <a:buNone/>
            </a:pPr>
            <a:r>
              <a:rPr lang="en-US" sz="1100" b="1" dirty="0">
                <a:effectLst/>
                <a:latin typeface="Times New Roman" panose="02020603050405020304" pitchFamily="18" charset="0"/>
                <a:ea typeface="Times New Roman" panose="02020603050405020304" pitchFamily="18" charset="0"/>
              </a:rPr>
              <a:t>4.2.7</a:t>
            </a:r>
            <a:r>
              <a:rPr lang="en-US" sz="1100" b="1" spc="10" dirty="0">
                <a:effectLst/>
                <a:latin typeface="Times New Roman" panose="02020603050405020304" pitchFamily="18" charset="0"/>
                <a:ea typeface="Times New Roman" panose="02020603050405020304" pitchFamily="18" charset="0"/>
              </a:rPr>
              <a:t>  </a:t>
            </a:r>
            <a:r>
              <a:rPr lang="en-US" sz="1100" b="1" spc="-10" dirty="0">
                <a:latin typeface="Times New Roman" panose="02020603050405020304" pitchFamily="18" charset="0"/>
                <a:ea typeface="Times New Roman" panose="02020603050405020304" pitchFamily="18" charset="0"/>
              </a:rPr>
              <a:t>CLASSES</a:t>
            </a:r>
            <a:endParaRPr lang="en-IN" sz="1100" b="1" dirty="0">
              <a:effectLst/>
              <a:latin typeface="Times New Roman" panose="02020603050405020304" pitchFamily="18" charset="0"/>
              <a:ea typeface="Times New Roman" panose="02020603050405020304" pitchFamily="18" charset="0"/>
            </a:endParaRPr>
          </a:p>
        </p:txBody>
      </p:sp>
      <p:sp>
        <p:nvSpPr>
          <p:cNvPr id="9" name="TextBox 8">
            <a:extLst>
              <a:ext uri="{FF2B5EF4-FFF2-40B4-BE49-F238E27FC236}">
                <a16:creationId xmlns:a16="http://schemas.microsoft.com/office/drawing/2014/main" id="{B55B2CD2-DDE9-2F5F-7F35-97A859CCAF88}"/>
              </a:ext>
            </a:extLst>
          </p:cNvPr>
          <p:cNvSpPr txBox="1"/>
          <p:nvPr/>
        </p:nvSpPr>
        <p:spPr>
          <a:xfrm>
            <a:off x="1252181" y="6429178"/>
            <a:ext cx="5101195" cy="2716513"/>
          </a:xfrm>
          <a:prstGeom prst="rect">
            <a:avLst/>
          </a:prstGeom>
          <a:noFill/>
        </p:spPr>
        <p:txBody>
          <a:bodyPr wrap="square">
            <a:spAutoFit/>
          </a:bodyPr>
          <a:lstStyle/>
          <a:p>
            <a:pPr marL="10795" algn="just">
              <a:lnSpc>
                <a:spcPct val="150000"/>
              </a:lnSpc>
              <a:spcBef>
                <a:spcPts val="295"/>
              </a:spcBef>
              <a:buNone/>
            </a:pPr>
            <a:r>
              <a:rPr lang="en-US" sz="1100" b="0" dirty="0">
                <a:effectLst/>
                <a:latin typeface="Times New Roman" panose="02020603050405020304" pitchFamily="18" charset="0"/>
                <a:ea typeface="Times New Roman" panose="02020603050405020304" pitchFamily="18" charset="0"/>
              </a:rPr>
              <a:t>MATLAB supports object-oriented programming (OOP), allowing you to create custom data types and functions to model real-world objects and systems. </a:t>
            </a:r>
            <a:r>
              <a:rPr lang="en-US" sz="1100" b="0" dirty="0">
                <a:solidFill>
                  <a:srgbClr val="000000"/>
                </a:solidFill>
                <a:effectLst/>
                <a:latin typeface="Times New Roman" panose="02020603050405020304" pitchFamily="18" charset="0"/>
                <a:ea typeface="Times New Roman" panose="02020603050405020304" pitchFamily="18" charset="0"/>
              </a:rPr>
              <a:t>In MATLAB, a class serves as a blueprint for creating objects. It defines the properties (data) and methods (functions) that each object of that class will possess.</a:t>
            </a:r>
            <a:endParaRPr lang="en-IN" sz="1100" b="1" dirty="0">
              <a:effectLst/>
              <a:latin typeface="Times New Roman" panose="02020603050405020304" pitchFamily="18" charset="0"/>
              <a:ea typeface="Times New Roman" panose="02020603050405020304" pitchFamily="18" charset="0"/>
            </a:endParaRPr>
          </a:p>
          <a:p>
            <a:pPr marL="10795" algn="just">
              <a:lnSpc>
                <a:spcPct val="150000"/>
              </a:lnSpc>
              <a:spcBef>
                <a:spcPts val="295"/>
              </a:spcBef>
              <a:buNone/>
            </a:pPr>
            <a:r>
              <a:rPr lang="en-US" sz="1100" b="0" dirty="0">
                <a:effectLst/>
                <a:latin typeface="Times New Roman" panose="02020603050405020304" pitchFamily="18" charset="0"/>
                <a:ea typeface="Times New Roman" panose="02020603050405020304" pitchFamily="18" charset="0"/>
              </a:rPr>
              <a:t> </a:t>
            </a:r>
            <a:endParaRPr lang="en-IN" sz="1100" b="1" dirty="0">
              <a:effectLst/>
              <a:latin typeface="Times New Roman" panose="02020603050405020304" pitchFamily="18" charset="0"/>
              <a:ea typeface="Times New Roman" panose="02020603050405020304" pitchFamily="18" charset="0"/>
            </a:endParaRPr>
          </a:p>
          <a:p>
            <a:pPr marL="10795" algn="just">
              <a:lnSpc>
                <a:spcPct val="150000"/>
              </a:lnSpc>
              <a:spcBef>
                <a:spcPts val="295"/>
              </a:spcBef>
              <a:buNone/>
            </a:pPr>
            <a:r>
              <a:rPr lang="en-US" sz="1100" b="0" dirty="0">
                <a:effectLst/>
                <a:latin typeface="Times New Roman" panose="02020603050405020304" pitchFamily="18" charset="0"/>
                <a:ea typeface="Times New Roman" panose="02020603050405020304" pitchFamily="18" charset="0"/>
              </a:rPr>
              <a:t>MATLAB supports two kinds of classes:</a:t>
            </a:r>
            <a:endParaRPr lang="en-IN" sz="1100" b="1" dirty="0">
              <a:effectLst/>
              <a:latin typeface="Times New Roman" panose="02020603050405020304" pitchFamily="18" charset="0"/>
              <a:ea typeface="Times New Roman" panose="02020603050405020304" pitchFamily="18" charset="0"/>
            </a:endParaRPr>
          </a:p>
          <a:p>
            <a:pPr marL="342900" lvl="0" indent="-342900" algn="just">
              <a:lnSpc>
                <a:spcPct val="150000"/>
              </a:lnSpc>
              <a:spcBef>
                <a:spcPts val="295"/>
              </a:spcBef>
              <a:buFont typeface="+mj-lt"/>
              <a:buAutoNum type="arabicPeriod"/>
              <a:tabLst>
                <a:tab pos="457200" algn="l"/>
              </a:tabLst>
            </a:pPr>
            <a:r>
              <a:rPr lang="en-US" sz="1100" b="1" i="1" dirty="0">
                <a:effectLst/>
                <a:latin typeface="Times New Roman" panose="02020603050405020304" pitchFamily="18" charset="0"/>
                <a:ea typeface="Times New Roman" panose="02020603050405020304" pitchFamily="18" charset="0"/>
              </a:rPr>
              <a:t>Value Classes:</a:t>
            </a:r>
            <a:r>
              <a:rPr lang="en-US" sz="1100" b="0" dirty="0">
                <a:effectLst/>
                <a:latin typeface="Times New Roman" panose="02020603050405020304" pitchFamily="18" charset="0"/>
                <a:ea typeface="Times New Roman" panose="02020603050405020304" pitchFamily="18" charset="0"/>
              </a:rPr>
              <a:t> Value objects contain the object's data. If you copy a value object, MATLAB creates an independent copy of the original object. Changes to the copy will not affect the original object. Built-in numeric types, strings, and structures are examples of value classes.</a:t>
            </a:r>
            <a:endParaRPr lang="en-IN" sz="1100" b="1" dirty="0">
              <a:effectLst/>
              <a:latin typeface="Times New Roman" panose="02020603050405020304" pitchFamily="18" charset="0"/>
              <a:ea typeface="Times New Roman" panose="02020603050405020304" pitchFamily="18" charset="0"/>
            </a:endParaRPr>
          </a:p>
        </p:txBody>
      </p:sp>
      <p:sp>
        <p:nvSpPr>
          <p:cNvPr id="3" name="TextBox 2">
            <a:extLst>
              <a:ext uri="{FF2B5EF4-FFF2-40B4-BE49-F238E27FC236}">
                <a16:creationId xmlns:a16="http://schemas.microsoft.com/office/drawing/2014/main" id="{525C67F4-8E40-027E-F80D-5260E0D4AE39}"/>
              </a:ext>
            </a:extLst>
          </p:cNvPr>
          <p:cNvSpPr txBox="1"/>
          <p:nvPr/>
        </p:nvSpPr>
        <p:spPr>
          <a:xfrm>
            <a:off x="3275464" y="9450659"/>
            <a:ext cx="3596184" cy="230832"/>
          </a:xfrm>
          <a:prstGeom prst="rect">
            <a:avLst/>
          </a:prstGeom>
          <a:noFill/>
        </p:spPr>
        <p:txBody>
          <a:bodyPr wrap="square">
            <a:spAutoFit/>
          </a:bodyPr>
          <a:lstStyle/>
          <a:p>
            <a:r>
              <a:rPr lang="en-US" sz="900" dirty="0">
                <a:latin typeface="Times New Roman" panose="02020603050405020304" pitchFamily="18" charset="0"/>
              </a:rPr>
              <a:t>35</a:t>
            </a:r>
            <a:endParaRPr lang="en-IN" sz="900" dirty="0"/>
          </a:p>
        </p:txBody>
      </p:sp>
    </p:spTree>
    <p:extLst>
      <p:ext uri="{BB962C8B-B14F-4D97-AF65-F5344CB8AC3E}">
        <p14:creationId xmlns:p14="http://schemas.microsoft.com/office/powerpoint/2010/main" val="18957595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666CDF-A158-86F1-48D4-2F8E93224A92}"/>
              </a:ext>
            </a:extLst>
          </p:cNvPr>
          <p:cNvSpPr txBox="1"/>
          <p:nvPr/>
        </p:nvSpPr>
        <p:spPr>
          <a:xfrm>
            <a:off x="1252178" y="538571"/>
            <a:ext cx="5189564" cy="1331518"/>
          </a:xfrm>
          <a:prstGeom prst="rect">
            <a:avLst/>
          </a:prstGeom>
          <a:noFill/>
        </p:spPr>
        <p:txBody>
          <a:bodyPr wrap="square">
            <a:spAutoFit/>
          </a:bodyPr>
          <a:lstStyle/>
          <a:p>
            <a:pPr marL="342900" lvl="0" indent="-342900" algn="just">
              <a:lnSpc>
                <a:spcPct val="150000"/>
              </a:lnSpc>
              <a:spcBef>
                <a:spcPts val="295"/>
              </a:spcBef>
              <a:buFont typeface="+mj-lt"/>
              <a:buAutoNum type="arabicPeriod" startAt="2"/>
              <a:tabLst>
                <a:tab pos="457200" algn="l"/>
              </a:tabLst>
            </a:pPr>
            <a:r>
              <a:rPr lang="en-US" sz="1100" b="1" i="1" dirty="0">
                <a:effectLst/>
                <a:latin typeface="Times New Roman" panose="02020603050405020304" pitchFamily="18" charset="0"/>
                <a:ea typeface="Times New Roman" panose="02020603050405020304" pitchFamily="18" charset="0"/>
              </a:rPr>
              <a:t>Handle Classes: </a:t>
            </a:r>
            <a:r>
              <a:rPr lang="en-US" sz="1100" b="0" dirty="0">
                <a:effectLst/>
                <a:latin typeface="Times New Roman" panose="02020603050405020304" pitchFamily="18" charset="0"/>
                <a:ea typeface="Times New Roman" panose="02020603050405020304" pitchFamily="18" charset="0"/>
              </a:rPr>
              <a:t>Handle objects are references to the object's data. If you copy a handle object, MATLAB copies the handle, but not the data itself. Both the original and copied handles will refer to the same object. Modifying the object through one handle will affect the object referenced by all other handles. Graphics objects are a good example of handle classes.</a:t>
            </a:r>
            <a:endParaRPr lang="en-IN" sz="1100" b="1" dirty="0">
              <a:effectLst/>
              <a:latin typeface="Times New Roman" panose="02020603050405020304" pitchFamily="18" charset="0"/>
              <a:ea typeface="Times New Roman" panose="02020603050405020304" pitchFamily="18" charset="0"/>
            </a:endParaRPr>
          </a:p>
        </p:txBody>
      </p:sp>
      <p:sp>
        <p:nvSpPr>
          <p:cNvPr id="4" name="TextBox 3">
            <a:extLst>
              <a:ext uri="{FF2B5EF4-FFF2-40B4-BE49-F238E27FC236}">
                <a16:creationId xmlns:a16="http://schemas.microsoft.com/office/drawing/2014/main" id="{44C6FEC1-0151-1326-9F7D-ADC83320132D}"/>
              </a:ext>
            </a:extLst>
          </p:cNvPr>
          <p:cNvSpPr txBox="1"/>
          <p:nvPr/>
        </p:nvSpPr>
        <p:spPr>
          <a:xfrm>
            <a:off x="297972" y="2006259"/>
            <a:ext cx="5904708" cy="261610"/>
          </a:xfrm>
          <a:prstGeom prst="rect">
            <a:avLst/>
          </a:prstGeom>
          <a:noFill/>
        </p:spPr>
        <p:txBody>
          <a:bodyPr wrap="square">
            <a:spAutoFit/>
          </a:bodyPr>
          <a:lstStyle/>
          <a:p>
            <a:pPr marL="521335" algn="just">
              <a:spcBef>
                <a:spcPts val="450"/>
              </a:spcBef>
              <a:buNone/>
            </a:pPr>
            <a:r>
              <a:rPr lang="en-US" sz="1100" b="1" dirty="0">
                <a:effectLst/>
                <a:latin typeface="Times New Roman" panose="02020603050405020304" pitchFamily="18" charset="0"/>
                <a:ea typeface="Times New Roman" panose="02020603050405020304" pitchFamily="18" charset="0"/>
              </a:rPr>
              <a:t>4.2.</a:t>
            </a:r>
            <a:r>
              <a:rPr lang="en-US" sz="1100" b="1" dirty="0">
                <a:latin typeface="Times New Roman" panose="02020603050405020304" pitchFamily="18" charset="0"/>
                <a:ea typeface="Times New Roman" panose="02020603050405020304" pitchFamily="18" charset="0"/>
              </a:rPr>
              <a:t>8.</a:t>
            </a:r>
            <a:r>
              <a:rPr lang="en-US" sz="1100" b="1" spc="10" dirty="0">
                <a:effectLst/>
                <a:latin typeface="Times New Roman" panose="02020603050405020304" pitchFamily="18" charset="0"/>
                <a:ea typeface="Times New Roman" panose="02020603050405020304" pitchFamily="18" charset="0"/>
              </a:rPr>
              <a:t>  </a:t>
            </a:r>
            <a:r>
              <a:rPr lang="en-US" sz="1100" b="1" dirty="0">
                <a:latin typeface="Times New Roman" panose="02020603050405020304" pitchFamily="18" charset="0"/>
                <a:cs typeface="Times New Roman" panose="02020603050405020304" pitchFamily="18" charset="0"/>
              </a:rPr>
              <a:t>GRAPHICS AND GRAPHICAL USER INTERFACE PROGRAMMING</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6889338-73BA-F025-03E7-4B6895D260C0}"/>
              </a:ext>
            </a:extLst>
          </p:cNvPr>
          <p:cNvSpPr txBox="1"/>
          <p:nvPr/>
        </p:nvSpPr>
        <p:spPr>
          <a:xfrm>
            <a:off x="1252179" y="2540210"/>
            <a:ext cx="5189564" cy="826958"/>
          </a:xfrm>
          <a:prstGeom prst="rect">
            <a:avLst/>
          </a:prstGeom>
          <a:noFill/>
        </p:spPr>
        <p:txBody>
          <a:bodyPr wrap="square">
            <a:spAutoFit/>
          </a:bodyPr>
          <a:lstStyle/>
          <a:p>
            <a:pPr algn="just">
              <a:lnSpc>
                <a:spcPct val="150000"/>
              </a:lnSpc>
            </a:pPr>
            <a:r>
              <a:rPr lang="en-US" sz="1100" dirty="0">
                <a:effectLst/>
                <a:latin typeface="Times New Roman" panose="02020603050405020304" pitchFamily="18" charset="0"/>
                <a:ea typeface="Times New Roman" panose="02020603050405020304" pitchFamily="18" charset="0"/>
              </a:rPr>
              <a:t>        MATLAB is a powerful tool for creating visualizations and interactive applications with graphical user interfaces (GUIs). It provides various functions and tools to generate plots, design interactive elements, and build standalone applications</a:t>
            </a:r>
            <a:endParaRPr lang="en-IN" sz="1100" dirty="0"/>
          </a:p>
        </p:txBody>
      </p:sp>
      <p:sp>
        <p:nvSpPr>
          <p:cNvPr id="8" name="TextBox 7">
            <a:extLst>
              <a:ext uri="{FF2B5EF4-FFF2-40B4-BE49-F238E27FC236}">
                <a16:creationId xmlns:a16="http://schemas.microsoft.com/office/drawing/2014/main" id="{5B141D98-265F-E3C5-BB19-0E29347E1673}"/>
              </a:ext>
            </a:extLst>
          </p:cNvPr>
          <p:cNvSpPr txBox="1"/>
          <p:nvPr/>
        </p:nvSpPr>
        <p:spPr>
          <a:xfrm>
            <a:off x="1252178" y="3590898"/>
            <a:ext cx="5189564" cy="1700850"/>
          </a:xfrm>
          <a:prstGeom prst="rect">
            <a:avLst/>
          </a:prstGeom>
          <a:noFill/>
        </p:spPr>
        <p:txBody>
          <a:bodyPr wrap="square">
            <a:spAutoFit/>
          </a:bodyPr>
          <a:lstStyle/>
          <a:p>
            <a:pPr marL="10795" algn="just">
              <a:lnSpc>
                <a:spcPct val="150000"/>
              </a:lnSpc>
              <a:spcBef>
                <a:spcPts val="295"/>
              </a:spcBef>
              <a:buNone/>
            </a:pPr>
            <a:r>
              <a:rPr lang="en-US" sz="1100" b="0" dirty="0">
                <a:effectLst/>
                <a:latin typeface="Times New Roman" panose="02020603050405020304" pitchFamily="18" charset="0"/>
                <a:ea typeface="Times New Roman" panose="02020603050405020304" pitchFamily="18" charset="0"/>
              </a:rPr>
              <a:t>MATLAB offers extensive capabilities for creating various types of plots and visualizations, including:</a:t>
            </a:r>
            <a:endParaRPr lang="en-IN" sz="1100" b="1" dirty="0">
              <a:effectLst/>
              <a:latin typeface="Times New Roman" panose="02020603050405020304" pitchFamily="18" charset="0"/>
              <a:ea typeface="Times New Roman" panose="02020603050405020304" pitchFamily="18" charset="0"/>
            </a:endParaRPr>
          </a:p>
          <a:p>
            <a:pPr marL="342900" lvl="0" indent="-342900" algn="just">
              <a:lnSpc>
                <a:spcPct val="150000"/>
              </a:lnSpc>
              <a:spcBef>
                <a:spcPts val="295"/>
              </a:spcBef>
              <a:buFont typeface="+mj-lt"/>
              <a:buAutoNum type="arabicPeriod"/>
              <a:tabLst>
                <a:tab pos="457200" algn="l"/>
              </a:tabLst>
            </a:pPr>
            <a:r>
              <a:rPr lang="en-US" sz="1100" b="1" i="1" dirty="0">
                <a:effectLst/>
                <a:latin typeface="Times New Roman" panose="02020603050405020304" pitchFamily="18" charset="0"/>
                <a:ea typeface="Times New Roman" panose="02020603050405020304" pitchFamily="18" charset="0"/>
              </a:rPr>
              <a:t>2D Plots:</a:t>
            </a:r>
            <a:r>
              <a:rPr lang="en-US" sz="1100" b="0" dirty="0">
                <a:effectLst/>
                <a:latin typeface="Times New Roman" panose="02020603050405020304" pitchFamily="18" charset="0"/>
                <a:ea typeface="Times New Roman" panose="02020603050405020304" pitchFamily="18" charset="0"/>
              </a:rPr>
              <a:t> Line plots, scatter plots, bar charts, histograms, and more.</a:t>
            </a:r>
            <a:endParaRPr lang="en-IN" sz="1100" b="1" dirty="0">
              <a:effectLst/>
              <a:latin typeface="Times New Roman" panose="02020603050405020304" pitchFamily="18" charset="0"/>
              <a:ea typeface="Times New Roman" panose="02020603050405020304" pitchFamily="18" charset="0"/>
            </a:endParaRPr>
          </a:p>
          <a:p>
            <a:pPr marL="342900" lvl="0" indent="-342900" algn="just">
              <a:lnSpc>
                <a:spcPct val="150000"/>
              </a:lnSpc>
              <a:spcBef>
                <a:spcPts val="295"/>
              </a:spcBef>
              <a:buFont typeface="+mj-lt"/>
              <a:buAutoNum type="arabicPeriod"/>
              <a:tabLst>
                <a:tab pos="457200" algn="l"/>
              </a:tabLst>
            </a:pPr>
            <a:r>
              <a:rPr lang="en-US" sz="1100" b="1" i="1" dirty="0">
                <a:effectLst/>
                <a:latin typeface="Times New Roman" panose="02020603050405020304" pitchFamily="18" charset="0"/>
                <a:ea typeface="Times New Roman" panose="02020603050405020304" pitchFamily="18" charset="0"/>
              </a:rPr>
              <a:t>3D Plots:</a:t>
            </a:r>
            <a:r>
              <a:rPr lang="en-US" sz="1100" b="0" dirty="0">
                <a:effectLst/>
                <a:latin typeface="Times New Roman" panose="02020603050405020304" pitchFamily="18" charset="0"/>
                <a:ea typeface="Times New Roman" panose="02020603050405020304" pitchFamily="18" charset="0"/>
              </a:rPr>
              <a:t> Surface plots, mesh plots, contour plots, and other representations of 3D data.</a:t>
            </a:r>
            <a:endParaRPr lang="en-IN" sz="1100" b="1" dirty="0">
              <a:effectLst/>
              <a:latin typeface="Times New Roman" panose="02020603050405020304" pitchFamily="18" charset="0"/>
              <a:ea typeface="Times New Roman" panose="02020603050405020304" pitchFamily="18" charset="0"/>
            </a:endParaRPr>
          </a:p>
          <a:p>
            <a:pPr marL="342900" lvl="0" indent="-342900" algn="just">
              <a:lnSpc>
                <a:spcPct val="150000"/>
              </a:lnSpc>
              <a:spcBef>
                <a:spcPts val="295"/>
              </a:spcBef>
              <a:buFont typeface="+mj-lt"/>
              <a:buAutoNum type="arabicPeriod"/>
              <a:tabLst>
                <a:tab pos="457200" algn="l"/>
              </a:tabLst>
            </a:pPr>
            <a:r>
              <a:rPr lang="en-US" sz="1100" b="1" i="1" dirty="0">
                <a:effectLst/>
                <a:latin typeface="Times New Roman" panose="02020603050405020304" pitchFamily="18" charset="0"/>
                <a:ea typeface="Times New Roman" panose="02020603050405020304" pitchFamily="18" charset="0"/>
              </a:rPr>
              <a:t>Image Processing:</a:t>
            </a:r>
            <a:r>
              <a:rPr lang="en-US" sz="1100" b="0" dirty="0">
                <a:effectLst/>
                <a:latin typeface="Times New Roman" panose="02020603050405020304" pitchFamily="18" charset="0"/>
                <a:ea typeface="Times New Roman" panose="02020603050405020304" pitchFamily="18" charset="0"/>
              </a:rPr>
              <a:t> Displaying and manipulating images.</a:t>
            </a:r>
            <a:endParaRPr lang="en-IN" sz="1100" b="1" dirty="0">
              <a:effectLst/>
              <a:latin typeface="Times New Roman" panose="02020603050405020304" pitchFamily="18" charset="0"/>
              <a:ea typeface="Times New Roman" panose="02020603050405020304" pitchFamily="18" charset="0"/>
            </a:endParaRPr>
          </a:p>
        </p:txBody>
      </p:sp>
      <p:sp>
        <p:nvSpPr>
          <p:cNvPr id="10" name="TextBox 9">
            <a:extLst>
              <a:ext uri="{FF2B5EF4-FFF2-40B4-BE49-F238E27FC236}">
                <a16:creationId xmlns:a16="http://schemas.microsoft.com/office/drawing/2014/main" id="{55C82530-C0C7-B66B-ADDA-46C93E520BDC}"/>
              </a:ext>
            </a:extLst>
          </p:cNvPr>
          <p:cNvSpPr txBox="1"/>
          <p:nvPr/>
        </p:nvSpPr>
        <p:spPr>
          <a:xfrm>
            <a:off x="1252178" y="5690222"/>
            <a:ext cx="5189563" cy="3185872"/>
          </a:xfrm>
          <a:prstGeom prst="rect">
            <a:avLst/>
          </a:prstGeom>
          <a:noFill/>
        </p:spPr>
        <p:txBody>
          <a:bodyPr wrap="square">
            <a:spAutoFit/>
          </a:bodyPr>
          <a:lstStyle/>
          <a:p>
            <a:pPr marL="11430" algn="just">
              <a:lnSpc>
                <a:spcPct val="150000"/>
              </a:lnSpc>
              <a:spcBef>
                <a:spcPts val="295"/>
              </a:spcBef>
              <a:buNone/>
            </a:pPr>
            <a:r>
              <a:rPr lang="en-US" sz="1100" b="0" dirty="0">
                <a:effectLst/>
                <a:latin typeface="Times New Roman" panose="02020603050405020304" pitchFamily="18" charset="0"/>
                <a:ea typeface="Times New Roman" panose="02020603050405020304" pitchFamily="18" charset="0"/>
              </a:rPr>
              <a:t>           MATLAB allows to build interactive applications with graphical interfaces, enabling users to interact with your code using point-and-click controls instead of relying on command-line interfaces. MATLAB offers two primary ways to develop GUIs: </a:t>
            </a:r>
            <a:endParaRPr lang="en-IN" sz="1100" b="1" dirty="0">
              <a:effectLst/>
              <a:latin typeface="Times New Roman" panose="02020603050405020304" pitchFamily="18" charset="0"/>
              <a:ea typeface="Times New Roman" panose="02020603050405020304" pitchFamily="18" charset="0"/>
            </a:endParaRPr>
          </a:p>
          <a:p>
            <a:pPr marL="342900" lvl="0" indent="-342900" algn="just">
              <a:lnSpc>
                <a:spcPct val="150000"/>
              </a:lnSpc>
              <a:spcBef>
                <a:spcPts val="295"/>
              </a:spcBef>
              <a:buFont typeface="+mj-lt"/>
              <a:buAutoNum type="arabicPeriod"/>
              <a:tabLst>
                <a:tab pos="457200" algn="l"/>
              </a:tabLst>
            </a:pPr>
            <a:r>
              <a:rPr lang="en-US" sz="1100" b="1" i="1" dirty="0">
                <a:effectLst/>
                <a:latin typeface="Times New Roman" panose="02020603050405020304" pitchFamily="18" charset="0"/>
                <a:ea typeface="Times New Roman" panose="02020603050405020304" pitchFamily="18" charset="0"/>
              </a:rPr>
              <a:t>App Designer:</a:t>
            </a:r>
            <a:r>
              <a:rPr lang="en-US" sz="1100" b="0" dirty="0">
                <a:effectLst/>
                <a:latin typeface="Times New Roman" panose="02020603050405020304" pitchFamily="18" charset="0"/>
                <a:ea typeface="Times New Roman" panose="02020603050405020304" pitchFamily="18" charset="0"/>
              </a:rPr>
              <a:t> This is a recommended interactive development environment for designing the layout and programming the behavior of your applications. It provides a drag-and-drop interface and a rich component library, including buttons, sliders, text fields, axes, gauges, and more. You can easily switch between design view and code view, add callback functions, and customize component properties.</a:t>
            </a:r>
            <a:endParaRPr lang="en-IN" sz="1100" b="1" dirty="0">
              <a:effectLst/>
              <a:latin typeface="Times New Roman" panose="02020603050405020304" pitchFamily="18" charset="0"/>
              <a:ea typeface="Times New Roman" panose="02020603050405020304" pitchFamily="18" charset="0"/>
            </a:endParaRPr>
          </a:p>
          <a:p>
            <a:pPr marL="342900" lvl="0" indent="-342900" algn="just">
              <a:lnSpc>
                <a:spcPct val="150000"/>
              </a:lnSpc>
              <a:spcBef>
                <a:spcPts val="295"/>
              </a:spcBef>
              <a:buFont typeface="+mj-lt"/>
              <a:buAutoNum type="arabicPeriod"/>
              <a:tabLst>
                <a:tab pos="457200" algn="l"/>
              </a:tabLst>
            </a:pPr>
            <a:r>
              <a:rPr lang="en-US" sz="1100" b="1" i="1" dirty="0">
                <a:effectLst/>
                <a:latin typeface="Times New Roman" panose="02020603050405020304" pitchFamily="18" charset="0"/>
                <a:ea typeface="Times New Roman" panose="02020603050405020304" pitchFamily="18" charset="0"/>
              </a:rPr>
              <a:t>GUIDE (Graphical User Interface Development Environment):</a:t>
            </a:r>
            <a:r>
              <a:rPr lang="en-US" sz="1100" b="0" dirty="0">
                <a:effectLst/>
                <a:latin typeface="Times New Roman" panose="02020603050405020304" pitchFamily="18" charset="0"/>
                <a:ea typeface="Times New Roman" panose="02020603050405020304" pitchFamily="18" charset="0"/>
              </a:rPr>
              <a:t> While App Designer is now the recommended tool, GUIDE was an older interactive environment that facilitated the design of UIs. It also offered a visual interface for arranging elements and generating callback code</a:t>
            </a:r>
            <a:r>
              <a:rPr lang="en-IN" sz="1100" dirty="0">
                <a:latin typeface="Times New Roman" panose="02020603050405020304" pitchFamily="18" charset="0"/>
                <a:ea typeface="CMR12"/>
              </a:rPr>
              <a:t>[15]</a:t>
            </a:r>
            <a:r>
              <a:rPr lang="en-US" sz="1100" b="0" dirty="0">
                <a:effectLst/>
                <a:latin typeface="Times New Roman" panose="02020603050405020304" pitchFamily="18" charset="0"/>
                <a:ea typeface="Times New Roman" panose="02020603050405020304" pitchFamily="18" charset="0"/>
              </a:rPr>
              <a:t>.</a:t>
            </a:r>
            <a:endParaRPr lang="en-IN" sz="1100" b="1" dirty="0">
              <a:effectLst/>
              <a:latin typeface="Times New Roman" panose="02020603050405020304" pitchFamily="18" charset="0"/>
              <a:ea typeface="Times New Roman" panose="02020603050405020304" pitchFamily="18" charset="0"/>
            </a:endParaRPr>
          </a:p>
        </p:txBody>
      </p:sp>
      <p:sp>
        <p:nvSpPr>
          <p:cNvPr id="2" name="TextBox 1">
            <a:extLst>
              <a:ext uri="{FF2B5EF4-FFF2-40B4-BE49-F238E27FC236}">
                <a16:creationId xmlns:a16="http://schemas.microsoft.com/office/drawing/2014/main" id="{B364DED6-DBBD-C0E1-6726-8078C1FB3E4A}"/>
              </a:ext>
            </a:extLst>
          </p:cNvPr>
          <p:cNvSpPr txBox="1"/>
          <p:nvPr/>
        </p:nvSpPr>
        <p:spPr>
          <a:xfrm>
            <a:off x="3275464" y="9450659"/>
            <a:ext cx="3596184" cy="230832"/>
          </a:xfrm>
          <a:prstGeom prst="rect">
            <a:avLst/>
          </a:prstGeom>
          <a:noFill/>
        </p:spPr>
        <p:txBody>
          <a:bodyPr wrap="square">
            <a:spAutoFit/>
          </a:bodyPr>
          <a:lstStyle/>
          <a:p>
            <a:r>
              <a:rPr lang="en-US" sz="900" dirty="0">
                <a:latin typeface="Times New Roman" panose="02020603050405020304" pitchFamily="18" charset="0"/>
              </a:rPr>
              <a:t>36</a:t>
            </a:r>
            <a:endParaRPr lang="en-IN" sz="900" dirty="0"/>
          </a:p>
        </p:txBody>
      </p:sp>
    </p:spTree>
    <p:extLst>
      <p:ext uri="{BB962C8B-B14F-4D97-AF65-F5344CB8AC3E}">
        <p14:creationId xmlns:p14="http://schemas.microsoft.com/office/powerpoint/2010/main" val="13037009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390C54-A74C-8501-A35A-1BFCD89BD187}"/>
              </a:ext>
            </a:extLst>
          </p:cNvPr>
          <p:cNvSpPr txBox="1"/>
          <p:nvPr/>
        </p:nvSpPr>
        <p:spPr>
          <a:xfrm>
            <a:off x="297972" y="726099"/>
            <a:ext cx="5904708" cy="261610"/>
          </a:xfrm>
          <a:prstGeom prst="rect">
            <a:avLst/>
          </a:prstGeom>
          <a:noFill/>
        </p:spPr>
        <p:txBody>
          <a:bodyPr wrap="square">
            <a:spAutoFit/>
          </a:bodyPr>
          <a:lstStyle/>
          <a:p>
            <a:pPr marL="521335" algn="just">
              <a:spcBef>
                <a:spcPts val="450"/>
              </a:spcBef>
              <a:buNone/>
            </a:pPr>
            <a:r>
              <a:rPr lang="en-US" sz="1100" b="1" dirty="0">
                <a:effectLst/>
                <a:latin typeface="Times New Roman" panose="02020603050405020304" pitchFamily="18" charset="0"/>
                <a:ea typeface="Times New Roman" panose="02020603050405020304" pitchFamily="18" charset="0"/>
              </a:rPr>
              <a:t>4.2.</a:t>
            </a:r>
            <a:r>
              <a:rPr lang="en-US" sz="1100" b="1" dirty="0">
                <a:latin typeface="Times New Roman" panose="02020603050405020304" pitchFamily="18" charset="0"/>
                <a:ea typeface="Times New Roman" panose="02020603050405020304" pitchFamily="18" charset="0"/>
              </a:rPr>
              <a:t>9</a:t>
            </a:r>
            <a:r>
              <a:rPr lang="en-US" sz="1100" b="1" spc="10" dirty="0">
                <a:effectLst/>
                <a:latin typeface="Times New Roman" panose="02020603050405020304" pitchFamily="18" charset="0"/>
                <a:ea typeface="Times New Roman" panose="02020603050405020304" pitchFamily="18" charset="0"/>
              </a:rPr>
              <a:t>  </a:t>
            </a:r>
            <a:r>
              <a:rPr lang="en-US" sz="1100" b="1" dirty="0">
                <a:latin typeface="Times New Roman" panose="02020603050405020304" pitchFamily="18" charset="0"/>
                <a:cs typeface="Times New Roman" panose="02020603050405020304" pitchFamily="18" charset="0"/>
              </a:rPr>
              <a:t>OBJECT ORIENTED PROGRAMMING</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C3B8191-CEE4-6D5A-A285-75ACBF25F399}"/>
              </a:ext>
            </a:extLst>
          </p:cNvPr>
          <p:cNvSpPr txBox="1"/>
          <p:nvPr/>
        </p:nvSpPr>
        <p:spPr>
          <a:xfrm>
            <a:off x="1188720" y="1209893"/>
            <a:ext cx="5166360" cy="1331518"/>
          </a:xfrm>
          <a:prstGeom prst="rect">
            <a:avLst/>
          </a:prstGeom>
          <a:noFill/>
        </p:spPr>
        <p:txBody>
          <a:bodyPr wrap="square">
            <a:spAutoFit/>
          </a:bodyPr>
          <a:lstStyle/>
          <a:p>
            <a:pPr marL="10795" algn="just">
              <a:lnSpc>
                <a:spcPct val="150000"/>
              </a:lnSpc>
              <a:spcBef>
                <a:spcPts val="295"/>
              </a:spcBef>
              <a:buNone/>
            </a:pPr>
            <a:r>
              <a:rPr lang="en-US" sz="1100" b="0" dirty="0">
                <a:effectLst/>
                <a:latin typeface="Times New Roman" panose="02020603050405020304" pitchFamily="18" charset="0"/>
                <a:ea typeface="Times New Roman" panose="02020603050405020304" pitchFamily="18" charset="0"/>
              </a:rPr>
              <a:t>         Object-Oriented Programming  in MATLAB is a design approach that helps organize and manage complex applications by creating structures called objects. These objects combine data (properties) with functions (methods) that operate on that data. MATLAB's OOP capabilities allow you to model real-world systems and devices, making your code more modular, reusable, and easier to maintain.</a:t>
            </a:r>
            <a:endParaRPr lang="en-IN" sz="1100" b="1"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6CFB2B8B-68E4-39BE-39D1-5340F67C6794}"/>
              </a:ext>
            </a:extLst>
          </p:cNvPr>
          <p:cNvSpPr txBox="1"/>
          <p:nvPr/>
        </p:nvSpPr>
        <p:spPr>
          <a:xfrm>
            <a:off x="297972" y="2813979"/>
            <a:ext cx="5904708" cy="261610"/>
          </a:xfrm>
          <a:prstGeom prst="rect">
            <a:avLst/>
          </a:prstGeom>
          <a:noFill/>
        </p:spPr>
        <p:txBody>
          <a:bodyPr wrap="square">
            <a:spAutoFit/>
          </a:bodyPr>
          <a:lstStyle/>
          <a:p>
            <a:pPr marL="521335" algn="just">
              <a:spcBef>
                <a:spcPts val="450"/>
              </a:spcBef>
              <a:buNone/>
            </a:pPr>
            <a:r>
              <a:rPr lang="en-US" sz="1100" b="1" dirty="0">
                <a:effectLst/>
                <a:latin typeface="Times New Roman" panose="02020603050405020304" pitchFamily="18" charset="0"/>
                <a:ea typeface="Times New Roman" panose="02020603050405020304" pitchFamily="18" charset="0"/>
              </a:rPr>
              <a:t>4.2.10.</a:t>
            </a:r>
            <a:r>
              <a:rPr lang="en-US" sz="1100" b="1" spc="10" dirty="0">
                <a:effectLst/>
                <a:latin typeface="Times New Roman" panose="02020603050405020304" pitchFamily="18" charset="0"/>
                <a:ea typeface="Times New Roman" panose="02020603050405020304" pitchFamily="18" charset="0"/>
              </a:rPr>
              <a:t>  </a:t>
            </a:r>
            <a:r>
              <a:rPr lang="en-US" sz="1100" b="1" spc="10" dirty="0">
                <a:effectLst/>
                <a:latin typeface="Times New Roman" panose="02020603050405020304" pitchFamily="18" charset="0"/>
                <a:ea typeface="Times New Roman" panose="02020603050405020304" pitchFamily="18" charset="0"/>
                <a:cs typeface="Times New Roman" panose="02020603050405020304" pitchFamily="18" charset="0"/>
              </a:rPr>
              <a:t>INTERFACING WITH OTHER LANGUAGES</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D48F075-3D9F-BA1B-5A46-152E2C239333}"/>
              </a:ext>
            </a:extLst>
          </p:cNvPr>
          <p:cNvSpPr txBox="1"/>
          <p:nvPr/>
        </p:nvSpPr>
        <p:spPr>
          <a:xfrm>
            <a:off x="1188720" y="3348157"/>
            <a:ext cx="5166360" cy="2347181"/>
          </a:xfrm>
          <a:prstGeom prst="rect">
            <a:avLst/>
          </a:prstGeom>
          <a:noFill/>
        </p:spPr>
        <p:txBody>
          <a:bodyPr wrap="square">
            <a:spAutoFit/>
          </a:bodyPr>
          <a:lstStyle/>
          <a:p>
            <a:pPr algn="just">
              <a:lnSpc>
                <a:spcPct val="150000"/>
              </a:lnSpc>
              <a:buNone/>
            </a:pPr>
            <a:r>
              <a:rPr lang="en-US" sz="1100" dirty="0">
                <a:effectLst/>
                <a:latin typeface="Times New Roman" panose="02020603050405020304" pitchFamily="18" charset="0"/>
                <a:ea typeface="Times New Roman" panose="02020603050405020304" pitchFamily="18" charset="0"/>
              </a:rPr>
              <a:t>MATLAB is designed to be highly interoperable, allowing you to integrate with code written in other programming languages. This flexibility enables you to: </a:t>
            </a:r>
          </a:p>
          <a:p>
            <a:pPr algn="just">
              <a:lnSpc>
                <a:spcPct val="150000"/>
              </a:lnSpc>
              <a:buNone/>
            </a:pPr>
            <a:endParaRPr lang="en-IN" sz="11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pPr>
            <a:r>
              <a:rPr lang="en-US" sz="1100" dirty="0">
                <a:effectLst/>
                <a:latin typeface="Times New Roman" panose="02020603050405020304" pitchFamily="18" charset="0"/>
                <a:ea typeface="Times New Roman" panose="02020603050405020304" pitchFamily="18" charset="0"/>
              </a:rPr>
              <a:t>Reuse existing code written in C, C++, Python, Java, or other languages.</a:t>
            </a:r>
            <a:endParaRPr lang="en-IN" sz="11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pPr>
            <a:r>
              <a:rPr lang="en-US" sz="1100" dirty="0">
                <a:effectLst/>
                <a:latin typeface="Times New Roman" panose="02020603050405020304" pitchFamily="18" charset="0"/>
                <a:ea typeface="Times New Roman" panose="02020603050405020304" pitchFamily="18" charset="0"/>
              </a:rPr>
              <a:t>Enhance performance by integrating optimized code written in compiled languages.</a:t>
            </a:r>
            <a:endParaRPr lang="en-IN" sz="11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pPr>
            <a:r>
              <a:rPr lang="en-US" sz="1100" dirty="0">
                <a:effectLst/>
                <a:latin typeface="Times New Roman" panose="02020603050405020304" pitchFamily="18" charset="0"/>
                <a:ea typeface="Times New Roman" panose="02020603050405020304" pitchFamily="18" charset="0"/>
              </a:rPr>
              <a:t>Leverage specialized libraries or toolboxes available in other languages.</a:t>
            </a:r>
            <a:endParaRPr lang="en-IN" sz="11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pPr>
            <a:r>
              <a:rPr lang="en-US" sz="1100" dirty="0">
                <a:effectLst/>
                <a:latin typeface="Times New Roman" panose="02020603050405020304" pitchFamily="18" charset="0"/>
                <a:ea typeface="Times New Roman" panose="02020603050405020304" pitchFamily="18" charset="0"/>
              </a:rPr>
              <a:t>Collaborate with teams that use different programming languages.</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US" sz="1100" b="1" dirty="0">
                <a:effectLst/>
                <a:latin typeface="Times New Roman" panose="02020603050405020304" pitchFamily="18"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p:txBody>
      </p:sp>
      <p:sp>
        <p:nvSpPr>
          <p:cNvPr id="3" name="TextBox 2">
            <a:extLst>
              <a:ext uri="{FF2B5EF4-FFF2-40B4-BE49-F238E27FC236}">
                <a16:creationId xmlns:a16="http://schemas.microsoft.com/office/drawing/2014/main" id="{9AA232EC-1916-4F9D-0C32-B18ABB457A48}"/>
              </a:ext>
            </a:extLst>
          </p:cNvPr>
          <p:cNvSpPr txBox="1"/>
          <p:nvPr/>
        </p:nvSpPr>
        <p:spPr>
          <a:xfrm>
            <a:off x="3275464" y="9450659"/>
            <a:ext cx="3596184" cy="230832"/>
          </a:xfrm>
          <a:prstGeom prst="rect">
            <a:avLst/>
          </a:prstGeom>
          <a:noFill/>
        </p:spPr>
        <p:txBody>
          <a:bodyPr wrap="square">
            <a:spAutoFit/>
          </a:bodyPr>
          <a:lstStyle/>
          <a:p>
            <a:r>
              <a:rPr lang="en-US" sz="900" dirty="0">
                <a:latin typeface="Times New Roman" panose="02020603050405020304" pitchFamily="18" charset="0"/>
              </a:rPr>
              <a:t>37</a:t>
            </a:r>
            <a:endParaRPr lang="en-IN" sz="900" dirty="0"/>
          </a:p>
        </p:txBody>
      </p:sp>
    </p:spTree>
    <p:extLst>
      <p:ext uri="{BB962C8B-B14F-4D97-AF65-F5344CB8AC3E}">
        <p14:creationId xmlns:p14="http://schemas.microsoft.com/office/powerpoint/2010/main" val="15907122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3C524A-0508-EE9D-FB98-7EBB4C79B8D2}"/>
              </a:ext>
            </a:extLst>
          </p:cNvPr>
          <p:cNvSpPr txBox="1"/>
          <p:nvPr/>
        </p:nvSpPr>
        <p:spPr>
          <a:xfrm>
            <a:off x="1714500" y="777030"/>
            <a:ext cx="3429000" cy="307777"/>
          </a:xfrm>
          <a:prstGeom prst="rect">
            <a:avLst/>
          </a:prstGeom>
          <a:noFill/>
        </p:spPr>
        <p:txBody>
          <a:bodyPr wrap="square">
            <a:spAutoFit/>
          </a:bodyPr>
          <a:lstStyle/>
          <a:p>
            <a:pPr marL="104140" marR="262890" algn="ctr">
              <a:spcBef>
                <a:spcPts val="345"/>
              </a:spcBef>
              <a:buNone/>
            </a:pPr>
            <a:r>
              <a:rPr lang="en-US" sz="1400" b="1" dirty="0">
                <a:effectLst/>
                <a:latin typeface="Times New Roman" panose="02020603050405020304" pitchFamily="18" charset="0"/>
                <a:ea typeface="Times New Roman" panose="02020603050405020304" pitchFamily="18" charset="0"/>
              </a:rPr>
              <a:t>Chapter</a:t>
            </a:r>
            <a:r>
              <a:rPr lang="en-US" sz="1400" b="1" spc="-65" dirty="0">
                <a:effectLst/>
                <a:latin typeface="Times New Roman" panose="02020603050405020304" pitchFamily="18" charset="0"/>
                <a:ea typeface="Times New Roman" panose="02020603050405020304" pitchFamily="18" charset="0"/>
              </a:rPr>
              <a:t> </a:t>
            </a:r>
            <a:r>
              <a:rPr lang="en-US" sz="1400" b="1" spc="-50" dirty="0">
                <a:latin typeface="Times New Roman" panose="02020603050405020304" pitchFamily="18" charset="0"/>
                <a:ea typeface="Times New Roman" panose="02020603050405020304" pitchFamily="18" charset="0"/>
              </a:rPr>
              <a:t>5</a:t>
            </a:r>
            <a:endParaRPr lang="en-IN" sz="1400" b="1" dirty="0">
              <a:effectLst/>
              <a:latin typeface="Times New Roman" panose="02020603050405020304" pitchFamily="18" charset="0"/>
              <a:ea typeface="Times New Roman" panose="02020603050405020304" pitchFamily="18" charset="0"/>
            </a:endParaRPr>
          </a:p>
        </p:txBody>
      </p:sp>
      <p:sp>
        <p:nvSpPr>
          <p:cNvPr id="3" name="TextBox 2">
            <a:extLst>
              <a:ext uri="{FF2B5EF4-FFF2-40B4-BE49-F238E27FC236}">
                <a16:creationId xmlns:a16="http://schemas.microsoft.com/office/drawing/2014/main" id="{B9E24629-EBE4-C4AA-381D-4033C342C6D5}"/>
              </a:ext>
            </a:extLst>
          </p:cNvPr>
          <p:cNvSpPr txBox="1"/>
          <p:nvPr/>
        </p:nvSpPr>
        <p:spPr>
          <a:xfrm>
            <a:off x="1346007" y="1084807"/>
            <a:ext cx="4454288" cy="369332"/>
          </a:xfrm>
          <a:prstGeom prst="rect">
            <a:avLst/>
          </a:prstGeom>
          <a:noFill/>
        </p:spPr>
        <p:txBody>
          <a:bodyPr wrap="square">
            <a:spAutoFit/>
          </a:bodyPr>
          <a:lstStyle/>
          <a:p>
            <a:pPr marL="88900" marR="262890" algn="ctr">
              <a:spcBef>
                <a:spcPts val="1610"/>
              </a:spcBef>
              <a:buNone/>
            </a:pPr>
            <a:r>
              <a:rPr lang="en-US" sz="1800" b="1" spc="-10" dirty="0">
                <a:effectLst/>
                <a:latin typeface="Times New Roman" panose="02020603050405020304" pitchFamily="18" charset="0"/>
                <a:ea typeface="Times New Roman" panose="02020603050405020304" pitchFamily="18" charset="0"/>
              </a:rPr>
              <a:t>RESULTS AND DISCUSSION</a:t>
            </a:r>
            <a:endParaRPr lang="en-IN" sz="1800" b="1"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9C55F7D6-A701-D71F-57FD-75685E3611D7}"/>
              </a:ext>
            </a:extLst>
          </p:cNvPr>
          <p:cNvSpPr txBox="1"/>
          <p:nvPr/>
        </p:nvSpPr>
        <p:spPr>
          <a:xfrm>
            <a:off x="1160060" y="1645211"/>
            <a:ext cx="5240739" cy="2604367"/>
          </a:xfrm>
          <a:prstGeom prst="rect">
            <a:avLst/>
          </a:prstGeom>
          <a:noFill/>
        </p:spPr>
        <p:txBody>
          <a:bodyPr wrap="square">
            <a:spAutoFit/>
          </a:bodyPr>
          <a:lstStyle/>
          <a:p>
            <a:pPr algn="just">
              <a:lnSpc>
                <a:spcPct val="150000"/>
              </a:lnSpc>
              <a:buNone/>
            </a:pPr>
            <a:r>
              <a:rPr lang="en-US" sz="1100" dirty="0">
                <a:effectLst/>
                <a:latin typeface="Times New Roman" panose="02020603050405020304" pitchFamily="18" charset="0"/>
                <a:ea typeface="Times New Roman" panose="02020603050405020304" pitchFamily="18" charset="0"/>
              </a:rPr>
              <a:t>In this work, it provides brief discussion on one of  the optimal channel coding technique such as  Turbo Design and Implementation of Turbo Coder for LTE/4G/5G and provides a short review on the turbo encoder and decoder. </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US" sz="1100" dirty="0">
                <a:effectLst/>
                <a:latin typeface="Times New Roman" panose="02020603050405020304" pitchFamily="18"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US" sz="1100" dirty="0">
                <a:solidFill>
                  <a:srgbClr val="001D35"/>
                </a:solidFill>
                <a:effectLst/>
                <a:latin typeface="Times New Roman" panose="02020603050405020304" pitchFamily="18" charset="0"/>
                <a:ea typeface="Times New Roman" panose="02020603050405020304" pitchFamily="18" charset="0"/>
              </a:rPr>
              <a:t>Turbo encoding and decoding, implemented in Verilog HDL, utilizes the MAP algorithm for decoding, which identifies the most probable transmitted bit. The original MAP algorithm is preferred due to its efficiency in reducing the number of decoding iterations. Approximations like Max-Log MAP, which operate in the logarithmic domain, are used to simplify implementation. The decoder successfully recovers the original message by correcting errors</a:t>
            </a:r>
            <a:endParaRPr lang="en-IN" sz="1100" dirty="0"/>
          </a:p>
        </p:txBody>
      </p:sp>
      <p:pic>
        <p:nvPicPr>
          <p:cNvPr id="6" name="Picture 5">
            <a:extLst>
              <a:ext uri="{FF2B5EF4-FFF2-40B4-BE49-F238E27FC236}">
                <a16:creationId xmlns:a16="http://schemas.microsoft.com/office/drawing/2014/main" id="{69474746-504B-446B-D6D1-07EA4E9967F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60060" y="4440650"/>
            <a:ext cx="5270500" cy="4051300"/>
          </a:xfrm>
          <a:prstGeom prst="rect">
            <a:avLst/>
          </a:prstGeom>
          <a:noFill/>
          <a:ln>
            <a:noFill/>
          </a:ln>
        </p:spPr>
      </p:pic>
      <p:sp>
        <p:nvSpPr>
          <p:cNvPr id="9" name="TextBox 8">
            <a:extLst>
              <a:ext uri="{FF2B5EF4-FFF2-40B4-BE49-F238E27FC236}">
                <a16:creationId xmlns:a16="http://schemas.microsoft.com/office/drawing/2014/main" id="{CE3EC8B4-9A47-48B4-535F-C08685959C13}"/>
              </a:ext>
            </a:extLst>
          </p:cNvPr>
          <p:cNvSpPr txBox="1"/>
          <p:nvPr/>
        </p:nvSpPr>
        <p:spPr>
          <a:xfrm>
            <a:off x="1589490" y="8673428"/>
            <a:ext cx="4411639" cy="295530"/>
          </a:xfrm>
          <a:prstGeom prst="rect">
            <a:avLst/>
          </a:prstGeom>
          <a:noFill/>
        </p:spPr>
        <p:txBody>
          <a:bodyPr wrap="square">
            <a:spAutoFit/>
          </a:bodyPr>
          <a:lstStyle/>
          <a:p>
            <a:pPr algn="ctr">
              <a:lnSpc>
                <a:spcPct val="150000"/>
              </a:lnSpc>
              <a:spcBef>
                <a:spcPts val="50"/>
              </a:spcBef>
              <a:spcAft>
                <a:spcPts val="5"/>
              </a:spcAft>
              <a:buNone/>
            </a:pPr>
            <a:r>
              <a:rPr lang="en-US" sz="1000" dirty="0">
                <a:effectLst/>
                <a:latin typeface="Times New Roman" panose="02020603050405020304" pitchFamily="18" charset="0"/>
                <a:ea typeface="Times New Roman" panose="02020603050405020304" pitchFamily="18" charset="0"/>
              </a:rPr>
              <a:t>Fig </a:t>
            </a:r>
            <a:r>
              <a:rPr lang="en-US" sz="1000" dirty="0">
                <a:latin typeface="Times New Roman" panose="02020603050405020304" pitchFamily="18" charset="0"/>
                <a:ea typeface="Times New Roman" panose="02020603050405020304" pitchFamily="18" charset="0"/>
              </a:rPr>
              <a:t>5.1 Simulation</a:t>
            </a:r>
            <a:endParaRPr lang="en-IN" sz="1000" dirty="0">
              <a:effectLst/>
              <a:latin typeface="Times New Roman" panose="02020603050405020304" pitchFamily="18" charset="0"/>
              <a:ea typeface="Times New Roman" panose="02020603050405020304" pitchFamily="18" charset="0"/>
            </a:endParaRPr>
          </a:p>
        </p:txBody>
      </p:sp>
      <p:sp>
        <p:nvSpPr>
          <p:cNvPr id="4" name="TextBox 3">
            <a:extLst>
              <a:ext uri="{FF2B5EF4-FFF2-40B4-BE49-F238E27FC236}">
                <a16:creationId xmlns:a16="http://schemas.microsoft.com/office/drawing/2014/main" id="{D737DB84-E7F0-6329-3A7B-3D692F4A2407}"/>
              </a:ext>
            </a:extLst>
          </p:cNvPr>
          <p:cNvSpPr txBox="1"/>
          <p:nvPr/>
        </p:nvSpPr>
        <p:spPr>
          <a:xfrm>
            <a:off x="3275464" y="9450659"/>
            <a:ext cx="3596184" cy="230832"/>
          </a:xfrm>
          <a:prstGeom prst="rect">
            <a:avLst/>
          </a:prstGeom>
          <a:noFill/>
        </p:spPr>
        <p:txBody>
          <a:bodyPr wrap="square">
            <a:spAutoFit/>
          </a:bodyPr>
          <a:lstStyle/>
          <a:p>
            <a:r>
              <a:rPr lang="en-US" sz="900" dirty="0">
                <a:latin typeface="Times New Roman" panose="02020603050405020304" pitchFamily="18" charset="0"/>
              </a:rPr>
              <a:t>38</a:t>
            </a:r>
            <a:endParaRPr lang="en-IN" sz="900" dirty="0"/>
          </a:p>
        </p:txBody>
      </p:sp>
    </p:spTree>
    <p:extLst>
      <p:ext uri="{BB962C8B-B14F-4D97-AF65-F5344CB8AC3E}">
        <p14:creationId xmlns:p14="http://schemas.microsoft.com/office/powerpoint/2010/main" val="843730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CE7589-E336-F06B-FA02-D898953E1BFD}"/>
              </a:ext>
            </a:extLst>
          </p:cNvPr>
          <p:cNvSpPr txBox="1"/>
          <p:nvPr/>
        </p:nvSpPr>
        <p:spPr>
          <a:xfrm>
            <a:off x="-167509" y="1094701"/>
            <a:ext cx="7193017" cy="338554"/>
          </a:xfrm>
          <a:prstGeom prst="rect">
            <a:avLst/>
          </a:prstGeom>
          <a:noFill/>
        </p:spPr>
        <p:txBody>
          <a:bodyPr wrap="square">
            <a:spAutoFit/>
          </a:bodyPr>
          <a:lstStyle/>
          <a:p>
            <a:pPr marL="1855470" marR="1859280" algn="ctr">
              <a:spcBef>
                <a:spcPts val="315"/>
              </a:spcBef>
              <a:buNone/>
            </a:pPr>
            <a:r>
              <a:rPr lang="en-US" sz="1600" b="1" u="heavy" spc="-10" dirty="0">
                <a:effectLst/>
                <a:latin typeface="Times New Roman" panose="02020603050405020304" pitchFamily="18" charset="0"/>
                <a:ea typeface="Times New Roman" panose="02020603050405020304" pitchFamily="18" charset="0"/>
              </a:rPr>
              <a:t>ABSTRACT</a:t>
            </a:r>
            <a:endParaRPr lang="en-IN" sz="1050"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D2BC4D2C-AEDD-2336-94AE-1F642D5DA882}"/>
              </a:ext>
            </a:extLst>
          </p:cNvPr>
          <p:cNvSpPr txBox="1"/>
          <p:nvPr/>
        </p:nvSpPr>
        <p:spPr>
          <a:xfrm>
            <a:off x="710285" y="1717338"/>
            <a:ext cx="5702090" cy="3429593"/>
          </a:xfrm>
          <a:prstGeom prst="rect">
            <a:avLst/>
          </a:prstGeom>
          <a:noFill/>
        </p:spPr>
        <p:txBody>
          <a:bodyPr wrap="square">
            <a:spAutoFit/>
          </a:bodyPr>
          <a:lstStyle/>
          <a:p>
            <a:pPr algn="just">
              <a:lnSpc>
                <a:spcPct val="200000"/>
              </a:lnSpc>
            </a:pPr>
            <a:r>
              <a:rPr lang="en-US" sz="1100" dirty="0">
                <a:effectLst/>
                <a:latin typeface="Times New Roman" panose="02020603050405020304" pitchFamily="18" charset="0"/>
                <a:ea typeface="Times New Roman" panose="02020603050405020304" pitchFamily="18" charset="0"/>
              </a:rPr>
              <a:t>Turbo encoders and decoders play a crucial role in modern wireless communication systems, particularly in 4G and 5G networks, where they provide robust error correction capabilities. While polar codes typically implemented with Successive Cancellation Decoders (SCD) offer benefits such as low decoding complexity and latency due to their limited block length, turbo codes remain highly effective for high-reliability transmission. The Maximum A Posteriori (MAP) and Max-Log-MAP algorithms are commonly employed in turbo coding to enhance decoding performance. This project proposes a pipeline-based architecture for turbo codes, aimed at optimizing throughput and improving overall efficiency in wireless communication environments. By leveraging pipelining techniques, the design achieves reduced latency and increased data processing capabilities, addressing key challenges in next-generation network systems.</a:t>
            </a:r>
            <a:endParaRPr lang="en-IN" sz="1100" dirty="0"/>
          </a:p>
        </p:txBody>
      </p:sp>
      <p:sp>
        <p:nvSpPr>
          <p:cNvPr id="4" name="TextBox 3">
            <a:extLst>
              <a:ext uri="{FF2B5EF4-FFF2-40B4-BE49-F238E27FC236}">
                <a16:creationId xmlns:a16="http://schemas.microsoft.com/office/drawing/2014/main" id="{5ED194B8-3473-1FD8-48EC-FAF213B99C8E}"/>
              </a:ext>
            </a:extLst>
          </p:cNvPr>
          <p:cNvSpPr txBox="1"/>
          <p:nvPr/>
        </p:nvSpPr>
        <p:spPr>
          <a:xfrm>
            <a:off x="3261816" y="9450659"/>
            <a:ext cx="3596184" cy="230832"/>
          </a:xfrm>
          <a:prstGeom prst="rect">
            <a:avLst/>
          </a:prstGeom>
          <a:noFill/>
        </p:spPr>
        <p:txBody>
          <a:bodyPr wrap="square">
            <a:spAutoFit/>
          </a:bodyPr>
          <a:lstStyle/>
          <a:p>
            <a:r>
              <a:rPr lang="en-US" sz="900" dirty="0">
                <a:latin typeface="Times New Roman" panose="02020603050405020304" pitchFamily="18" charset="0"/>
              </a:rPr>
              <a:t>i</a:t>
            </a:r>
            <a:endParaRPr lang="en-IN" sz="900" dirty="0"/>
          </a:p>
        </p:txBody>
      </p:sp>
    </p:spTree>
    <p:extLst>
      <p:ext uri="{BB962C8B-B14F-4D97-AF65-F5344CB8AC3E}">
        <p14:creationId xmlns:p14="http://schemas.microsoft.com/office/powerpoint/2010/main" val="40639159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F6B25EA-E8BE-6C3C-A7D0-AE09073C5899}"/>
              </a:ext>
            </a:extLst>
          </p:cNvPr>
          <p:cNvSpPr txBox="1"/>
          <p:nvPr/>
        </p:nvSpPr>
        <p:spPr>
          <a:xfrm>
            <a:off x="1119113" y="726378"/>
            <a:ext cx="5240739" cy="823687"/>
          </a:xfrm>
          <a:prstGeom prst="rect">
            <a:avLst/>
          </a:prstGeom>
          <a:noFill/>
        </p:spPr>
        <p:txBody>
          <a:bodyPr wrap="square">
            <a:spAutoFit/>
          </a:bodyPr>
          <a:lstStyle/>
          <a:p>
            <a:pPr algn="just">
              <a:lnSpc>
                <a:spcPct val="150000"/>
              </a:lnSpc>
              <a:buNone/>
            </a:pPr>
            <a:r>
              <a:rPr lang="en-US" sz="1100" dirty="0">
                <a:effectLst/>
                <a:latin typeface="Times New Roman" panose="02020603050405020304" pitchFamily="18" charset="0"/>
                <a:ea typeface="Times New Roman" panose="02020603050405020304" pitchFamily="18" charset="0"/>
              </a:rPr>
              <a:t>In the turbo encoder side, systematic, upper encoder bit, lower encoded bits are generated. In decoder side, the Encoded bits are given as input. The decoded output for </a:t>
            </a:r>
            <a:r>
              <a:rPr lang="en-US" sz="1100" dirty="0" err="1">
                <a:effectLst/>
                <a:latin typeface="Times New Roman" panose="02020603050405020304" pitchFamily="18" charset="0"/>
                <a:ea typeface="Times New Roman" panose="02020603050405020304" pitchFamily="18" charset="0"/>
              </a:rPr>
              <a:t>interlever</a:t>
            </a:r>
            <a:r>
              <a:rPr lang="en-US" sz="1100" dirty="0">
                <a:effectLst/>
                <a:latin typeface="Times New Roman" panose="02020603050405020304" pitchFamily="18" charset="0"/>
                <a:ea typeface="Times New Roman" panose="02020603050405020304" pitchFamily="18" charset="0"/>
              </a:rPr>
              <a:t> is generated and the simulation results are verified with the MATLAB results.</a:t>
            </a:r>
            <a:endParaRPr lang="en-IN" sz="1100" dirty="0">
              <a:effectLst/>
              <a:latin typeface="Times New Roman" panose="02020603050405020304" pitchFamily="18" charset="0"/>
              <a:ea typeface="Times New Roman" panose="02020603050405020304" pitchFamily="18" charset="0"/>
            </a:endParaRPr>
          </a:p>
        </p:txBody>
      </p:sp>
      <p:sp>
        <p:nvSpPr>
          <p:cNvPr id="3" name="TextBox 2">
            <a:extLst>
              <a:ext uri="{FF2B5EF4-FFF2-40B4-BE49-F238E27FC236}">
                <a16:creationId xmlns:a16="http://schemas.microsoft.com/office/drawing/2014/main" id="{6900A238-0FC1-E1B3-13AC-3F77610DD2CF}"/>
              </a:ext>
            </a:extLst>
          </p:cNvPr>
          <p:cNvSpPr txBox="1"/>
          <p:nvPr/>
        </p:nvSpPr>
        <p:spPr>
          <a:xfrm>
            <a:off x="1119113" y="1451155"/>
            <a:ext cx="5131561" cy="2762679"/>
          </a:xfrm>
          <a:prstGeom prst="rect">
            <a:avLst/>
          </a:prstGeom>
          <a:noFill/>
        </p:spPr>
        <p:txBody>
          <a:bodyPr wrap="square">
            <a:spAutoFit/>
          </a:bodyPr>
          <a:lstStyle/>
          <a:p>
            <a:pPr algn="just">
              <a:lnSpc>
                <a:spcPct val="150000"/>
              </a:lnSpc>
              <a:buNone/>
            </a:pPr>
            <a:r>
              <a:rPr lang="en-US" sz="18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algn="just">
              <a:lnSpc>
                <a:spcPct val="150000"/>
              </a:lnSpc>
              <a:buNone/>
            </a:pPr>
            <a:r>
              <a:rPr lang="en-US" sz="1100" dirty="0">
                <a:solidFill>
                  <a:srgbClr val="000000"/>
                </a:solidFill>
                <a:effectLst/>
                <a:latin typeface="Times New Roman" panose="02020603050405020304" pitchFamily="18" charset="0"/>
                <a:ea typeface="Times New Roman" panose="02020603050405020304" pitchFamily="18" charset="0"/>
              </a:rPr>
              <a:t>           The described system utilizes a </a:t>
            </a:r>
            <a:r>
              <a:rPr lang="en-US" sz="1100" u="sng" dirty="0">
                <a:solidFill>
                  <a:srgbClr val="000000"/>
                </a:solidFill>
                <a:effectLst/>
                <a:latin typeface="Times New Roman" panose="02020603050405020304" pitchFamily="18" charset="0"/>
                <a:ea typeface="Times New Roman" panose="02020603050405020304" pitchFamily="18" charset="0"/>
                <a:hlinkClick r:id="rId2"/>
              </a:rPr>
              <a:t>turbo coding</a:t>
            </a:r>
            <a:r>
              <a:rPr lang="en-US" sz="1100" dirty="0">
                <a:solidFill>
                  <a:srgbClr val="000000"/>
                </a:solidFill>
                <a:effectLst/>
                <a:latin typeface="Times New Roman" panose="02020603050405020304" pitchFamily="18" charset="0"/>
                <a:ea typeface="Times New Roman" panose="02020603050405020304" pitchFamily="18" charset="0"/>
              </a:rPr>
              <a:t> scheme with two </a:t>
            </a:r>
            <a:r>
              <a:rPr lang="en-US" sz="1100" u="sng" dirty="0">
                <a:solidFill>
                  <a:srgbClr val="000000"/>
                </a:solidFill>
                <a:effectLst/>
                <a:latin typeface="Times New Roman" panose="02020603050405020304" pitchFamily="18" charset="0"/>
                <a:ea typeface="Times New Roman" panose="02020603050405020304" pitchFamily="18" charset="0"/>
                <a:hlinkClick r:id="rId3"/>
              </a:rPr>
              <a:t>Recursive Systematic Convolutional (RSC) encoders</a:t>
            </a:r>
            <a:r>
              <a:rPr lang="en-US" sz="1100" dirty="0">
                <a:solidFill>
                  <a:srgbClr val="000000"/>
                </a:solidFill>
                <a:effectLst/>
                <a:latin typeface="Times New Roman" panose="02020603050405020304" pitchFamily="18" charset="0"/>
                <a:ea typeface="Times New Roman" panose="02020603050405020304" pitchFamily="18" charset="0"/>
              </a:rPr>
              <a:t> and a decoder that iteratively processes the interleaved data. The encoder, visualized in Fig 5.1, produces a codeword through parallel concatenation of two RSC encoders. The decoder, depicted in Fig 5.2, employs a two-stage decoding process. Initially, one RSC decoder processes the received data. The output of this decoder, along with the original input, is then passed through an </a:t>
            </a:r>
            <a:r>
              <a:rPr lang="en-US" sz="1100" dirty="0" err="1">
                <a:solidFill>
                  <a:srgbClr val="000000"/>
                </a:solidFill>
                <a:effectLst/>
                <a:latin typeface="Times New Roman" panose="02020603050405020304" pitchFamily="18" charset="0"/>
                <a:ea typeface="Times New Roman" panose="02020603050405020304" pitchFamily="18" charset="0"/>
              </a:rPr>
              <a:t>interleaver</a:t>
            </a:r>
            <a:r>
              <a:rPr lang="en-US" sz="1100" dirty="0">
                <a:solidFill>
                  <a:srgbClr val="000000"/>
                </a:solidFill>
                <a:effectLst/>
                <a:latin typeface="Times New Roman" panose="02020603050405020304" pitchFamily="18" charset="0"/>
                <a:ea typeface="Times New Roman" panose="02020603050405020304" pitchFamily="18" charset="0"/>
              </a:rPr>
              <a:t>, and this interleaved data is fed into a second RSC decoder. Finally, the result of the second decoder is passed through a de-</a:t>
            </a:r>
            <a:r>
              <a:rPr lang="en-US" sz="1100" dirty="0" err="1">
                <a:solidFill>
                  <a:srgbClr val="000000"/>
                </a:solidFill>
                <a:effectLst/>
                <a:latin typeface="Times New Roman" panose="02020603050405020304" pitchFamily="18" charset="0"/>
                <a:ea typeface="Times New Roman" panose="02020603050405020304" pitchFamily="18" charset="0"/>
              </a:rPr>
              <a:t>interleaver</a:t>
            </a:r>
            <a:r>
              <a:rPr lang="en-US" sz="1100" dirty="0">
                <a:solidFill>
                  <a:srgbClr val="000000"/>
                </a:solidFill>
                <a:effectLst/>
                <a:latin typeface="Times New Roman" panose="02020603050405020304" pitchFamily="18" charset="0"/>
                <a:ea typeface="Times New Roman" panose="02020603050405020304" pitchFamily="18" charset="0"/>
              </a:rPr>
              <a:t> to produce a hard decision output. </a:t>
            </a:r>
            <a:endParaRPr lang="en-IN" sz="1100" dirty="0">
              <a:effectLst/>
              <a:latin typeface="Times New Roman" panose="02020603050405020304" pitchFamily="18" charset="0"/>
              <a:ea typeface="Times New Roman" panose="02020603050405020304" pitchFamily="18" charset="0"/>
            </a:endParaRPr>
          </a:p>
        </p:txBody>
      </p:sp>
      <p:sp>
        <p:nvSpPr>
          <p:cNvPr id="2" name="TextBox 1">
            <a:extLst>
              <a:ext uri="{FF2B5EF4-FFF2-40B4-BE49-F238E27FC236}">
                <a16:creationId xmlns:a16="http://schemas.microsoft.com/office/drawing/2014/main" id="{2C2F01C7-240B-367F-44D2-02E3FBBDC4FC}"/>
              </a:ext>
            </a:extLst>
          </p:cNvPr>
          <p:cNvSpPr txBox="1"/>
          <p:nvPr/>
        </p:nvSpPr>
        <p:spPr>
          <a:xfrm>
            <a:off x="3275464" y="9450659"/>
            <a:ext cx="3596184" cy="230832"/>
          </a:xfrm>
          <a:prstGeom prst="rect">
            <a:avLst/>
          </a:prstGeom>
          <a:noFill/>
        </p:spPr>
        <p:txBody>
          <a:bodyPr wrap="square">
            <a:spAutoFit/>
          </a:bodyPr>
          <a:lstStyle/>
          <a:p>
            <a:r>
              <a:rPr lang="en-US" sz="900" dirty="0">
                <a:latin typeface="Times New Roman" panose="02020603050405020304" pitchFamily="18" charset="0"/>
              </a:rPr>
              <a:t>39</a:t>
            </a:r>
            <a:endParaRPr lang="en-IN" sz="900" dirty="0"/>
          </a:p>
        </p:txBody>
      </p:sp>
    </p:spTree>
    <p:extLst>
      <p:ext uri="{BB962C8B-B14F-4D97-AF65-F5344CB8AC3E}">
        <p14:creationId xmlns:p14="http://schemas.microsoft.com/office/powerpoint/2010/main" val="22079446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1539A6-5457-B26A-2333-5639CFE49434}"/>
              </a:ext>
            </a:extLst>
          </p:cNvPr>
          <p:cNvSpPr txBox="1"/>
          <p:nvPr/>
        </p:nvSpPr>
        <p:spPr>
          <a:xfrm>
            <a:off x="1714500" y="777030"/>
            <a:ext cx="3429000" cy="307777"/>
          </a:xfrm>
          <a:prstGeom prst="rect">
            <a:avLst/>
          </a:prstGeom>
          <a:noFill/>
        </p:spPr>
        <p:txBody>
          <a:bodyPr wrap="square">
            <a:spAutoFit/>
          </a:bodyPr>
          <a:lstStyle/>
          <a:p>
            <a:pPr marL="104140" marR="262890" algn="ctr">
              <a:spcBef>
                <a:spcPts val="345"/>
              </a:spcBef>
              <a:buNone/>
            </a:pPr>
            <a:r>
              <a:rPr lang="en-US" sz="1400" b="1" dirty="0">
                <a:effectLst/>
                <a:latin typeface="Times New Roman" panose="02020603050405020304" pitchFamily="18" charset="0"/>
                <a:ea typeface="Times New Roman" panose="02020603050405020304" pitchFamily="18" charset="0"/>
              </a:rPr>
              <a:t>Chapter</a:t>
            </a:r>
            <a:r>
              <a:rPr lang="en-US" sz="1400" b="1" spc="-65" dirty="0">
                <a:effectLst/>
                <a:latin typeface="Times New Roman" panose="02020603050405020304" pitchFamily="18" charset="0"/>
                <a:ea typeface="Times New Roman" panose="02020603050405020304" pitchFamily="18" charset="0"/>
              </a:rPr>
              <a:t> </a:t>
            </a:r>
            <a:r>
              <a:rPr lang="en-US" sz="1400" b="1" spc="-50" dirty="0">
                <a:effectLst/>
                <a:latin typeface="Times New Roman" panose="02020603050405020304" pitchFamily="18" charset="0"/>
                <a:ea typeface="Times New Roman" panose="02020603050405020304" pitchFamily="18" charset="0"/>
              </a:rPr>
              <a:t>6</a:t>
            </a:r>
            <a:endParaRPr lang="en-IN" sz="1400" b="1" dirty="0">
              <a:effectLst/>
              <a:latin typeface="Times New Roman" panose="02020603050405020304" pitchFamily="18" charset="0"/>
              <a:ea typeface="Times New Roman" panose="02020603050405020304" pitchFamily="18" charset="0"/>
            </a:endParaRPr>
          </a:p>
        </p:txBody>
      </p:sp>
      <p:sp>
        <p:nvSpPr>
          <p:cNvPr id="3" name="TextBox 2">
            <a:extLst>
              <a:ext uri="{FF2B5EF4-FFF2-40B4-BE49-F238E27FC236}">
                <a16:creationId xmlns:a16="http://schemas.microsoft.com/office/drawing/2014/main" id="{C19A26F0-B7F8-2846-0D4A-ED05DB058142}"/>
              </a:ext>
            </a:extLst>
          </p:cNvPr>
          <p:cNvSpPr txBox="1"/>
          <p:nvPr/>
        </p:nvSpPr>
        <p:spPr>
          <a:xfrm>
            <a:off x="1346007" y="1084807"/>
            <a:ext cx="4454288" cy="369332"/>
          </a:xfrm>
          <a:prstGeom prst="rect">
            <a:avLst/>
          </a:prstGeom>
          <a:noFill/>
        </p:spPr>
        <p:txBody>
          <a:bodyPr wrap="square">
            <a:spAutoFit/>
          </a:bodyPr>
          <a:lstStyle/>
          <a:p>
            <a:pPr marL="88900" marR="262890" algn="ctr">
              <a:spcBef>
                <a:spcPts val="1610"/>
              </a:spcBef>
              <a:buNone/>
            </a:pPr>
            <a:r>
              <a:rPr lang="en-US" sz="1800" b="1" spc="-10" dirty="0">
                <a:effectLst/>
                <a:latin typeface="Times New Roman" panose="02020603050405020304" pitchFamily="18" charset="0"/>
                <a:ea typeface="Times New Roman" panose="02020603050405020304" pitchFamily="18" charset="0"/>
              </a:rPr>
              <a:t>CONCLUSION AND FUTURE WORK</a:t>
            </a:r>
            <a:endParaRPr lang="en-IN" sz="1800" b="1" dirty="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C89CCA1E-EB09-B854-F748-632E01CEC8E5}"/>
              </a:ext>
            </a:extLst>
          </p:cNvPr>
          <p:cNvSpPr txBox="1"/>
          <p:nvPr/>
        </p:nvSpPr>
        <p:spPr>
          <a:xfrm>
            <a:off x="1228299" y="1761916"/>
            <a:ext cx="5322625" cy="6663747"/>
          </a:xfrm>
          <a:prstGeom prst="rect">
            <a:avLst/>
          </a:prstGeom>
          <a:noFill/>
        </p:spPr>
        <p:txBody>
          <a:bodyPr wrap="square">
            <a:spAutoFit/>
          </a:bodyPr>
          <a:lstStyle/>
          <a:p>
            <a:pPr algn="just">
              <a:lnSpc>
                <a:spcPct val="150000"/>
              </a:lnSpc>
              <a:buNone/>
            </a:pPr>
            <a:r>
              <a:rPr lang="en-US" sz="1100" dirty="0">
                <a:effectLst/>
                <a:latin typeface="Times New Roman" panose="02020603050405020304" pitchFamily="18" charset="0"/>
                <a:ea typeface="Times New Roman" panose="02020603050405020304" pitchFamily="18" charset="0"/>
              </a:rPr>
              <a:t>                T his work of  Turbo codes, highlights the use of Recursive Convolutional Encoders (RCE) and a pseudo-random </a:t>
            </a:r>
            <a:r>
              <a:rPr lang="en-US" sz="1100" dirty="0" err="1">
                <a:effectLst/>
                <a:latin typeface="Times New Roman" panose="02020603050405020304" pitchFamily="18" charset="0"/>
                <a:ea typeface="Times New Roman" panose="02020603050405020304" pitchFamily="18" charset="0"/>
              </a:rPr>
              <a:t>interleaver</a:t>
            </a:r>
            <a:r>
              <a:rPr lang="en-US" sz="1100" dirty="0">
                <a:effectLst/>
                <a:latin typeface="Times New Roman" panose="02020603050405020304" pitchFamily="18" charset="0"/>
                <a:ea typeface="Times New Roman" panose="02020603050405020304" pitchFamily="18" charset="0"/>
              </a:rPr>
              <a:t> in the encoder structure. The analysis includes a discussion of the Maximum A Posteriori (MAP) decoder and the iterative decoding process. The encoder structure consists of two RCEs operating on separate input streams, with the first encoder receiving the original message. The 8-bit transmitter and receiver are also addressed. The designed decoder is able to receive and accurately interpret the same information that was transmitted by a transmitter. This is the core function of a decoder in any communication system. The simulation results are carried out in </a:t>
            </a:r>
            <a:r>
              <a:rPr lang="en-US" sz="1100" dirty="0" err="1">
                <a:effectLst/>
                <a:latin typeface="Times New Roman" panose="02020603050405020304" pitchFamily="18" charset="0"/>
                <a:ea typeface="Times New Roman" panose="02020603050405020304" pitchFamily="18" charset="0"/>
              </a:rPr>
              <a:t>modelsim</a:t>
            </a:r>
            <a:r>
              <a:rPr lang="en-US" sz="1100" dirty="0">
                <a:effectLst/>
                <a:latin typeface="Times New Roman" panose="02020603050405020304" pitchFamily="18" charset="0"/>
                <a:ea typeface="Times New Roman" panose="02020603050405020304" pitchFamily="18" charset="0"/>
              </a:rPr>
              <a:t> and the output is verified using </a:t>
            </a:r>
            <a:r>
              <a:rPr lang="en-US" sz="1100" dirty="0" err="1">
                <a:effectLst/>
                <a:latin typeface="Times New Roman" panose="02020603050405020304" pitchFamily="18" charset="0"/>
                <a:ea typeface="Times New Roman" panose="02020603050405020304" pitchFamily="18" charset="0"/>
              </a:rPr>
              <a:t>Matlab</a:t>
            </a: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software.In</a:t>
            </a:r>
            <a:r>
              <a:rPr lang="en-US" sz="1100"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addition,the</a:t>
            </a:r>
            <a:r>
              <a:rPr lang="en-US" sz="1100" dirty="0">
                <a:effectLst/>
                <a:latin typeface="Times New Roman" panose="02020603050405020304" pitchFamily="18" charset="0"/>
                <a:ea typeface="Times New Roman" panose="02020603050405020304" pitchFamily="18" charset="0"/>
              </a:rPr>
              <a:t> proposed architecture utilizes a pipeline structure composed of independent components to enhance FPGA resource utilization and design efficiency. Integer arithmetic simulations were used to validate the design, and the results matched those of the software simulation, confirming the architecture's effectiveness.</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US" sz="1100" b="1" dirty="0">
                <a:effectLst/>
                <a:latin typeface="Times New Roman" panose="02020603050405020304" pitchFamily="18"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US" sz="1100" dirty="0">
                <a:effectLst/>
                <a:latin typeface="Times New Roman" panose="02020603050405020304" pitchFamily="18" charset="0"/>
                <a:ea typeface="Times New Roman" panose="02020603050405020304" pitchFamily="18" charset="0"/>
              </a:rPr>
              <a:t>           Future advancements in decoding techniques, particularly for satellite communication, will leverage FPGA devices and hybrid microprocessors to enhance power efficiency and performance. Adaptive array techniques will mitigate multipath fading, while Turbo decoding, implemented in reconfigurable hardware, will be optimized for specific noise levels and algorithmic parameters. Non-binary codes and optimized architectures will further improve decoding capabilities, reducing complexity and noise effects, especially in mobile devices.</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US" sz="1100" dirty="0">
                <a:effectLst/>
                <a:latin typeface="Times New Roman" panose="02020603050405020304" pitchFamily="18"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US" sz="1100" dirty="0">
                <a:effectLst/>
                <a:latin typeface="Times New Roman" panose="02020603050405020304" pitchFamily="18"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US" sz="1100" dirty="0">
                <a:effectLst/>
                <a:latin typeface="Times New Roman" panose="02020603050405020304" pitchFamily="18"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a:p>
            <a:pPr algn="just">
              <a:lnSpc>
                <a:spcPct val="150000"/>
              </a:lnSpc>
              <a:buNone/>
            </a:pPr>
            <a:r>
              <a:rPr lang="en-US" sz="1100" dirty="0">
                <a:effectLst/>
                <a:latin typeface="Times New Roman" panose="02020603050405020304" pitchFamily="18"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p:txBody>
      </p:sp>
      <p:sp>
        <p:nvSpPr>
          <p:cNvPr id="4" name="TextBox 3">
            <a:extLst>
              <a:ext uri="{FF2B5EF4-FFF2-40B4-BE49-F238E27FC236}">
                <a16:creationId xmlns:a16="http://schemas.microsoft.com/office/drawing/2014/main" id="{3F43E6CE-6C14-A437-3188-01EA3034A854}"/>
              </a:ext>
            </a:extLst>
          </p:cNvPr>
          <p:cNvSpPr txBox="1"/>
          <p:nvPr/>
        </p:nvSpPr>
        <p:spPr>
          <a:xfrm>
            <a:off x="3275464" y="9450659"/>
            <a:ext cx="3596184" cy="230832"/>
          </a:xfrm>
          <a:prstGeom prst="rect">
            <a:avLst/>
          </a:prstGeom>
          <a:noFill/>
        </p:spPr>
        <p:txBody>
          <a:bodyPr wrap="square">
            <a:spAutoFit/>
          </a:bodyPr>
          <a:lstStyle/>
          <a:p>
            <a:r>
              <a:rPr lang="en-US" sz="900" dirty="0">
                <a:latin typeface="Times New Roman" panose="02020603050405020304" pitchFamily="18" charset="0"/>
              </a:rPr>
              <a:t>40</a:t>
            </a:r>
            <a:endParaRPr lang="en-IN" sz="900" dirty="0"/>
          </a:p>
        </p:txBody>
      </p:sp>
    </p:spTree>
    <p:extLst>
      <p:ext uri="{BB962C8B-B14F-4D97-AF65-F5344CB8AC3E}">
        <p14:creationId xmlns:p14="http://schemas.microsoft.com/office/powerpoint/2010/main" val="17203172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C30503-E66B-56BF-2ED9-C4052912A2CF}"/>
              </a:ext>
            </a:extLst>
          </p:cNvPr>
          <p:cNvSpPr txBox="1"/>
          <p:nvPr/>
        </p:nvSpPr>
        <p:spPr>
          <a:xfrm>
            <a:off x="1346007" y="1084807"/>
            <a:ext cx="4454288" cy="369332"/>
          </a:xfrm>
          <a:prstGeom prst="rect">
            <a:avLst/>
          </a:prstGeom>
          <a:noFill/>
        </p:spPr>
        <p:txBody>
          <a:bodyPr wrap="square">
            <a:spAutoFit/>
          </a:bodyPr>
          <a:lstStyle/>
          <a:p>
            <a:pPr marL="88900" marR="262890" algn="ctr">
              <a:spcBef>
                <a:spcPts val="1610"/>
              </a:spcBef>
              <a:buNone/>
            </a:pPr>
            <a:r>
              <a:rPr lang="en-US" sz="1800" b="1" spc="-10" dirty="0">
                <a:effectLst/>
                <a:latin typeface="Times New Roman" panose="02020603050405020304" pitchFamily="18" charset="0"/>
                <a:ea typeface="Times New Roman" panose="02020603050405020304" pitchFamily="18" charset="0"/>
              </a:rPr>
              <a:t>REFERENCES</a:t>
            </a:r>
            <a:endParaRPr lang="en-IN" sz="1800" b="1"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B23728B2-DBF6-3180-270D-512649466456}"/>
              </a:ext>
            </a:extLst>
          </p:cNvPr>
          <p:cNvSpPr txBox="1"/>
          <p:nvPr/>
        </p:nvSpPr>
        <p:spPr>
          <a:xfrm>
            <a:off x="1160059" y="1638578"/>
            <a:ext cx="5334565" cy="7933326"/>
          </a:xfrm>
          <a:prstGeom prst="rect">
            <a:avLst/>
          </a:prstGeom>
          <a:noFill/>
        </p:spPr>
        <p:txBody>
          <a:bodyPr wrap="square">
            <a:spAutoFit/>
          </a:bodyPr>
          <a:lstStyle/>
          <a:p>
            <a:pPr marL="228600" indent="-228600" algn="just">
              <a:lnSpc>
                <a:spcPct val="150000"/>
              </a:lnSpc>
              <a:buFont typeface="+mj-lt"/>
              <a:buAutoNum type="arabicPeriod"/>
            </a:pPr>
            <a:r>
              <a:rPr lang="en-US" sz="1100" dirty="0">
                <a:effectLst/>
                <a:latin typeface="Times New Roman" panose="02020603050405020304" pitchFamily="18" charset="0"/>
                <a:ea typeface="Times New Roman" panose="02020603050405020304" pitchFamily="18" charset="0"/>
              </a:rPr>
              <a:t>Sudheer Kumar </a:t>
            </a:r>
            <a:r>
              <a:rPr lang="en-US" sz="1100" dirty="0" err="1">
                <a:effectLst/>
                <a:latin typeface="Times New Roman" panose="02020603050405020304" pitchFamily="18" charset="0"/>
                <a:ea typeface="Times New Roman" panose="02020603050405020304" pitchFamily="18" charset="0"/>
              </a:rPr>
              <a:t>Terlapu</a:t>
            </a:r>
            <a:r>
              <a:rPr lang="en-US" sz="1100" dirty="0">
                <a:effectLst/>
                <a:latin typeface="Times New Roman" panose="02020603050405020304" pitchFamily="18" charset="0"/>
                <a:ea typeface="Times New Roman" panose="02020603050405020304" pitchFamily="18" charset="0"/>
              </a:rPr>
              <a:t>(2015).Verilog Implementation of Turbo Encoder and Decoder Using Log Map Based Iterative </a:t>
            </a:r>
            <a:r>
              <a:rPr lang="en-US" sz="1100" dirty="0" err="1">
                <a:effectLst/>
                <a:latin typeface="Times New Roman" panose="02020603050405020304" pitchFamily="18" charset="0"/>
                <a:ea typeface="Times New Roman" panose="02020603050405020304" pitchFamily="18" charset="0"/>
              </a:rPr>
              <a:t>Decoding,Journal</a:t>
            </a:r>
            <a:r>
              <a:rPr lang="en-US" sz="1100" dirty="0">
                <a:effectLst/>
                <a:latin typeface="Times New Roman" panose="02020603050405020304" pitchFamily="18" charset="0"/>
                <a:ea typeface="Times New Roman" panose="02020603050405020304" pitchFamily="18" charset="0"/>
              </a:rPr>
              <a:t> of  Technological Advances &amp; Scientific </a:t>
            </a:r>
            <a:r>
              <a:rPr lang="en-US" sz="1100" dirty="0" err="1">
                <a:effectLst/>
                <a:latin typeface="Times New Roman" panose="02020603050405020304" pitchFamily="18" charset="0"/>
                <a:ea typeface="Times New Roman" panose="02020603050405020304" pitchFamily="18" charset="0"/>
              </a:rPr>
              <a:t>Research,eISSN</a:t>
            </a:r>
            <a:r>
              <a:rPr lang="en-US" sz="1100" dirty="0">
                <a:effectLst/>
                <a:latin typeface="Times New Roman" panose="02020603050405020304" pitchFamily="18" charset="0"/>
                <a:ea typeface="Times New Roman" panose="02020603050405020304" pitchFamily="18" charset="0"/>
              </a:rPr>
              <a:t>- 2454-1788, </a:t>
            </a:r>
            <a:r>
              <a:rPr lang="en-US" sz="1100" dirty="0" err="1">
                <a:effectLst/>
                <a:latin typeface="Times New Roman" panose="02020603050405020304" pitchFamily="18" charset="0"/>
                <a:ea typeface="Times New Roman" panose="02020603050405020304" pitchFamily="18" charset="0"/>
              </a:rPr>
              <a:t>pISSN</a:t>
            </a:r>
            <a:r>
              <a:rPr lang="en-US" sz="1100" dirty="0">
                <a:effectLst/>
                <a:latin typeface="Times New Roman" panose="02020603050405020304" pitchFamily="18" charset="0"/>
                <a:ea typeface="Times New Roman" panose="02020603050405020304" pitchFamily="18" charset="0"/>
              </a:rPr>
              <a:t>- 2395-5600, Vol. 1, Issue 04,pp. 322-327.</a:t>
            </a:r>
          </a:p>
          <a:p>
            <a:pPr marL="228600" indent="-228600" algn="just">
              <a:lnSpc>
                <a:spcPct val="150000"/>
              </a:lnSpc>
              <a:buFont typeface="+mj-lt"/>
              <a:buAutoNum type="arabicPeriod"/>
            </a:pPr>
            <a:endParaRPr lang="en-IN" sz="1100" dirty="0">
              <a:effectLst/>
              <a:latin typeface="Times New Roman" panose="02020603050405020304" pitchFamily="18" charset="0"/>
              <a:ea typeface="Times New Roman" panose="02020603050405020304" pitchFamily="18" charset="0"/>
            </a:endParaRPr>
          </a:p>
          <a:p>
            <a:pPr marL="228600" indent="-228600" algn="just">
              <a:lnSpc>
                <a:spcPct val="150000"/>
              </a:lnSpc>
              <a:buFont typeface="+mj-lt"/>
              <a:buAutoNum type="arabicPeriod"/>
            </a:pPr>
            <a:r>
              <a:rPr lang="en-US" sz="1100" dirty="0">
                <a:effectLst/>
                <a:latin typeface="Times New Roman" panose="02020603050405020304" pitchFamily="18" charset="0"/>
                <a:ea typeface="Times New Roman" panose="02020603050405020304" pitchFamily="18" charset="0"/>
              </a:rPr>
              <a:t>C. </a:t>
            </a:r>
            <a:r>
              <a:rPr lang="en-US" sz="1100" dirty="0" err="1">
                <a:effectLst/>
                <a:latin typeface="Times New Roman" panose="02020603050405020304" pitchFamily="18" charset="0"/>
                <a:ea typeface="Times New Roman" panose="02020603050405020304" pitchFamily="18" charset="0"/>
              </a:rPr>
              <a:t>Berrou</a:t>
            </a:r>
            <a:r>
              <a:rPr lang="en-US" sz="1100" dirty="0">
                <a:effectLst/>
                <a:latin typeface="Times New Roman" panose="02020603050405020304" pitchFamily="18" charset="0"/>
                <a:ea typeface="Times New Roman" panose="02020603050405020304" pitchFamily="18" charset="0"/>
              </a:rPr>
              <a:t>, A. </a:t>
            </a:r>
            <a:r>
              <a:rPr lang="en-US" sz="1100" dirty="0" err="1">
                <a:effectLst/>
                <a:latin typeface="Times New Roman" panose="02020603050405020304" pitchFamily="18" charset="0"/>
                <a:ea typeface="Times New Roman" panose="02020603050405020304" pitchFamily="18" charset="0"/>
              </a:rPr>
              <a:t>Glavieux</a:t>
            </a:r>
            <a:r>
              <a:rPr lang="en-US" sz="1100" dirty="0">
                <a:effectLst/>
                <a:latin typeface="Times New Roman" panose="02020603050405020304" pitchFamily="18" charset="0"/>
                <a:ea typeface="Times New Roman" panose="02020603050405020304" pitchFamily="18" charset="0"/>
              </a:rPr>
              <a:t>, and P. </a:t>
            </a:r>
            <a:r>
              <a:rPr lang="en-US" sz="1100" dirty="0" err="1">
                <a:effectLst/>
                <a:latin typeface="Times New Roman" panose="02020603050405020304" pitchFamily="18" charset="0"/>
                <a:ea typeface="Times New Roman" panose="02020603050405020304" pitchFamily="18" charset="0"/>
              </a:rPr>
              <a:t>Thitimajshima</a:t>
            </a:r>
            <a:r>
              <a:rPr lang="en-US" sz="1100" dirty="0">
                <a:effectLst/>
                <a:latin typeface="Times New Roman" panose="02020603050405020304" pitchFamily="18" charset="0"/>
                <a:ea typeface="Times New Roman" panose="02020603050405020304" pitchFamily="18" charset="0"/>
              </a:rPr>
              <a:t>(1993).Near Shannon limit error-correcting coding and decoding: Turbo-codes, IEEE Int. </a:t>
            </a:r>
            <a:r>
              <a:rPr lang="en-US" sz="1100" dirty="0" err="1">
                <a:effectLst/>
                <a:latin typeface="Times New Roman" panose="02020603050405020304" pitchFamily="18" charset="0"/>
                <a:ea typeface="Times New Roman" panose="02020603050405020304" pitchFamily="18" charset="0"/>
              </a:rPr>
              <a:t>Conf.Commun</a:t>
            </a:r>
            <a:r>
              <a:rPr lang="en-US" sz="1100" dirty="0">
                <a:effectLst/>
                <a:latin typeface="Times New Roman" panose="02020603050405020304" pitchFamily="18" charset="0"/>
                <a:ea typeface="Times New Roman" panose="02020603050405020304" pitchFamily="18" charset="0"/>
              </a:rPr>
              <a:t>. (ICC), Geneva, Switzerland, vol. 2, May 1993, pp. 1064–1070.</a:t>
            </a:r>
          </a:p>
          <a:p>
            <a:pPr marL="228600" indent="-228600" algn="just">
              <a:lnSpc>
                <a:spcPct val="150000"/>
              </a:lnSpc>
              <a:buFont typeface="+mj-lt"/>
              <a:buAutoNum type="arabicPeriod"/>
            </a:pPr>
            <a:endParaRPr lang="en-IN" sz="1100" dirty="0">
              <a:effectLst/>
              <a:latin typeface="Times New Roman" panose="02020603050405020304" pitchFamily="18" charset="0"/>
              <a:ea typeface="Times New Roman" panose="02020603050405020304" pitchFamily="18" charset="0"/>
            </a:endParaRPr>
          </a:p>
          <a:p>
            <a:pPr marL="228600" indent="-228600" algn="just">
              <a:lnSpc>
                <a:spcPct val="150000"/>
              </a:lnSpc>
              <a:buFont typeface="+mj-lt"/>
              <a:buAutoNum type="arabicPeriod"/>
            </a:pPr>
            <a:r>
              <a:rPr lang="en-US" sz="1100" dirty="0">
                <a:effectLst/>
                <a:latin typeface="Times New Roman" panose="02020603050405020304" pitchFamily="18" charset="0"/>
                <a:ea typeface="Times New Roman" panose="02020603050405020304" pitchFamily="18" charset="0"/>
              </a:rPr>
              <a:t>S. Benedetto and G. </a:t>
            </a:r>
            <a:r>
              <a:rPr lang="en-US" sz="1100" dirty="0" err="1">
                <a:effectLst/>
                <a:latin typeface="Times New Roman" panose="02020603050405020304" pitchFamily="18" charset="0"/>
                <a:ea typeface="Times New Roman" panose="02020603050405020304" pitchFamily="18" charset="0"/>
              </a:rPr>
              <a:t>Montorsi</a:t>
            </a:r>
            <a:r>
              <a:rPr lang="en-US" sz="1100" dirty="0">
                <a:effectLst/>
                <a:latin typeface="Times New Roman" panose="02020603050405020304" pitchFamily="18" charset="0"/>
                <a:ea typeface="Times New Roman" panose="02020603050405020304" pitchFamily="18" charset="0"/>
              </a:rPr>
              <a:t>(1996).Unveiling turbo codes: Some results on parallel concatenated coding </a:t>
            </a:r>
            <a:r>
              <a:rPr lang="en-US" sz="1100" dirty="0" err="1">
                <a:effectLst/>
                <a:latin typeface="Times New Roman" panose="02020603050405020304" pitchFamily="18" charset="0"/>
                <a:ea typeface="Times New Roman" panose="02020603050405020304" pitchFamily="18" charset="0"/>
              </a:rPr>
              <a:t>schemes,IEEE</a:t>
            </a:r>
            <a:r>
              <a:rPr lang="en-US" sz="1100" dirty="0">
                <a:effectLst/>
                <a:latin typeface="Times New Roman" panose="02020603050405020304" pitchFamily="18" charset="0"/>
                <a:ea typeface="Times New Roman" panose="02020603050405020304" pitchFamily="18" charset="0"/>
              </a:rPr>
              <a:t> Trans. Inf. Theory, vol. 42, no. 2, pp. 409–428.</a:t>
            </a:r>
          </a:p>
          <a:p>
            <a:pPr marL="228600" indent="-228600" algn="just">
              <a:lnSpc>
                <a:spcPct val="150000"/>
              </a:lnSpc>
              <a:buFont typeface="+mj-lt"/>
              <a:buAutoNum type="arabicPeriod"/>
            </a:pPr>
            <a:endParaRPr lang="en-IN" sz="1100" dirty="0">
              <a:effectLst/>
              <a:latin typeface="Times New Roman" panose="02020603050405020304" pitchFamily="18" charset="0"/>
              <a:ea typeface="Times New Roman" panose="02020603050405020304" pitchFamily="18" charset="0"/>
            </a:endParaRPr>
          </a:p>
          <a:p>
            <a:pPr marL="228600" indent="-228600" algn="just">
              <a:lnSpc>
                <a:spcPct val="150000"/>
              </a:lnSpc>
              <a:buFont typeface="+mj-lt"/>
              <a:buAutoNum type="arabicPeriod"/>
            </a:pPr>
            <a:r>
              <a:rPr lang="en-US" sz="1100" dirty="0">
                <a:effectLst/>
                <a:latin typeface="Times New Roman" panose="02020603050405020304" pitchFamily="18" charset="0"/>
                <a:ea typeface="Times New Roman" panose="02020603050405020304" pitchFamily="18" charset="0"/>
              </a:rPr>
              <a:t>C. E. Shannon(1948).A mathematical theory of </a:t>
            </a:r>
            <a:r>
              <a:rPr lang="en-US" sz="1100" dirty="0" err="1">
                <a:effectLst/>
                <a:latin typeface="Times New Roman" panose="02020603050405020304" pitchFamily="18" charset="0"/>
                <a:ea typeface="Times New Roman" panose="02020603050405020304" pitchFamily="18" charset="0"/>
              </a:rPr>
              <a:t>communication,Bell</a:t>
            </a:r>
            <a:r>
              <a:rPr lang="en-US" sz="1100" dirty="0">
                <a:effectLst/>
                <a:latin typeface="Times New Roman" panose="02020603050405020304" pitchFamily="18" charset="0"/>
                <a:ea typeface="Times New Roman" panose="02020603050405020304" pitchFamily="18" charset="0"/>
              </a:rPr>
              <a:t> Syst. Tech. J., vol. 27, no. 4, pp. 623–656.</a:t>
            </a:r>
          </a:p>
          <a:p>
            <a:pPr marL="228600" indent="-228600" algn="just">
              <a:lnSpc>
                <a:spcPct val="150000"/>
              </a:lnSpc>
              <a:buFont typeface="+mj-lt"/>
              <a:buAutoNum type="arabicPeriod"/>
            </a:pPr>
            <a:endParaRPr lang="en-IN" sz="1100" dirty="0">
              <a:effectLst/>
              <a:latin typeface="Times New Roman" panose="02020603050405020304" pitchFamily="18" charset="0"/>
              <a:ea typeface="Times New Roman" panose="02020603050405020304" pitchFamily="18" charset="0"/>
            </a:endParaRPr>
          </a:p>
          <a:p>
            <a:pPr marL="228600" indent="-228600" algn="just">
              <a:lnSpc>
                <a:spcPct val="150000"/>
              </a:lnSpc>
              <a:buFont typeface="+mj-lt"/>
              <a:buAutoNum type="arabicPeriod"/>
            </a:pPr>
            <a:r>
              <a:rPr lang="en-US" sz="1100" dirty="0">
                <a:effectLst/>
                <a:latin typeface="Times New Roman" panose="02020603050405020304" pitchFamily="18" charset="0"/>
                <a:ea typeface="Times New Roman" panose="02020603050405020304" pitchFamily="18" charset="0"/>
              </a:rPr>
              <a:t>Digital Video Broadcasting (DVB); Implementation guidelines for Satellite Services to Handheld devices (SH) below 3GHz(2011), Standard ETSI EN 302 583 V1.1.0 (2008-01).</a:t>
            </a:r>
          </a:p>
          <a:p>
            <a:pPr marL="228600" indent="-228600" algn="just">
              <a:lnSpc>
                <a:spcPct val="150000"/>
              </a:lnSpc>
              <a:buFont typeface="+mj-lt"/>
              <a:buAutoNum type="arabicPeriod"/>
            </a:pPr>
            <a:endParaRPr lang="en-IN" sz="1100" dirty="0">
              <a:effectLst/>
              <a:latin typeface="Times New Roman" panose="02020603050405020304" pitchFamily="18" charset="0"/>
              <a:ea typeface="Times New Roman" panose="02020603050405020304" pitchFamily="18" charset="0"/>
            </a:endParaRPr>
          </a:p>
          <a:p>
            <a:pPr marL="228600" indent="-228600" algn="just">
              <a:lnSpc>
                <a:spcPct val="150000"/>
              </a:lnSpc>
              <a:buFont typeface="+mj-lt"/>
              <a:buAutoNum type="arabicPeriod"/>
            </a:pPr>
            <a:r>
              <a:rPr lang="en-US" sz="1100" dirty="0">
                <a:effectLst/>
                <a:latin typeface="Times New Roman" panose="02020603050405020304" pitchFamily="18" charset="0"/>
                <a:ea typeface="Times New Roman" panose="02020603050405020304" pitchFamily="18" charset="0"/>
              </a:rPr>
              <a:t>C. E. Shannon(1948).A mathematical theory of </a:t>
            </a:r>
            <a:r>
              <a:rPr lang="en-US" sz="1100" dirty="0" err="1">
                <a:effectLst/>
                <a:latin typeface="Times New Roman" panose="02020603050405020304" pitchFamily="18" charset="0"/>
                <a:ea typeface="Times New Roman" panose="02020603050405020304" pitchFamily="18" charset="0"/>
              </a:rPr>
              <a:t>communication,Bell</a:t>
            </a:r>
            <a:r>
              <a:rPr lang="en-US" sz="1100" dirty="0">
                <a:effectLst/>
                <a:latin typeface="Times New Roman" panose="02020603050405020304" pitchFamily="18" charset="0"/>
                <a:ea typeface="Times New Roman" panose="02020603050405020304" pitchFamily="18" charset="0"/>
              </a:rPr>
              <a:t> Syst. Tech. J., vol. 27, no. 3, pp. 379–423.</a:t>
            </a:r>
          </a:p>
          <a:p>
            <a:pPr marL="228600" indent="-228600" algn="just">
              <a:lnSpc>
                <a:spcPct val="150000"/>
              </a:lnSpc>
              <a:buFont typeface="+mj-lt"/>
              <a:buAutoNum type="arabicPeriod"/>
            </a:pPr>
            <a:endParaRPr lang="en-IN" sz="1100" dirty="0">
              <a:effectLst/>
              <a:latin typeface="Times New Roman" panose="02020603050405020304" pitchFamily="18" charset="0"/>
              <a:ea typeface="Times New Roman" panose="02020603050405020304" pitchFamily="18" charset="0"/>
            </a:endParaRPr>
          </a:p>
          <a:p>
            <a:pPr marL="228600" indent="-228600" algn="just">
              <a:lnSpc>
                <a:spcPct val="150000"/>
              </a:lnSpc>
              <a:buFont typeface="+mj-lt"/>
              <a:buAutoNum type="arabicPeriod"/>
            </a:pPr>
            <a:r>
              <a:rPr lang="en-US" sz="1100" dirty="0">
                <a:effectLst/>
                <a:latin typeface="Times New Roman" panose="02020603050405020304" pitchFamily="18" charset="0"/>
                <a:ea typeface="Times New Roman" panose="02020603050405020304" pitchFamily="18" charset="0"/>
              </a:rPr>
              <a:t>C. </a:t>
            </a:r>
            <a:r>
              <a:rPr lang="en-US" sz="1100" dirty="0" err="1">
                <a:effectLst/>
                <a:latin typeface="Times New Roman" panose="02020603050405020304" pitchFamily="18" charset="0"/>
                <a:ea typeface="Times New Roman" panose="02020603050405020304" pitchFamily="18" charset="0"/>
              </a:rPr>
              <a:t>Berrou</a:t>
            </a:r>
            <a:r>
              <a:rPr lang="en-US" sz="1100" dirty="0">
                <a:effectLst/>
                <a:latin typeface="Times New Roman" panose="02020603050405020304" pitchFamily="18" charset="0"/>
                <a:ea typeface="Times New Roman" panose="02020603050405020304" pitchFamily="18" charset="0"/>
              </a:rPr>
              <a:t>, A. </a:t>
            </a:r>
            <a:r>
              <a:rPr lang="en-US" sz="1100" dirty="0" err="1">
                <a:effectLst/>
                <a:latin typeface="Times New Roman" panose="02020603050405020304" pitchFamily="18" charset="0"/>
                <a:ea typeface="Times New Roman" panose="02020603050405020304" pitchFamily="18" charset="0"/>
              </a:rPr>
              <a:t>Glavieux</a:t>
            </a:r>
            <a:r>
              <a:rPr lang="en-US" sz="1100" dirty="0">
                <a:effectLst/>
                <a:latin typeface="Times New Roman" panose="02020603050405020304" pitchFamily="18" charset="0"/>
                <a:ea typeface="Times New Roman" panose="02020603050405020304" pitchFamily="18" charset="0"/>
              </a:rPr>
              <a:t>, and P. </a:t>
            </a:r>
            <a:r>
              <a:rPr lang="en-US" sz="1100" dirty="0" err="1">
                <a:effectLst/>
                <a:latin typeface="Times New Roman" panose="02020603050405020304" pitchFamily="18" charset="0"/>
                <a:ea typeface="Times New Roman" panose="02020603050405020304" pitchFamily="18" charset="0"/>
              </a:rPr>
              <a:t>Thitimajshima</a:t>
            </a:r>
            <a:r>
              <a:rPr lang="en-US" sz="1100" dirty="0">
                <a:effectLst/>
                <a:latin typeface="Times New Roman" panose="02020603050405020304" pitchFamily="18" charset="0"/>
                <a:ea typeface="Times New Roman" panose="02020603050405020304" pitchFamily="18" charset="0"/>
              </a:rPr>
              <a:t>(1993).Near Shannon limit error correcting coding and decoding: Turbo-codes. 1, IEEE Int. Conf. Commun. (ICC), vol. 2, May , pp. 1064–1070.</a:t>
            </a:r>
          </a:p>
          <a:p>
            <a:pPr marL="228600" indent="-228600" algn="just">
              <a:lnSpc>
                <a:spcPct val="150000"/>
              </a:lnSpc>
              <a:buFont typeface="+mj-lt"/>
              <a:buAutoNum type="arabicPeriod"/>
            </a:pPr>
            <a:endParaRPr lang="en-IN" sz="1100" dirty="0">
              <a:effectLst/>
              <a:latin typeface="Times New Roman" panose="02020603050405020304" pitchFamily="18" charset="0"/>
              <a:ea typeface="Times New Roman" panose="02020603050405020304" pitchFamily="18" charset="0"/>
            </a:endParaRPr>
          </a:p>
          <a:p>
            <a:pPr marL="228600" indent="-228600" algn="just">
              <a:lnSpc>
                <a:spcPct val="150000"/>
              </a:lnSpc>
              <a:buFont typeface="+mj-lt"/>
              <a:buAutoNum type="arabicPeriod"/>
            </a:pPr>
            <a:r>
              <a:rPr lang="en-US" sz="1100" dirty="0">
                <a:effectLst/>
                <a:latin typeface="Times New Roman" panose="02020603050405020304" pitchFamily="18" charset="0"/>
                <a:ea typeface="Times New Roman" panose="02020603050405020304" pitchFamily="18" charset="0"/>
              </a:rPr>
              <a:t>C. </a:t>
            </a:r>
            <a:r>
              <a:rPr lang="en-US" sz="1100" dirty="0" err="1">
                <a:effectLst/>
                <a:latin typeface="Times New Roman" panose="02020603050405020304" pitchFamily="18" charset="0"/>
                <a:ea typeface="Times New Roman" panose="02020603050405020304" pitchFamily="18" charset="0"/>
              </a:rPr>
              <a:t>Berrou</a:t>
            </a:r>
            <a:r>
              <a:rPr lang="en-US" sz="1100" dirty="0">
                <a:effectLst/>
                <a:latin typeface="Times New Roman" panose="02020603050405020304" pitchFamily="18" charset="0"/>
                <a:ea typeface="Times New Roman" panose="02020603050405020304" pitchFamily="18" charset="0"/>
              </a:rPr>
              <a:t> and A. </a:t>
            </a:r>
            <a:r>
              <a:rPr lang="en-US" sz="1100" dirty="0" err="1">
                <a:effectLst/>
                <a:latin typeface="Times New Roman" panose="02020603050405020304" pitchFamily="18" charset="0"/>
                <a:ea typeface="Times New Roman" panose="02020603050405020304" pitchFamily="18" charset="0"/>
              </a:rPr>
              <a:t>Glavieux</a:t>
            </a:r>
            <a:r>
              <a:rPr lang="en-US" sz="1100" dirty="0">
                <a:effectLst/>
                <a:latin typeface="Times New Roman" panose="02020603050405020304" pitchFamily="18" charset="0"/>
                <a:ea typeface="Times New Roman" panose="02020603050405020304" pitchFamily="18" charset="0"/>
              </a:rPr>
              <a:t>(2003). Turbo Codes. Hoboken, NJ, USA: Wiley.</a:t>
            </a:r>
          </a:p>
          <a:p>
            <a:pPr marL="228600" indent="-228600" algn="just">
              <a:lnSpc>
                <a:spcPct val="150000"/>
              </a:lnSpc>
              <a:buFont typeface="+mj-lt"/>
              <a:buAutoNum type="arabicPeriod"/>
            </a:pPr>
            <a:endParaRPr lang="en-IN" sz="1100" dirty="0">
              <a:effectLst/>
              <a:latin typeface="Times New Roman" panose="02020603050405020304" pitchFamily="18" charset="0"/>
              <a:ea typeface="Times New Roman" panose="02020603050405020304" pitchFamily="18" charset="0"/>
            </a:endParaRPr>
          </a:p>
          <a:p>
            <a:pPr marL="228600" indent="-228600" algn="just">
              <a:lnSpc>
                <a:spcPct val="150000"/>
              </a:lnSpc>
              <a:buFont typeface="+mj-lt"/>
              <a:buAutoNum type="arabicPeriod"/>
            </a:pPr>
            <a:r>
              <a:rPr lang="en-US" sz="1100" dirty="0">
                <a:effectLst/>
                <a:latin typeface="Times New Roman" panose="02020603050405020304" pitchFamily="18" charset="0"/>
                <a:ea typeface="Times New Roman" panose="02020603050405020304" pitchFamily="18" charset="0"/>
              </a:rPr>
              <a:t>R. W. Hamming(2010). Error detecting and correcting </a:t>
            </a:r>
            <a:r>
              <a:rPr lang="en-US" sz="1100" dirty="0" err="1">
                <a:effectLst/>
                <a:latin typeface="Times New Roman" panose="02020603050405020304" pitchFamily="18" charset="0"/>
                <a:ea typeface="Times New Roman" panose="02020603050405020304" pitchFamily="18" charset="0"/>
              </a:rPr>
              <a:t>codes,Bell</a:t>
            </a:r>
            <a:r>
              <a:rPr lang="en-US" sz="1100" dirty="0">
                <a:effectLst/>
                <a:latin typeface="Times New Roman" panose="02020603050405020304" pitchFamily="18" charset="0"/>
                <a:ea typeface="Times New Roman" panose="02020603050405020304" pitchFamily="18" charset="0"/>
              </a:rPr>
              <a:t> Sys. Tech. J. Vol. 29, pp. 147–160, 1950 18, pp. 794-807.</a:t>
            </a:r>
            <a:endParaRPr lang="en-IN" sz="1100" dirty="0">
              <a:effectLst/>
              <a:latin typeface="Times New Roman" panose="02020603050405020304" pitchFamily="18" charset="0"/>
              <a:ea typeface="Times New Roman" panose="02020603050405020304" pitchFamily="18" charset="0"/>
            </a:endParaRPr>
          </a:p>
          <a:p>
            <a:pPr marL="228600" indent="-228600" algn="just">
              <a:lnSpc>
                <a:spcPct val="150000"/>
              </a:lnSpc>
              <a:buFont typeface="+mj-lt"/>
              <a:buAutoNum type="arabicPeriod"/>
            </a:pPr>
            <a:endParaRPr lang="en-IN" sz="1100" dirty="0">
              <a:effectLst/>
              <a:latin typeface="Times New Roman" panose="02020603050405020304" pitchFamily="18" charset="0"/>
              <a:ea typeface="Times New Roman" panose="02020603050405020304" pitchFamily="18" charset="0"/>
            </a:endParaRPr>
          </a:p>
        </p:txBody>
      </p:sp>
      <p:sp>
        <p:nvSpPr>
          <p:cNvPr id="3" name="TextBox 2">
            <a:extLst>
              <a:ext uri="{FF2B5EF4-FFF2-40B4-BE49-F238E27FC236}">
                <a16:creationId xmlns:a16="http://schemas.microsoft.com/office/drawing/2014/main" id="{FFE9CC34-AAB6-51AE-4675-0A22DA644163}"/>
              </a:ext>
            </a:extLst>
          </p:cNvPr>
          <p:cNvSpPr txBox="1"/>
          <p:nvPr/>
        </p:nvSpPr>
        <p:spPr>
          <a:xfrm>
            <a:off x="3275464" y="9450659"/>
            <a:ext cx="3596184" cy="230832"/>
          </a:xfrm>
          <a:prstGeom prst="rect">
            <a:avLst/>
          </a:prstGeom>
          <a:noFill/>
        </p:spPr>
        <p:txBody>
          <a:bodyPr wrap="square">
            <a:spAutoFit/>
          </a:bodyPr>
          <a:lstStyle/>
          <a:p>
            <a:r>
              <a:rPr lang="en-US" sz="900" dirty="0">
                <a:latin typeface="Times New Roman" panose="02020603050405020304" pitchFamily="18" charset="0"/>
              </a:rPr>
              <a:t>41</a:t>
            </a:r>
            <a:endParaRPr lang="en-IN" sz="900" dirty="0"/>
          </a:p>
        </p:txBody>
      </p:sp>
    </p:spTree>
    <p:extLst>
      <p:ext uri="{BB962C8B-B14F-4D97-AF65-F5344CB8AC3E}">
        <p14:creationId xmlns:p14="http://schemas.microsoft.com/office/powerpoint/2010/main" val="4892385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42D2D6-E76C-1A3D-27D0-B413D4EB13B9}"/>
              </a:ext>
            </a:extLst>
          </p:cNvPr>
          <p:cNvSpPr txBox="1"/>
          <p:nvPr/>
        </p:nvSpPr>
        <p:spPr>
          <a:xfrm>
            <a:off x="1249680" y="1140433"/>
            <a:ext cx="5281910" cy="6155916"/>
          </a:xfrm>
          <a:prstGeom prst="rect">
            <a:avLst/>
          </a:prstGeom>
          <a:noFill/>
        </p:spPr>
        <p:txBody>
          <a:bodyPr wrap="square">
            <a:spAutoFit/>
          </a:bodyPr>
          <a:lstStyle/>
          <a:p>
            <a:pPr marL="228600" indent="-228600" algn="just">
              <a:lnSpc>
                <a:spcPct val="150000"/>
              </a:lnSpc>
              <a:buFont typeface="+mj-lt"/>
              <a:buAutoNum type="arabicPeriod" startAt="10"/>
            </a:pPr>
            <a:r>
              <a:rPr lang="en-US" sz="1100" dirty="0">
                <a:effectLst/>
                <a:latin typeface="Times New Roman" panose="02020603050405020304" pitchFamily="18" charset="0"/>
                <a:ea typeface="Times New Roman" panose="02020603050405020304" pitchFamily="18" charset="0"/>
              </a:rPr>
              <a:t>Sadjadpour, H. R. Sloane, N. J. A. Salehi, and M. </a:t>
            </a:r>
            <a:r>
              <a:rPr lang="en-US" sz="1100" dirty="0" err="1">
                <a:effectLst/>
                <a:latin typeface="Times New Roman" panose="02020603050405020304" pitchFamily="18" charset="0"/>
                <a:ea typeface="Times New Roman" panose="02020603050405020304" pitchFamily="18" charset="0"/>
              </a:rPr>
              <a:t>Nebe</a:t>
            </a:r>
            <a:r>
              <a:rPr lang="en-US" sz="1100" dirty="0">
                <a:effectLst/>
                <a:latin typeface="Times New Roman" panose="02020603050405020304" pitchFamily="18" charset="0"/>
                <a:ea typeface="Times New Roman" panose="02020603050405020304" pitchFamily="18" charset="0"/>
              </a:rPr>
              <a:t>(2003). </a:t>
            </a:r>
            <a:r>
              <a:rPr lang="en-US" sz="1100" dirty="0" err="1">
                <a:effectLst/>
                <a:latin typeface="Times New Roman" panose="02020603050405020304" pitchFamily="18" charset="0"/>
                <a:ea typeface="Times New Roman" panose="02020603050405020304" pitchFamily="18" charset="0"/>
              </a:rPr>
              <a:t>Interleaver</a:t>
            </a:r>
            <a:r>
              <a:rPr lang="en-US" sz="1100" dirty="0">
                <a:effectLst/>
                <a:latin typeface="Times New Roman" panose="02020603050405020304" pitchFamily="18" charset="0"/>
                <a:ea typeface="Times New Roman" panose="02020603050405020304" pitchFamily="18" charset="0"/>
              </a:rPr>
              <a:t> design for </a:t>
            </a:r>
            <a:r>
              <a:rPr lang="en-US" sz="1100" dirty="0"/>
              <a:t>turbo codes, IEEE Journal on Selected Areas in Communications, Volume: 19, Issue: 5, pp. 831-837.</a:t>
            </a:r>
          </a:p>
          <a:p>
            <a:pPr marL="228600" indent="-228600" algn="just">
              <a:lnSpc>
                <a:spcPct val="150000"/>
              </a:lnSpc>
              <a:buFont typeface="+mj-lt"/>
              <a:buAutoNum type="arabicPeriod" startAt="10"/>
            </a:pPr>
            <a:endParaRPr lang="en-US" sz="1100" dirty="0">
              <a:latin typeface="Times New Roman" panose="02020603050405020304" pitchFamily="18" charset="0"/>
              <a:cs typeface="Times New Roman" panose="02020603050405020304" pitchFamily="18" charset="0"/>
            </a:endParaRPr>
          </a:p>
          <a:p>
            <a:pPr marL="228600" indent="-228600" algn="just">
              <a:lnSpc>
                <a:spcPct val="150000"/>
              </a:lnSpc>
              <a:buFont typeface="+mj-lt"/>
              <a:buAutoNum type="arabicPeriod" startAt="10"/>
            </a:pPr>
            <a:r>
              <a:rPr lang="en-US" sz="1100" dirty="0">
                <a:latin typeface="Times New Roman" panose="02020603050405020304" pitchFamily="18" charset="0"/>
                <a:cs typeface="Times New Roman" panose="02020603050405020304" pitchFamily="18" charset="0"/>
              </a:rPr>
              <a:t>J. H. Kang and W. E. Stark(1998).Turbo codes for noncoherent FH-SS with partial band </a:t>
            </a:r>
            <a:r>
              <a:rPr lang="en-US" sz="1100" dirty="0" err="1">
                <a:latin typeface="Times New Roman" panose="02020603050405020304" pitchFamily="18" charset="0"/>
                <a:cs typeface="Times New Roman" panose="02020603050405020304" pitchFamily="18" charset="0"/>
              </a:rPr>
              <a:t>interference,IEEE</a:t>
            </a:r>
            <a:r>
              <a:rPr lang="en-US" sz="1100" dirty="0">
                <a:latin typeface="Times New Roman" panose="02020603050405020304" pitchFamily="18" charset="0"/>
                <a:cs typeface="Times New Roman" panose="02020603050405020304" pitchFamily="18" charset="0"/>
              </a:rPr>
              <a:t> Trans. Commun., vol. 46, no. 11, pp. 1451–1458.</a:t>
            </a:r>
            <a:endParaRPr lang="en-IN" sz="1100" dirty="0">
              <a:latin typeface="Times New Roman" panose="02020603050405020304" pitchFamily="18" charset="0"/>
              <a:cs typeface="Times New Roman" panose="02020603050405020304" pitchFamily="18" charset="0"/>
            </a:endParaRPr>
          </a:p>
          <a:p>
            <a:pPr algn="just">
              <a:lnSpc>
                <a:spcPct val="150000"/>
              </a:lnSpc>
            </a:pPr>
            <a:r>
              <a:rPr lang="en-US" sz="1100" dirty="0">
                <a:latin typeface="Times New Roman" panose="02020603050405020304" pitchFamily="18" charset="0"/>
                <a:cs typeface="Times New Roman" panose="02020603050405020304" pitchFamily="18" charset="0"/>
              </a:rPr>
              <a:t> </a:t>
            </a:r>
            <a:endParaRPr lang="en-IN" sz="1100" dirty="0">
              <a:latin typeface="Times New Roman" panose="02020603050405020304" pitchFamily="18" charset="0"/>
              <a:cs typeface="Times New Roman" panose="02020603050405020304" pitchFamily="18" charset="0"/>
            </a:endParaRPr>
          </a:p>
          <a:p>
            <a:pPr marL="228600" indent="-228600" algn="just">
              <a:lnSpc>
                <a:spcPct val="150000"/>
              </a:lnSpc>
              <a:buFont typeface="+mj-lt"/>
              <a:buAutoNum type="arabicPeriod" startAt="12"/>
            </a:pPr>
            <a:r>
              <a:rPr lang="en-US" sz="1100" dirty="0">
                <a:latin typeface="Times New Roman" panose="02020603050405020304" pitchFamily="18" charset="0"/>
                <a:cs typeface="Times New Roman" panose="02020603050405020304" pitchFamily="18" charset="0"/>
              </a:rPr>
              <a:t>  H. El Gamal and E. </a:t>
            </a:r>
            <a:r>
              <a:rPr lang="en-US" sz="1100" dirty="0" err="1">
                <a:latin typeface="Times New Roman" panose="02020603050405020304" pitchFamily="18" charset="0"/>
                <a:cs typeface="Times New Roman" panose="02020603050405020304" pitchFamily="18" charset="0"/>
              </a:rPr>
              <a:t>Geraniotis</a:t>
            </a:r>
            <a:r>
              <a:rPr lang="en-US" sz="1100" dirty="0">
                <a:latin typeface="Times New Roman" panose="02020603050405020304" pitchFamily="18" charset="0"/>
                <a:cs typeface="Times New Roman" panose="02020603050405020304" pitchFamily="18" charset="0"/>
              </a:rPr>
              <a:t>(1998).Turbo codes with channel estimation and dynamic power allocation for anti-jam FH/SSMA,IEEE </a:t>
            </a:r>
            <a:r>
              <a:rPr lang="en-US" sz="1100" dirty="0" err="1">
                <a:latin typeface="Times New Roman" panose="02020603050405020304" pitchFamily="18" charset="0"/>
                <a:cs typeface="Times New Roman" panose="02020603050405020304" pitchFamily="18" charset="0"/>
              </a:rPr>
              <a:t>Mil.Commun</a:t>
            </a:r>
            <a:r>
              <a:rPr lang="en-US" sz="1100" dirty="0">
                <a:latin typeface="Times New Roman" panose="02020603050405020304" pitchFamily="18" charset="0"/>
                <a:cs typeface="Times New Roman" panose="02020603050405020304" pitchFamily="18" charset="0"/>
              </a:rPr>
              <a:t>. Conf. (MILCOM), vol. 1, pp. 170–175.</a:t>
            </a:r>
          </a:p>
          <a:p>
            <a:pPr marL="228600" indent="-228600" algn="just">
              <a:lnSpc>
                <a:spcPct val="150000"/>
              </a:lnSpc>
              <a:buFont typeface="+mj-lt"/>
              <a:buAutoNum type="arabicPeriod" startAt="12"/>
            </a:pPr>
            <a:endParaRPr lang="en-IN" sz="1100" dirty="0">
              <a:latin typeface="Times New Roman" panose="02020603050405020304" pitchFamily="18" charset="0"/>
              <a:cs typeface="Times New Roman" panose="02020603050405020304" pitchFamily="18" charset="0"/>
            </a:endParaRPr>
          </a:p>
          <a:p>
            <a:pPr marL="228600" indent="-228600" algn="just">
              <a:lnSpc>
                <a:spcPct val="150000"/>
              </a:lnSpc>
              <a:buFont typeface="+mj-lt"/>
              <a:buAutoNum type="arabicPeriod" startAt="13"/>
            </a:pPr>
            <a:r>
              <a:rPr lang="en-US" sz="1100" dirty="0">
                <a:latin typeface="Times New Roman" panose="02020603050405020304" pitchFamily="18" charset="0"/>
                <a:cs typeface="Times New Roman" panose="02020603050405020304" pitchFamily="18" charset="0"/>
              </a:rPr>
              <a:t> J.H Gass, P. J. Curry, and C. J. Langford().An a1999pplication of turbo trellis coded modulation to tactical </a:t>
            </a:r>
            <a:r>
              <a:rPr lang="en-US" sz="1100" dirty="0" err="1">
                <a:latin typeface="Times New Roman" panose="02020603050405020304" pitchFamily="18" charset="0"/>
                <a:cs typeface="Times New Roman" panose="02020603050405020304" pitchFamily="18" charset="0"/>
              </a:rPr>
              <a:t>communications,MILCOM</a:t>
            </a:r>
            <a:r>
              <a:rPr lang="en-US" sz="1100" dirty="0">
                <a:latin typeface="Times New Roman" panose="02020603050405020304" pitchFamily="18" charset="0"/>
                <a:cs typeface="Times New Roman" panose="02020603050405020304" pitchFamily="18" charset="0"/>
              </a:rPr>
              <a:t>. IEEE Mil. Commun. Conf., pp. 530–533.</a:t>
            </a:r>
            <a:endParaRPr lang="en-IN" sz="1100" dirty="0">
              <a:latin typeface="Times New Roman" panose="02020603050405020304" pitchFamily="18" charset="0"/>
              <a:cs typeface="Times New Roman" panose="02020603050405020304" pitchFamily="18" charset="0"/>
            </a:endParaRPr>
          </a:p>
          <a:p>
            <a:pPr marL="228600" indent="-228600" algn="just">
              <a:lnSpc>
                <a:spcPct val="150000"/>
              </a:lnSpc>
              <a:buFont typeface="+mj-lt"/>
              <a:buAutoNum type="arabicPeriod" startAt="13"/>
            </a:pPr>
            <a:endParaRPr lang="en-IN" sz="1100" dirty="0">
              <a:latin typeface="Times New Roman" panose="02020603050405020304" pitchFamily="18" charset="0"/>
              <a:cs typeface="Times New Roman" panose="02020603050405020304" pitchFamily="18" charset="0"/>
            </a:endParaRPr>
          </a:p>
          <a:p>
            <a:pPr marL="228600" indent="-228600" algn="just">
              <a:lnSpc>
                <a:spcPct val="150000"/>
              </a:lnSpc>
              <a:buFont typeface="+mj-lt"/>
              <a:buAutoNum type="arabicPeriod" startAt="13"/>
            </a:pPr>
            <a:r>
              <a:rPr lang="en-US" sz="1100" dirty="0">
                <a:latin typeface="Times New Roman" panose="02020603050405020304" pitchFamily="18" charset="0"/>
                <a:cs typeface="Times New Roman" panose="02020603050405020304" pitchFamily="18" charset="0"/>
              </a:rPr>
              <a:t>S. Jiang, P. W. Zhang, F. C. M. Lau, C.-W. Sham, and K. Huang(2018).A turbo Hadamard encoder/decoder system with hundreds of Mbps </a:t>
            </a:r>
            <a:r>
              <a:rPr lang="en-US" sz="1100" dirty="0" err="1">
                <a:latin typeface="Times New Roman" panose="02020603050405020304" pitchFamily="18" charset="0"/>
                <a:cs typeface="Times New Roman" panose="02020603050405020304" pitchFamily="18" charset="0"/>
              </a:rPr>
              <a:t>throughput,IEEE</a:t>
            </a:r>
            <a:r>
              <a:rPr lang="en-US" sz="1100" dirty="0">
                <a:latin typeface="Times New Roman" panose="02020603050405020304" pitchFamily="18" charset="0"/>
                <a:cs typeface="Times New Roman" panose="02020603050405020304" pitchFamily="18" charset="0"/>
              </a:rPr>
              <a:t> 10th Int. Symp. Turbo Codes Iterative Inf. Process. (ISTC),pp. 1–5.</a:t>
            </a:r>
            <a:endParaRPr lang="en-IN" sz="1100" dirty="0">
              <a:latin typeface="Times New Roman" panose="02020603050405020304" pitchFamily="18" charset="0"/>
              <a:cs typeface="Times New Roman" panose="02020603050405020304" pitchFamily="18" charset="0"/>
            </a:endParaRPr>
          </a:p>
          <a:p>
            <a:pPr algn="just">
              <a:lnSpc>
                <a:spcPct val="150000"/>
              </a:lnSpc>
            </a:pPr>
            <a:r>
              <a:rPr lang="en-US" sz="1100" dirty="0">
                <a:latin typeface="Times New Roman" panose="02020603050405020304" pitchFamily="18" charset="0"/>
                <a:cs typeface="Times New Roman" panose="02020603050405020304" pitchFamily="18" charset="0"/>
              </a:rPr>
              <a:t> </a:t>
            </a:r>
            <a:endParaRPr lang="en-IN" sz="1100" dirty="0">
              <a:latin typeface="Times New Roman" panose="02020603050405020304" pitchFamily="18" charset="0"/>
              <a:cs typeface="Times New Roman" panose="02020603050405020304" pitchFamily="18" charset="0"/>
            </a:endParaRPr>
          </a:p>
          <a:p>
            <a:pPr marL="228600" indent="-228600" algn="just">
              <a:lnSpc>
                <a:spcPct val="150000"/>
              </a:lnSpc>
              <a:buFont typeface="+mj-lt"/>
              <a:buAutoNum type="arabicPeriod" startAt="15"/>
            </a:pPr>
            <a:r>
              <a:rPr lang="en-US" sz="1100" dirty="0">
                <a:latin typeface="Times New Roman" panose="02020603050405020304" pitchFamily="18" charset="0"/>
                <a:cs typeface="Times New Roman" panose="02020603050405020304" pitchFamily="18" charset="0"/>
              </a:rPr>
              <a:t> A. </a:t>
            </a:r>
            <a:r>
              <a:rPr lang="en-US" sz="1100" dirty="0" err="1">
                <a:latin typeface="Times New Roman" panose="02020603050405020304" pitchFamily="18" charset="0"/>
                <a:cs typeface="Times New Roman" panose="02020603050405020304" pitchFamily="18" charset="0"/>
              </a:rPr>
              <a:t>Louliej</a:t>
            </a:r>
            <a:r>
              <a:rPr lang="en-US" sz="1100" dirty="0">
                <a:latin typeface="Times New Roman" panose="02020603050405020304" pitchFamily="18" charset="0"/>
                <a:cs typeface="Times New Roman" panose="02020603050405020304" pitchFamily="18" charset="0"/>
              </a:rPr>
              <a:t>, Y. Jabrane, V. P. Gil Jiménez, and A. García Armada(2018).Practical guidelines for approaching the implementation of neural networks on FPGA for PAPR reduction in vehicular networks, Sensors, vol. 19, no. 1,p. 116.</a:t>
            </a:r>
            <a:endParaRPr lang="en-IN" sz="1100" dirty="0">
              <a:latin typeface="Times New Roman" panose="02020603050405020304" pitchFamily="18" charset="0"/>
              <a:cs typeface="Times New Roman" panose="02020603050405020304" pitchFamily="18" charset="0"/>
            </a:endParaRPr>
          </a:p>
          <a:p>
            <a:pPr marL="228600" indent="-228600" algn="just">
              <a:lnSpc>
                <a:spcPct val="150000"/>
              </a:lnSpc>
              <a:buFont typeface="+mj-lt"/>
              <a:buAutoNum type="arabicPeriod" startAt="15"/>
            </a:pPr>
            <a:endParaRPr lang="en-IN" sz="1100" dirty="0">
              <a:latin typeface="Times New Roman" panose="02020603050405020304" pitchFamily="18" charset="0"/>
              <a:cs typeface="Times New Roman" panose="02020603050405020304" pitchFamily="18" charset="0"/>
            </a:endParaRPr>
          </a:p>
          <a:p>
            <a:pPr marL="228600" indent="-228600" algn="just">
              <a:lnSpc>
                <a:spcPct val="150000"/>
              </a:lnSpc>
              <a:buFont typeface="+mj-lt"/>
              <a:buAutoNum type="arabicPeriod" startAt="15"/>
            </a:pPr>
            <a:r>
              <a:rPr lang="en-US" sz="1100" dirty="0">
                <a:latin typeface="Times New Roman" panose="02020603050405020304" pitchFamily="18" charset="0"/>
                <a:cs typeface="Times New Roman" panose="02020603050405020304" pitchFamily="18" charset="0"/>
              </a:rPr>
              <a:t>Altera(2010).AN 505: 3GPP LTE Turbo Reference Design,AN-505-2.0</a:t>
            </a:r>
            <a:endParaRPr lang="en-IN" sz="11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FBAC6477-7A78-78ED-9B5F-BE7F05CBF713}"/>
              </a:ext>
            </a:extLst>
          </p:cNvPr>
          <p:cNvSpPr txBox="1"/>
          <p:nvPr/>
        </p:nvSpPr>
        <p:spPr>
          <a:xfrm>
            <a:off x="3275464" y="9450659"/>
            <a:ext cx="3596184" cy="230832"/>
          </a:xfrm>
          <a:prstGeom prst="rect">
            <a:avLst/>
          </a:prstGeom>
          <a:noFill/>
        </p:spPr>
        <p:txBody>
          <a:bodyPr wrap="square">
            <a:spAutoFit/>
          </a:bodyPr>
          <a:lstStyle/>
          <a:p>
            <a:r>
              <a:rPr lang="en-US" sz="900" dirty="0">
                <a:latin typeface="Times New Roman" panose="02020603050405020304" pitchFamily="18" charset="0"/>
              </a:rPr>
              <a:t>42</a:t>
            </a:r>
            <a:endParaRPr lang="en-IN" sz="900" dirty="0"/>
          </a:p>
        </p:txBody>
      </p:sp>
    </p:spTree>
    <p:extLst>
      <p:ext uri="{BB962C8B-B14F-4D97-AF65-F5344CB8AC3E}">
        <p14:creationId xmlns:p14="http://schemas.microsoft.com/office/powerpoint/2010/main" val="30884125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B0B744-EF78-D6D1-0A50-A9271E47CD77}"/>
              </a:ext>
            </a:extLst>
          </p:cNvPr>
          <p:cNvSpPr txBox="1"/>
          <p:nvPr/>
        </p:nvSpPr>
        <p:spPr>
          <a:xfrm>
            <a:off x="1346007" y="1084807"/>
            <a:ext cx="4454288" cy="369332"/>
          </a:xfrm>
          <a:prstGeom prst="rect">
            <a:avLst/>
          </a:prstGeom>
          <a:noFill/>
        </p:spPr>
        <p:txBody>
          <a:bodyPr wrap="square">
            <a:spAutoFit/>
          </a:bodyPr>
          <a:lstStyle/>
          <a:p>
            <a:pPr marL="88900" marR="262890" algn="ctr">
              <a:spcBef>
                <a:spcPts val="1610"/>
              </a:spcBef>
              <a:buNone/>
            </a:pPr>
            <a:r>
              <a:rPr lang="en-US" sz="1800" b="1" spc="-10" dirty="0">
                <a:effectLst/>
                <a:latin typeface="Times New Roman" panose="02020603050405020304" pitchFamily="18" charset="0"/>
                <a:ea typeface="Times New Roman" panose="02020603050405020304" pitchFamily="18" charset="0"/>
              </a:rPr>
              <a:t>APPENDICES</a:t>
            </a:r>
            <a:endParaRPr lang="en-IN" sz="1800" b="1" dirty="0">
              <a:effectLst/>
              <a:latin typeface="Times New Roman" panose="02020603050405020304" pitchFamily="18" charset="0"/>
              <a:ea typeface="Times New Roman" panose="02020603050405020304" pitchFamily="18" charset="0"/>
            </a:endParaRPr>
          </a:p>
        </p:txBody>
      </p:sp>
      <p:sp>
        <p:nvSpPr>
          <p:cNvPr id="4" name="TextBox 3">
            <a:extLst>
              <a:ext uri="{FF2B5EF4-FFF2-40B4-BE49-F238E27FC236}">
                <a16:creationId xmlns:a16="http://schemas.microsoft.com/office/drawing/2014/main" id="{219212EF-94A0-0609-5F72-39438CF00708}"/>
              </a:ext>
            </a:extLst>
          </p:cNvPr>
          <p:cNvSpPr txBox="1"/>
          <p:nvPr/>
        </p:nvSpPr>
        <p:spPr>
          <a:xfrm>
            <a:off x="801996" y="1707855"/>
            <a:ext cx="4732020" cy="315856"/>
          </a:xfrm>
          <a:prstGeom prst="rect">
            <a:avLst/>
          </a:prstGeom>
          <a:noFill/>
        </p:spPr>
        <p:txBody>
          <a:bodyPr wrap="square">
            <a:spAutoFit/>
          </a:bodyPr>
          <a:lstStyle/>
          <a:p>
            <a:pPr marL="342900" lvl="0" indent="-342900">
              <a:lnSpc>
                <a:spcPct val="150000"/>
              </a:lnSpc>
              <a:buFont typeface="+mj-lt"/>
              <a:buAutoNum type="arabicPeriod"/>
            </a:pPr>
            <a:r>
              <a:rPr lang="en-US" sz="1100" dirty="0">
                <a:effectLst/>
                <a:latin typeface="Times New Roman" panose="02020603050405020304" pitchFamily="18" charset="0"/>
                <a:ea typeface="Times New Roman" panose="02020603050405020304" pitchFamily="18" charset="0"/>
              </a:rPr>
              <a:t>Fig 1. </a:t>
            </a:r>
            <a:r>
              <a:rPr lang="en-US" sz="1100" dirty="0" err="1">
                <a:effectLst/>
                <a:latin typeface="Times New Roman" panose="02020603050405020304" pitchFamily="18" charset="0"/>
                <a:ea typeface="Times New Roman" panose="02020603050405020304" pitchFamily="18" charset="0"/>
              </a:rPr>
              <a:t>Matlab</a:t>
            </a:r>
            <a:r>
              <a:rPr lang="en-US" sz="1100" dirty="0">
                <a:effectLst/>
                <a:latin typeface="Times New Roman" panose="02020603050405020304" pitchFamily="18" charset="0"/>
                <a:ea typeface="Times New Roman" panose="02020603050405020304" pitchFamily="18" charset="0"/>
              </a:rPr>
              <a:t> Code for Turbo Encoder</a:t>
            </a:r>
            <a:endParaRPr lang="en-IN" sz="1100" dirty="0">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83F93E91-5C9A-CDD4-000D-45C6E6C83D9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46007" y="2277427"/>
            <a:ext cx="5264150" cy="4589145"/>
          </a:xfrm>
          <a:prstGeom prst="rect">
            <a:avLst/>
          </a:prstGeom>
          <a:noFill/>
          <a:ln>
            <a:noFill/>
          </a:ln>
        </p:spPr>
      </p:pic>
      <p:sp>
        <p:nvSpPr>
          <p:cNvPr id="3" name="TextBox 2">
            <a:extLst>
              <a:ext uri="{FF2B5EF4-FFF2-40B4-BE49-F238E27FC236}">
                <a16:creationId xmlns:a16="http://schemas.microsoft.com/office/drawing/2014/main" id="{9D21A02F-440C-2F87-889E-14F4B8FD8C47}"/>
              </a:ext>
            </a:extLst>
          </p:cNvPr>
          <p:cNvSpPr txBox="1"/>
          <p:nvPr/>
        </p:nvSpPr>
        <p:spPr>
          <a:xfrm>
            <a:off x="3275464" y="9450659"/>
            <a:ext cx="3596184" cy="230832"/>
          </a:xfrm>
          <a:prstGeom prst="rect">
            <a:avLst/>
          </a:prstGeom>
          <a:noFill/>
        </p:spPr>
        <p:txBody>
          <a:bodyPr wrap="square">
            <a:spAutoFit/>
          </a:bodyPr>
          <a:lstStyle/>
          <a:p>
            <a:r>
              <a:rPr lang="en-US" sz="900" dirty="0">
                <a:latin typeface="Times New Roman" panose="02020603050405020304" pitchFamily="18" charset="0"/>
              </a:rPr>
              <a:t>43</a:t>
            </a:r>
            <a:endParaRPr lang="en-IN" sz="900" dirty="0"/>
          </a:p>
        </p:txBody>
      </p:sp>
      <p:sp>
        <p:nvSpPr>
          <p:cNvPr id="9" name="TextBox 8">
            <a:extLst>
              <a:ext uri="{FF2B5EF4-FFF2-40B4-BE49-F238E27FC236}">
                <a16:creationId xmlns:a16="http://schemas.microsoft.com/office/drawing/2014/main" id="{55D994E8-37B2-2163-388E-222CE15DB1DC}"/>
              </a:ext>
            </a:extLst>
          </p:cNvPr>
          <p:cNvSpPr txBox="1"/>
          <p:nvPr/>
        </p:nvSpPr>
        <p:spPr>
          <a:xfrm>
            <a:off x="3573151" y="7120288"/>
            <a:ext cx="1554434" cy="246221"/>
          </a:xfrm>
          <a:prstGeom prst="rect">
            <a:avLst/>
          </a:prstGeom>
          <a:noFill/>
        </p:spPr>
        <p:txBody>
          <a:bodyPr wrap="square">
            <a:spAutoFit/>
          </a:bodyPr>
          <a:lstStyle/>
          <a:p>
            <a:r>
              <a:rPr lang="en-US" sz="1000" dirty="0">
                <a:effectLst/>
                <a:latin typeface="Times New Roman" panose="02020603050405020304" pitchFamily="18" charset="0"/>
                <a:ea typeface="Times New Roman" panose="02020603050405020304" pitchFamily="18" charset="0"/>
              </a:rPr>
              <a:t>Fig 1</a:t>
            </a:r>
            <a:endParaRPr lang="en-IN" sz="1000" dirty="0"/>
          </a:p>
        </p:txBody>
      </p:sp>
    </p:spTree>
    <p:extLst>
      <p:ext uri="{BB962C8B-B14F-4D97-AF65-F5344CB8AC3E}">
        <p14:creationId xmlns:p14="http://schemas.microsoft.com/office/powerpoint/2010/main" val="41676279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1DB21D-FA8C-25CF-3298-3328B8634352}"/>
              </a:ext>
            </a:extLst>
          </p:cNvPr>
          <p:cNvSpPr txBox="1"/>
          <p:nvPr/>
        </p:nvSpPr>
        <p:spPr>
          <a:xfrm>
            <a:off x="1520190" y="627335"/>
            <a:ext cx="3817620" cy="569771"/>
          </a:xfrm>
          <a:prstGeom prst="rect">
            <a:avLst/>
          </a:prstGeom>
          <a:noFill/>
        </p:spPr>
        <p:txBody>
          <a:bodyPr wrap="square">
            <a:spAutoFit/>
          </a:bodyPr>
          <a:lstStyle/>
          <a:p>
            <a:pPr algn="just">
              <a:lnSpc>
                <a:spcPct val="150000"/>
              </a:lnSpc>
              <a:buNone/>
            </a:pPr>
            <a:r>
              <a:rPr lang="en-US" sz="1100" b="1" dirty="0">
                <a:effectLst/>
                <a:latin typeface="Times New Roman" panose="02020603050405020304" pitchFamily="18"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mj-lt"/>
              <a:buAutoNum type="arabicPeriod" startAt="2"/>
            </a:pPr>
            <a:r>
              <a:rPr lang="en-US" sz="1100" dirty="0">
                <a:effectLst/>
                <a:latin typeface="Times New Roman" panose="02020603050405020304" pitchFamily="18" charset="0"/>
                <a:ea typeface="Times New Roman" panose="02020603050405020304" pitchFamily="18" charset="0"/>
              </a:rPr>
              <a:t>Fig 2 </a:t>
            </a:r>
            <a:r>
              <a:rPr lang="en-US" sz="1100" dirty="0" err="1">
                <a:effectLst/>
                <a:latin typeface="Times New Roman" panose="02020603050405020304" pitchFamily="18" charset="0"/>
                <a:ea typeface="Times New Roman" panose="02020603050405020304" pitchFamily="18" charset="0"/>
              </a:rPr>
              <a:t>Matlab</a:t>
            </a:r>
            <a:r>
              <a:rPr lang="en-US" sz="1100" dirty="0">
                <a:effectLst/>
                <a:latin typeface="Times New Roman" panose="02020603050405020304" pitchFamily="18" charset="0"/>
                <a:ea typeface="Times New Roman" panose="02020603050405020304" pitchFamily="18" charset="0"/>
              </a:rPr>
              <a:t> Output for Turbo Encoder</a:t>
            </a:r>
            <a:endParaRPr lang="en-IN" sz="11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B7BAC19F-AF60-D34F-96CF-ECB899C3137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54125" y="1438592"/>
            <a:ext cx="5264150" cy="5474335"/>
          </a:xfrm>
          <a:prstGeom prst="rect">
            <a:avLst/>
          </a:prstGeom>
          <a:noFill/>
          <a:ln>
            <a:noFill/>
          </a:ln>
        </p:spPr>
      </p:pic>
      <p:sp>
        <p:nvSpPr>
          <p:cNvPr id="2" name="TextBox 1">
            <a:extLst>
              <a:ext uri="{FF2B5EF4-FFF2-40B4-BE49-F238E27FC236}">
                <a16:creationId xmlns:a16="http://schemas.microsoft.com/office/drawing/2014/main" id="{F6D855A5-FF2A-AAA6-52EF-BC3277F36DCD}"/>
              </a:ext>
            </a:extLst>
          </p:cNvPr>
          <p:cNvSpPr txBox="1"/>
          <p:nvPr/>
        </p:nvSpPr>
        <p:spPr>
          <a:xfrm>
            <a:off x="3275464" y="9450659"/>
            <a:ext cx="3596184" cy="230832"/>
          </a:xfrm>
          <a:prstGeom prst="rect">
            <a:avLst/>
          </a:prstGeom>
          <a:noFill/>
        </p:spPr>
        <p:txBody>
          <a:bodyPr wrap="square">
            <a:spAutoFit/>
          </a:bodyPr>
          <a:lstStyle/>
          <a:p>
            <a:r>
              <a:rPr lang="en-US" sz="900" dirty="0">
                <a:latin typeface="Times New Roman" panose="02020603050405020304" pitchFamily="18" charset="0"/>
              </a:rPr>
              <a:t>44</a:t>
            </a:r>
            <a:endParaRPr lang="en-IN" sz="900" dirty="0"/>
          </a:p>
        </p:txBody>
      </p:sp>
      <p:sp>
        <p:nvSpPr>
          <p:cNvPr id="5" name="TextBox 4">
            <a:extLst>
              <a:ext uri="{FF2B5EF4-FFF2-40B4-BE49-F238E27FC236}">
                <a16:creationId xmlns:a16="http://schemas.microsoft.com/office/drawing/2014/main" id="{66931F3D-F755-9FEA-8C39-92C907259584}"/>
              </a:ext>
            </a:extLst>
          </p:cNvPr>
          <p:cNvSpPr txBox="1"/>
          <p:nvPr/>
        </p:nvSpPr>
        <p:spPr>
          <a:xfrm>
            <a:off x="3573151" y="7120288"/>
            <a:ext cx="1554434" cy="246221"/>
          </a:xfrm>
          <a:prstGeom prst="rect">
            <a:avLst/>
          </a:prstGeom>
          <a:noFill/>
        </p:spPr>
        <p:txBody>
          <a:bodyPr wrap="square">
            <a:spAutoFit/>
          </a:bodyPr>
          <a:lstStyle/>
          <a:p>
            <a:r>
              <a:rPr lang="en-US" sz="1000" dirty="0">
                <a:effectLst/>
                <a:latin typeface="Times New Roman" panose="02020603050405020304" pitchFamily="18" charset="0"/>
                <a:ea typeface="Times New Roman" panose="02020603050405020304" pitchFamily="18" charset="0"/>
              </a:rPr>
              <a:t>Fig 2</a:t>
            </a:r>
            <a:endParaRPr lang="en-IN" sz="1000" dirty="0"/>
          </a:p>
        </p:txBody>
      </p:sp>
    </p:spTree>
    <p:extLst>
      <p:ext uri="{BB962C8B-B14F-4D97-AF65-F5344CB8AC3E}">
        <p14:creationId xmlns:p14="http://schemas.microsoft.com/office/powerpoint/2010/main" val="10943529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2FE2E1-FF9C-A43B-202C-C2CB027AB4E8}"/>
              </a:ext>
            </a:extLst>
          </p:cNvPr>
          <p:cNvSpPr txBox="1"/>
          <p:nvPr/>
        </p:nvSpPr>
        <p:spPr>
          <a:xfrm>
            <a:off x="1714500" y="950054"/>
            <a:ext cx="3429000" cy="315856"/>
          </a:xfrm>
          <a:prstGeom prst="rect">
            <a:avLst/>
          </a:prstGeom>
          <a:noFill/>
        </p:spPr>
        <p:txBody>
          <a:bodyPr wrap="square">
            <a:spAutoFit/>
          </a:bodyPr>
          <a:lstStyle/>
          <a:p>
            <a:pPr marL="342900" lvl="0" indent="-342900">
              <a:lnSpc>
                <a:spcPct val="150000"/>
              </a:lnSpc>
              <a:buFont typeface="+mj-lt"/>
              <a:buAutoNum type="arabicPeriod" startAt="3"/>
            </a:pPr>
            <a:r>
              <a:rPr lang="en-US" sz="1100" dirty="0">
                <a:effectLst/>
                <a:latin typeface="Times New Roman" panose="02020603050405020304" pitchFamily="18" charset="0"/>
                <a:ea typeface="Times New Roman" panose="02020603050405020304" pitchFamily="18" charset="0"/>
              </a:rPr>
              <a:t>Fig 3 </a:t>
            </a:r>
            <a:r>
              <a:rPr lang="en-US" sz="1100" dirty="0" err="1">
                <a:effectLst/>
                <a:latin typeface="Times New Roman" panose="02020603050405020304" pitchFamily="18" charset="0"/>
                <a:ea typeface="Times New Roman" panose="02020603050405020304" pitchFamily="18" charset="0"/>
              </a:rPr>
              <a:t>Matlab</a:t>
            </a:r>
            <a:r>
              <a:rPr lang="en-US" sz="1100" dirty="0">
                <a:effectLst/>
                <a:latin typeface="Times New Roman" panose="02020603050405020304" pitchFamily="18" charset="0"/>
                <a:ea typeface="Times New Roman" panose="02020603050405020304" pitchFamily="18" charset="0"/>
              </a:rPr>
              <a:t> Code for Turbo Decoder</a:t>
            </a:r>
            <a:endParaRPr lang="en-IN" sz="11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56DCAD1E-F66A-2DD5-C278-BC23C86C37C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41119" y="1555750"/>
            <a:ext cx="5070475" cy="4752340"/>
          </a:xfrm>
          <a:prstGeom prst="rect">
            <a:avLst/>
          </a:prstGeom>
          <a:noFill/>
          <a:ln>
            <a:noFill/>
          </a:ln>
        </p:spPr>
      </p:pic>
      <p:sp>
        <p:nvSpPr>
          <p:cNvPr id="2" name="TextBox 1">
            <a:extLst>
              <a:ext uri="{FF2B5EF4-FFF2-40B4-BE49-F238E27FC236}">
                <a16:creationId xmlns:a16="http://schemas.microsoft.com/office/drawing/2014/main" id="{619E2BBB-BE93-6D51-80ED-6B6374A091B9}"/>
              </a:ext>
            </a:extLst>
          </p:cNvPr>
          <p:cNvSpPr txBox="1"/>
          <p:nvPr/>
        </p:nvSpPr>
        <p:spPr>
          <a:xfrm>
            <a:off x="3275464" y="9450659"/>
            <a:ext cx="3596184" cy="230832"/>
          </a:xfrm>
          <a:prstGeom prst="rect">
            <a:avLst/>
          </a:prstGeom>
          <a:noFill/>
        </p:spPr>
        <p:txBody>
          <a:bodyPr wrap="square">
            <a:spAutoFit/>
          </a:bodyPr>
          <a:lstStyle/>
          <a:p>
            <a:r>
              <a:rPr lang="en-US" sz="900" dirty="0">
                <a:latin typeface="Times New Roman" panose="02020603050405020304" pitchFamily="18" charset="0"/>
              </a:rPr>
              <a:t>45</a:t>
            </a:r>
            <a:endParaRPr lang="en-IN" sz="900" dirty="0"/>
          </a:p>
        </p:txBody>
      </p:sp>
      <p:sp>
        <p:nvSpPr>
          <p:cNvPr id="5" name="TextBox 4">
            <a:extLst>
              <a:ext uri="{FF2B5EF4-FFF2-40B4-BE49-F238E27FC236}">
                <a16:creationId xmlns:a16="http://schemas.microsoft.com/office/drawing/2014/main" id="{F17783BE-FF50-8D4A-45F6-6B5EA67E3731}"/>
              </a:ext>
            </a:extLst>
          </p:cNvPr>
          <p:cNvSpPr txBox="1"/>
          <p:nvPr/>
        </p:nvSpPr>
        <p:spPr>
          <a:xfrm>
            <a:off x="3573151" y="6587853"/>
            <a:ext cx="1554434" cy="246221"/>
          </a:xfrm>
          <a:prstGeom prst="rect">
            <a:avLst/>
          </a:prstGeom>
          <a:noFill/>
        </p:spPr>
        <p:txBody>
          <a:bodyPr wrap="square">
            <a:spAutoFit/>
          </a:bodyPr>
          <a:lstStyle/>
          <a:p>
            <a:r>
              <a:rPr lang="en-US" sz="1000" dirty="0">
                <a:effectLst/>
                <a:latin typeface="Times New Roman" panose="02020603050405020304" pitchFamily="18" charset="0"/>
                <a:ea typeface="Times New Roman" panose="02020603050405020304" pitchFamily="18" charset="0"/>
              </a:rPr>
              <a:t>Fig 3</a:t>
            </a:r>
            <a:endParaRPr lang="en-IN" sz="1000" dirty="0"/>
          </a:p>
        </p:txBody>
      </p:sp>
    </p:spTree>
    <p:extLst>
      <p:ext uri="{BB962C8B-B14F-4D97-AF65-F5344CB8AC3E}">
        <p14:creationId xmlns:p14="http://schemas.microsoft.com/office/powerpoint/2010/main" val="34546228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DC7DE6-F26D-05CE-DE71-40B181FDD173}"/>
              </a:ext>
            </a:extLst>
          </p:cNvPr>
          <p:cNvSpPr txBox="1"/>
          <p:nvPr/>
        </p:nvSpPr>
        <p:spPr>
          <a:xfrm>
            <a:off x="1623060" y="934814"/>
            <a:ext cx="3970020" cy="315856"/>
          </a:xfrm>
          <a:prstGeom prst="rect">
            <a:avLst/>
          </a:prstGeom>
          <a:noFill/>
        </p:spPr>
        <p:txBody>
          <a:bodyPr wrap="square">
            <a:spAutoFit/>
          </a:bodyPr>
          <a:lstStyle/>
          <a:p>
            <a:pPr marL="342900" lvl="0" indent="-342900">
              <a:lnSpc>
                <a:spcPct val="150000"/>
              </a:lnSpc>
              <a:buFont typeface="+mj-lt"/>
              <a:buAutoNum type="arabicPeriod" startAt="4"/>
            </a:pPr>
            <a:r>
              <a:rPr lang="en-US" sz="1100" dirty="0">
                <a:effectLst/>
                <a:latin typeface="Times New Roman" panose="02020603050405020304" pitchFamily="18" charset="0"/>
                <a:ea typeface="Times New Roman" panose="02020603050405020304" pitchFamily="18" charset="0"/>
              </a:rPr>
              <a:t>Fig 4 </a:t>
            </a:r>
            <a:r>
              <a:rPr lang="en-US" sz="1100" dirty="0" err="1">
                <a:effectLst/>
                <a:latin typeface="Times New Roman" panose="02020603050405020304" pitchFamily="18" charset="0"/>
                <a:ea typeface="Times New Roman" panose="02020603050405020304" pitchFamily="18" charset="0"/>
              </a:rPr>
              <a:t>Matlab</a:t>
            </a:r>
            <a:r>
              <a:rPr lang="en-US" sz="1100" dirty="0">
                <a:effectLst/>
                <a:latin typeface="Times New Roman" panose="02020603050405020304" pitchFamily="18" charset="0"/>
                <a:ea typeface="Times New Roman" panose="02020603050405020304" pitchFamily="18" charset="0"/>
              </a:rPr>
              <a:t> Output for Turbo Decoder</a:t>
            </a:r>
            <a:endParaRPr lang="en-IN" sz="11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470DE097-2186-CD09-B336-0C9E74D71AA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32560" y="1580515"/>
            <a:ext cx="4902200" cy="4641850"/>
          </a:xfrm>
          <a:prstGeom prst="rect">
            <a:avLst/>
          </a:prstGeom>
          <a:noFill/>
          <a:ln>
            <a:noFill/>
          </a:ln>
        </p:spPr>
      </p:pic>
      <p:sp>
        <p:nvSpPr>
          <p:cNvPr id="2" name="TextBox 1">
            <a:extLst>
              <a:ext uri="{FF2B5EF4-FFF2-40B4-BE49-F238E27FC236}">
                <a16:creationId xmlns:a16="http://schemas.microsoft.com/office/drawing/2014/main" id="{4FAE3B56-8E7A-45A5-5496-991906C6521C}"/>
              </a:ext>
            </a:extLst>
          </p:cNvPr>
          <p:cNvSpPr txBox="1"/>
          <p:nvPr/>
        </p:nvSpPr>
        <p:spPr>
          <a:xfrm>
            <a:off x="3275464" y="9450659"/>
            <a:ext cx="3596184" cy="230832"/>
          </a:xfrm>
          <a:prstGeom prst="rect">
            <a:avLst/>
          </a:prstGeom>
          <a:noFill/>
        </p:spPr>
        <p:txBody>
          <a:bodyPr wrap="square">
            <a:spAutoFit/>
          </a:bodyPr>
          <a:lstStyle/>
          <a:p>
            <a:r>
              <a:rPr lang="en-US" sz="900" dirty="0">
                <a:latin typeface="Times New Roman" panose="02020603050405020304" pitchFamily="18" charset="0"/>
              </a:rPr>
              <a:t>46</a:t>
            </a:r>
            <a:endParaRPr lang="en-IN" sz="900" dirty="0"/>
          </a:p>
        </p:txBody>
      </p:sp>
      <p:sp>
        <p:nvSpPr>
          <p:cNvPr id="5" name="TextBox 4">
            <a:extLst>
              <a:ext uri="{FF2B5EF4-FFF2-40B4-BE49-F238E27FC236}">
                <a16:creationId xmlns:a16="http://schemas.microsoft.com/office/drawing/2014/main" id="{319E3F56-74DE-68B0-CC22-939DAC2C711F}"/>
              </a:ext>
            </a:extLst>
          </p:cNvPr>
          <p:cNvSpPr txBox="1"/>
          <p:nvPr/>
        </p:nvSpPr>
        <p:spPr>
          <a:xfrm>
            <a:off x="3573151" y="6448957"/>
            <a:ext cx="1554434" cy="246221"/>
          </a:xfrm>
          <a:prstGeom prst="rect">
            <a:avLst/>
          </a:prstGeom>
          <a:noFill/>
        </p:spPr>
        <p:txBody>
          <a:bodyPr wrap="square">
            <a:spAutoFit/>
          </a:bodyPr>
          <a:lstStyle/>
          <a:p>
            <a:r>
              <a:rPr lang="en-US" sz="1000" dirty="0">
                <a:effectLst/>
                <a:latin typeface="Times New Roman" panose="02020603050405020304" pitchFamily="18" charset="0"/>
                <a:ea typeface="Times New Roman" panose="02020603050405020304" pitchFamily="18" charset="0"/>
              </a:rPr>
              <a:t>Fig 4</a:t>
            </a:r>
            <a:endParaRPr lang="en-IN" sz="1000" dirty="0"/>
          </a:p>
        </p:txBody>
      </p:sp>
    </p:spTree>
    <p:extLst>
      <p:ext uri="{BB962C8B-B14F-4D97-AF65-F5344CB8AC3E}">
        <p14:creationId xmlns:p14="http://schemas.microsoft.com/office/powerpoint/2010/main" val="2807659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80AE54-150C-5B02-D227-998C40368A8C}"/>
              </a:ext>
            </a:extLst>
          </p:cNvPr>
          <p:cNvSpPr txBox="1"/>
          <p:nvPr/>
        </p:nvSpPr>
        <p:spPr>
          <a:xfrm>
            <a:off x="-63334" y="1084541"/>
            <a:ext cx="7193017" cy="338554"/>
          </a:xfrm>
          <a:prstGeom prst="rect">
            <a:avLst/>
          </a:prstGeom>
          <a:noFill/>
        </p:spPr>
        <p:txBody>
          <a:bodyPr wrap="square">
            <a:spAutoFit/>
          </a:bodyPr>
          <a:lstStyle/>
          <a:p>
            <a:pPr marL="1855470" marR="1859280" algn="ctr">
              <a:spcBef>
                <a:spcPts val="315"/>
              </a:spcBef>
              <a:buNone/>
            </a:pPr>
            <a:r>
              <a:rPr lang="en-US" sz="1600" b="1" u="heavy" spc="-10" dirty="0">
                <a:effectLst/>
                <a:latin typeface="Times New Roman" panose="02020603050405020304" pitchFamily="18" charset="0"/>
                <a:ea typeface="Times New Roman" panose="02020603050405020304" pitchFamily="18" charset="0"/>
              </a:rPr>
              <a:t>ACKNOWLEDGEMENT</a:t>
            </a:r>
            <a:endParaRPr lang="en-IN" sz="1050" dirty="0">
              <a:effectLst/>
              <a:latin typeface="Times New Roman" panose="02020603050405020304" pitchFamily="18" charset="0"/>
              <a:ea typeface="Times New Roman" panose="02020603050405020304" pitchFamily="18" charset="0"/>
            </a:endParaRPr>
          </a:p>
        </p:txBody>
      </p:sp>
      <p:sp>
        <p:nvSpPr>
          <p:cNvPr id="4" name="TextBox 3">
            <a:extLst>
              <a:ext uri="{FF2B5EF4-FFF2-40B4-BE49-F238E27FC236}">
                <a16:creationId xmlns:a16="http://schemas.microsoft.com/office/drawing/2014/main" id="{FD95E47D-E71E-09BB-F849-8F1F71C44734}"/>
              </a:ext>
            </a:extLst>
          </p:cNvPr>
          <p:cNvSpPr txBox="1"/>
          <p:nvPr/>
        </p:nvSpPr>
        <p:spPr>
          <a:xfrm>
            <a:off x="305705" y="1889520"/>
            <a:ext cx="6380480" cy="6771084"/>
          </a:xfrm>
          <a:prstGeom prst="rect">
            <a:avLst/>
          </a:prstGeom>
          <a:noFill/>
        </p:spPr>
        <p:txBody>
          <a:bodyPr wrap="square">
            <a:spAutoFit/>
          </a:bodyPr>
          <a:lstStyle/>
          <a:p>
            <a:pPr marL="521335" marR="240665" algn="just">
              <a:lnSpc>
                <a:spcPct val="150000"/>
              </a:lnSpc>
              <a:spcBef>
                <a:spcPts val="450"/>
              </a:spcBef>
              <a:buNone/>
            </a:pPr>
            <a:r>
              <a:rPr lang="en-US" sz="1100" dirty="0">
                <a:effectLst/>
                <a:latin typeface="Times New Roman" panose="02020603050405020304" pitchFamily="18" charset="0"/>
                <a:ea typeface="Times New Roman" panose="02020603050405020304" pitchFamily="18" charset="0"/>
              </a:rPr>
              <a:t>           It</a:t>
            </a:r>
            <a:r>
              <a:rPr lang="en-US" sz="1100" spc="-4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is my</a:t>
            </a:r>
            <a:r>
              <a:rPr lang="en-US" sz="1100" spc="-7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pleasure</a:t>
            </a:r>
            <a:r>
              <a:rPr lang="en-US" sz="1100" spc="-3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to</a:t>
            </a:r>
            <a:r>
              <a:rPr lang="en-US" sz="1100" spc="-10"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express</a:t>
            </a:r>
            <a:r>
              <a:rPr lang="en-US" sz="1100" spc="-3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with</a:t>
            </a:r>
            <a:r>
              <a:rPr lang="en-US" sz="1100" spc="-7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deep</a:t>
            </a:r>
            <a:r>
              <a:rPr lang="en-US" sz="1100" spc="-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sense</a:t>
            </a:r>
            <a:r>
              <a:rPr lang="en-US" sz="1100" spc="-10"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of</a:t>
            </a:r>
            <a:r>
              <a:rPr lang="en-US" sz="1100" spc="-7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gratitude</a:t>
            </a:r>
            <a:r>
              <a:rPr lang="en-US" sz="1100" spc="-5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to</a:t>
            </a:r>
            <a:r>
              <a:rPr lang="en-US" sz="1100" spc="-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Dr.</a:t>
            </a:r>
            <a:r>
              <a:rPr lang="en-US" sz="1100" spc="-15" dirty="0">
                <a:effectLst/>
                <a:latin typeface="Times New Roman" panose="02020603050405020304" pitchFamily="18" charset="0"/>
                <a:ea typeface="Times New Roman" panose="02020603050405020304" pitchFamily="18" charset="0"/>
              </a:rPr>
              <a:t> </a:t>
            </a:r>
            <a:r>
              <a:rPr lang="en-US" sz="1100" spc="-15" dirty="0">
                <a:latin typeface="Times New Roman" panose="02020603050405020304" pitchFamily="18" charset="0"/>
                <a:ea typeface="Times New Roman" panose="02020603050405020304" pitchFamily="18" charset="0"/>
              </a:rPr>
              <a:t>Prachi Sharma</a:t>
            </a:r>
            <a:r>
              <a:rPr lang="en-US" sz="1100" dirty="0">
                <a:effectLst/>
                <a:latin typeface="Times New Roman" panose="02020603050405020304" pitchFamily="18" charset="0"/>
                <a:ea typeface="Times New Roman" panose="02020603050405020304" pitchFamily="18" charset="0"/>
              </a:rPr>
              <a:t>., Associate Professor Grade 1, SENSE Vellore Institute</a:t>
            </a:r>
            <a:r>
              <a:rPr lang="en-US" sz="1100" spc="-1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of</a:t>
            </a:r>
            <a:r>
              <a:rPr lang="en-US" sz="1100" spc="-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Technology, for her constant guidance, continual encouragement, understanding; more than all, she taught me patience in my endeavor. My</a:t>
            </a:r>
            <a:r>
              <a:rPr lang="en-US" sz="1100" spc="-5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association</a:t>
            </a:r>
            <a:r>
              <a:rPr lang="en-US" sz="1100" spc="-3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with</a:t>
            </a:r>
            <a:r>
              <a:rPr lang="en-US" sz="1100" spc="-3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her</a:t>
            </a:r>
            <a:r>
              <a:rPr lang="en-US" sz="1100" spc="-3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is</a:t>
            </a:r>
            <a:r>
              <a:rPr lang="en-US" sz="1100" spc="-2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not</a:t>
            </a:r>
            <a:r>
              <a:rPr lang="en-US" sz="1100" spc="-3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confined</a:t>
            </a:r>
            <a:r>
              <a:rPr lang="en-US" sz="1100" spc="-3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to</a:t>
            </a:r>
            <a:r>
              <a:rPr lang="en-US" sz="1100" spc="-1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academics</a:t>
            </a:r>
            <a:r>
              <a:rPr lang="en-US" sz="1100" spc="-2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only,</a:t>
            </a:r>
            <a:r>
              <a:rPr lang="en-US" sz="1100" spc="-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but</a:t>
            </a:r>
            <a:r>
              <a:rPr lang="en-US" sz="1100" spc="-1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it</a:t>
            </a:r>
            <a:r>
              <a:rPr lang="en-US" sz="1100" spc="-1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is</a:t>
            </a:r>
            <a:r>
              <a:rPr lang="en-US" sz="1100" spc="-2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a</a:t>
            </a:r>
            <a:r>
              <a:rPr lang="en-US" sz="1100" spc="-20"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great</a:t>
            </a:r>
            <a:r>
              <a:rPr lang="en-US" sz="1100" spc="-3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opportunity on my part of work with an intellectual and expert in the field of VLSI Design.</a:t>
            </a:r>
          </a:p>
          <a:p>
            <a:pPr marL="521335" marR="240665" algn="just">
              <a:lnSpc>
                <a:spcPct val="150000"/>
              </a:lnSpc>
              <a:spcBef>
                <a:spcPts val="450"/>
              </a:spcBef>
              <a:buNone/>
            </a:pPr>
            <a:endParaRPr lang="en-IN" sz="1100" dirty="0">
              <a:effectLst/>
              <a:latin typeface="Times New Roman" panose="02020603050405020304" pitchFamily="18" charset="0"/>
              <a:ea typeface="Times New Roman" panose="02020603050405020304" pitchFamily="18" charset="0"/>
            </a:endParaRPr>
          </a:p>
          <a:p>
            <a:pPr marL="521335" marR="241300" algn="just">
              <a:lnSpc>
                <a:spcPct val="150000"/>
              </a:lnSpc>
              <a:spcBef>
                <a:spcPts val="40"/>
              </a:spcBef>
              <a:buNone/>
            </a:pPr>
            <a:r>
              <a:rPr lang="en-US" sz="1100" dirty="0">
                <a:effectLst/>
                <a:latin typeface="Times New Roman" panose="02020603050405020304" pitchFamily="18" charset="0"/>
                <a:ea typeface="Times New Roman" panose="02020603050405020304" pitchFamily="18" charset="0"/>
              </a:rPr>
              <a:t>            I would like to express my</a:t>
            </a:r>
            <a:r>
              <a:rPr lang="en-US" sz="1100" spc="-1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gratitude to Dr.</a:t>
            </a:r>
            <a:r>
              <a:rPr lang="en-US" sz="1100" spc="-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G. Viswanathan, Mr. Sankar Viswanathan, Dr. Partha Sharathi Mallick, and Dr. Jasmin </a:t>
            </a:r>
            <a:r>
              <a:rPr lang="en-US" sz="1100" dirty="0" err="1">
                <a:effectLst/>
                <a:latin typeface="Times New Roman" panose="02020603050405020304" pitchFamily="18" charset="0"/>
                <a:ea typeface="Times New Roman" panose="02020603050405020304" pitchFamily="18" charset="0"/>
              </a:rPr>
              <a:t>Pemeena</a:t>
            </a:r>
            <a:r>
              <a:rPr lang="en-US" sz="1100" dirty="0">
                <a:effectLst/>
                <a:latin typeface="Times New Roman" panose="02020603050405020304" pitchFamily="18" charset="0"/>
                <a:ea typeface="Times New Roman" panose="02020603050405020304" pitchFamily="18" charset="0"/>
              </a:rPr>
              <a:t> Priyadarsini M, SENSE, for providing with an environment to work in</a:t>
            </a:r>
            <a:r>
              <a:rPr lang="en-US" sz="1100" spc="-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and for his inspiration during the tenure of the course.</a:t>
            </a:r>
            <a:endParaRPr lang="en-IN" sz="1100" dirty="0">
              <a:effectLst/>
              <a:latin typeface="Times New Roman" panose="02020603050405020304" pitchFamily="18" charset="0"/>
              <a:ea typeface="Times New Roman" panose="02020603050405020304" pitchFamily="18" charset="0"/>
            </a:endParaRPr>
          </a:p>
          <a:p>
            <a:pPr marL="521335" marR="241300" algn="just">
              <a:lnSpc>
                <a:spcPct val="150000"/>
              </a:lnSpc>
              <a:buNone/>
            </a:pPr>
            <a:r>
              <a:rPr lang="en-US" sz="1100" dirty="0">
                <a:effectLst/>
                <a:latin typeface="Times New Roman" panose="02020603050405020304" pitchFamily="18" charset="0"/>
                <a:ea typeface="Times New Roman" panose="02020603050405020304" pitchFamily="18" charset="0"/>
              </a:rPr>
              <a:t>In</a:t>
            </a:r>
            <a:r>
              <a:rPr lang="en-US" sz="1100" spc="-7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jubilant</a:t>
            </a:r>
            <a:r>
              <a:rPr lang="en-US" sz="1100" spc="-7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mood</a:t>
            </a:r>
            <a:r>
              <a:rPr lang="en-US" sz="1100" spc="-7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I</a:t>
            </a:r>
            <a:r>
              <a:rPr lang="en-US" sz="1100" spc="-7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express</a:t>
            </a:r>
            <a:r>
              <a:rPr lang="en-US" sz="1100" spc="-50"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ingeniously</a:t>
            </a:r>
            <a:r>
              <a:rPr lang="en-US" sz="1100" spc="-7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my</a:t>
            </a:r>
            <a:r>
              <a:rPr lang="en-US" sz="1100" spc="-7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whole-hearted</a:t>
            </a:r>
            <a:r>
              <a:rPr lang="en-US" sz="1100" spc="-7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thanks</a:t>
            </a:r>
            <a:r>
              <a:rPr lang="en-US" sz="1100" spc="-7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to</a:t>
            </a:r>
            <a:r>
              <a:rPr lang="en-US" sz="1100" spc="-2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Dr.</a:t>
            </a:r>
            <a:r>
              <a:rPr lang="en-US" sz="1100" spc="-40"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Jasmin</a:t>
            </a:r>
            <a:r>
              <a:rPr lang="en-US" sz="1100" spc="-45"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Pemeena</a:t>
            </a:r>
            <a:r>
              <a:rPr lang="en-US" sz="1100" dirty="0">
                <a:effectLst/>
                <a:latin typeface="Times New Roman" panose="02020603050405020304" pitchFamily="18" charset="0"/>
                <a:ea typeface="Times New Roman" panose="02020603050405020304" pitchFamily="18" charset="0"/>
              </a:rPr>
              <a:t> Priyadarsini</a:t>
            </a:r>
            <a:r>
              <a:rPr lang="en-US" sz="1100" spc="-75" dirty="0">
                <a:effectLst/>
                <a:latin typeface="Times New Roman" panose="02020603050405020304" pitchFamily="18" charset="0"/>
                <a:ea typeface="Times New Roman" panose="02020603050405020304" pitchFamily="18" charset="0"/>
              </a:rPr>
              <a:t> </a:t>
            </a:r>
            <a:r>
              <a:rPr lang="en-US" sz="1100" dirty="0" err="1">
                <a:effectLst/>
                <a:latin typeface="Times New Roman" panose="02020603050405020304" pitchFamily="18" charset="0"/>
                <a:ea typeface="Times New Roman" panose="02020603050405020304" pitchFamily="18" charset="0"/>
              </a:rPr>
              <a:t>M,Dean</a:t>
            </a:r>
            <a:r>
              <a:rPr lang="en-US" sz="1100" dirty="0">
                <a:effectLst/>
                <a:latin typeface="Times New Roman" panose="02020603050405020304" pitchFamily="18" charset="0"/>
                <a:ea typeface="Times New Roman" panose="02020603050405020304" pitchFamily="18" charset="0"/>
              </a:rPr>
              <a:t>,</a:t>
            </a:r>
            <a:r>
              <a:rPr lang="en-US" sz="1100" spc="-50"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all</a:t>
            </a:r>
            <a:r>
              <a:rPr lang="en-US" sz="1100" spc="-7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teaching</a:t>
            </a:r>
            <a:r>
              <a:rPr lang="en-US" sz="1100" spc="-5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staff</a:t>
            </a:r>
            <a:r>
              <a:rPr lang="en-US" sz="1100" spc="-70"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and</a:t>
            </a:r>
            <a:r>
              <a:rPr lang="en-US" sz="1100" spc="-30"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members</a:t>
            </a:r>
            <a:r>
              <a:rPr lang="en-US" sz="1100" spc="-6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working</a:t>
            </a:r>
            <a:r>
              <a:rPr lang="en-US" sz="1100" spc="-60"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as</a:t>
            </a:r>
            <a:r>
              <a:rPr lang="en-US" sz="1100" spc="-40"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limbs</a:t>
            </a:r>
            <a:r>
              <a:rPr lang="en-US" sz="1100" spc="-6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of</a:t>
            </a:r>
            <a:r>
              <a:rPr lang="en-US" sz="1100" spc="-7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our</a:t>
            </a:r>
            <a:r>
              <a:rPr lang="en-US" sz="1100" spc="-1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university for their not-self-centered enthusiasm coupled with timely encouragements showered on</a:t>
            </a:r>
            <a:r>
              <a:rPr lang="en-US" sz="1100" spc="-7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me</a:t>
            </a:r>
            <a:r>
              <a:rPr lang="en-US" sz="1100" spc="-7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with</a:t>
            </a:r>
            <a:r>
              <a:rPr lang="en-US" sz="1100" spc="-7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zeal,</a:t>
            </a:r>
            <a:r>
              <a:rPr lang="en-US" sz="1100" spc="-7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which</a:t>
            </a:r>
            <a:r>
              <a:rPr lang="en-US" sz="1100" spc="-7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prompted</a:t>
            </a:r>
            <a:r>
              <a:rPr lang="en-US" sz="1100" spc="-7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the</a:t>
            </a:r>
            <a:r>
              <a:rPr lang="en-US" sz="1100" spc="-4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acquirement</a:t>
            </a:r>
            <a:r>
              <a:rPr lang="en-US" sz="1100" spc="-3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of</a:t>
            </a:r>
            <a:r>
              <a:rPr lang="en-US" sz="1100" spc="-7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the</a:t>
            </a:r>
            <a:r>
              <a:rPr lang="en-US" sz="1100" spc="-50"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requisite</a:t>
            </a:r>
            <a:r>
              <a:rPr lang="en-US" sz="1100" spc="-40"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knowledge</a:t>
            </a:r>
            <a:r>
              <a:rPr lang="en-US" sz="1100" spc="-2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to finalize my course study successfully. I would like to thank my parents for their support.</a:t>
            </a:r>
          </a:p>
          <a:p>
            <a:pPr marL="521335" marR="232410" algn="just">
              <a:lnSpc>
                <a:spcPct val="150000"/>
              </a:lnSpc>
              <a:buNone/>
            </a:pPr>
            <a:endParaRPr lang="en-US" sz="1100" dirty="0">
              <a:effectLst/>
              <a:latin typeface="Times New Roman" panose="02020603050405020304" pitchFamily="18" charset="0"/>
              <a:ea typeface="Times New Roman" panose="02020603050405020304" pitchFamily="18" charset="0"/>
            </a:endParaRPr>
          </a:p>
          <a:p>
            <a:pPr marL="521335" marR="232410" algn="just">
              <a:lnSpc>
                <a:spcPct val="150000"/>
              </a:lnSpc>
              <a:buNone/>
            </a:pPr>
            <a:r>
              <a:rPr lang="en-US" sz="1100" dirty="0">
                <a:effectLst/>
                <a:latin typeface="Times New Roman" panose="02020603050405020304" pitchFamily="18" charset="0"/>
                <a:ea typeface="Times New Roman" panose="02020603050405020304" pitchFamily="18" charset="0"/>
              </a:rPr>
              <a:t>           It</a:t>
            </a:r>
            <a:r>
              <a:rPr lang="en-US" sz="1100" spc="-4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is</a:t>
            </a:r>
            <a:r>
              <a:rPr lang="en-US" sz="1100" spc="-2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indeed</a:t>
            </a:r>
            <a:r>
              <a:rPr lang="en-US" sz="1100" spc="-5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a</a:t>
            </a:r>
            <a:r>
              <a:rPr lang="en-US" sz="1100" spc="-6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pleasure</a:t>
            </a:r>
            <a:r>
              <a:rPr lang="en-US" sz="1100" spc="-7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to</a:t>
            </a:r>
            <a:r>
              <a:rPr lang="en-US" sz="1100" spc="-6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thank my</a:t>
            </a:r>
            <a:r>
              <a:rPr lang="en-US" sz="1100" spc="-7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friends</a:t>
            </a:r>
            <a:r>
              <a:rPr lang="en-US" sz="1100" spc="-6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who</a:t>
            </a:r>
            <a:r>
              <a:rPr lang="en-US" sz="1100" spc="-10"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persuaded</a:t>
            </a:r>
            <a:r>
              <a:rPr lang="en-US" sz="1100" spc="-5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and</a:t>
            </a:r>
            <a:r>
              <a:rPr lang="en-US" sz="1100" spc="-5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encouraged</a:t>
            </a:r>
            <a:r>
              <a:rPr lang="en-US" sz="1100" spc="-10"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me</a:t>
            </a:r>
            <a:r>
              <a:rPr lang="en-US" sz="1100" spc="-7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to</a:t>
            </a:r>
            <a:r>
              <a:rPr lang="en-US" sz="1100" spc="-7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take up and</a:t>
            </a:r>
            <a:r>
              <a:rPr lang="en-US" sz="1100" spc="-10"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complete</a:t>
            </a:r>
            <a:r>
              <a:rPr lang="en-US" sz="1100" spc="-5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this</a:t>
            </a:r>
            <a:r>
              <a:rPr lang="en-US" sz="1100" spc="-20"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task. At last,</a:t>
            </a:r>
            <a:r>
              <a:rPr lang="en-US" sz="1100" spc="-20"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but not least, I</a:t>
            </a:r>
            <a:r>
              <a:rPr lang="en-US" sz="1100" spc="-2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express my</a:t>
            </a:r>
            <a:r>
              <a:rPr lang="en-US" sz="1100" spc="-5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gratitude</a:t>
            </a:r>
            <a:r>
              <a:rPr lang="en-US" sz="1100" spc="-10"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and</a:t>
            </a:r>
            <a:r>
              <a:rPr lang="en-US" sz="1100" spc="-10"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appreciation</a:t>
            </a:r>
            <a:r>
              <a:rPr lang="en-US" sz="1100" spc="-50"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to all</a:t>
            </a:r>
            <a:r>
              <a:rPr lang="en-US" sz="1100" spc="-7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those</a:t>
            </a:r>
            <a:r>
              <a:rPr lang="en-US" sz="1100" spc="-7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who have helped</a:t>
            </a:r>
            <a:r>
              <a:rPr lang="en-US" sz="1100" spc="60"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me</a:t>
            </a:r>
            <a:r>
              <a:rPr lang="en-US" sz="1100" spc="-6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directly</a:t>
            </a:r>
            <a:r>
              <a:rPr lang="en-US" sz="1100" spc="-7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or indirectly</a:t>
            </a:r>
            <a:r>
              <a:rPr lang="en-US" sz="1100" spc="-2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toward</a:t>
            </a:r>
            <a:r>
              <a:rPr lang="en-US" sz="1100" spc="-7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the</a:t>
            </a:r>
            <a:r>
              <a:rPr lang="en-US" sz="1100" spc="-1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successful</a:t>
            </a:r>
            <a:r>
              <a:rPr lang="en-US" sz="1100" spc="-50"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completion</a:t>
            </a:r>
            <a:r>
              <a:rPr lang="en-US" sz="1100" spc="-50"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of this project.</a:t>
            </a:r>
            <a:endParaRPr lang="en-IN" sz="1100" dirty="0">
              <a:effectLst/>
              <a:latin typeface="Times New Roman" panose="02020603050405020304" pitchFamily="18" charset="0"/>
              <a:ea typeface="Times New Roman" panose="02020603050405020304" pitchFamily="18" charset="0"/>
            </a:endParaRPr>
          </a:p>
          <a:p>
            <a:pPr>
              <a:buNone/>
            </a:pPr>
            <a:r>
              <a:rPr lang="en-US" sz="1100" dirty="0">
                <a:effectLst/>
                <a:latin typeface="Times New Roman" panose="02020603050405020304" pitchFamily="18" charset="0"/>
                <a:ea typeface="Times New Roman" panose="02020603050405020304" pitchFamily="18" charset="0"/>
              </a:rPr>
              <a:t> </a:t>
            </a:r>
          </a:p>
          <a:p>
            <a:pPr>
              <a:buNone/>
            </a:pPr>
            <a:endParaRPr lang="en-US" sz="1100" dirty="0">
              <a:latin typeface="Times New Roman" panose="02020603050405020304" pitchFamily="18" charset="0"/>
              <a:ea typeface="Times New Roman" panose="02020603050405020304" pitchFamily="18" charset="0"/>
            </a:endParaRPr>
          </a:p>
          <a:p>
            <a:pPr>
              <a:buNone/>
            </a:pPr>
            <a:endParaRPr lang="en-US" sz="1100" dirty="0">
              <a:effectLst/>
              <a:latin typeface="Times New Roman" panose="02020603050405020304" pitchFamily="18" charset="0"/>
              <a:ea typeface="Times New Roman" panose="02020603050405020304" pitchFamily="18" charset="0"/>
            </a:endParaRPr>
          </a:p>
          <a:p>
            <a:pPr>
              <a:buNone/>
            </a:pPr>
            <a:endParaRPr lang="en-US" sz="1100" dirty="0">
              <a:latin typeface="Times New Roman" panose="02020603050405020304" pitchFamily="18" charset="0"/>
              <a:ea typeface="Times New Roman" panose="02020603050405020304" pitchFamily="18" charset="0"/>
            </a:endParaRPr>
          </a:p>
          <a:p>
            <a:pPr>
              <a:buNone/>
            </a:pPr>
            <a:endParaRPr lang="en-US" sz="1100" dirty="0">
              <a:effectLst/>
              <a:latin typeface="Times New Roman" panose="02020603050405020304" pitchFamily="18" charset="0"/>
              <a:ea typeface="Times New Roman" panose="02020603050405020304" pitchFamily="18" charset="0"/>
            </a:endParaRPr>
          </a:p>
          <a:p>
            <a:pPr>
              <a:buNone/>
            </a:pPr>
            <a:endParaRPr lang="en-IN" sz="1100" dirty="0">
              <a:effectLst/>
              <a:latin typeface="Times New Roman" panose="02020603050405020304" pitchFamily="18" charset="0"/>
              <a:ea typeface="Times New Roman" panose="02020603050405020304" pitchFamily="18" charset="0"/>
            </a:endParaRPr>
          </a:p>
          <a:p>
            <a:pPr>
              <a:buNone/>
            </a:pPr>
            <a:r>
              <a:rPr lang="en-US" sz="1100" dirty="0">
                <a:effectLst/>
                <a:latin typeface="Times New Roman" panose="02020603050405020304" pitchFamily="18" charset="0"/>
                <a:ea typeface="Times New Roman" panose="02020603050405020304" pitchFamily="18" charset="0"/>
              </a:rPr>
              <a:t> </a:t>
            </a:r>
          </a:p>
          <a:p>
            <a:pPr>
              <a:buNone/>
            </a:pPr>
            <a:endParaRPr lang="en-IN" sz="1100" dirty="0">
              <a:effectLst/>
              <a:latin typeface="Times New Roman" panose="02020603050405020304" pitchFamily="18" charset="0"/>
              <a:ea typeface="Times New Roman" panose="02020603050405020304" pitchFamily="18" charset="0"/>
            </a:endParaRPr>
          </a:p>
          <a:p>
            <a:pPr marL="521335" algn="just">
              <a:buNone/>
            </a:pPr>
            <a:r>
              <a:rPr lang="en-US" sz="1100" dirty="0">
                <a:effectLst/>
                <a:latin typeface="Times New Roman" panose="02020603050405020304" pitchFamily="18" charset="0"/>
                <a:ea typeface="Times New Roman" panose="02020603050405020304" pitchFamily="18" charset="0"/>
              </a:rPr>
              <a:t>Place:</a:t>
            </a:r>
            <a:r>
              <a:rPr lang="en-US" sz="1100" spc="-35" dirty="0">
                <a:effectLst/>
                <a:latin typeface="Times New Roman" panose="02020603050405020304" pitchFamily="18" charset="0"/>
                <a:ea typeface="Times New Roman" panose="02020603050405020304" pitchFamily="18" charset="0"/>
              </a:rPr>
              <a:t> </a:t>
            </a:r>
            <a:r>
              <a:rPr lang="en-US" sz="1100" spc="-10" dirty="0">
                <a:effectLst/>
                <a:latin typeface="Times New Roman" panose="02020603050405020304" pitchFamily="18" charset="0"/>
                <a:ea typeface="Times New Roman" panose="02020603050405020304" pitchFamily="18" charset="0"/>
              </a:rPr>
              <a:t>Vellore</a:t>
            </a:r>
            <a:endParaRPr lang="en-IN" sz="1100" dirty="0">
              <a:effectLst/>
              <a:latin typeface="Times New Roman" panose="02020603050405020304" pitchFamily="18" charset="0"/>
              <a:ea typeface="Times New Roman" panose="02020603050405020304" pitchFamily="18" charset="0"/>
            </a:endParaRPr>
          </a:p>
          <a:p>
            <a:pPr>
              <a:spcBef>
                <a:spcPts val="50"/>
              </a:spcBef>
              <a:buNone/>
            </a:pPr>
            <a:r>
              <a:rPr lang="en-US" sz="1100" dirty="0">
                <a:effectLst/>
                <a:latin typeface="Times New Roman" panose="02020603050405020304" pitchFamily="18"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a:p>
            <a:pPr marL="521335" algn="just">
              <a:buNone/>
              <a:tabLst>
                <a:tab pos="3783330" algn="l"/>
              </a:tabLst>
            </a:pPr>
            <a:r>
              <a:rPr lang="en-US" sz="1100" spc="-10" dirty="0">
                <a:effectLst/>
                <a:latin typeface="Times New Roman" panose="02020603050405020304" pitchFamily="18" charset="0"/>
                <a:ea typeface="Times New Roman" panose="02020603050405020304" pitchFamily="18" charset="0"/>
              </a:rPr>
              <a:t>Date: 23-07-25</a:t>
            </a:r>
            <a:r>
              <a:rPr lang="en-US" sz="1100" dirty="0">
                <a:effectLst/>
                <a:latin typeface="Times New Roman" panose="02020603050405020304" pitchFamily="18" charset="0"/>
                <a:ea typeface="Times New Roman" panose="02020603050405020304" pitchFamily="18" charset="0"/>
              </a:rPr>
              <a:t>	         Name</a:t>
            </a:r>
            <a:r>
              <a:rPr lang="en-US" sz="1100" spc="-10"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of</a:t>
            </a:r>
            <a:r>
              <a:rPr lang="en-US" sz="1100" spc="-80"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the</a:t>
            </a:r>
            <a:r>
              <a:rPr lang="en-US" sz="1100" spc="45" dirty="0">
                <a:effectLst/>
                <a:latin typeface="Times New Roman" panose="02020603050405020304" pitchFamily="18" charset="0"/>
                <a:ea typeface="Times New Roman" panose="02020603050405020304" pitchFamily="18" charset="0"/>
              </a:rPr>
              <a:t> </a:t>
            </a:r>
            <a:r>
              <a:rPr lang="en-US" sz="1100" spc="-10" dirty="0">
                <a:effectLst/>
                <a:latin typeface="Times New Roman" panose="02020603050405020304" pitchFamily="18" charset="0"/>
                <a:ea typeface="Times New Roman" panose="02020603050405020304" pitchFamily="18" charset="0"/>
              </a:rPr>
              <a:t>student</a:t>
            </a:r>
            <a:endParaRPr lang="en-IN" sz="1100" dirty="0">
              <a:effectLst/>
              <a:latin typeface="Times New Roman" panose="02020603050405020304" pitchFamily="18" charset="0"/>
              <a:ea typeface="Times New Roman" panose="02020603050405020304" pitchFamily="18" charset="0"/>
            </a:endParaRPr>
          </a:p>
          <a:p>
            <a:pPr marL="3460750">
              <a:spcBef>
                <a:spcPts val="40"/>
              </a:spcBef>
              <a:buNone/>
            </a:pPr>
            <a:r>
              <a:rPr lang="en-US" sz="1100" b="1" dirty="0">
                <a:latin typeface="Times New Roman" panose="02020603050405020304" pitchFamily="18" charset="0"/>
                <a:ea typeface="Times New Roman" panose="02020603050405020304" pitchFamily="18" charset="0"/>
              </a:rPr>
              <a:t>              ABHISHEK PATNAIK</a:t>
            </a:r>
            <a:endParaRPr lang="en-IN" sz="1100" dirty="0">
              <a:effectLst/>
              <a:latin typeface="Times New Roman" panose="02020603050405020304" pitchFamily="18" charset="0"/>
              <a:ea typeface="Times New Roman" panose="02020603050405020304" pitchFamily="18" charset="0"/>
            </a:endParaRPr>
          </a:p>
        </p:txBody>
      </p:sp>
      <p:sp>
        <p:nvSpPr>
          <p:cNvPr id="3" name="TextBox 2">
            <a:extLst>
              <a:ext uri="{FF2B5EF4-FFF2-40B4-BE49-F238E27FC236}">
                <a16:creationId xmlns:a16="http://schemas.microsoft.com/office/drawing/2014/main" id="{91ACE441-FC1A-F8A1-CB9F-2E5DB15524AA}"/>
              </a:ext>
            </a:extLst>
          </p:cNvPr>
          <p:cNvSpPr txBox="1"/>
          <p:nvPr/>
        </p:nvSpPr>
        <p:spPr>
          <a:xfrm>
            <a:off x="3261816" y="9450659"/>
            <a:ext cx="3596184" cy="230832"/>
          </a:xfrm>
          <a:prstGeom prst="rect">
            <a:avLst/>
          </a:prstGeom>
          <a:noFill/>
        </p:spPr>
        <p:txBody>
          <a:bodyPr wrap="square">
            <a:spAutoFit/>
          </a:bodyPr>
          <a:lstStyle/>
          <a:p>
            <a:r>
              <a:rPr lang="en-US" sz="900" dirty="0">
                <a:latin typeface="Times New Roman" panose="02020603050405020304" pitchFamily="18" charset="0"/>
              </a:rPr>
              <a:t>ii</a:t>
            </a:r>
            <a:endParaRPr lang="en-IN" sz="900" dirty="0"/>
          </a:p>
        </p:txBody>
      </p:sp>
    </p:spTree>
    <p:extLst>
      <p:ext uri="{BB962C8B-B14F-4D97-AF65-F5344CB8AC3E}">
        <p14:creationId xmlns:p14="http://schemas.microsoft.com/office/powerpoint/2010/main" val="2723987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39FCF24F-B48E-D257-6355-7C6B5E598EF6}"/>
              </a:ext>
            </a:extLst>
          </p:cNvPr>
          <p:cNvSpPr txBox="1"/>
          <p:nvPr/>
        </p:nvSpPr>
        <p:spPr>
          <a:xfrm>
            <a:off x="2759600" y="1029541"/>
            <a:ext cx="1707497" cy="190052"/>
          </a:xfrm>
          <a:prstGeom prst="rect">
            <a:avLst/>
          </a:prstGeom>
        </p:spPr>
        <p:txBody>
          <a:bodyPr lIns="0" tIns="0" rIns="0" bIns="0">
            <a:spAutoFit/>
          </a:bodyPr>
          <a:lstStyle/>
          <a:p>
            <a:pPr marL="11206">
              <a:defRPr/>
            </a:pPr>
            <a:r>
              <a:rPr sz="1235" b="1" dirty="0">
                <a:latin typeface="Times New Roman"/>
                <a:cs typeface="Times New Roman"/>
              </a:rPr>
              <a:t>TABLE</a:t>
            </a:r>
            <a:r>
              <a:rPr sz="1235" b="1" spc="9" dirty="0">
                <a:latin typeface="Times New Roman"/>
                <a:cs typeface="Times New Roman"/>
              </a:rPr>
              <a:t> </a:t>
            </a:r>
            <a:r>
              <a:rPr sz="1235" b="1" spc="-13" dirty="0">
                <a:latin typeface="Times New Roman"/>
                <a:cs typeface="Times New Roman"/>
              </a:rPr>
              <a:t>O</a:t>
            </a:r>
            <a:r>
              <a:rPr sz="1235" b="1" dirty="0">
                <a:latin typeface="Times New Roman"/>
                <a:cs typeface="Times New Roman"/>
              </a:rPr>
              <a:t>F</a:t>
            </a:r>
            <a:r>
              <a:rPr sz="1235" b="1" spc="-9" dirty="0">
                <a:latin typeface="Times New Roman"/>
                <a:cs typeface="Times New Roman"/>
              </a:rPr>
              <a:t> C</a:t>
            </a:r>
            <a:r>
              <a:rPr sz="1235" b="1" spc="-22" dirty="0">
                <a:latin typeface="Times New Roman"/>
                <a:cs typeface="Times New Roman"/>
              </a:rPr>
              <a:t>O</a:t>
            </a:r>
            <a:r>
              <a:rPr sz="1235" b="1" spc="-9" dirty="0">
                <a:latin typeface="Times New Roman"/>
                <a:cs typeface="Times New Roman"/>
              </a:rPr>
              <a:t>N</a:t>
            </a:r>
            <a:r>
              <a:rPr sz="1235" b="1" spc="-22" dirty="0">
                <a:latin typeface="Times New Roman"/>
                <a:cs typeface="Times New Roman"/>
              </a:rPr>
              <a:t>T</a:t>
            </a:r>
            <a:r>
              <a:rPr sz="1235" b="1" spc="-13" dirty="0">
                <a:latin typeface="Times New Roman"/>
                <a:cs typeface="Times New Roman"/>
              </a:rPr>
              <a:t>E</a:t>
            </a:r>
            <a:r>
              <a:rPr sz="1235" b="1" spc="-9" dirty="0">
                <a:latin typeface="Times New Roman"/>
                <a:cs typeface="Times New Roman"/>
              </a:rPr>
              <a:t>N</a:t>
            </a:r>
            <a:r>
              <a:rPr sz="1235" b="1" spc="-13" dirty="0">
                <a:latin typeface="Times New Roman"/>
                <a:cs typeface="Times New Roman"/>
              </a:rPr>
              <a:t>T</a:t>
            </a:r>
            <a:r>
              <a:rPr sz="1235" b="1" dirty="0">
                <a:latin typeface="Times New Roman"/>
                <a:cs typeface="Times New Roman"/>
              </a:rPr>
              <a:t>S</a:t>
            </a:r>
            <a:endParaRPr sz="1235">
              <a:latin typeface="Times New Roman"/>
              <a:cs typeface="Times New Roman"/>
            </a:endParaRPr>
          </a:p>
        </p:txBody>
      </p:sp>
      <p:sp>
        <p:nvSpPr>
          <p:cNvPr id="3" name="object 3">
            <a:extLst>
              <a:ext uri="{FF2B5EF4-FFF2-40B4-BE49-F238E27FC236}">
                <a16:creationId xmlns:a16="http://schemas.microsoft.com/office/drawing/2014/main" id="{90321170-FCB6-85CF-64E6-EBDC84EAEDEE}"/>
              </a:ext>
            </a:extLst>
          </p:cNvPr>
          <p:cNvSpPr txBox="1"/>
          <p:nvPr/>
        </p:nvSpPr>
        <p:spPr>
          <a:xfrm>
            <a:off x="930240" y="1650067"/>
            <a:ext cx="745191" cy="162993"/>
          </a:xfrm>
          <a:prstGeom prst="rect">
            <a:avLst/>
          </a:prstGeom>
        </p:spPr>
        <p:txBody>
          <a:bodyPr lIns="0" tIns="0" rIns="0" bIns="0">
            <a:spAutoFit/>
          </a:bodyPr>
          <a:lstStyle/>
          <a:p>
            <a:pPr marL="11206">
              <a:defRPr/>
            </a:pPr>
            <a:r>
              <a:rPr sz="1059" b="1" spc="-13" dirty="0">
                <a:latin typeface="Times New Roman"/>
                <a:cs typeface="Times New Roman"/>
              </a:rPr>
              <a:t>A</a:t>
            </a:r>
            <a:r>
              <a:rPr sz="1059" b="1" spc="-18" dirty="0">
                <a:latin typeface="Times New Roman"/>
                <a:cs typeface="Times New Roman"/>
              </a:rPr>
              <a:t>B</a:t>
            </a:r>
            <a:r>
              <a:rPr sz="1059" b="1" spc="-9" dirty="0">
                <a:latin typeface="Times New Roman"/>
                <a:cs typeface="Times New Roman"/>
              </a:rPr>
              <a:t>S</a:t>
            </a:r>
            <a:r>
              <a:rPr sz="1059" b="1" spc="-18" dirty="0">
                <a:latin typeface="Times New Roman"/>
                <a:cs typeface="Times New Roman"/>
              </a:rPr>
              <a:t>T</a:t>
            </a:r>
            <a:r>
              <a:rPr sz="1059" b="1" spc="-13" dirty="0">
                <a:latin typeface="Times New Roman"/>
                <a:cs typeface="Times New Roman"/>
              </a:rPr>
              <a:t>RAC</a:t>
            </a:r>
            <a:r>
              <a:rPr sz="1059" b="1" spc="-9" dirty="0">
                <a:latin typeface="Times New Roman"/>
                <a:cs typeface="Times New Roman"/>
              </a:rPr>
              <a:t>T</a:t>
            </a:r>
            <a:endParaRPr sz="1059">
              <a:latin typeface="Times New Roman"/>
              <a:cs typeface="Times New Roman"/>
            </a:endParaRPr>
          </a:p>
        </p:txBody>
      </p:sp>
      <p:sp>
        <p:nvSpPr>
          <p:cNvPr id="4" name="object 4">
            <a:extLst>
              <a:ext uri="{FF2B5EF4-FFF2-40B4-BE49-F238E27FC236}">
                <a16:creationId xmlns:a16="http://schemas.microsoft.com/office/drawing/2014/main" id="{5FAB913C-78EA-1998-4A47-591343DFFA27}"/>
              </a:ext>
            </a:extLst>
          </p:cNvPr>
          <p:cNvSpPr txBox="1"/>
          <p:nvPr/>
        </p:nvSpPr>
        <p:spPr>
          <a:xfrm>
            <a:off x="5956078" y="1650067"/>
            <a:ext cx="60232" cy="162993"/>
          </a:xfrm>
          <a:prstGeom prst="rect">
            <a:avLst/>
          </a:prstGeom>
        </p:spPr>
        <p:txBody>
          <a:bodyPr lIns="0" tIns="0" rIns="0" bIns="0">
            <a:spAutoFit/>
          </a:bodyPr>
          <a:lstStyle/>
          <a:p>
            <a:pPr marL="11206">
              <a:defRPr/>
            </a:pPr>
            <a:r>
              <a:rPr sz="1059" b="1" spc="-4" dirty="0">
                <a:latin typeface="Times New Roman"/>
                <a:cs typeface="Times New Roman"/>
              </a:rPr>
              <a:t>i</a:t>
            </a:r>
            <a:endParaRPr sz="1059">
              <a:latin typeface="Times New Roman"/>
              <a:cs typeface="Times New Roman"/>
            </a:endParaRPr>
          </a:p>
        </p:txBody>
      </p:sp>
      <p:sp>
        <p:nvSpPr>
          <p:cNvPr id="5" name="object 5">
            <a:extLst>
              <a:ext uri="{FF2B5EF4-FFF2-40B4-BE49-F238E27FC236}">
                <a16:creationId xmlns:a16="http://schemas.microsoft.com/office/drawing/2014/main" id="{54C894F4-E606-A9F4-39B3-28E2AAE5D6F5}"/>
              </a:ext>
            </a:extLst>
          </p:cNvPr>
          <p:cNvSpPr txBox="1"/>
          <p:nvPr/>
        </p:nvSpPr>
        <p:spPr>
          <a:xfrm>
            <a:off x="930240" y="1923210"/>
            <a:ext cx="1589835" cy="516680"/>
          </a:xfrm>
          <a:prstGeom prst="rect">
            <a:avLst/>
          </a:prstGeom>
        </p:spPr>
        <p:txBody>
          <a:bodyPr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ct val="170000"/>
              </a:lnSpc>
            </a:pPr>
            <a:r>
              <a:rPr lang="en-US" altLang="en-US" sz="1059" b="1" dirty="0">
                <a:latin typeface="Times New Roman" panose="02020603050405020304" pitchFamily="18" charset="0"/>
                <a:cs typeface="Times New Roman" panose="02020603050405020304" pitchFamily="18" charset="0"/>
              </a:rPr>
              <a:t>ACKNOWLEDGEMENT LIST OF FIGURES</a:t>
            </a:r>
            <a:endParaRPr lang="en-US" altLang="en-US" sz="1059" dirty="0">
              <a:latin typeface="Times New Roman" panose="02020603050405020304" pitchFamily="18" charset="0"/>
              <a:cs typeface="Times New Roman" panose="02020603050405020304" pitchFamily="18" charset="0"/>
            </a:endParaRPr>
          </a:p>
        </p:txBody>
      </p:sp>
      <p:sp>
        <p:nvSpPr>
          <p:cNvPr id="6" name="object 6">
            <a:extLst>
              <a:ext uri="{FF2B5EF4-FFF2-40B4-BE49-F238E27FC236}">
                <a16:creationId xmlns:a16="http://schemas.microsoft.com/office/drawing/2014/main" id="{034FC3D3-F654-2091-8A77-0A2186D2194F}"/>
              </a:ext>
            </a:extLst>
          </p:cNvPr>
          <p:cNvSpPr txBox="1"/>
          <p:nvPr/>
        </p:nvSpPr>
        <p:spPr>
          <a:xfrm>
            <a:off x="5860828" y="1923210"/>
            <a:ext cx="176493" cy="513859"/>
          </a:xfrm>
          <a:prstGeom prst="rect">
            <a:avLst/>
          </a:prstGeom>
        </p:spPr>
        <p:txBody>
          <a:bodyPr lIns="0" tIns="0" rIns="0" bIns="0">
            <a:spAutoFit/>
          </a:bodyPr>
          <a:lstStyle>
            <a:lvl1pPr marL="12700" indent="698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lnSpc>
                <a:spcPct val="169000"/>
              </a:lnSpc>
            </a:pPr>
            <a:r>
              <a:rPr lang="en-US" altLang="en-US" sz="1059" b="1" dirty="0">
                <a:latin typeface="Times New Roman" panose="02020603050405020304" pitchFamily="18" charset="0"/>
                <a:cs typeface="Times New Roman" panose="02020603050405020304" pitchFamily="18" charset="0"/>
              </a:rPr>
              <a:t>ii v</a:t>
            </a:r>
            <a:endParaRPr lang="en-US" altLang="en-US" sz="1059" dirty="0">
              <a:latin typeface="Times New Roman" panose="02020603050405020304" pitchFamily="18" charset="0"/>
              <a:cs typeface="Times New Roman" panose="02020603050405020304" pitchFamily="18" charset="0"/>
            </a:endParaRPr>
          </a:p>
        </p:txBody>
      </p:sp>
      <p:sp>
        <p:nvSpPr>
          <p:cNvPr id="7" name="object 7">
            <a:extLst>
              <a:ext uri="{FF2B5EF4-FFF2-40B4-BE49-F238E27FC236}">
                <a16:creationId xmlns:a16="http://schemas.microsoft.com/office/drawing/2014/main" id="{83EEF83E-8103-D9EC-1BA1-D13FF54728E8}"/>
              </a:ext>
            </a:extLst>
          </p:cNvPr>
          <p:cNvSpPr txBox="1"/>
          <p:nvPr/>
        </p:nvSpPr>
        <p:spPr>
          <a:xfrm>
            <a:off x="930240" y="2603740"/>
            <a:ext cx="1347507" cy="162993"/>
          </a:xfrm>
          <a:prstGeom prst="rect">
            <a:avLst/>
          </a:prstGeom>
        </p:spPr>
        <p:txBody>
          <a:bodyPr lIns="0" tIns="0" rIns="0" bIns="0">
            <a:spAutoFit/>
          </a:bodyPr>
          <a:lstStyle/>
          <a:p>
            <a:pPr marL="11206">
              <a:defRPr/>
            </a:pPr>
            <a:r>
              <a:rPr sz="1059" b="1" spc="-18" dirty="0">
                <a:latin typeface="Times New Roman"/>
                <a:cs typeface="Times New Roman"/>
              </a:rPr>
              <a:t>L</a:t>
            </a:r>
            <a:r>
              <a:rPr sz="1059" b="1" spc="-13" dirty="0">
                <a:latin typeface="Times New Roman"/>
                <a:cs typeface="Times New Roman"/>
              </a:rPr>
              <a:t>I</a:t>
            </a:r>
            <a:r>
              <a:rPr sz="1059" b="1" spc="-9" dirty="0">
                <a:latin typeface="Times New Roman"/>
                <a:cs typeface="Times New Roman"/>
              </a:rPr>
              <a:t>ST</a:t>
            </a:r>
            <a:r>
              <a:rPr sz="1059" b="1" spc="-40" dirty="0">
                <a:latin typeface="Times New Roman"/>
                <a:cs typeface="Times New Roman"/>
              </a:rPr>
              <a:t> </a:t>
            </a:r>
            <a:r>
              <a:rPr sz="1059" b="1" spc="-18" dirty="0">
                <a:latin typeface="Times New Roman"/>
                <a:cs typeface="Times New Roman"/>
              </a:rPr>
              <a:t>O</a:t>
            </a:r>
            <a:r>
              <a:rPr sz="1059" b="1" spc="-9" dirty="0">
                <a:latin typeface="Times New Roman"/>
                <a:cs typeface="Times New Roman"/>
              </a:rPr>
              <a:t>F</a:t>
            </a:r>
            <a:r>
              <a:rPr sz="1059" b="1" spc="-66" dirty="0">
                <a:latin typeface="Times New Roman"/>
                <a:cs typeface="Times New Roman"/>
              </a:rPr>
              <a:t> </a:t>
            </a:r>
            <a:r>
              <a:rPr sz="1059" b="1" spc="-13" dirty="0">
                <a:latin typeface="Times New Roman"/>
                <a:cs typeface="Times New Roman"/>
              </a:rPr>
              <a:t>ACR</a:t>
            </a:r>
            <a:r>
              <a:rPr sz="1059" b="1" spc="-18" dirty="0">
                <a:latin typeface="Times New Roman"/>
                <a:cs typeface="Times New Roman"/>
              </a:rPr>
              <a:t>O</a:t>
            </a:r>
            <a:r>
              <a:rPr sz="1059" b="1" spc="-13" dirty="0">
                <a:latin typeface="Times New Roman"/>
                <a:cs typeface="Times New Roman"/>
              </a:rPr>
              <a:t>N</a:t>
            </a:r>
            <a:r>
              <a:rPr sz="1059" b="1" spc="-4" dirty="0">
                <a:latin typeface="Times New Roman"/>
                <a:cs typeface="Times New Roman"/>
              </a:rPr>
              <a:t>Y</a:t>
            </a:r>
            <a:r>
              <a:rPr sz="1059" b="1" spc="-18" dirty="0">
                <a:latin typeface="Times New Roman"/>
                <a:cs typeface="Times New Roman"/>
              </a:rPr>
              <a:t>M</a:t>
            </a:r>
            <a:r>
              <a:rPr sz="1059" b="1" dirty="0">
                <a:latin typeface="Times New Roman"/>
                <a:cs typeface="Times New Roman"/>
              </a:rPr>
              <a:t>S</a:t>
            </a:r>
            <a:endParaRPr sz="1059">
              <a:latin typeface="Times New Roman"/>
              <a:cs typeface="Times New Roman"/>
            </a:endParaRPr>
          </a:p>
        </p:txBody>
      </p:sp>
      <p:sp>
        <p:nvSpPr>
          <p:cNvPr id="8" name="object 8">
            <a:extLst>
              <a:ext uri="{FF2B5EF4-FFF2-40B4-BE49-F238E27FC236}">
                <a16:creationId xmlns:a16="http://schemas.microsoft.com/office/drawing/2014/main" id="{9983E338-E914-5F6C-D42F-22924BE7A33E}"/>
              </a:ext>
            </a:extLst>
          </p:cNvPr>
          <p:cNvSpPr txBox="1"/>
          <p:nvPr/>
        </p:nvSpPr>
        <p:spPr>
          <a:xfrm>
            <a:off x="5925044" y="2603740"/>
            <a:ext cx="194703" cy="162993"/>
          </a:xfrm>
          <a:prstGeom prst="rect">
            <a:avLst/>
          </a:prstGeom>
        </p:spPr>
        <p:txBody>
          <a:bodyPr lIns="0" tIns="0" rIns="0" bIns="0">
            <a:spAutoFit/>
          </a:bodyPr>
          <a:lstStyle/>
          <a:p>
            <a:pPr marL="11206">
              <a:defRPr/>
            </a:pPr>
            <a:r>
              <a:rPr sz="1059" b="1" spc="-22" dirty="0">
                <a:latin typeface="Times New Roman"/>
                <a:cs typeface="Times New Roman"/>
              </a:rPr>
              <a:t>v</a:t>
            </a:r>
            <a:r>
              <a:rPr lang="en-IN" sz="1059" b="1" spc="-22" dirty="0" err="1">
                <a:latin typeface="Times New Roman"/>
                <a:cs typeface="Times New Roman"/>
              </a:rPr>
              <a:t>i</a:t>
            </a:r>
            <a:endParaRPr sz="1059" dirty="0">
              <a:latin typeface="Times New Roman"/>
              <a:cs typeface="Times New Roman"/>
            </a:endParaRPr>
          </a:p>
        </p:txBody>
      </p:sp>
      <p:grpSp>
        <p:nvGrpSpPr>
          <p:cNvPr id="44" name="Group 43">
            <a:extLst>
              <a:ext uri="{FF2B5EF4-FFF2-40B4-BE49-F238E27FC236}">
                <a16:creationId xmlns:a16="http://schemas.microsoft.com/office/drawing/2014/main" id="{BA554653-016B-6292-7828-F4856C3CD8E3}"/>
              </a:ext>
            </a:extLst>
          </p:cNvPr>
          <p:cNvGrpSpPr/>
          <p:nvPr/>
        </p:nvGrpSpPr>
        <p:grpSpPr>
          <a:xfrm>
            <a:off x="941446" y="3126442"/>
            <a:ext cx="5233147" cy="2240886"/>
            <a:chOff x="962025" y="3289300"/>
            <a:chExt cx="5930900" cy="2539671"/>
          </a:xfrm>
        </p:grpSpPr>
        <p:sp>
          <p:nvSpPr>
            <p:cNvPr id="9" name="object 9">
              <a:extLst>
                <a:ext uri="{FF2B5EF4-FFF2-40B4-BE49-F238E27FC236}">
                  <a16:creationId xmlns:a16="http://schemas.microsoft.com/office/drawing/2014/main" id="{AC021994-D720-3A50-CD4F-1080B5E89EEB}"/>
                </a:ext>
              </a:extLst>
            </p:cNvPr>
            <p:cNvSpPr txBox="1"/>
            <p:nvPr/>
          </p:nvSpPr>
          <p:spPr>
            <a:xfrm>
              <a:off x="962025" y="3289300"/>
              <a:ext cx="1677988" cy="485723"/>
            </a:xfrm>
            <a:prstGeom prst="rect">
              <a:avLst/>
            </a:prstGeom>
          </p:spPr>
          <p:txBody>
            <a:bodyPr lIns="0" tIns="0" rIns="0" bIns="0">
              <a:spAutoFit/>
            </a:bodyPr>
            <a:lstStyle/>
            <a:p>
              <a:pPr marL="11206">
                <a:tabLst>
                  <a:tab pos="406235" algn="l"/>
                </a:tabLst>
                <a:defRPr/>
              </a:pPr>
              <a:r>
                <a:rPr sz="1059" b="1" dirty="0">
                  <a:latin typeface="Times New Roman"/>
                  <a:cs typeface="Times New Roman"/>
                </a:rPr>
                <a:t>1	</a:t>
              </a:r>
              <a:r>
                <a:rPr sz="1059" b="1" spc="-13" dirty="0">
                  <a:latin typeface="Times New Roman"/>
                  <a:cs typeface="Times New Roman"/>
                </a:rPr>
                <a:t>IN</a:t>
              </a:r>
              <a:r>
                <a:rPr sz="1059" b="1" spc="-18" dirty="0">
                  <a:latin typeface="Times New Roman"/>
                  <a:cs typeface="Times New Roman"/>
                </a:rPr>
                <a:t>T</a:t>
              </a:r>
              <a:r>
                <a:rPr sz="1059" b="1" spc="-13" dirty="0">
                  <a:latin typeface="Times New Roman"/>
                  <a:cs typeface="Times New Roman"/>
                </a:rPr>
                <a:t>R</a:t>
              </a:r>
              <a:r>
                <a:rPr sz="1059" b="1" spc="-18" dirty="0">
                  <a:latin typeface="Times New Roman"/>
                  <a:cs typeface="Times New Roman"/>
                </a:rPr>
                <a:t>O</a:t>
              </a:r>
              <a:r>
                <a:rPr sz="1059" b="1" spc="-13" dirty="0">
                  <a:latin typeface="Times New Roman"/>
                  <a:cs typeface="Times New Roman"/>
                </a:rPr>
                <a:t>D</a:t>
              </a:r>
              <a:r>
                <a:rPr sz="1059" b="1" spc="-4" dirty="0">
                  <a:latin typeface="Times New Roman"/>
                  <a:cs typeface="Times New Roman"/>
                </a:rPr>
                <a:t>U</a:t>
              </a:r>
              <a:r>
                <a:rPr sz="1059" b="1" spc="-18" dirty="0">
                  <a:latin typeface="Times New Roman"/>
                  <a:cs typeface="Times New Roman"/>
                </a:rPr>
                <a:t>CT</a:t>
              </a:r>
              <a:r>
                <a:rPr sz="1059" b="1" spc="-13" dirty="0">
                  <a:latin typeface="Times New Roman"/>
                  <a:cs typeface="Times New Roman"/>
                </a:rPr>
                <a:t>I</a:t>
              </a:r>
              <a:r>
                <a:rPr sz="1059" b="1" spc="-18" dirty="0">
                  <a:latin typeface="Times New Roman"/>
                  <a:cs typeface="Times New Roman"/>
                </a:rPr>
                <a:t>O</a:t>
              </a:r>
              <a:r>
                <a:rPr sz="1059" b="1" dirty="0">
                  <a:latin typeface="Times New Roman"/>
                  <a:cs typeface="Times New Roman"/>
                </a:rPr>
                <a:t>N</a:t>
              </a:r>
              <a:endParaRPr sz="1059" dirty="0">
                <a:latin typeface="Times New Roman"/>
                <a:cs typeface="Times New Roman"/>
              </a:endParaRPr>
            </a:p>
            <a:p>
              <a:pPr marL="11206">
                <a:spcBef>
                  <a:spcPts val="833"/>
                </a:spcBef>
                <a:tabLst>
                  <a:tab pos="406235" algn="l"/>
                </a:tabLst>
                <a:defRPr/>
              </a:pPr>
              <a:r>
                <a:rPr sz="1059" spc="-22" dirty="0">
                  <a:latin typeface="Times New Roman"/>
                  <a:cs typeface="Times New Roman"/>
                </a:rPr>
                <a:t>1.</a:t>
              </a:r>
              <a:r>
                <a:rPr sz="1059" dirty="0">
                  <a:latin typeface="Times New Roman"/>
                  <a:cs typeface="Times New Roman"/>
                </a:rPr>
                <a:t>1	</a:t>
              </a:r>
              <a:r>
                <a:rPr sz="1059" spc="-13" dirty="0">
                  <a:latin typeface="Times New Roman"/>
                  <a:cs typeface="Times New Roman"/>
                </a:rPr>
                <a:t>Motiv</a:t>
              </a:r>
              <a:r>
                <a:rPr sz="1059" spc="-26" dirty="0">
                  <a:latin typeface="Times New Roman"/>
                  <a:cs typeface="Times New Roman"/>
                </a:rPr>
                <a:t>a</a:t>
              </a:r>
              <a:r>
                <a:rPr sz="1059" spc="-13" dirty="0">
                  <a:latin typeface="Times New Roman"/>
                  <a:cs typeface="Times New Roman"/>
                </a:rPr>
                <a:t>tio</a:t>
              </a:r>
              <a:r>
                <a:rPr sz="1059" dirty="0">
                  <a:latin typeface="Times New Roman"/>
                  <a:cs typeface="Times New Roman"/>
                </a:rPr>
                <a:t>n</a:t>
              </a:r>
            </a:p>
          </p:txBody>
        </p:sp>
        <p:sp>
          <p:nvSpPr>
            <p:cNvPr id="14347" name="object 10">
              <a:extLst>
                <a:ext uri="{FF2B5EF4-FFF2-40B4-BE49-F238E27FC236}">
                  <a16:creationId xmlns:a16="http://schemas.microsoft.com/office/drawing/2014/main" id="{5AD33F9B-9287-346E-146E-22FD84CF5A81}"/>
                </a:ext>
              </a:extLst>
            </p:cNvPr>
            <p:cNvSpPr txBox="1">
              <a:spLocks noChangeArrowheads="1"/>
            </p:cNvSpPr>
            <p:nvPr/>
          </p:nvSpPr>
          <p:spPr bwMode="auto">
            <a:xfrm>
              <a:off x="6727826" y="3289300"/>
              <a:ext cx="101600" cy="485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059" b="1" dirty="0">
                  <a:latin typeface="Times New Roman" panose="02020603050405020304" pitchFamily="18" charset="0"/>
                  <a:cs typeface="Times New Roman" panose="02020603050405020304" pitchFamily="18" charset="0"/>
                </a:rPr>
                <a:t>1</a:t>
              </a:r>
              <a:endParaRPr lang="en-US" altLang="en-US" sz="1059" dirty="0">
                <a:latin typeface="Times New Roman" panose="02020603050405020304" pitchFamily="18" charset="0"/>
                <a:cs typeface="Times New Roman" panose="02020603050405020304" pitchFamily="18" charset="0"/>
              </a:endParaRPr>
            </a:p>
            <a:p>
              <a:pPr>
                <a:spcBef>
                  <a:spcPts val="838"/>
                </a:spcBef>
              </a:pPr>
              <a:r>
                <a:rPr lang="en-US" altLang="en-US" sz="1059" dirty="0">
                  <a:latin typeface="Times New Roman" panose="02020603050405020304" pitchFamily="18" charset="0"/>
                  <a:cs typeface="Times New Roman" panose="02020603050405020304" pitchFamily="18" charset="0"/>
                </a:rPr>
                <a:t>1</a:t>
              </a:r>
            </a:p>
          </p:txBody>
        </p:sp>
        <p:sp>
          <p:nvSpPr>
            <p:cNvPr id="11" name="object 11">
              <a:extLst>
                <a:ext uri="{FF2B5EF4-FFF2-40B4-BE49-F238E27FC236}">
                  <a16:creationId xmlns:a16="http://schemas.microsoft.com/office/drawing/2014/main" id="{37F9F4BA-B6B6-69F9-FC00-40B1EFC7A965}"/>
                </a:ext>
              </a:extLst>
            </p:cNvPr>
            <p:cNvSpPr txBox="1"/>
            <p:nvPr/>
          </p:nvSpPr>
          <p:spPr>
            <a:xfrm>
              <a:off x="962025" y="3939322"/>
              <a:ext cx="2698750" cy="786719"/>
            </a:xfrm>
            <a:prstGeom prst="rect">
              <a:avLst/>
            </a:prstGeom>
          </p:spPr>
          <p:txBody>
            <a:bodyPr wrap="square" lIns="0" tIns="0" rIns="0" bIns="0">
              <a:spAutoFit/>
            </a:bodyPr>
            <a:lstStyle/>
            <a:p>
              <a:pPr marL="11206" lvl="1">
                <a:tabLst>
                  <a:tab pos="406794" algn="l"/>
                </a:tabLst>
                <a:defRPr/>
              </a:pPr>
              <a:r>
                <a:rPr lang="en-IN" sz="1059" spc="-40" dirty="0">
                  <a:latin typeface="Times New Roman"/>
                  <a:cs typeface="Times New Roman"/>
                </a:rPr>
                <a:t>1.2        Digital Communication</a:t>
              </a:r>
              <a:endParaRPr lang="en-IN" sz="1059" dirty="0">
                <a:latin typeface="Times New Roman"/>
                <a:cs typeface="Times New Roman"/>
              </a:endParaRPr>
            </a:p>
            <a:p>
              <a:pPr marL="11206" lvl="1">
                <a:spcBef>
                  <a:spcPts val="847"/>
                </a:spcBef>
                <a:tabLst>
                  <a:tab pos="406794" algn="l"/>
                </a:tabLst>
                <a:defRPr/>
              </a:pPr>
              <a:r>
                <a:rPr lang="en-IN" sz="1059" spc="-13" dirty="0">
                  <a:latin typeface="Times New Roman"/>
                  <a:cs typeface="Times New Roman"/>
                </a:rPr>
                <a:t>            1.2.1   History of Coding</a:t>
              </a:r>
              <a:endParaRPr lang="en-IN" sz="1059" dirty="0">
                <a:latin typeface="Times New Roman"/>
                <a:cs typeface="Times New Roman"/>
              </a:endParaRPr>
            </a:p>
            <a:p>
              <a:pPr marL="11206" lvl="1">
                <a:spcBef>
                  <a:spcPts val="847"/>
                </a:spcBef>
                <a:tabLst>
                  <a:tab pos="406794" algn="l"/>
                </a:tabLst>
                <a:defRPr/>
              </a:pPr>
              <a:r>
                <a:rPr lang="en-IN" sz="1059" spc="-4" dirty="0">
                  <a:latin typeface="Times New Roman"/>
                  <a:cs typeface="Times New Roman"/>
                </a:rPr>
                <a:t>1.3       Turbo Encoders and Decoders</a:t>
              </a:r>
            </a:p>
          </p:txBody>
        </p:sp>
        <p:sp>
          <p:nvSpPr>
            <p:cNvPr id="12" name="object 12">
              <a:extLst>
                <a:ext uri="{FF2B5EF4-FFF2-40B4-BE49-F238E27FC236}">
                  <a16:creationId xmlns:a16="http://schemas.microsoft.com/office/drawing/2014/main" id="{12205322-E71D-A94E-5649-A1F62A4DC64E}"/>
                </a:ext>
              </a:extLst>
            </p:cNvPr>
            <p:cNvSpPr txBox="1"/>
            <p:nvPr/>
          </p:nvSpPr>
          <p:spPr>
            <a:xfrm>
              <a:off x="6718300" y="3906838"/>
              <a:ext cx="111124" cy="485723"/>
            </a:xfrm>
            <a:prstGeom prst="rect">
              <a:avLst/>
            </a:prstGeom>
          </p:spPr>
          <p:txBody>
            <a:bodyPr lIns="0" tIns="0" rIns="0" bIns="0">
              <a:spAutoFit/>
            </a:bodyPr>
            <a:lstStyle/>
            <a:p>
              <a:pPr marL="19051">
                <a:defRPr/>
              </a:pPr>
              <a:r>
                <a:rPr lang="en-IN" sz="1059" dirty="0">
                  <a:latin typeface="Times New Roman"/>
                  <a:cs typeface="Times New Roman"/>
                </a:rPr>
                <a:t>2</a:t>
              </a:r>
              <a:endParaRPr sz="1059" dirty="0">
                <a:latin typeface="Times New Roman"/>
                <a:cs typeface="Times New Roman"/>
              </a:endParaRPr>
            </a:p>
            <a:p>
              <a:pPr marL="11206">
                <a:spcBef>
                  <a:spcPts val="847"/>
                </a:spcBef>
                <a:defRPr/>
              </a:pPr>
              <a:r>
                <a:rPr lang="en-IN" sz="1059" dirty="0">
                  <a:latin typeface="Times New Roman"/>
                  <a:cs typeface="Times New Roman"/>
                </a:rPr>
                <a:t>3</a:t>
              </a:r>
              <a:endParaRPr sz="1059" dirty="0">
                <a:latin typeface="Times New Roman"/>
                <a:cs typeface="Times New Roman"/>
              </a:endParaRPr>
            </a:p>
          </p:txBody>
        </p:sp>
        <p:sp>
          <p:nvSpPr>
            <p:cNvPr id="14" name="object 12">
              <a:extLst>
                <a:ext uri="{FF2B5EF4-FFF2-40B4-BE49-F238E27FC236}">
                  <a16:creationId xmlns:a16="http://schemas.microsoft.com/office/drawing/2014/main" id="{07D939F4-BE67-794B-D89B-100977BC4D14}"/>
                </a:ext>
              </a:extLst>
            </p:cNvPr>
            <p:cNvSpPr txBox="1"/>
            <p:nvPr/>
          </p:nvSpPr>
          <p:spPr>
            <a:xfrm>
              <a:off x="6705600" y="4318561"/>
              <a:ext cx="111124" cy="485723"/>
            </a:xfrm>
            <a:prstGeom prst="rect">
              <a:avLst/>
            </a:prstGeom>
          </p:spPr>
          <p:txBody>
            <a:bodyPr lIns="0" tIns="0" rIns="0" bIns="0">
              <a:spAutoFit/>
            </a:bodyPr>
            <a:lstStyle/>
            <a:p>
              <a:pPr marL="19051">
                <a:defRPr/>
              </a:pPr>
              <a:endParaRPr sz="1059" dirty="0">
                <a:latin typeface="Times New Roman"/>
                <a:cs typeface="Times New Roman"/>
              </a:endParaRPr>
            </a:p>
            <a:p>
              <a:pPr marL="11206">
                <a:spcBef>
                  <a:spcPts val="847"/>
                </a:spcBef>
                <a:defRPr/>
              </a:pPr>
              <a:r>
                <a:rPr lang="en-IN" sz="1059" dirty="0">
                  <a:latin typeface="Times New Roman"/>
                  <a:cs typeface="Times New Roman"/>
                </a:rPr>
                <a:t>3</a:t>
              </a:r>
              <a:endParaRPr sz="1059" dirty="0">
                <a:latin typeface="Times New Roman"/>
                <a:cs typeface="Times New Roman"/>
              </a:endParaRPr>
            </a:p>
          </p:txBody>
        </p:sp>
        <p:sp>
          <p:nvSpPr>
            <p:cNvPr id="35" name="TextBox 34">
              <a:extLst>
                <a:ext uri="{FF2B5EF4-FFF2-40B4-BE49-F238E27FC236}">
                  <a16:creationId xmlns:a16="http://schemas.microsoft.com/office/drawing/2014/main" id="{DE6A5E4E-FAB3-BCA2-5811-1FBCBB884CE9}"/>
                </a:ext>
              </a:extLst>
            </p:cNvPr>
            <p:cNvSpPr txBox="1"/>
            <p:nvPr/>
          </p:nvSpPr>
          <p:spPr>
            <a:xfrm>
              <a:off x="1295400" y="4963756"/>
              <a:ext cx="3886200" cy="289370"/>
            </a:xfrm>
            <a:prstGeom prst="rect">
              <a:avLst/>
            </a:prstGeom>
            <a:noFill/>
          </p:spPr>
          <p:txBody>
            <a:bodyPr wrap="square">
              <a:spAutoFit/>
            </a:bodyPr>
            <a:lstStyle/>
            <a:p>
              <a:pPr marL="11206" lvl="1">
                <a:spcBef>
                  <a:spcPts val="847"/>
                </a:spcBef>
                <a:tabLst>
                  <a:tab pos="406794" algn="l"/>
                </a:tabLst>
                <a:defRPr/>
              </a:pPr>
              <a:r>
                <a:rPr lang="en-IN" sz="1059" spc="-13" dirty="0">
                  <a:latin typeface="Times New Roman"/>
                  <a:cs typeface="Times New Roman"/>
                </a:rPr>
                <a:t>1.3.1   History of  Turbo Codes</a:t>
              </a:r>
              <a:endParaRPr lang="en-IN" sz="1059" dirty="0">
                <a:latin typeface="Times New Roman"/>
                <a:cs typeface="Times New Roman"/>
              </a:endParaRPr>
            </a:p>
          </p:txBody>
        </p:sp>
        <p:sp>
          <p:nvSpPr>
            <p:cNvPr id="36" name="object 12">
              <a:extLst>
                <a:ext uri="{FF2B5EF4-FFF2-40B4-BE49-F238E27FC236}">
                  <a16:creationId xmlns:a16="http://schemas.microsoft.com/office/drawing/2014/main" id="{552D7E0B-BA78-23C3-BD93-B9FF64E81F36}"/>
                </a:ext>
              </a:extLst>
            </p:cNvPr>
            <p:cNvSpPr txBox="1"/>
            <p:nvPr/>
          </p:nvSpPr>
          <p:spPr>
            <a:xfrm>
              <a:off x="6711950" y="4641159"/>
              <a:ext cx="111124" cy="485723"/>
            </a:xfrm>
            <a:prstGeom prst="rect">
              <a:avLst/>
            </a:prstGeom>
          </p:spPr>
          <p:txBody>
            <a:bodyPr lIns="0" tIns="0" rIns="0" bIns="0">
              <a:spAutoFit/>
            </a:bodyPr>
            <a:lstStyle/>
            <a:p>
              <a:pPr marL="19051">
                <a:defRPr/>
              </a:pPr>
              <a:endParaRPr sz="1059" dirty="0">
                <a:latin typeface="Times New Roman"/>
                <a:cs typeface="Times New Roman"/>
              </a:endParaRPr>
            </a:p>
            <a:p>
              <a:pPr marL="11206">
                <a:spcBef>
                  <a:spcPts val="847"/>
                </a:spcBef>
                <a:defRPr/>
              </a:pPr>
              <a:r>
                <a:rPr lang="en-IN" sz="1059" dirty="0">
                  <a:latin typeface="Times New Roman"/>
                  <a:cs typeface="Times New Roman"/>
                </a:rPr>
                <a:t>3</a:t>
              </a:r>
              <a:endParaRPr sz="1059" dirty="0">
                <a:latin typeface="Times New Roman"/>
                <a:cs typeface="Times New Roman"/>
              </a:endParaRPr>
            </a:p>
          </p:txBody>
        </p:sp>
        <p:sp>
          <p:nvSpPr>
            <p:cNvPr id="37" name="TextBox 36">
              <a:extLst>
                <a:ext uri="{FF2B5EF4-FFF2-40B4-BE49-F238E27FC236}">
                  <a16:creationId xmlns:a16="http://schemas.microsoft.com/office/drawing/2014/main" id="{4CCD0C25-32A0-60F9-C722-6DFD4F17546C}"/>
                </a:ext>
              </a:extLst>
            </p:cNvPr>
            <p:cNvSpPr txBox="1"/>
            <p:nvPr/>
          </p:nvSpPr>
          <p:spPr>
            <a:xfrm>
              <a:off x="1295400" y="4967040"/>
              <a:ext cx="3886200" cy="289370"/>
            </a:xfrm>
            <a:prstGeom prst="rect">
              <a:avLst/>
            </a:prstGeom>
            <a:noFill/>
          </p:spPr>
          <p:txBody>
            <a:bodyPr wrap="square">
              <a:spAutoFit/>
            </a:bodyPr>
            <a:lstStyle/>
            <a:p>
              <a:pPr marL="11206" lvl="1">
                <a:spcBef>
                  <a:spcPts val="847"/>
                </a:spcBef>
                <a:tabLst>
                  <a:tab pos="406794" algn="l"/>
                </a:tabLst>
                <a:defRPr/>
              </a:pPr>
              <a:r>
                <a:rPr lang="en-IN" sz="1059" spc="-13" dirty="0">
                  <a:latin typeface="Times New Roman"/>
                  <a:cs typeface="Times New Roman"/>
                </a:rPr>
                <a:t>1.3.1   History of  Turbo Codes</a:t>
              </a:r>
              <a:endParaRPr lang="en-IN" sz="1059" dirty="0">
                <a:latin typeface="Times New Roman"/>
                <a:cs typeface="Times New Roman"/>
              </a:endParaRPr>
            </a:p>
          </p:txBody>
        </p:sp>
        <p:sp>
          <p:nvSpPr>
            <p:cNvPr id="38" name="object 12">
              <a:extLst>
                <a:ext uri="{FF2B5EF4-FFF2-40B4-BE49-F238E27FC236}">
                  <a16:creationId xmlns:a16="http://schemas.microsoft.com/office/drawing/2014/main" id="{415B8262-AD7E-D05D-9400-94B7438526D6}"/>
                </a:ext>
              </a:extLst>
            </p:cNvPr>
            <p:cNvSpPr txBox="1"/>
            <p:nvPr/>
          </p:nvSpPr>
          <p:spPr>
            <a:xfrm>
              <a:off x="6781801" y="4445000"/>
              <a:ext cx="111124" cy="485723"/>
            </a:xfrm>
            <a:prstGeom prst="rect">
              <a:avLst/>
            </a:prstGeom>
          </p:spPr>
          <p:txBody>
            <a:bodyPr lIns="0" tIns="0" rIns="0" bIns="0">
              <a:spAutoFit/>
            </a:bodyPr>
            <a:lstStyle/>
            <a:p>
              <a:pPr marL="19051">
                <a:defRPr/>
              </a:pPr>
              <a:endParaRPr sz="1059" dirty="0">
                <a:latin typeface="Times New Roman"/>
                <a:cs typeface="Times New Roman"/>
              </a:endParaRPr>
            </a:p>
            <a:p>
              <a:pPr marL="11206">
                <a:spcBef>
                  <a:spcPts val="847"/>
                </a:spcBef>
                <a:defRPr/>
              </a:pPr>
              <a:endParaRPr sz="1059" dirty="0">
                <a:latin typeface="Times New Roman"/>
                <a:cs typeface="Times New Roman"/>
              </a:endParaRPr>
            </a:p>
          </p:txBody>
        </p:sp>
        <p:sp>
          <p:nvSpPr>
            <p:cNvPr id="39" name="TextBox 38">
              <a:extLst>
                <a:ext uri="{FF2B5EF4-FFF2-40B4-BE49-F238E27FC236}">
                  <a16:creationId xmlns:a16="http://schemas.microsoft.com/office/drawing/2014/main" id="{7EBCCB34-32FD-2A7D-CE68-D33587BFBAF0}"/>
                </a:ext>
              </a:extLst>
            </p:cNvPr>
            <p:cNvSpPr txBox="1"/>
            <p:nvPr/>
          </p:nvSpPr>
          <p:spPr>
            <a:xfrm>
              <a:off x="1295400" y="5234801"/>
              <a:ext cx="3886200" cy="289370"/>
            </a:xfrm>
            <a:prstGeom prst="rect">
              <a:avLst/>
            </a:prstGeom>
            <a:noFill/>
          </p:spPr>
          <p:txBody>
            <a:bodyPr wrap="square">
              <a:spAutoFit/>
            </a:bodyPr>
            <a:lstStyle/>
            <a:p>
              <a:pPr marL="11206" lvl="1">
                <a:spcBef>
                  <a:spcPts val="847"/>
                </a:spcBef>
                <a:tabLst>
                  <a:tab pos="406794" algn="l"/>
                </a:tabLst>
                <a:defRPr/>
              </a:pPr>
              <a:r>
                <a:rPr lang="en-IN" sz="1059" spc="-13" dirty="0">
                  <a:latin typeface="Times New Roman"/>
                  <a:cs typeface="Times New Roman"/>
                </a:rPr>
                <a:t>1.3.2   Turbo Encoder</a:t>
              </a:r>
              <a:endParaRPr lang="en-IN" sz="1059" dirty="0">
                <a:latin typeface="Times New Roman"/>
                <a:cs typeface="Times New Roman"/>
              </a:endParaRPr>
            </a:p>
          </p:txBody>
        </p:sp>
        <p:sp>
          <p:nvSpPr>
            <p:cNvPr id="40" name="object 12">
              <a:extLst>
                <a:ext uri="{FF2B5EF4-FFF2-40B4-BE49-F238E27FC236}">
                  <a16:creationId xmlns:a16="http://schemas.microsoft.com/office/drawing/2014/main" id="{63B21F5E-E0D1-90C1-53A6-DA984FC70A65}"/>
                </a:ext>
              </a:extLst>
            </p:cNvPr>
            <p:cNvSpPr txBox="1"/>
            <p:nvPr/>
          </p:nvSpPr>
          <p:spPr>
            <a:xfrm>
              <a:off x="6705600" y="4963756"/>
              <a:ext cx="111124" cy="485723"/>
            </a:xfrm>
            <a:prstGeom prst="rect">
              <a:avLst/>
            </a:prstGeom>
          </p:spPr>
          <p:txBody>
            <a:bodyPr lIns="0" tIns="0" rIns="0" bIns="0">
              <a:spAutoFit/>
            </a:bodyPr>
            <a:lstStyle/>
            <a:p>
              <a:pPr marL="19051">
                <a:defRPr/>
              </a:pPr>
              <a:endParaRPr sz="1059" dirty="0">
                <a:latin typeface="Times New Roman"/>
                <a:cs typeface="Times New Roman"/>
              </a:endParaRPr>
            </a:p>
            <a:p>
              <a:pPr marL="11206">
                <a:spcBef>
                  <a:spcPts val="847"/>
                </a:spcBef>
                <a:defRPr/>
              </a:pPr>
              <a:r>
                <a:rPr lang="en-IN" sz="1059" dirty="0">
                  <a:latin typeface="Times New Roman"/>
                  <a:cs typeface="Times New Roman"/>
                </a:rPr>
                <a:t>3</a:t>
              </a:r>
              <a:endParaRPr sz="1059" dirty="0">
                <a:latin typeface="Times New Roman"/>
                <a:cs typeface="Times New Roman"/>
              </a:endParaRPr>
            </a:p>
          </p:txBody>
        </p:sp>
        <p:sp>
          <p:nvSpPr>
            <p:cNvPr id="41" name="TextBox 40">
              <a:extLst>
                <a:ext uri="{FF2B5EF4-FFF2-40B4-BE49-F238E27FC236}">
                  <a16:creationId xmlns:a16="http://schemas.microsoft.com/office/drawing/2014/main" id="{FABA6659-68AC-8D8E-3B2D-351972203586}"/>
                </a:ext>
              </a:extLst>
            </p:cNvPr>
            <p:cNvSpPr txBox="1"/>
            <p:nvPr/>
          </p:nvSpPr>
          <p:spPr>
            <a:xfrm>
              <a:off x="1295400" y="5539601"/>
              <a:ext cx="3886200" cy="289370"/>
            </a:xfrm>
            <a:prstGeom prst="rect">
              <a:avLst/>
            </a:prstGeom>
            <a:noFill/>
          </p:spPr>
          <p:txBody>
            <a:bodyPr wrap="square">
              <a:spAutoFit/>
            </a:bodyPr>
            <a:lstStyle/>
            <a:p>
              <a:pPr marL="11206" lvl="1">
                <a:spcBef>
                  <a:spcPts val="847"/>
                </a:spcBef>
                <a:tabLst>
                  <a:tab pos="406794" algn="l"/>
                </a:tabLst>
                <a:defRPr/>
              </a:pPr>
              <a:r>
                <a:rPr lang="en-IN" sz="1059" spc="-13" dirty="0">
                  <a:latin typeface="Times New Roman"/>
                  <a:cs typeface="Times New Roman"/>
                </a:rPr>
                <a:t>1.3.3   Classification of Concentrated Codes</a:t>
              </a:r>
              <a:endParaRPr lang="en-IN" sz="1059" dirty="0">
                <a:latin typeface="Times New Roman"/>
                <a:cs typeface="Times New Roman"/>
              </a:endParaRPr>
            </a:p>
          </p:txBody>
        </p:sp>
        <p:sp>
          <p:nvSpPr>
            <p:cNvPr id="43" name="object 12">
              <a:extLst>
                <a:ext uri="{FF2B5EF4-FFF2-40B4-BE49-F238E27FC236}">
                  <a16:creationId xmlns:a16="http://schemas.microsoft.com/office/drawing/2014/main" id="{D8D280EC-669A-E4EF-2856-0E7B5C3BE4ED}"/>
                </a:ext>
              </a:extLst>
            </p:cNvPr>
            <p:cNvSpPr txBox="1"/>
            <p:nvPr/>
          </p:nvSpPr>
          <p:spPr>
            <a:xfrm>
              <a:off x="6705600" y="5242828"/>
              <a:ext cx="111124" cy="485723"/>
            </a:xfrm>
            <a:prstGeom prst="rect">
              <a:avLst/>
            </a:prstGeom>
          </p:spPr>
          <p:txBody>
            <a:bodyPr lIns="0" tIns="0" rIns="0" bIns="0">
              <a:spAutoFit/>
            </a:bodyPr>
            <a:lstStyle/>
            <a:p>
              <a:pPr marL="19051">
                <a:defRPr/>
              </a:pPr>
              <a:endParaRPr sz="1059" dirty="0">
                <a:latin typeface="Times New Roman"/>
                <a:cs typeface="Times New Roman"/>
              </a:endParaRPr>
            </a:p>
            <a:p>
              <a:pPr marL="11206">
                <a:spcBef>
                  <a:spcPts val="847"/>
                </a:spcBef>
                <a:defRPr/>
              </a:pPr>
              <a:r>
                <a:rPr lang="en-IN" sz="1059" dirty="0">
                  <a:latin typeface="Times New Roman"/>
                  <a:cs typeface="Times New Roman"/>
                </a:rPr>
                <a:t>4</a:t>
              </a:r>
              <a:endParaRPr sz="1059" dirty="0">
                <a:latin typeface="Times New Roman"/>
                <a:cs typeface="Times New Roman"/>
              </a:endParaRPr>
            </a:p>
          </p:txBody>
        </p:sp>
      </p:grpSp>
      <p:grpSp>
        <p:nvGrpSpPr>
          <p:cNvPr id="47" name="Group 46">
            <a:extLst>
              <a:ext uri="{FF2B5EF4-FFF2-40B4-BE49-F238E27FC236}">
                <a16:creationId xmlns:a16="http://schemas.microsoft.com/office/drawing/2014/main" id="{C0025990-2D84-CB3C-9903-440045869671}"/>
              </a:ext>
            </a:extLst>
          </p:cNvPr>
          <p:cNvGrpSpPr/>
          <p:nvPr/>
        </p:nvGrpSpPr>
        <p:grpSpPr>
          <a:xfrm>
            <a:off x="899424" y="5476502"/>
            <a:ext cx="5207934" cy="255326"/>
            <a:chOff x="914400" y="5896839"/>
            <a:chExt cx="5826125" cy="327295"/>
          </a:xfrm>
        </p:grpSpPr>
        <p:sp>
          <p:nvSpPr>
            <p:cNvPr id="45" name="TextBox 44">
              <a:extLst>
                <a:ext uri="{FF2B5EF4-FFF2-40B4-BE49-F238E27FC236}">
                  <a16:creationId xmlns:a16="http://schemas.microsoft.com/office/drawing/2014/main" id="{49BC1E64-2C43-D51E-F5FA-4C8FAFAFB96C}"/>
                </a:ext>
              </a:extLst>
            </p:cNvPr>
            <p:cNvSpPr txBox="1"/>
            <p:nvPr/>
          </p:nvSpPr>
          <p:spPr>
            <a:xfrm>
              <a:off x="914400" y="5896839"/>
              <a:ext cx="3886200" cy="327295"/>
            </a:xfrm>
            <a:prstGeom prst="rect">
              <a:avLst/>
            </a:prstGeom>
            <a:noFill/>
          </p:spPr>
          <p:txBody>
            <a:bodyPr wrap="square">
              <a:spAutoFit/>
            </a:bodyPr>
            <a:lstStyle/>
            <a:p>
              <a:pPr marL="11206" lvl="1">
                <a:spcBef>
                  <a:spcPts val="847"/>
                </a:spcBef>
                <a:tabLst>
                  <a:tab pos="406794" algn="l"/>
                </a:tabLst>
                <a:defRPr/>
              </a:pPr>
              <a:r>
                <a:rPr lang="en-IN" sz="1059" spc="-13" dirty="0">
                  <a:latin typeface="Times New Roman"/>
                  <a:cs typeface="Times New Roman"/>
                </a:rPr>
                <a:t>1.4   Problem statement</a:t>
              </a:r>
              <a:endParaRPr lang="en-IN" sz="1059" dirty="0">
                <a:latin typeface="Times New Roman"/>
                <a:cs typeface="Times New Roman"/>
              </a:endParaRPr>
            </a:p>
          </p:txBody>
        </p:sp>
        <p:sp>
          <p:nvSpPr>
            <p:cNvPr id="46" name="object 12">
              <a:extLst>
                <a:ext uri="{FF2B5EF4-FFF2-40B4-BE49-F238E27FC236}">
                  <a16:creationId xmlns:a16="http://schemas.microsoft.com/office/drawing/2014/main" id="{A804BAEC-5D2B-0097-2492-C28037733AF9}"/>
                </a:ext>
              </a:extLst>
            </p:cNvPr>
            <p:cNvSpPr txBox="1"/>
            <p:nvPr/>
          </p:nvSpPr>
          <p:spPr>
            <a:xfrm>
              <a:off x="6629400" y="5915275"/>
              <a:ext cx="111125" cy="208936"/>
            </a:xfrm>
            <a:prstGeom prst="rect">
              <a:avLst/>
            </a:prstGeom>
          </p:spPr>
          <p:txBody>
            <a:bodyPr lIns="0" tIns="0" rIns="0" bIns="0">
              <a:spAutoFit/>
            </a:bodyPr>
            <a:lstStyle/>
            <a:p>
              <a:pPr marL="19051">
                <a:defRPr/>
              </a:pPr>
              <a:r>
                <a:rPr lang="en-IN" sz="1059" dirty="0">
                  <a:latin typeface="Times New Roman"/>
                  <a:cs typeface="Times New Roman"/>
                </a:rPr>
                <a:t>6</a:t>
              </a:r>
              <a:endParaRPr sz="1059" dirty="0">
                <a:latin typeface="Times New Roman"/>
                <a:cs typeface="Times New Roman"/>
              </a:endParaRPr>
            </a:p>
          </p:txBody>
        </p:sp>
      </p:grpSp>
      <p:grpSp>
        <p:nvGrpSpPr>
          <p:cNvPr id="48" name="Group 47">
            <a:extLst>
              <a:ext uri="{FF2B5EF4-FFF2-40B4-BE49-F238E27FC236}">
                <a16:creationId xmlns:a16="http://schemas.microsoft.com/office/drawing/2014/main" id="{3413BDEA-ECC7-47BF-438E-4F4CE4A549B1}"/>
              </a:ext>
            </a:extLst>
          </p:cNvPr>
          <p:cNvGrpSpPr/>
          <p:nvPr/>
        </p:nvGrpSpPr>
        <p:grpSpPr>
          <a:xfrm>
            <a:off x="899424" y="5745444"/>
            <a:ext cx="5207934" cy="255326"/>
            <a:chOff x="914400" y="5896839"/>
            <a:chExt cx="5826125" cy="327295"/>
          </a:xfrm>
        </p:grpSpPr>
        <p:sp>
          <p:nvSpPr>
            <p:cNvPr id="49" name="TextBox 48">
              <a:extLst>
                <a:ext uri="{FF2B5EF4-FFF2-40B4-BE49-F238E27FC236}">
                  <a16:creationId xmlns:a16="http://schemas.microsoft.com/office/drawing/2014/main" id="{5E569873-DFBD-9760-F483-30E1EF5264DC}"/>
                </a:ext>
              </a:extLst>
            </p:cNvPr>
            <p:cNvSpPr txBox="1"/>
            <p:nvPr/>
          </p:nvSpPr>
          <p:spPr>
            <a:xfrm>
              <a:off x="914400" y="5896839"/>
              <a:ext cx="3886200" cy="327295"/>
            </a:xfrm>
            <a:prstGeom prst="rect">
              <a:avLst/>
            </a:prstGeom>
            <a:noFill/>
          </p:spPr>
          <p:txBody>
            <a:bodyPr wrap="square">
              <a:spAutoFit/>
            </a:bodyPr>
            <a:lstStyle/>
            <a:p>
              <a:pPr marL="11206" lvl="1">
                <a:spcBef>
                  <a:spcPts val="847"/>
                </a:spcBef>
                <a:tabLst>
                  <a:tab pos="406794" algn="l"/>
                </a:tabLst>
                <a:defRPr/>
              </a:pPr>
              <a:r>
                <a:rPr lang="en-IN" sz="1059" spc="-13" dirty="0">
                  <a:latin typeface="Times New Roman"/>
                  <a:cs typeface="Times New Roman"/>
                </a:rPr>
                <a:t>1.5   Forward Error Correction (FEC) Codes</a:t>
              </a:r>
              <a:endParaRPr lang="en-IN" sz="1059" dirty="0">
                <a:latin typeface="Times New Roman"/>
                <a:cs typeface="Times New Roman"/>
              </a:endParaRPr>
            </a:p>
          </p:txBody>
        </p:sp>
        <p:sp>
          <p:nvSpPr>
            <p:cNvPr id="50" name="object 12">
              <a:extLst>
                <a:ext uri="{FF2B5EF4-FFF2-40B4-BE49-F238E27FC236}">
                  <a16:creationId xmlns:a16="http://schemas.microsoft.com/office/drawing/2014/main" id="{E47ED67E-1754-580C-2078-734585A7BAEE}"/>
                </a:ext>
              </a:extLst>
            </p:cNvPr>
            <p:cNvSpPr txBox="1"/>
            <p:nvPr/>
          </p:nvSpPr>
          <p:spPr>
            <a:xfrm>
              <a:off x="6629400" y="5964963"/>
              <a:ext cx="111125" cy="208936"/>
            </a:xfrm>
            <a:prstGeom prst="rect">
              <a:avLst/>
            </a:prstGeom>
          </p:spPr>
          <p:txBody>
            <a:bodyPr lIns="0" tIns="0" rIns="0" bIns="0">
              <a:spAutoFit/>
            </a:bodyPr>
            <a:lstStyle/>
            <a:p>
              <a:pPr marL="19051">
                <a:defRPr/>
              </a:pPr>
              <a:r>
                <a:rPr lang="en-IN" sz="1059" dirty="0">
                  <a:latin typeface="Times New Roman"/>
                  <a:cs typeface="Times New Roman"/>
                </a:rPr>
                <a:t>7</a:t>
              </a:r>
              <a:endParaRPr sz="1059" dirty="0">
                <a:latin typeface="Times New Roman"/>
                <a:cs typeface="Times New Roman"/>
              </a:endParaRPr>
            </a:p>
          </p:txBody>
        </p:sp>
      </p:grpSp>
      <p:sp>
        <p:nvSpPr>
          <p:cNvPr id="14337" name="TextBox 14336">
            <a:extLst>
              <a:ext uri="{FF2B5EF4-FFF2-40B4-BE49-F238E27FC236}">
                <a16:creationId xmlns:a16="http://schemas.microsoft.com/office/drawing/2014/main" id="{33441A23-49EE-6C08-5E2E-CDD90B85E816}"/>
              </a:ext>
            </a:extLst>
          </p:cNvPr>
          <p:cNvSpPr txBox="1"/>
          <p:nvPr/>
        </p:nvSpPr>
        <p:spPr>
          <a:xfrm>
            <a:off x="1302835" y="6085976"/>
            <a:ext cx="3429000" cy="255326"/>
          </a:xfrm>
          <a:prstGeom prst="rect">
            <a:avLst/>
          </a:prstGeom>
          <a:noFill/>
        </p:spPr>
        <p:txBody>
          <a:bodyPr wrap="square">
            <a:spAutoFit/>
          </a:bodyPr>
          <a:lstStyle/>
          <a:p>
            <a:pPr marL="11206" lvl="1">
              <a:spcBef>
                <a:spcPts val="847"/>
              </a:spcBef>
              <a:tabLst>
                <a:tab pos="406794" algn="l"/>
              </a:tabLst>
              <a:defRPr/>
            </a:pPr>
            <a:r>
              <a:rPr lang="en-IN" sz="1059" spc="-13" dirty="0">
                <a:latin typeface="Times New Roman"/>
                <a:cs typeface="Times New Roman"/>
              </a:rPr>
              <a:t>1.5.1   History of  Turbo Codes</a:t>
            </a:r>
            <a:endParaRPr lang="en-IN" sz="1059" dirty="0">
              <a:latin typeface="Times New Roman"/>
              <a:cs typeface="Times New Roman"/>
            </a:endParaRPr>
          </a:p>
        </p:txBody>
      </p:sp>
      <p:sp>
        <p:nvSpPr>
          <p:cNvPr id="14340" name="object 12">
            <a:extLst>
              <a:ext uri="{FF2B5EF4-FFF2-40B4-BE49-F238E27FC236}">
                <a16:creationId xmlns:a16="http://schemas.microsoft.com/office/drawing/2014/main" id="{2CF70930-E246-58A6-6408-CB4A3DAAF73D}"/>
              </a:ext>
            </a:extLst>
          </p:cNvPr>
          <p:cNvSpPr txBox="1"/>
          <p:nvPr/>
        </p:nvSpPr>
        <p:spPr>
          <a:xfrm>
            <a:off x="6009306" y="6134766"/>
            <a:ext cx="99334" cy="162993"/>
          </a:xfrm>
          <a:prstGeom prst="rect">
            <a:avLst/>
          </a:prstGeom>
        </p:spPr>
        <p:txBody>
          <a:bodyPr lIns="0" tIns="0" rIns="0" bIns="0">
            <a:spAutoFit/>
          </a:bodyPr>
          <a:lstStyle/>
          <a:p>
            <a:pPr marL="19051">
              <a:defRPr/>
            </a:pPr>
            <a:r>
              <a:rPr lang="en-IN" sz="1059" dirty="0">
                <a:latin typeface="Times New Roman"/>
                <a:cs typeface="Times New Roman"/>
              </a:rPr>
              <a:t>7</a:t>
            </a:r>
            <a:endParaRPr sz="1059" dirty="0">
              <a:latin typeface="Times New Roman"/>
              <a:cs typeface="Times New Roman"/>
            </a:endParaRPr>
          </a:p>
        </p:txBody>
      </p:sp>
      <p:grpSp>
        <p:nvGrpSpPr>
          <p:cNvPr id="14341" name="Group 14340">
            <a:extLst>
              <a:ext uri="{FF2B5EF4-FFF2-40B4-BE49-F238E27FC236}">
                <a16:creationId xmlns:a16="http://schemas.microsoft.com/office/drawing/2014/main" id="{59E2FA85-7EBC-1998-B1D9-97261C4BFC9A}"/>
              </a:ext>
            </a:extLst>
          </p:cNvPr>
          <p:cNvGrpSpPr/>
          <p:nvPr/>
        </p:nvGrpSpPr>
        <p:grpSpPr>
          <a:xfrm>
            <a:off x="899424" y="6389475"/>
            <a:ext cx="5207934" cy="255326"/>
            <a:chOff x="914400" y="5896839"/>
            <a:chExt cx="5826125" cy="327295"/>
          </a:xfrm>
        </p:grpSpPr>
        <p:sp>
          <p:nvSpPr>
            <p:cNvPr id="14342" name="TextBox 14341">
              <a:extLst>
                <a:ext uri="{FF2B5EF4-FFF2-40B4-BE49-F238E27FC236}">
                  <a16:creationId xmlns:a16="http://schemas.microsoft.com/office/drawing/2014/main" id="{B46FE5B0-2C94-51F0-CB2C-A8156AD851D0}"/>
                </a:ext>
              </a:extLst>
            </p:cNvPr>
            <p:cNvSpPr txBox="1"/>
            <p:nvPr/>
          </p:nvSpPr>
          <p:spPr>
            <a:xfrm>
              <a:off x="914400" y="5896839"/>
              <a:ext cx="3886200" cy="327295"/>
            </a:xfrm>
            <a:prstGeom prst="rect">
              <a:avLst/>
            </a:prstGeom>
            <a:noFill/>
          </p:spPr>
          <p:txBody>
            <a:bodyPr wrap="square">
              <a:spAutoFit/>
            </a:bodyPr>
            <a:lstStyle/>
            <a:p>
              <a:pPr marL="11206" lvl="1">
                <a:spcBef>
                  <a:spcPts val="847"/>
                </a:spcBef>
                <a:tabLst>
                  <a:tab pos="406794" algn="l"/>
                </a:tabLst>
                <a:defRPr/>
              </a:pPr>
              <a:r>
                <a:rPr lang="en-IN" sz="1059" spc="-13" dirty="0">
                  <a:latin typeface="Times New Roman"/>
                  <a:cs typeface="Times New Roman"/>
                </a:rPr>
                <a:t>1.6   Motivation of the project</a:t>
              </a:r>
              <a:endParaRPr lang="en-IN" sz="1059" dirty="0">
                <a:latin typeface="Times New Roman"/>
                <a:cs typeface="Times New Roman"/>
              </a:endParaRPr>
            </a:p>
          </p:txBody>
        </p:sp>
        <p:sp>
          <p:nvSpPr>
            <p:cNvPr id="14343" name="object 12">
              <a:extLst>
                <a:ext uri="{FF2B5EF4-FFF2-40B4-BE49-F238E27FC236}">
                  <a16:creationId xmlns:a16="http://schemas.microsoft.com/office/drawing/2014/main" id="{808112AE-8412-89E7-A9B1-D7BBBECB713E}"/>
                </a:ext>
              </a:extLst>
            </p:cNvPr>
            <p:cNvSpPr txBox="1"/>
            <p:nvPr/>
          </p:nvSpPr>
          <p:spPr>
            <a:xfrm>
              <a:off x="6629400" y="5964963"/>
              <a:ext cx="111125" cy="208936"/>
            </a:xfrm>
            <a:prstGeom prst="rect">
              <a:avLst/>
            </a:prstGeom>
          </p:spPr>
          <p:txBody>
            <a:bodyPr lIns="0" tIns="0" rIns="0" bIns="0">
              <a:spAutoFit/>
            </a:bodyPr>
            <a:lstStyle/>
            <a:p>
              <a:pPr marL="19051">
                <a:defRPr/>
              </a:pPr>
              <a:r>
                <a:rPr lang="en-IN" sz="1059" dirty="0">
                  <a:latin typeface="Times New Roman"/>
                  <a:cs typeface="Times New Roman"/>
                </a:rPr>
                <a:t>8</a:t>
              </a:r>
              <a:endParaRPr sz="1059" dirty="0">
                <a:latin typeface="Times New Roman"/>
                <a:cs typeface="Times New Roman"/>
              </a:endParaRPr>
            </a:p>
          </p:txBody>
        </p:sp>
      </p:grpSp>
      <p:grpSp>
        <p:nvGrpSpPr>
          <p:cNvPr id="14344" name="Group 14343">
            <a:extLst>
              <a:ext uri="{FF2B5EF4-FFF2-40B4-BE49-F238E27FC236}">
                <a16:creationId xmlns:a16="http://schemas.microsoft.com/office/drawing/2014/main" id="{E0005C87-67B0-34CF-5135-D1E081E90B17}"/>
              </a:ext>
            </a:extLst>
          </p:cNvPr>
          <p:cNvGrpSpPr/>
          <p:nvPr/>
        </p:nvGrpSpPr>
        <p:grpSpPr>
          <a:xfrm>
            <a:off x="899424" y="6658417"/>
            <a:ext cx="5207934" cy="255326"/>
            <a:chOff x="914400" y="5896839"/>
            <a:chExt cx="5826125" cy="327295"/>
          </a:xfrm>
        </p:grpSpPr>
        <p:sp>
          <p:nvSpPr>
            <p:cNvPr id="14345" name="TextBox 14344">
              <a:extLst>
                <a:ext uri="{FF2B5EF4-FFF2-40B4-BE49-F238E27FC236}">
                  <a16:creationId xmlns:a16="http://schemas.microsoft.com/office/drawing/2014/main" id="{1AC88C68-9D37-3EE8-D318-7FF4DCC353C5}"/>
                </a:ext>
              </a:extLst>
            </p:cNvPr>
            <p:cNvSpPr txBox="1"/>
            <p:nvPr/>
          </p:nvSpPr>
          <p:spPr>
            <a:xfrm>
              <a:off x="914400" y="5896839"/>
              <a:ext cx="3886200" cy="327295"/>
            </a:xfrm>
            <a:prstGeom prst="rect">
              <a:avLst/>
            </a:prstGeom>
            <a:noFill/>
          </p:spPr>
          <p:txBody>
            <a:bodyPr wrap="square">
              <a:spAutoFit/>
            </a:bodyPr>
            <a:lstStyle/>
            <a:p>
              <a:pPr marL="11206" lvl="1">
                <a:spcBef>
                  <a:spcPts val="847"/>
                </a:spcBef>
                <a:tabLst>
                  <a:tab pos="406794" algn="l"/>
                </a:tabLst>
                <a:defRPr/>
              </a:pPr>
              <a:r>
                <a:rPr lang="en-IN" sz="1059" spc="-13" dirty="0">
                  <a:latin typeface="Times New Roman"/>
                  <a:cs typeface="Times New Roman"/>
                </a:rPr>
                <a:t>1.7   Objective of the project</a:t>
              </a:r>
              <a:endParaRPr lang="en-IN" sz="1059" dirty="0">
                <a:latin typeface="Times New Roman"/>
                <a:cs typeface="Times New Roman"/>
              </a:endParaRPr>
            </a:p>
          </p:txBody>
        </p:sp>
        <p:sp>
          <p:nvSpPr>
            <p:cNvPr id="14346" name="object 12">
              <a:extLst>
                <a:ext uri="{FF2B5EF4-FFF2-40B4-BE49-F238E27FC236}">
                  <a16:creationId xmlns:a16="http://schemas.microsoft.com/office/drawing/2014/main" id="{9911B3FA-72A7-C832-6F71-80AC10C1FD51}"/>
                </a:ext>
              </a:extLst>
            </p:cNvPr>
            <p:cNvSpPr txBox="1"/>
            <p:nvPr/>
          </p:nvSpPr>
          <p:spPr>
            <a:xfrm>
              <a:off x="6629400" y="5964963"/>
              <a:ext cx="111125" cy="208936"/>
            </a:xfrm>
            <a:prstGeom prst="rect">
              <a:avLst/>
            </a:prstGeom>
          </p:spPr>
          <p:txBody>
            <a:bodyPr lIns="0" tIns="0" rIns="0" bIns="0">
              <a:spAutoFit/>
            </a:bodyPr>
            <a:lstStyle/>
            <a:p>
              <a:pPr marL="19051">
                <a:defRPr/>
              </a:pPr>
              <a:r>
                <a:rPr lang="en-IN" sz="1059" dirty="0">
                  <a:latin typeface="Times New Roman"/>
                  <a:cs typeface="Times New Roman"/>
                </a:rPr>
                <a:t>9</a:t>
              </a:r>
              <a:endParaRPr sz="1059" dirty="0">
                <a:latin typeface="Times New Roman"/>
                <a:cs typeface="Times New Roman"/>
              </a:endParaRPr>
            </a:p>
          </p:txBody>
        </p:sp>
      </p:grpSp>
      <p:grpSp>
        <p:nvGrpSpPr>
          <p:cNvPr id="14348" name="Group 14347">
            <a:extLst>
              <a:ext uri="{FF2B5EF4-FFF2-40B4-BE49-F238E27FC236}">
                <a16:creationId xmlns:a16="http://schemas.microsoft.com/office/drawing/2014/main" id="{86ECDA1A-258A-FD39-79A0-8F885927DCC7}"/>
              </a:ext>
            </a:extLst>
          </p:cNvPr>
          <p:cNvGrpSpPr/>
          <p:nvPr/>
        </p:nvGrpSpPr>
        <p:grpSpPr>
          <a:xfrm>
            <a:off x="899424" y="6927358"/>
            <a:ext cx="5207934" cy="255326"/>
            <a:chOff x="914400" y="5896839"/>
            <a:chExt cx="5826125" cy="327295"/>
          </a:xfrm>
        </p:grpSpPr>
        <p:sp>
          <p:nvSpPr>
            <p:cNvPr id="14349" name="TextBox 14348">
              <a:extLst>
                <a:ext uri="{FF2B5EF4-FFF2-40B4-BE49-F238E27FC236}">
                  <a16:creationId xmlns:a16="http://schemas.microsoft.com/office/drawing/2014/main" id="{5E88734E-1FAF-EA93-8CD5-7933FEB23FCF}"/>
                </a:ext>
              </a:extLst>
            </p:cNvPr>
            <p:cNvSpPr txBox="1"/>
            <p:nvPr/>
          </p:nvSpPr>
          <p:spPr>
            <a:xfrm>
              <a:off x="914400" y="5896839"/>
              <a:ext cx="3886200" cy="327295"/>
            </a:xfrm>
            <a:prstGeom prst="rect">
              <a:avLst/>
            </a:prstGeom>
            <a:noFill/>
          </p:spPr>
          <p:txBody>
            <a:bodyPr wrap="square">
              <a:spAutoFit/>
            </a:bodyPr>
            <a:lstStyle/>
            <a:p>
              <a:pPr marL="11206" lvl="1">
                <a:spcBef>
                  <a:spcPts val="847"/>
                </a:spcBef>
                <a:tabLst>
                  <a:tab pos="406794" algn="l"/>
                </a:tabLst>
                <a:defRPr/>
              </a:pPr>
              <a:r>
                <a:rPr lang="en-IN" sz="1059" spc="-13" dirty="0">
                  <a:latin typeface="Times New Roman"/>
                  <a:cs typeface="Times New Roman"/>
                </a:rPr>
                <a:t>1.8   Scope of the project</a:t>
              </a:r>
              <a:endParaRPr lang="en-IN" sz="1059" dirty="0">
                <a:latin typeface="Times New Roman"/>
                <a:cs typeface="Times New Roman"/>
              </a:endParaRPr>
            </a:p>
          </p:txBody>
        </p:sp>
        <p:sp>
          <p:nvSpPr>
            <p:cNvPr id="14350" name="object 12">
              <a:extLst>
                <a:ext uri="{FF2B5EF4-FFF2-40B4-BE49-F238E27FC236}">
                  <a16:creationId xmlns:a16="http://schemas.microsoft.com/office/drawing/2014/main" id="{A036912C-7ACB-7E7B-FBB5-7127BD2C5C4D}"/>
                </a:ext>
              </a:extLst>
            </p:cNvPr>
            <p:cNvSpPr txBox="1"/>
            <p:nvPr/>
          </p:nvSpPr>
          <p:spPr>
            <a:xfrm>
              <a:off x="6629400" y="5964963"/>
              <a:ext cx="111125" cy="208936"/>
            </a:xfrm>
            <a:prstGeom prst="rect">
              <a:avLst/>
            </a:prstGeom>
          </p:spPr>
          <p:txBody>
            <a:bodyPr lIns="0" tIns="0" rIns="0" bIns="0">
              <a:spAutoFit/>
            </a:bodyPr>
            <a:lstStyle/>
            <a:p>
              <a:pPr marL="19051">
                <a:defRPr/>
              </a:pPr>
              <a:r>
                <a:rPr lang="en-IN" sz="1059" dirty="0">
                  <a:latin typeface="Times New Roman"/>
                  <a:cs typeface="Times New Roman"/>
                </a:rPr>
                <a:t>9</a:t>
              </a:r>
              <a:endParaRPr sz="1059" dirty="0">
                <a:latin typeface="Times New Roman"/>
                <a:cs typeface="Times New Roman"/>
              </a:endParaRPr>
            </a:p>
          </p:txBody>
        </p:sp>
      </p:grpSp>
      <p:sp>
        <p:nvSpPr>
          <p:cNvPr id="14353" name="object 9">
            <a:extLst>
              <a:ext uri="{FF2B5EF4-FFF2-40B4-BE49-F238E27FC236}">
                <a16:creationId xmlns:a16="http://schemas.microsoft.com/office/drawing/2014/main" id="{0C4DA0B7-A27D-8CE8-E17D-087C891F3B19}"/>
              </a:ext>
            </a:extLst>
          </p:cNvPr>
          <p:cNvSpPr txBox="1"/>
          <p:nvPr/>
        </p:nvSpPr>
        <p:spPr>
          <a:xfrm>
            <a:off x="968340" y="7400537"/>
            <a:ext cx="2580154" cy="428579"/>
          </a:xfrm>
          <a:prstGeom prst="rect">
            <a:avLst/>
          </a:prstGeom>
        </p:spPr>
        <p:txBody>
          <a:bodyPr wrap="square" lIns="0" tIns="0" rIns="0" bIns="0">
            <a:spAutoFit/>
          </a:bodyPr>
          <a:lstStyle/>
          <a:p>
            <a:pPr marL="11206">
              <a:tabLst>
                <a:tab pos="406235" algn="l"/>
              </a:tabLst>
              <a:defRPr/>
            </a:pPr>
            <a:r>
              <a:rPr lang="en-IN" sz="1059" b="1" dirty="0">
                <a:latin typeface="Times New Roman"/>
                <a:cs typeface="Times New Roman"/>
              </a:rPr>
              <a:t>2</a:t>
            </a:r>
            <a:r>
              <a:rPr sz="1059" b="1" dirty="0">
                <a:latin typeface="Times New Roman"/>
                <a:cs typeface="Times New Roman"/>
              </a:rPr>
              <a:t>	</a:t>
            </a:r>
            <a:r>
              <a:rPr lang="en-IN" sz="1059" b="1" dirty="0">
                <a:latin typeface="Times New Roman"/>
                <a:cs typeface="Times New Roman"/>
              </a:rPr>
              <a:t>LITERATURE SURVEY</a:t>
            </a:r>
            <a:endParaRPr sz="1059" dirty="0">
              <a:latin typeface="Times New Roman"/>
              <a:cs typeface="Times New Roman"/>
            </a:endParaRPr>
          </a:p>
          <a:p>
            <a:pPr marL="11206">
              <a:spcBef>
                <a:spcPts val="833"/>
              </a:spcBef>
              <a:tabLst>
                <a:tab pos="406235" algn="l"/>
              </a:tabLst>
              <a:defRPr/>
            </a:pPr>
            <a:r>
              <a:rPr lang="en-IN" sz="1059" spc="-22" dirty="0">
                <a:latin typeface="Times New Roman"/>
                <a:cs typeface="Times New Roman"/>
              </a:rPr>
              <a:t>2</a:t>
            </a:r>
            <a:r>
              <a:rPr lang="fr-FR" sz="1059" spc="-22" dirty="0">
                <a:latin typeface="Times New Roman"/>
                <a:cs typeface="Times New Roman"/>
              </a:rPr>
              <a:t>.</a:t>
            </a:r>
            <a:r>
              <a:rPr lang="fr-FR" sz="1059" dirty="0">
                <a:latin typeface="Times New Roman"/>
                <a:cs typeface="Times New Roman"/>
              </a:rPr>
              <a:t>1    </a:t>
            </a:r>
            <a:r>
              <a:rPr lang="fr-FR" sz="1059" spc="-13" dirty="0">
                <a:latin typeface="Times New Roman"/>
                <a:cs typeface="Times New Roman"/>
              </a:rPr>
              <a:t>Turbo codes and </a:t>
            </a:r>
            <a:r>
              <a:rPr lang="fr-FR" sz="1059" spc="-13" dirty="0" err="1">
                <a:latin typeface="Times New Roman"/>
                <a:cs typeface="Times New Roman"/>
              </a:rPr>
              <a:t>Ldpc</a:t>
            </a:r>
            <a:r>
              <a:rPr lang="fr-FR" sz="1059" spc="-13" dirty="0">
                <a:latin typeface="Times New Roman"/>
                <a:cs typeface="Times New Roman"/>
              </a:rPr>
              <a:t> codes</a:t>
            </a:r>
            <a:endParaRPr sz="1059" dirty="0">
              <a:latin typeface="Times New Roman"/>
              <a:cs typeface="Times New Roman"/>
            </a:endParaRPr>
          </a:p>
        </p:txBody>
      </p:sp>
      <p:sp>
        <p:nvSpPr>
          <p:cNvPr id="14367" name="object 12">
            <a:extLst>
              <a:ext uri="{FF2B5EF4-FFF2-40B4-BE49-F238E27FC236}">
                <a16:creationId xmlns:a16="http://schemas.microsoft.com/office/drawing/2014/main" id="{9727C323-FA16-3590-7E5A-2D792911ED60}"/>
              </a:ext>
            </a:extLst>
          </p:cNvPr>
          <p:cNvSpPr txBox="1"/>
          <p:nvPr/>
        </p:nvSpPr>
        <p:spPr>
          <a:xfrm>
            <a:off x="5986194" y="7370530"/>
            <a:ext cx="404694" cy="162993"/>
          </a:xfrm>
          <a:prstGeom prst="rect">
            <a:avLst/>
          </a:prstGeom>
        </p:spPr>
        <p:txBody>
          <a:bodyPr wrap="square" lIns="0" tIns="0" rIns="0" bIns="0">
            <a:spAutoFit/>
          </a:bodyPr>
          <a:lstStyle/>
          <a:p>
            <a:pPr marL="19051">
              <a:defRPr/>
            </a:pPr>
            <a:r>
              <a:rPr lang="en-IN" sz="1059" b="1" dirty="0">
                <a:latin typeface="Times New Roman"/>
                <a:cs typeface="Times New Roman"/>
              </a:rPr>
              <a:t>10</a:t>
            </a:r>
            <a:endParaRPr sz="1059" b="1" dirty="0">
              <a:latin typeface="Times New Roman"/>
              <a:cs typeface="Times New Roman"/>
            </a:endParaRPr>
          </a:p>
        </p:txBody>
      </p:sp>
      <p:sp>
        <p:nvSpPr>
          <p:cNvPr id="14368" name="object 12">
            <a:extLst>
              <a:ext uri="{FF2B5EF4-FFF2-40B4-BE49-F238E27FC236}">
                <a16:creationId xmlns:a16="http://schemas.microsoft.com/office/drawing/2014/main" id="{26523A13-DE6C-C858-38DF-A25D95A37A7A}"/>
              </a:ext>
            </a:extLst>
          </p:cNvPr>
          <p:cNvSpPr txBox="1"/>
          <p:nvPr/>
        </p:nvSpPr>
        <p:spPr>
          <a:xfrm>
            <a:off x="5986194" y="7665316"/>
            <a:ext cx="404694" cy="162993"/>
          </a:xfrm>
          <a:prstGeom prst="rect">
            <a:avLst/>
          </a:prstGeom>
        </p:spPr>
        <p:txBody>
          <a:bodyPr wrap="square" lIns="0" tIns="0" rIns="0" bIns="0">
            <a:spAutoFit/>
          </a:bodyPr>
          <a:lstStyle/>
          <a:p>
            <a:pPr marL="19051">
              <a:defRPr/>
            </a:pPr>
            <a:r>
              <a:rPr lang="en-IN" sz="1059" dirty="0">
                <a:latin typeface="Times New Roman"/>
                <a:cs typeface="Times New Roman"/>
              </a:rPr>
              <a:t>10</a:t>
            </a:r>
            <a:endParaRPr sz="1059" dirty="0">
              <a:latin typeface="Times New Roman"/>
              <a:cs typeface="Times New Roman"/>
            </a:endParaRPr>
          </a:p>
        </p:txBody>
      </p:sp>
      <p:grpSp>
        <p:nvGrpSpPr>
          <p:cNvPr id="14369" name="Group 14368">
            <a:extLst>
              <a:ext uri="{FF2B5EF4-FFF2-40B4-BE49-F238E27FC236}">
                <a16:creationId xmlns:a16="http://schemas.microsoft.com/office/drawing/2014/main" id="{61B8B486-3A61-BD6E-B91D-0BA809CBD39A}"/>
              </a:ext>
            </a:extLst>
          </p:cNvPr>
          <p:cNvGrpSpPr/>
          <p:nvPr/>
        </p:nvGrpSpPr>
        <p:grpSpPr>
          <a:xfrm>
            <a:off x="874211" y="7957144"/>
            <a:ext cx="5269566" cy="255326"/>
            <a:chOff x="989617" y="5983026"/>
            <a:chExt cx="5757978" cy="194016"/>
          </a:xfrm>
        </p:grpSpPr>
        <p:sp>
          <p:nvSpPr>
            <p:cNvPr id="14370" name="TextBox 14369">
              <a:extLst>
                <a:ext uri="{FF2B5EF4-FFF2-40B4-BE49-F238E27FC236}">
                  <a16:creationId xmlns:a16="http://schemas.microsoft.com/office/drawing/2014/main" id="{0958B0A6-8B64-FA2B-3949-CE75C30D40C2}"/>
                </a:ext>
              </a:extLst>
            </p:cNvPr>
            <p:cNvSpPr txBox="1"/>
            <p:nvPr/>
          </p:nvSpPr>
          <p:spPr>
            <a:xfrm>
              <a:off x="989617" y="5983026"/>
              <a:ext cx="3886200" cy="194016"/>
            </a:xfrm>
            <a:prstGeom prst="rect">
              <a:avLst/>
            </a:prstGeom>
            <a:noFill/>
          </p:spPr>
          <p:txBody>
            <a:bodyPr wrap="square">
              <a:spAutoFit/>
            </a:bodyPr>
            <a:lstStyle/>
            <a:p>
              <a:pPr marL="11206" lvl="1">
                <a:spcBef>
                  <a:spcPts val="847"/>
                </a:spcBef>
                <a:tabLst>
                  <a:tab pos="406794" algn="l"/>
                </a:tabLst>
                <a:defRPr/>
              </a:pPr>
              <a:r>
                <a:rPr lang="en-IN" sz="1059" spc="-13" dirty="0">
                  <a:latin typeface="Times New Roman"/>
                  <a:cs typeface="Times New Roman"/>
                </a:rPr>
                <a:t>2.2    Review Works</a:t>
              </a:r>
              <a:endParaRPr lang="en-IN" sz="1059" dirty="0">
                <a:latin typeface="Times New Roman"/>
                <a:cs typeface="Times New Roman"/>
              </a:endParaRPr>
            </a:p>
          </p:txBody>
        </p:sp>
        <p:sp>
          <p:nvSpPr>
            <p:cNvPr id="14371" name="object 12">
              <a:extLst>
                <a:ext uri="{FF2B5EF4-FFF2-40B4-BE49-F238E27FC236}">
                  <a16:creationId xmlns:a16="http://schemas.microsoft.com/office/drawing/2014/main" id="{C9C19851-BF0A-B53A-234D-4EE314A566AB}"/>
                </a:ext>
              </a:extLst>
            </p:cNvPr>
            <p:cNvSpPr txBox="1"/>
            <p:nvPr/>
          </p:nvSpPr>
          <p:spPr>
            <a:xfrm>
              <a:off x="6561254" y="6045885"/>
              <a:ext cx="186341" cy="123854"/>
            </a:xfrm>
            <a:prstGeom prst="rect">
              <a:avLst/>
            </a:prstGeom>
          </p:spPr>
          <p:txBody>
            <a:bodyPr wrap="square" lIns="0" tIns="0" rIns="0" bIns="0">
              <a:spAutoFit/>
            </a:bodyPr>
            <a:lstStyle/>
            <a:p>
              <a:pPr marL="19051">
                <a:defRPr/>
              </a:pPr>
              <a:r>
                <a:rPr lang="en-IN" sz="1059" dirty="0">
                  <a:latin typeface="Times New Roman"/>
                  <a:cs typeface="Times New Roman"/>
                </a:rPr>
                <a:t>12 </a:t>
              </a:r>
              <a:endParaRPr sz="1059" dirty="0">
                <a:latin typeface="Times New Roman"/>
                <a:cs typeface="Times New Roman"/>
              </a:endParaRPr>
            </a:p>
          </p:txBody>
        </p:sp>
      </p:grpSp>
      <p:sp>
        <p:nvSpPr>
          <p:cNvPr id="13" name="TextBox 12">
            <a:extLst>
              <a:ext uri="{FF2B5EF4-FFF2-40B4-BE49-F238E27FC236}">
                <a16:creationId xmlns:a16="http://schemas.microsoft.com/office/drawing/2014/main" id="{82373C6C-E36E-D0D7-76A3-9AF8154C60E1}"/>
              </a:ext>
            </a:extLst>
          </p:cNvPr>
          <p:cNvSpPr txBox="1"/>
          <p:nvPr/>
        </p:nvSpPr>
        <p:spPr>
          <a:xfrm>
            <a:off x="3261816" y="9450659"/>
            <a:ext cx="3596184" cy="230832"/>
          </a:xfrm>
          <a:prstGeom prst="rect">
            <a:avLst/>
          </a:prstGeom>
          <a:noFill/>
        </p:spPr>
        <p:txBody>
          <a:bodyPr wrap="square">
            <a:spAutoFit/>
          </a:bodyPr>
          <a:lstStyle/>
          <a:p>
            <a:r>
              <a:rPr lang="en-US" sz="900" dirty="0">
                <a:latin typeface="Times New Roman" panose="02020603050405020304" pitchFamily="18" charset="0"/>
              </a:rPr>
              <a:t>iii</a:t>
            </a:r>
            <a:endParaRPr lang="en-IN" sz="9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AF457F5-1DB7-A995-2AD3-9D150A093131}"/>
              </a:ext>
            </a:extLst>
          </p:cNvPr>
          <p:cNvPicPr>
            <a:picLocks noChangeAspect="1"/>
          </p:cNvPicPr>
          <p:nvPr/>
        </p:nvPicPr>
        <p:blipFill>
          <a:blip r:embed="rId2"/>
          <a:stretch>
            <a:fillRect/>
          </a:stretch>
        </p:blipFill>
        <p:spPr>
          <a:xfrm>
            <a:off x="97479" y="170675"/>
            <a:ext cx="6755642" cy="9318813"/>
          </a:xfrm>
          <a:prstGeom prst="rect">
            <a:avLst/>
          </a:prstGeom>
        </p:spPr>
      </p:pic>
      <p:sp>
        <p:nvSpPr>
          <p:cNvPr id="4" name="TextBox 3">
            <a:extLst>
              <a:ext uri="{FF2B5EF4-FFF2-40B4-BE49-F238E27FC236}">
                <a16:creationId xmlns:a16="http://schemas.microsoft.com/office/drawing/2014/main" id="{A8CCA4A8-5560-EB2B-0882-19CD1DFA43F0}"/>
              </a:ext>
            </a:extLst>
          </p:cNvPr>
          <p:cNvSpPr txBox="1"/>
          <p:nvPr/>
        </p:nvSpPr>
        <p:spPr>
          <a:xfrm>
            <a:off x="3261816" y="9450659"/>
            <a:ext cx="3596184" cy="230832"/>
          </a:xfrm>
          <a:prstGeom prst="rect">
            <a:avLst/>
          </a:prstGeom>
          <a:noFill/>
        </p:spPr>
        <p:txBody>
          <a:bodyPr wrap="square">
            <a:spAutoFit/>
          </a:bodyPr>
          <a:lstStyle/>
          <a:p>
            <a:r>
              <a:rPr lang="en-US" sz="900" dirty="0">
                <a:latin typeface="Times New Roman" panose="02020603050405020304" pitchFamily="18" charset="0"/>
              </a:rPr>
              <a:t>iv</a:t>
            </a:r>
            <a:endParaRPr lang="en-IN" sz="900" dirty="0"/>
          </a:p>
        </p:txBody>
      </p:sp>
    </p:spTree>
    <p:extLst>
      <p:ext uri="{BB962C8B-B14F-4D97-AF65-F5344CB8AC3E}">
        <p14:creationId xmlns:p14="http://schemas.microsoft.com/office/powerpoint/2010/main" val="3523550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4454D50F-6F56-1B70-F4E3-5252FAD495CA}"/>
              </a:ext>
            </a:extLst>
          </p:cNvPr>
          <p:cNvGrpSpPr/>
          <p:nvPr/>
        </p:nvGrpSpPr>
        <p:grpSpPr>
          <a:xfrm>
            <a:off x="1017386" y="1256092"/>
            <a:ext cx="5339639" cy="4850817"/>
            <a:chOff x="739589" y="1256092"/>
            <a:chExt cx="5339639" cy="4850817"/>
          </a:xfrm>
        </p:grpSpPr>
        <p:sp>
          <p:nvSpPr>
            <p:cNvPr id="4" name="TextBox 3">
              <a:extLst>
                <a:ext uri="{FF2B5EF4-FFF2-40B4-BE49-F238E27FC236}">
                  <a16:creationId xmlns:a16="http://schemas.microsoft.com/office/drawing/2014/main" id="{04771F23-0298-32F3-433E-013EA11DE874}"/>
                </a:ext>
              </a:extLst>
            </p:cNvPr>
            <p:cNvSpPr txBox="1"/>
            <p:nvPr/>
          </p:nvSpPr>
          <p:spPr>
            <a:xfrm>
              <a:off x="1511518" y="1256092"/>
              <a:ext cx="3028140" cy="260712"/>
            </a:xfrm>
            <a:prstGeom prst="rect">
              <a:avLst/>
            </a:prstGeom>
            <a:noFill/>
          </p:spPr>
          <p:txBody>
            <a:bodyPr wrap="square">
              <a:spAutoFit/>
            </a:bodyPr>
            <a:lstStyle/>
            <a:p>
              <a:pPr marL="147365" algn="ctr">
                <a:defRPr/>
              </a:pPr>
              <a:r>
                <a:rPr lang="en-IN" sz="1094" b="1" dirty="0">
                  <a:latin typeface="Times New Roman"/>
                  <a:cs typeface="Times New Roman"/>
                </a:rPr>
                <a:t>LI</a:t>
              </a:r>
              <a:r>
                <a:rPr lang="en-IN" sz="1094" b="1" spc="-4" dirty="0">
                  <a:latin typeface="Times New Roman"/>
                  <a:cs typeface="Times New Roman"/>
                </a:rPr>
                <a:t>S</a:t>
              </a:r>
              <a:r>
                <a:rPr lang="en-IN" sz="1094" b="1" dirty="0">
                  <a:latin typeface="Times New Roman"/>
                  <a:cs typeface="Times New Roman"/>
                </a:rPr>
                <a:t>T</a:t>
              </a:r>
              <a:r>
                <a:rPr lang="en-IN" sz="1094" b="1" spc="-35" dirty="0">
                  <a:latin typeface="Times New Roman"/>
                  <a:cs typeface="Times New Roman"/>
                </a:rPr>
                <a:t> </a:t>
              </a:r>
              <a:r>
                <a:rPr lang="en-IN" sz="1094" b="1" spc="-13" dirty="0">
                  <a:latin typeface="Times New Roman"/>
                  <a:cs typeface="Times New Roman"/>
                </a:rPr>
                <a:t>O</a:t>
              </a:r>
              <a:r>
                <a:rPr lang="en-IN" sz="1094" b="1" dirty="0">
                  <a:latin typeface="Times New Roman"/>
                  <a:cs typeface="Times New Roman"/>
                </a:rPr>
                <a:t>F</a:t>
              </a:r>
              <a:r>
                <a:rPr lang="en-IN" sz="1094" b="1" spc="-26" dirty="0">
                  <a:latin typeface="Times New Roman"/>
                  <a:cs typeface="Times New Roman"/>
                </a:rPr>
                <a:t> </a:t>
              </a:r>
              <a:r>
                <a:rPr lang="en-IN" sz="1094" b="1" spc="-18" dirty="0">
                  <a:latin typeface="Times New Roman"/>
                  <a:cs typeface="Times New Roman"/>
                </a:rPr>
                <a:t>F</a:t>
              </a:r>
              <a:r>
                <a:rPr lang="en-IN" sz="1094" b="1" spc="-9" dirty="0">
                  <a:latin typeface="Times New Roman"/>
                  <a:cs typeface="Times New Roman"/>
                </a:rPr>
                <a:t>I</a:t>
              </a:r>
              <a:r>
                <a:rPr lang="en-IN" sz="1094" b="1" spc="-13" dirty="0">
                  <a:latin typeface="Times New Roman"/>
                  <a:cs typeface="Times New Roman"/>
                </a:rPr>
                <a:t>G</a:t>
              </a:r>
              <a:r>
                <a:rPr lang="en-IN" sz="1094" b="1" spc="-18" dirty="0">
                  <a:latin typeface="Times New Roman"/>
                  <a:cs typeface="Times New Roman"/>
                </a:rPr>
                <a:t>U</a:t>
              </a:r>
              <a:r>
                <a:rPr lang="en-IN" sz="1094" b="1" spc="-9" dirty="0">
                  <a:latin typeface="Times New Roman"/>
                  <a:cs typeface="Times New Roman"/>
                </a:rPr>
                <a:t>R</a:t>
              </a:r>
              <a:r>
                <a:rPr lang="en-IN" sz="1094" b="1" spc="-13" dirty="0">
                  <a:latin typeface="Times New Roman"/>
                  <a:cs typeface="Times New Roman"/>
                </a:rPr>
                <a:t>E</a:t>
              </a:r>
              <a:r>
                <a:rPr lang="en-IN" sz="1094" b="1" dirty="0">
                  <a:latin typeface="Times New Roman"/>
                  <a:cs typeface="Times New Roman"/>
                </a:rPr>
                <a:t>S</a:t>
              </a:r>
              <a:endParaRPr lang="en-IN" sz="1094" dirty="0">
                <a:latin typeface="Times New Roman"/>
                <a:cs typeface="Times New Roman"/>
              </a:endParaRPr>
            </a:p>
          </p:txBody>
        </p:sp>
        <p:grpSp>
          <p:nvGrpSpPr>
            <p:cNvPr id="2" name="Group 1">
              <a:extLst>
                <a:ext uri="{FF2B5EF4-FFF2-40B4-BE49-F238E27FC236}">
                  <a16:creationId xmlns:a16="http://schemas.microsoft.com/office/drawing/2014/main" id="{E4018F6A-042B-3CB8-0B6B-7C301726D9A2}"/>
                </a:ext>
              </a:extLst>
            </p:cNvPr>
            <p:cNvGrpSpPr/>
            <p:nvPr/>
          </p:nvGrpSpPr>
          <p:grpSpPr>
            <a:xfrm>
              <a:off x="739589" y="1927405"/>
              <a:ext cx="5339639" cy="255326"/>
              <a:chOff x="975919" y="5981628"/>
              <a:chExt cx="5802157" cy="194016"/>
            </a:xfrm>
          </p:grpSpPr>
          <p:sp>
            <p:nvSpPr>
              <p:cNvPr id="3" name="TextBox 2">
                <a:extLst>
                  <a:ext uri="{FF2B5EF4-FFF2-40B4-BE49-F238E27FC236}">
                    <a16:creationId xmlns:a16="http://schemas.microsoft.com/office/drawing/2014/main" id="{2DF9BB46-1A17-AAE1-AA35-8D7E62402A9F}"/>
                  </a:ext>
                </a:extLst>
              </p:cNvPr>
              <p:cNvSpPr txBox="1"/>
              <p:nvPr/>
            </p:nvSpPr>
            <p:spPr>
              <a:xfrm>
                <a:off x="975919" y="5981628"/>
                <a:ext cx="3886200" cy="194016"/>
              </a:xfrm>
              <a:prstGeom prst="rect">
                <a:avLst/>
              </a:prstGeom>
              <a:noFill/>
            </p:spPr>
            <p:txBody>
              <a:bodyPr wrap="square">
                <a:spAutoFit/>
              </a:bodyPr>
              <a:lstStyle/>
              <a:p>
                <a:pPr marL="11206" lvl="1">
                  <a:spcBef>
                    <a:spcPts val="847"/>
                  </a:spcBef>
                  <a:tabLst>
                    <a:tab pos="406794" algn="l"/>
                  </a:tabLst>
                  <a:defRPr/>
                </a:pPr>
                <a:r>
                  <a:rPr lang="en-IN" sz="1059" spc="-13" dirty="0">
                    <a:latin typeface="Times New Roman"/>
                    <a:cs typeface="Times New Roman"/>
                  </a:rPr>
                  <a:t>1.1       Functional Pattern of Data Communication </a:t>
                </a:r>
                <a:r>
                  <a:rPr lang="en-IN" sz="1059" spc="-13" dirty="0" err="1">
                    <a:latin typeface="Times New Roman"/>
                    <a:cs typeface="Times New Roman"/>
                  </a:rPr>
                  <a:t>Sustem</a:t>
                </a:r>
                <a:endParaRPr lang="en-IN" sz="1059" dirty="0">
                  <a:latin typeface="Times New Roman"/>
                  <a:cs typeface="Times New Roman"/>
                </a:endParaRPr>
              </a:p>
            </p:txBody>
          </p:sp>
          <p:sp>
            <p:nvSpPr>
              <p:cNvPr id="5" name="object 12">
                <a:extLst>
                  <a:ext uri="{FF2B5EF4-FFF2-40B4-BE49-F238E27FC236}">
                    <a16:creationId xmlns:a16="http://schemas.microsoft.com/office/drawing/2014/main" id="{0F1EB070-FEEB-D486-AFE3-B4EE1795A602}"/>
                  </a:ext>
                </a:extLst>
              </p:cNvPr>
              <p:cNvSpPr txBox="1"/>
              <p:nvPr/>
            </p:nvSpPr>
            <p:spPr>
              <a:xfrm>
                <a:off x="6591735" y="6017649"/>
                <a:ext cx="186341" cy="123854"/>
              </a:xfrm>
              <a:prstGeom prst="rect">
                <a:avLst/>
              </a:prstGeom>
            </p:spPr>
            <p:txBody>
              <a:bodyPr wrap="square" lIns="0" tIns="0" rIns="0" bIns="0">
                <a:spAutoFit/>
              </a:bodyPr>
              <a:lstStyle/>
              <a:p>
                <a:pPr marL="19051">
                  <a:defRPr/>
                </a:pPr>
                <a:r>
                  <a:rPr lang="en-IN" sz="1059" dirty="0">
                    <a:latin typeface="Times New Roman"/>
                    <a:cs typeface="Times New Roman"/>
                  </a:rPr>
                  <a:t>2 </a:t>
                </a:r>
                <a:endParaRPr sz="1059" dirty="0">
                  <a:latin typeface="Times New Roman"/>
                  <a:cs typeface="Times New Roman"/>
                </a:endParaRPr>
              </a:p>
            </p:txBody>
          </p:sp>
        </p:grpSp>
        <p:grpSp>
          <p:nvGrpSpPr>
            <p:cNvPr id="6" name="Group 5">
              <a:extLst>
                <a:ext uri="{FF2B5EF4-FFF2-40B4-BE49-F238E27FC236}">
                  <a16:creationId xmlns:a16="http://schemas.microsoft.com/office/drawing/2014/main" id="{A9BAFE85-8767-C4B8-9011-7DA1561CFCF3}"/>
                </a:ext>
              </a:extLst>
            </p:cNvPr>
            <p:cNvGrpSpPr/>
            <p:nvPr/>
          </p:nvGrpSpPr>
          <p:grpSpPr>
            <a:xfrm>
              <a:off x="739589" y="2288112"/>
              <a:ext cx="5339639" cy="255326"/>
              <a:chOff x="975919" y="5981628"/>
              <a:chExt cx="5802157" cy="194016"/>
            </a:xfrm>
          </p:grpSpPr>
          <p:sp>
            <p:nvSpPr>
              <p:cNvPr id="7" name="TextBox 6">
                <a:extLst>
                  <a:ext uri="{FF2B5EF4-FFF2-40B4-BE49-F238E27FC236}">
                    <a16:creationId xmlns:a16="http://schemas.microsoft.com/office/drawing/2014/main" id="{8685384E-9FCC-54AF-CCB3-428F83725BF7}"/>
                  </a:ext>
                </a:extLst>
              </p:cNvPr>
              <p:cNvSpPr txBox="1"/>
              <p:nvPr/>
            </p:nvSpPr>
            <p:spPr>
              <a:xfrm>
                <a:off x="975919" y="5981628"/>
                <a:ext cx="3886200" cy="194016"/>
              </a:xfrm>
              <a:prstGeom prst="rect">
                <a:avLst/>
              </a:prstGeom>
              <a:noFill/>
            </p:spPr>
            <p:txBody>
              <a:bodyPr wrap="square">
                <a:spAutoFit/>
              </a:bodyPr>
              <a:lstStyle/>
              <a:p>
                <a:pPr marL="11206" lvl="1">
                  <a:spcBef>
                    <a:spcPts val="847"/>
                  </a:spcBef>
                  <a:tabLst>
                    <a:tab pos="406794" algn="l"/>
                  </a:tabLst>
                  <a:defRPr/>
                </a:pPr>
                <a:r>
                  <a:rPr lang="en-IN" sz="1059" spc="-13" dirty="0">
                    <a:latin typeface="Times New Roman"/>
                    <a:cs typeface="Times New Roman"/>
                  </a:rPr>
                  <a:t>1.2       Encoder Structure of PCCCs</a:t>
                </a:r>
                <a:endParaRPr lang="en-IN" sz="1059" dirty="0">
                  <a:latin typeface="Times New Roman"/>
                  <a:cs typeface="Times New Roman"/>
                </a:endParaRPr>
              </a:p>
            </p:txBody>
          </p:sp>
          <p:sp>
            <p:nvSpPr>
              <p:cNvPr id="8" name="object 12">
                <a:extLst>
                  <a:ext uri="{FF2B5EF4-FFF2-40B4-BE49-F238E27FC236}">
                    <a16:creationId xmlns:a16="http://schemas.microsoft.com/office/drawing/2014/main" id="{621D138F-B8CE-F85E-7132-846A488C9E13}"/>
                  </a:ext>
                </a:extLst>
              </p:cNvPr>
              <p:cNvSpPr txBox="1"/>
              <p:nvPr/>
            </p:nvSpPr>
            <p:spPr>
              <a:xfrm>
                <a:off x="6591735" y="6017649"/>
                <a:ext cx="186341" cy="123854"/>
              </a:xfrm>
              <a:prstGeom prst="rect">
                <a:avLst/>
              </a:prstGeom>
            </p:spPr>
            <p:txBody>
              <a:bodyPr wrap="square" lIns="0" tIns="0" rIns="0" bIns="0">
                <a:spAutoFit/>
              </a:bodyPr>
              <a:lstStyle/>
              <a:p>
                <a:pPr marL="19051">
                  <a:defRPr/>
                </a:pPr>
                <a:r>
                  <a:rPr lang="en-IN" sz="1059" dirty="0">
                    <a:latin typeface="Times New Roman"/>
                    <a:cs typeface="Times New Roman"/>
                  </a:rPr>
                  <a:t>5 </a:t>
                </a:r>
                <a:endParaRPr sz="1059" dirty="0">
                  <a:latin typeface="Times New Roman"/>
                  <a:cs typeface="Times New Roman"/>
                </a:endParaRPr>
              </a:p>
            </p:txBody>
          </p:sp>
        </p:grpSp>
        <p:grpSp>
          <p:nvGrpSpPr>
            <p:cNvPr id="9" name="Group 8">
              <a:extLst>
                <a:ext uri="{FF2B5EF4-FFF2-40B4-BE49-F238E27FC236}">
                  <a16:creationId xmlns:a16="http://schemas.microsoft.com/office/drawing/2014/main" id="{5F1A5F2A-D29D-7AE7-F120-36A57D039B6E}"/>
                </a:ext>
              </a:extLst>
            </p:cNvPr>
            <p:cNvGrpSpPr/>
            <p:nvPr/>
          </p:nvGrpSpPr>
          <p:grpSpPr>
            <a:xfrm>
              <a:off x="739589" y="2624289"/>
              <a:ext cx="5339639" cy="255326"/>
              <a:chOff x="975919" y="5981628"/>
              <a:chExt cx="5802157" cy="194016"/>
            </a:xfrm>
          </p:grpSpPr>
          <p:sp>
            <p:nvSpPr>
              <p:cNvPr id="10" name="TextBox 9">
                <a:extLst>
                  <a:ext uri="{FF2B5EF4-FFF2-40B4-BE49-F238E27FC236}">
                    <a16:creationId xmlns:a16="http://schemas.microsoft.com/office/drawing/2014/main" id="{A2CF78AB-E875-1F03-E239-83297BBA63C8}"/>
                  </a:ext>
                </a:extLst>
              </p:cNvPr>
              <p:cNvSpPr txBox="1"/>
              <p:nvPr/>
            </p:nvSpPr>
            <p:spPr>
              <a:xfrm>
                <a:off x="975919" y="5981628"/>
                <a:ext cx="3886200" cy="194016"/>
              </a:xfrm>
              <a:prstGeom prst="rect">
                <a:avLst/>
              </a:prstGeom>
              <a:noFill/>
            </p:spPr>
            <p:txBody>
              <a:bodyPr wrap="square">
                <a:spAutoFit/>
              </a:bodyPr>
              <a:lstStyle/>
              <a:p>
                <a:pPr marL="11206" lvl="1">
                  <a:spcBef>
                    <a:spcPts val="847"/>
                  </a:spcBef>
                  <a:tabLst>
                    <a:tab pos="406794" algn="l"/>
                  </a:tabLst>
                  <a:defRPr/>
                </a:pPr>
                <a:r>
                  <a:rPr lang="en-IN" sz="1059" spc="-13" dirty="0">
                    <a:latin typeface="Times New Roman"/>
                    <a:cs typeface="Times New Roman"/>
                  </a:rPr>
                  <a:t>1.2       Encoder Structure of CCCs</a:t>
                </a:r>
                <a:endParaRPr lang="en-IN" sz="1059" dirty="0">
                  <a:latin typeface="Times New Roman"/>
                  <a:cs typeface="Times New Roman"/>
                </a:endParaRPr>
              </a:p>
            </p:txBody>
          </p:sp>
          <p:sp>
            <p:nvSpPr>
              <p:cNvPr id="11" name="object 12">
                <a:extLst>
                  <a:ext uri="{FF2B5EF4-FFF2-40B4-BE49-F238E27FC236}">
                    <a16:creationId xmlns:a16="http://schemas.microsoft.com/office/drawing/2014/main" id="{D471BFDE-94CF-7418-0BCE-E7A5AE77C73C}"/>
                  </a:ext>
                </a:extLst>
              </p:cNvPr>
              <p:cNvSpPr txBox="1"/>
              <p:nvPr/>
            </p:nvSpPr>
            <p:spPr>
              <a:xfrm>
                <a:off x="6591735" y="6017649"/>
                <a:ext cx="186341" cy="123854"/>
              </a:xfrm>
              <a:prstGeom prst="rect">
                <a:avLst/>
              </a:prstGeom>
            </p:spPr>
            <p:txBody>
              <a:bodyPr wrap="square" lIns="0" tIns="0" rIns="0" bIns="0">
                <a:spAutoFit/>
              </a:bodyPr>
              <a:lstStyle/>
              <a:p>
                <a:pPr marL="19051">
                  <a:defRPr/>
                </a:pPr>
                <a:r>
                  <a:rPr lang="en-IN" sz="1059" dirty="0">
                    <a:latin typeface="Times New Roman"/>
                    <a:cs typeface="Times New Roman"/>
                  </a:rPr>
                  <a:t>6 </a:t>
                </a:r>
                <a:endParaRPr sz="1059" dirty="0">
                  <a:latin typeface="Times New Roman"/>
                  <a:cs typeface="Times New Roman"/>
                </a:endParaRPr>
              </a:p>
            </p:txBody>
          </p:sp>
        </p:grpSp>
        <p:grpSp>
          <p:nvGrpSpPr>
            <p:cNvPr id="12" name="Group 11">
              <a:extLst>
                <a:ext uri="{FF2B5EF4-FFF2-40B4-BE49-F238E27FC236}">
                  <a16:creationId xmlns:a16="http://schemas.microsoft.com/office/drawing/2014/main" id="{9E508BD9-C545-F2F6-1E98-A1FF8FA5B544}"/>
                </a:ext>
              </a:extLst>
            </p:cNvPr>
            <p:cNvGrpSpPr/>
            <p:nvPr/>
          </p:nvGrpSpPr>
          <p:grpSpPr>
            <a:xfrm>
              <a:off x="739589" y="2960465"/>
              <a:ext cx="5339639" cy="255326"/>
              <a:chOff x="975919" y="5981628"/>
              <a:chExt cx="5802157" cy="194016"/>
            </a:xfrm>
          </p:grpSpPr>
          <p:sp>
            <p:nvSpPr>
              <p:cNvPr id="13" name="TextBox 12">
                <a:extLst>
                  <a:ext uri="{FF2B5EF4-FFF2-40B4-BE49-F238E27FC236}">
                    <a16:creationId xmlns:a16="http://schemas.microsoft.com/office/drawing/2014/main" id="{561217CC-504E-B43A-79A3-00681A333826}"/>
                  </a:ext>
                </a:extLst>
              </p:cNvPr>
              <p:cNvSpPr txBox="1"/>
              <p:nvPr/>
            </p:nvSpPr>
            <p:spPr>
              <a:xfrm>
                <a:off x="975919" y="5981628"/>
                <a:ext cx="3886200" cy="194016"/>
              </a:xfrm>
              <a:prstGeom prst="rect">
                <a:avLst/>
              </a:prstGeom>
              <a:noFill/>
            </p:spPr>
            <p:txBody>
              <a:bodyPr wrap="square">
                <a:spAutoFit/>
              </a:bodyPr>
              <a:lstStyle/>
              <a:p>
                <a:pPr marL="11206" lvl="1">
                  <a:spcBef>
                    <a:spcPts val="847"/>
                  </a:spcBef>
                  <a:tabLst>
                    <a:tab pos="406794" algn="l"/>
                  </a:tabLst>
                  <a:defRPr/>
                </a:pPr>
                <a:r>
                  <a:rPr lang="en-IN" sz="1059" spc="-13" dirty="0">
                    <a:latin typeface="Times New Roman"/>
                    <a:cs typeface="Times New Roman"/>
                  </a:rPr>
                  <a:t>3.1       Functional Diagram of Turbo Encoder</a:t>
                </a:r>
                <a:endParaRPr lang="en-IN" sz="1059" dirty="0">
                  <a:latin typeface="Times New Roman"/>
                  <a:cs typeface="Times New Roman"/>
                </a:endParaRPr>
              </a:p>
            </p:txBody>
          </p:sp>
          <p:sp>
            <p:nvSpPr>
              <p:cNvPr id="14" name="object 12">
                <a:extLst>
                  <a:ext uri="{FF2B5EF4-FFF2-40B4-BE49-F238E27FC236}">
                    <a16:creationId xmlns:a16="http://schemas.microsoft.com/office/drawing/2014/main" id="{0919D960-387C-489B-6428-A13406E978C6}"/>
                  </a:ext>
                </a:extLst>
              </p:cNvPr>
              <p:cNvSpPr txBox="1"/>
              <p:nvPr/>
            </p:nvSpPr>
            <p:spPr>
              <a:xfrm>
                <a:off x="6591735" y="6017649"/>
                <a:ext cx="186341" cy="123854"/>
              </a:xfrm>
              <a:prstGeom prst="rect">
                <a:avLst/>
              </a:prstGeom>
            </p:spPr>
            <p:txBody>
              <a:bodyPr wrap="square" lIns="0" tIns="0" rIns="0" bIns="0">
                <a:spAutoFit/>
              </a:bodyPr>
              <a:lstStyle/>
              <a:p>
                <a:pPr marL="19051">
                  <a:defRPr/>
                </a:pPr>
                <a:r>
                  <a:rPr lang="en-IN" sz="1059" dirty="0">
                    <a:latin typeface="Times New Roman"/>
                    <a:cs typeface="Times New Roman"/>
                  </a:rPr>
                  <a:t>21 </a:t>
                </a:r>
                <a:endParaRPr sz="1059" dirty="0">
                  <a:latin typeface="Times New Roman"/>
                  <a:cs typeface="Times New Roman"/>
                </a:endParaRPr>
              </a:p>
            </p:txBody>
          </p:sp>
        </p:grpSp>
        <p:grpSp>
          <p:nvGrpSpPr>
            <p:cNvPr id="15" name="Group 14">
              <a:extLst>
                <a:ext uri="{FF2B5EF4-FFF2-40B4-BE49-F238E27FC236}">
                  <a16:creationId xmlns:a16="http://schemas.microsoft.com/office/drawing/2014/main" id="{96D4A965-A1F2-8A15-5B4E-55C4FF48ACED}"/>
                </a:ext>
              </a:extLst>
            </p:cNvPr>
            <p:cNvGrpSpPr/>
            <p:nvPr/>
          </p:nvGrpSpPr>
          <p:grpSpPr>
            <a:xfrm>
              <a:off x="739589" y="3272111"/>
              <a:ext cx="5339639" cy="255326"/>
              <a:chOff x="975919" y="5981628"/>
              <a:chExt cx="5802157" cy="194016"/>
            </a:xfrm>
          </p:grpSpPr>
          <p:sp>
            <p:nvSpPr>
              <p:cNvPr id="16" name="TextBox 15">
                <a:extLst>
                  <a:ext uri="{FF2B5EF4-FFF2-40B4-BE49-F238E27FC236}">
                    <a16:creationId xmlns:a16="http://schemas.microsoft.com/office/drawing/2014/main" id="{D9597C22-969B-4F94-91FC-B60B31A7E74C}"/>
                  </a:ext>
                </a:extLst>
              </p:cNvPr>
              <p:cNvSpPr txBox="1"/>
              <p:nvPr/>
            </p:nvSpPr>
            <p:spPr>
              <a:xfrm>
                <a:off x="975919" y="5981628"/>
                <a:ext cx="3886200" cy="194016"/>
              </a:xfrm>
              <a:prstGeom prst="rect">
                <a:avLst/>
              </a:prstGeom>
              <a:noFill/>
            </p:spPr>
            <p:txBody>
              <a:bodyPr wrap="square">
                <a:spAutoFit/>
              </a:bodyPr>
              <a:lstStyle/>
              <a:p>
                <a:pPr marL="11206" lvl="1">
                  <a:spcBef>
                    <a:spcPts val="847"/>
                  </a:spcBef>
                  <a:tabLst>
                    <a:tab pos="406794" algn="l"/>
                  </a:tabLst>
                  <a:defRPr/>
                </a:pPr>
                <a:r>
                  <a:rPr lang="en-IN" sz="1059" spc="-13" dirty="0">
                    <a:latin typeface="Times New Roman"/>
                    <a:cs typeface="Times New Roman"/>
                  </a:rPr>
                  <a:t>3.2       Functional Diagram of Turbo Encoder 2</a:t>
                </a:r>
                <a:endParaRPr lang="en-IN" sz="1059" dirty="0">
                  <a:latin typeface="Times New Roman"/>
                  <a:cs typeface="Times New Roman"/>
                </a:endParaRPr>
              </a:p>
            </p:txBody>
          </p:sp>
          <p:sp>
            <p:nvSpPr>
              <p:cNvPr id="17" name="object 12">
                <a:extLst>
                  <a:ext uri="{FF2B5EF4-FFF2-40B4-BE49-F238E27FC236}">
                    <a16:creationId xmlns:a16="http://schemas.microsoft.com/office/drawing/2014/main" id="{EA37B1EC-70B8-C392-F30D-649BF0B87DFC}"/>
                  </a:ext>
                </a:extLst>
              </p:cNvPr>
              <p:cNvSpPr txBox="1"/>
              <p:nvPr/>
            </p:nvSpPr>
            <p:spPr>
              <a:xfrm>
                <a:off x="6591735" y="6017649"/>
                <a:ext cx="186341" cy="123854"/>
              </a:xfrm>
              <a:prstGeom prst="rect">
                <a:avLst/>
              </a:prstGeom>
            </p:spPr>
            <p:txBody>
              <a:bodyPr wrap="square" lIns="0" tIns="0" rIns="0" bIns="0">
                <a:spAutoFit/>
              </a:bodyPr>
              <a:lstStyle/>
              <a:p>
                <a:pPr marL="19051">
                  <a:defRPr/>
                </a:pPr>
                <a:r>
                  <a:rPr lang="en-IN" sz="1059" dirty="0">
                    <a:latin typeface="Times New Roman"/>
                    <a:cs typeface="Times New Roman"/>
                  </a:rPr>
                  <a:t>22 </a:t>
                </a:r>
                <a:endParaRPr sz="1059" dirty="0">
                  <a:latin typeface="Times New Roman"/>
                  <a:cs typeface="Times New Roman"/>
                </a:endParaRPr>
              </a:p>
            </p:txBody>
          </p:sp>
        </p:grpSp>
        <p:grpSp>
          <p:nvGrpSpPr>
            <p:cNvPr id="19" name="Group 18">
              <a:extLst>
                <a:ext uri="{FF2B5EF4-FFF2-40B4-BE49-F238E27FC236}">
                  <a16:creationId xmlns:a16="http://schemas.microsoft.com/office/drawing/2014/main" id="{A92E6B6A-1C02-B8F7-B780-53B2C1AB792D}"/>
                </a:ext>
              </a:extLst>
            </p:cNvPr>
            <p:cNvGrpSpPr/>
            <p:nvPr/>
          </p:nvGrpSpPr>
          <p:grpSpPr>
            <a:xfrm>
              <a:off x="739589" y="3608288"/>
              <a:ext cx="5339639" cy="255326"/>
              <a:chOff x="975919" y="5981628"/>
              <a:chExt cx="5802157" cy="194016"/>
            </a:xfrm>
          </p:grpSpPr>
          <p:sp>
            <p:nvSpPr>
              <p:cNvPr id="20" name="TextBox 19">
                <a:extLst>
                  <a:ext uri="{FF2B5EF4-FFF2-40B4-BE49-F238E27FC236}">
                    <a16:creationId xmlns:a16="http://schemas.microsoft.com/office/drawing/2014/main" id="{38399B9A-3BB1-C1FD-0FFE-B672F014EBC7}"/>
                  </a:ext>
                </a:extLst>
              </p:cNvPr>
              <p:cNvSpPr txBox="1"/>
              <p:nvPr/>
            </p:nvSpPr>
            <p:spPr>
              <a:xfrm>
                <a:off x="975919" y="5981628"/>
                <a:ext cx="3886200" cy="194016"/>
              </a:xfrm>
              <a:prstGeom prst="rect">
                <a:avLst/>
              </a:prstGeom>
              <a:noFill/>
            </p:spPr>
            <p:txBody>
              <a:bodyPr wrap="square">
                <a:spAutoFit/>
              </a:bodyPr>
              <a:lstStyle/>
              <a:p>
                <a:pPr marL="11206" lvl="1">
                  <a:spcBef>
                    <a:spcPts val="847"/>
                  </a:spcBef>
                  <a:tabLst>
                    <a:tab pos="406794" algn="l"/>
                  </a:tabLst>
                  <a:defRPr/>
                </a:pPr>
                <a:r>
                  <a:rPr lang="en-IN" sz="1059" spc="-13" dirty="0">
                    <a:latin typeface="Times New Roman"/>
                    <a:cs typeface="Times New Roman"/>
                  </a:rPr>
                  <a:t>3.3       Flow Chart of Turbo Encoder </a:t>
                </a:r>
                <a:endParaRPr lang="en-IN" sz="1059" dirty="0">
                  <a:latin typeface="Times New Roman"/>
                  <a:cs typeface="Times New Roman"/>
                </a:endParaRPr>
              </a:p>
            </p:txBody>
          </p:sp>
          <p:sp>
            <p:nvSpPr>
              <p:cNvPr id="21" name="object 12">
                <a:extLst>
                  <a:ext uri="{FF2B5EF4-FFF2-40B4-BE49-F238E27FC236}">
                    <a16:creationId xmlns:a16="http://schemas.microsoft.com/office/drawing/2014/main" id="{B1688AC4-5CF8-EEFD-A0BD-BE300AC15A93}"/>
                  </a:ext>
                </a:extLst>
              </p:cNvPr>
              <p:cNvSpPr txBox="1"/>
              <p:nvPr/>
            </p:nvSpPr>
            <p:spPr>
              <a:xfrm>
                <a:off x="6591735" y="6017649"/>
                <a:ext cx="186341" cy="123854"/>
              </a:xfrm>
              <a:prstGeom prst="rect">
                <a:avLst/>
              </a:prstGeom>
            </p:spPr>
            <p:txBody>
              <a:bodyPr wrap="square" lIns="0" tIns="0" rIns="0" bIns="0">
                <a:spAutoFit/>
              </a:bodyPr>
              <a:lstStyle/>
              <a:p>
                <a:pPr marL="19051">
                  <a:defRPr/>
                </a:pPr>
                <a:r>
                  <a:rPr lang="en-IN" sz="1059" dirty="0">
                    <a:latin typeface="Times New Roman"/>
                    <a:cs typeface="Times New Roman"/>
                  </a:rPr>
                  <a:t>23 </a:t>
                </a:r>
                <a:endParaRPr sz="1059" dirty="0">
                  <a:latin typeface="Times New Roman"/>
                  <a:cs typeface="Times New Roman"/>
                </a:endParaRPr>
              </a:p>
            </p:txBody>
          </p:sp>
        </p:grpSp>
        <p:grpSp>
          <p:nvGrpSpPr>
            <p:cNvPr id="22" name="Group 21">
              <a:extLst>
                <a:ext uri="{FF2B5EF4-FFF2-40B4-BE49-F238E27FC236}">
                  <a16:creationId xmlns:a16="http://schemas.microsoft.com/office/drawing/2014/main" id="{2E2A23AB-4088-2944-D4AF-4FE872B6A240}"/>
                </a:ext>
              </a:extLst>
            </p:cNvPr>
            <p:cNvGrpSpPr/>
            <p:nvPr/>
          </p:nvGrpSpPr>
          <p:grpSpPr>
            <a:xfrm>
              <a:off x="739589" y="3901759"/>
              <a:ext cx="5339639" cy="255326"/>
              <a:chOff x="975919" y="5981628"/>
              <a:chExt cx="5802157" cy="194016"/>
            </a:xfrm>
          </p:grpSpPr>
          <p:sp>
            <p:nvSpPr>
              <p:cNvPr id="23" name="TextBox 22">
                <a:extLst>
                  <a:ext uri="{FF2B5EF4-FFF2-40B4-BE49-F238E27FC236}">
                    <a16:creationId xmlns:a16="http://schemas.microsoft.com/office/drawing/2014/main" id="{239778B0-C71D-A701-3C20-BD54106118BA}"/>
                  </a:ext>
                </a:extLst>
              </p:cNvPr>
              <p:cNvSpPr txBox="1"/>
              <p:nvPr/>
            </p:nvSpPr>
            <p:spPr>
              <a:xfrm>
                <a:off x="975919" y="5981628"/>
                <a:ext cx="3886200" cy="194016"/>
              </a:xfrm>
              <a:prstGeom prst="rect">
                <a:avLst/>
              </a:prstGeom>
              <a:noFill/>
            </p:spPr>
            <p:txBody>
              <a:bodyPr wrap="square">
                <a:spAutoFit/>
              </a:bodyPr>
              <a:lstStyle/>
              <a:p>
                <a:pPr marL="11206" lvl="1">
                  <a:spcBef>
                    <a:spcPts val="847"/>
                  </a:spcBef>
                  <a:tabLst>
                    <a:tab pos="406794" algn="l"/>
                  </a:tabLst>
                  <a:defRPr/>
                </a:pPr>
                <a:r>
                  <a:rPr lang="en-IN" sz="1059" spc="-13" dirty="0">
                    <a:latin typeface="Times New Roman"/>
                    <a:cs typeface="Times New Roman"/>
                  </a:rPr>
                  <a:t>3.4       Functional Diagram of Turbo Decoder</a:t>
                </a:r>
                <a:endParaRPr lang="en-IN" sz="1059" dirty="0">
                  <a:latin typeface="Times New Roman"/>
                  <a:cs typeface="Times New Roman"/>
                </a:endParaRPr>
              </a:p>
            </p:txBody>
          </p:sp>
          <p:sp>
            <p:nvSpPr>
              <p:cNvPr id="24" name="object 12">
                <a:extLst>
                  <a:ext uri="{FF2B5EF4-FFF2-40B4-BE49-F238E27FC236}">
                    <a16:creationId xmlns:a16="http://schemas.microsoft.com/office/drawing/2014/main" id="{5D3B05E1-EC4C-2595-CCF5-E04C17D818E7}"/>
                  </a:ext>
                </a:extLst>
              </p:cNvPr>
              <p:cNvSpPr txBox="1"/>
              <p:nvPr/>
            </p:nvSpPr>
            <p:spPr>
              <a:xfrm>
                <a:off x="6591735" y="6017649"/>
                <a:ext cx="186341" cy="123854"/>
              </a:xfrm>
              <a:prstGeom prst="rect">
                <a:avLst/>
              </a:prstGeom>
            </p:spPr>
            <p:txBody>
              <a:bodyPr wrap="square" lIns="0" tIns="0" rIns="0" bIns="0">
                <a:spAutoFit/>
              </a:bodyPr>
              <a:lstStyle/>
              <a:p>
                <a:pPr marL="19051">
                  <a:defRPr/>
                </a:pPr>
                <a:r>
                  <a:rPr lang="en-IN" sz="1059" dirty="0">
                    <a:latin typeface="Times New Roman"/>
                    <a:cs typeface="Times New Roman"/>
                  </a:rPr>
                  <a:t>25 </a:t>
                </a:r>
                <a:endParaRPr sz="1059" dirty="0">
                  <a:latin typeface="Times New Roman"/>
                  <a:cs typeface="Times New Roman"/>
                </a:endParaRPr>
              </a:p>
            </p:txBody>
          </p:sp>
        </p:grpSp>
        <p:grpSp>
          <p:nvGrpSpPr>
            <p:cNvPr id="25" name="Group 24">
              <a:extLst>
                <a:ext uri="{FF2B5EF4-FFF2-40B4-BE49-F238E27FC236}">
                  <a16:creationId xmlns:a16="http://schemas.microsoft.com/office/drawing/2014/main" id="{852988CE-D2CB-8E39-CABD-FC49AE686D3C}"/>
                </a:ext>
              </a:extLst>
            </p:cNvPr>
            <p:cNvGrpSpPr/>
            <p:nvPr/>
          </p:nvGrpSpPr>
          <p:grpSpPr>
            <a:xfrm>
              <a:off x="739589" y="4237936"/>
              <a:ext cx="5339639" cy="255326"/>
              <a:chOff x="975919" y="5981628"/>
              <a:chExt cx="5802157" cy="194016"/>
            </a:xfrm>
          </p:grpSpPr>
          <p:sp>
            <p:nvSpPr>
              <p:cNvPr id="26" name="TextBox 25">
                <a:extLst>
                  <a:ext uri="{FF2B5EF4-FFF2-40B4-BE49-F238E27FC236}">
                    <a16:creationId xmlns:a16="http://schemas.microsoft.com/office/drawing/2014/main" id="{F3D00DEA-1C8A-3AA6-517B-EDC1FDA7CD28}"/>
                  </a:ext>
                </a:extLst>
              </p:cNvPr>
              <p:cNvSpPr txBox="1"/>
              <p:nvPr/>
            </p:nvSpPr>
            <p:spPr>
              <a:xfrm>
                <a:off x="975919" y="5981628"/>
                <a:ext cx="3886200" cy="194016"/>
              </a:xfrm>
              <a:prstGeom prst="rect">
                <a:avLst/>
              </a:prstGeom>
              <a:noFill/>
            </p:spPr>
            <p:txBody>
              <a:bodyPr wrap="square">
                <a:spAutoFit/>
              </a:bodyPr>
              <a:lstStyle/>
              <a:p>
                <a:pPr marL="11206" lvl="1">
                  <a:spcBef>
                    <a:spcPts val="847"/>
                  </a:spcBef>
                  <a:tabLst>
                    <a:tab pos="406794" algn="l"/>
                  </a:tabLst>
                  <a:defRPr/>
                </a:pPr>
                <a:r>
                  <a:rPr lang="en-IN" sz="1059" spc="-13" dirty="0">
                    <a:latin typeface="Times New Roman"/>
                    <a:cs typeface="Times New Roman"/>
                  </a:rPr>
                  <a:t>3.5       Turbo Decoder Algorithm</a:t>
                </a:r>
                <a:endParaRPr lang="en-IN" sz="1059" dirty="0">
                  <a:latin typeface="Times New Roman"/>
                  <a:cs typeface="Times New Roman"/>
                </a:endParaRPr>
              </a:p>
            </p:txBody>
          </p:sp>
          <p:sp>
            <p:nvSpPr>
              <p:cNvPr id="27" name="object 12">
                <a:extLst>
                  <a:ext uri="{FF2B5EF4-FFF2-40B4-BE49-F238E27FC236}">
                    <a16:creationId xmlns:a16="http://schemas.microsoft.com/office/drawing/2014/main" id="{282E5E27-B647-2AEF-62C5-F3AEF44CB5AE}"/>
                  </a:ext>
                </a:extLst>
              </p:cNvPr>
              <p:cNvSpPr txBox="1"/>
              <p:nvPr/>
            </p:nvSpPr>
            <p:spPr>
              <a:xfrm>
                <a:off x="6591735" y="6017649"/>
                <a:ext cx="186341" cy="123854"/>
              </a:xfrm>
              <a:prstGeom prst="rect">
                <a:avLst/>
              </a:prstGeom>
            </p:spPr>
            <p:txBody>
              <a:bodyPr wrap="square" lIns="0" tIns="0" rIns="0" bIns="0">
                <a:spAutoFit/>
              </a:bodyPr>
              <a:lstStyle/>
              <a:p>
                <a:pPr marL="19051">
                  <a:defRPr/>
                </a:pPr>
                <a:r>
                  <a:rPr lang="en-IN" sz="1059" dirty="0">
                    <a:latin typeface="Times New Roman"/>
                    <a:cs typeface="Times New Roman"/>
                  </a:rPr>
                  <a:t>26 </a:t>
                </a:r>
                <a:endParaRPr sz="1059" dirty="0">
                  <a:latin typeface="Times New Roman"/>
                  <a:cs typeface="Times New Roman"/>
                </a:endParaRPr>
              </a:p>
            </p:txBody>
          </p:sp>
        </p:grpSp>
        <p:grpSp>
          <p:nvGrpSpPr>
            <p:cNvPr id="28" name="Group 27">
              <a:extLst>
                <a:ext uri="{FF2B5EF4-FFF2-40B4-BE49-F238E27FC236}">
                  <a16:creationId xmlns:a16="http://schemas.microsoft.com/office/drawing/2014/main" id="{67746801-C0BE-040D-709D-43782DB1D98C}"/>
                </a:ext>
              </a:extLst>
            </p:cNvPr>
            <p:cNvGrpSpPr/>
            <p:nvPr/>
          </p:nvGrpSpPr>
          <p:grpSpPr>
            <a:xfrm>
              <a:off x="739589" y="4574112"/>
              <a:ext cx="5339639" cy="255326"/>
              <a:chOff x="975919" y="5981628"/>
              <a:chExt cx="5802157" cy="194016"/>
            </a:xfrm>
          </p:grpSpPr>
          <p:sp>
            <p:nvSpPr>
              <p:cNvPr id="29" name="TextBox 28">
                <a:extLst>
                  <a:ext uri="{FF2B5EF4-FFF2-40B4-BE49-F238E27FC236}">
                    <a16:creationId xmlns:a16="http://schemas.microsoft.com/office/drawing/2014/main" id="{6B523E35-00AE-DA5D-E8FD-5F145433517D}"/>
                  </a:ext>
                </a:extLst>
              </p:cNvPr>
              <p:cNvSpPr txBox="1"/>
              <p:nvPr/>
            </p:nvSpPr>
            <p:spPr>
              <a:xfrm>
                <a:off x="975919" y="5981628"/>
                <a:ext cx="3886200" cy="194016"/>
              </a:xfrm>
              <a:prstGeom prst="rect">
                <a:avLst/>
              </a:prstGeom>
              <a:noFill/>
            </p:spPr>
            <p:txBody>
              <a:bodyPr wrap="square">
                <a:spAutoFit/>
              </a:bodyPr>
              <a:lstStyle/>
              <a:p>
                <a:pPr marL="11206" lvl="1">
                  <a:spcBef>
                    <a:spcPts val="847"/>
                  </a:spcBef>
                  <a:tabLst>
                    <a:tab pos="406794" algn="l"/>
                  </a:tabLst>
                  <a:defRPr/>
                </a:pPr>
                <a:r>
                  <a:rPr lang="en-IN" sz="1059" spc="-13" dirty="0">
                    <a:latin typeface="Times New Roman"/>
                    <a:cs typeface="Times New Roman"/>
                  </a:rPr>
                  <a:t>5.1       Simulation</a:t>
                </a:r>
                <a:endParaRPr lang="en-IN" sz="1059" dirty="0">
                  <a:latin typeface="Times New Roman"/>
                  <a:cs typeface="Times New Roman"/>
                </a:endParaRPr>
              </a:p>
            </p:txBody>
          </p:sp>
          <p:sp>
            <p:nvSpPr>
              <p:cNvPr id="30" name="object 12">
                <a:extLst>
                  <a:ext uri="{FF2B5EF4-FFF2-40B4-BE49-F238E27FC236}">
                    <a16:creationId xmlns:a16="http://schemas.microsoft.com/office/drawing/2014/main" id="{2DB46092-FF60-9034-3662-D14158D9A794}"/>
                  </a:ext>
                </a:extLst>
              </p:cNvPr>
              <p:cNvSpPr txBox="1"/>
              <p:nvPr/>
            </p:nvSpPr>
            <p:spPr>
              <a:xfrm>
                <a:off x="6591735" y="6017649"/>
                <a:ext cx="186341" cy="123854"/>
              </a:xfrm>
              <a:prstGeom prst="rect">
                <a:avLst/>
              </a:prstGeom>
            </p:spPr>
            <p:txBody>
              <a:bodyPr wrap="square" lIns="0" tIns="0" rIns="0" bIns="0">
                <a:spAutoFit/>
              </a:bodyPr>
              <a:lstStyle/>
              <a:p>
                <a:pPr marL="19051">
                  <a:defRPr/>
                </a:pPr>
                <a:r>
                  <a:rPr lang="en-IN" sz="1059" dirty="0">
                    <a:latin typeface="Times New Roman"/>
                    <a:cs typeface="Times New Roman"/>
                  </a:rPr>
                  <a:t>38 </a:t>
                </a:r>
                <a:endParaRPr sz="1059" dirty="0">
                  <a:latin typeface="Times New Roman"/>
                  <a:cs typeface="Times New Roman"/>
                </a:endParaRPr>
              </a:p>
            </p:txBody>
          </p:sp>
        </p:grpSp>
        <p:grpSp>
          <p:nvGrpSpPr>
            <p:cNvPr id="31" name="Group 30">
              <a:extLst>
                <a:ext uri="{FF2B5EF4-FFF2-40B4-BE49-F238E27FC236}">
                  <a16:creationId xmlns:a16="http://schemas.microsoft.com/office/drawing/2014/main" id="{B17CA6E8-DA28-A863-A88C-6D84ECFC31F6}"/>
                </a:ext>
              </a:extLst>
            </p:cNvPr>
            <p:cNvGrpSpPr/>
            <p:nvPr/>
          </p:nvGrpSpPr>
          <p:grpSpPr>
            <a:xfrm>
              <a:off x="739589" y="4910289"/>
              <a:ext cx="5339639" cy="255326"/>
              <a:chOff x="975919" y="5981628"/>
              <a:chExt cx="5802157" cy="194016"/>
            </a:xfrm>
          </p:grpSpPr>
          <p:sp>
            <p:nvSpPr>
              <p:cNvPr id="32" name="TextBox 31">
                <a:extLst>
                  <a:ext uri="{FF2B5EF4-FFF2-40B4-BE49-F238E27FC236}">
                    <a16:creationId xmlns:a16="http://schemas.microsoft.com/office/drawing/2014/main" id="{6F4658D9-4963-DB3F-DD87-823E1277DBBC}"/>
                  </a:ext>
                </a:extLst>
              </p:cNvPr>
              <p:cNvSpPr txBox="1"/>
              <p:nvPr/>
            </p:nvSpPr>
            <p:spPr>
              <a:xfrm>
                <a:off x="975919" y="5981628"/>
                <a:ext cx="3886200" cy="194016"/>
              </a:xfrm>
              <a:prstGeom prst="rect">
                <a:avLst/>
              </a:prstGeom>
              <a:noFill/>
            </p:spPr>
            <p:txBody>
              <a:bodyPr wrap="square">
                <a:spAutoFit/>
              </a:bodyPr>
              <a:lstStyle/>
              <a:p>
                <a:pPr marL="11206" lvl="1">
                  <a:spcBef>
                    <a:spcPts val="847"/>
                  </a:spcBef>
                  <a:tabLst>
                    <a:tab pos="406794" algn="l"/>
                  </a:tabLst>
                  <a:defRPr/>
                </a:pPr>
                <a:r>
                  <a:rPr lang="en-IN" sz="1059" spc="-13" dirty="0">
                    <a:latin typeface="Times New Roman"/>
                    <a:cs typeface="Times New Roman"/>
                  </a:rPr>
                  <a:t>  1       </a:t>
                </a:r>
                <a:r>
                  <a:rPr lang="en-IN" sz="1059" spc="-13" dirty="0" err="1">
                    <a:latin typeface="Times New Roman"/>
                    <a:cs typeface="Times New Roman"/>
                  </a:rPr>
                  <a:t>Matlab</a:t>
                </a:r>
                <a:r>
                  <a:rPr lang="en-IN" sz="1059" spc="-13" dirty="0">
                    <a:latin typeface="Times New Roman"/>
                    <a:cs typeface="Times New Roman"/>
                  </a:rPr>
                  <a:t> code for Turbo Encoder</a:t>
                </a:r>
                <a:endParaRPr lang="en-IN" sz="1059" dirty="0">
                  <a:latin typeface="Times New Roman"/>
                  <a:cs typeface="Times New Roman"/>
                </a:endParaRPr>
              </a:p>
            </p:txBody>
          </p:sp>
          <p:sp>
            <p:nvSpPr>
              <p:cNvPr id="33" name="object 12">
                <a:extLst>
                  <a:ext uri="{FF2B5EF4-FFF2-40B4-BE49-F238E27FC236}">
                    <a16:creationId xmlns:a16="http://schemas.microsoft.com/office/drawing/2014/main" id="{09808634-6521-0037-ECC1-27600615D121}"/>
                  </a:ext>
                </a:extLst>
              </p:cNvPr>
              <p:cNvSpPr txBox="1"/>
              <p:nvPr/>
            </p:nvSpPr>
            <p:spPr>
              <a:xfrm>
                <a:off x="6591735" y="6017649"/>
                <a:ext cx="186341" cy="123854"/>
              </a:xfrm>
              <a:prstGeom prst="rect">
                <a:avLst/>
              </a:prstGeom>
            </p:spPr>
            <p:txBody>
              <a:bodyPr wrap="square" lIns="0" tIns="0" rIns="0" bIns="0">
                <a:spAutoFit/>
              </a:bodyPr>
              <a:lstStyle/>
              <a:p>
                <a:pPr marL="19051">
                  <a:defRPr/>
                </a:pPr>
                <a:r>
                  <a:rPr lang="en-IN" sz="1059" dirty="0">
                    <a:latin typeface="Times New Roman"/>
                    <a:cs typeface="Times New Roman"/>
                  </a:rPr>
                  <a:t>43 </a:t>
                </a:r>
                <a:endParaRPr sz="1059" dirty="0">
                  <a:latin typeface="Times New Roman"/>
                  <a:cs typeface="Times New Roman"/>
                </a:endParaRPr>
              </a:p>
            </p:txBody>
          </p:sp>
        </p:grpSp>
        <p:grpSp>
          <p:nvGrpSpPr>
            <p:cNvPr id="34" name="Group 33">
              <a:extLst>
                <a:ext uri="{FF2B5EF4-FFF2-40B4-BE49-F238E27FC236}">
                  <a16:creationId xmlns:a16="http://schemas.microsoft.com/office/drawing/2014/main" id="{47913034-E6AF-1241-01A7-D6D29C387501}"/>
                </a:ext>
              </a:extLst>
            </p:cNvPr>
            <p:cNvGrpSpPr/>
            <p:nvPr/>
          </p:nvGrpSpPr>
          <p:grpSpPr>
            <a:xfrm>
              <a:off x="739589" y="5221935"/>
              <a:ext cx="5339639" cy="255326"/>
              <a:chOff x="975919" y="5981628"/>
              <a:chExt cx="5802157" cy="194016"/>
            </a:xfrm>
          </p:grpSpPr>
          <p:sp>
            <p:nvSpPr>
              <p:cNvPr id="35" name="TextBox 34">
                <a:extLst>
                  <a:ext uri="{FF2B5EF4-FFF2-40B4-BE49-F238E27FC236}">
                    <a16:creationId xmlns:a16="http://schemas.microsoft.com/office/drawing/2014/main" id="{F6F8ECF8-5503-E3D9-54F8-060D277A7525}"/>
                  </a:ext>
                </a:extLst>
              </p:cNvPr>
              <p:cNvSpPr txBox="1"/>
              <p:nvPr/>
            </p:nvSpPr>
            <p:spPr>
              <a:xfrm>
                <a:off x="975919" y="5981628"/>
                <a:ext cx="3886200" cy="194016"/>
              </a:xfrm>
              <a:prstGeom prst="rect">
                <a:avLst/>
              </a:prstGeom>
              <a:noFill/>
            </p:spPr>
            <p:txBody>
              <a:bodyPr wrap="square">
                <a:spAutoFit/>
              </a:bodyPr>
              <a:lstStyle/>
              <a:p>
                <a:pPr marL="11206" lvl="1">
                  <a:spcBef>
                    <a:spcPts val="847"/>
                  </a:spcBef>
                  <a:tabLst>
                    <a:tab pos="406794" algn="l"/>
                  </a:tabLst>
                  <a:defRPr/>
                </a:pPr>
                <a:r>
                  <a:rPr lang="en-IN" sz="1059" spc="-13" dirty="0">
                    <a:latin typeface="Times New Roman"/>
                    <a:cs typeface="Times New Roman"/>
                  </a:rPr>
                  <a:t>  2       </a:t>
                </a:r>
                <a:r>
                  <a:rPr lang="en-IN" sz="1059" spc="-13" dirty="0" err="1">
                    <a:latin typeface="Times New Roman"/>
                    <a:cs typeface="Times New Roman"/>
                  </a:rPr>
                  <a:t>Matlab</a:t>
                </a:r>
                <a:r>
                  <a:rPr lang="en-IN" sz="1059" spc="-13" dirty="0">
                    <a:latin typeface="Times New Roman"/>
                    <a:cs typeface="Times New Roman"/>
                  </a:rPr>
                  <a:t> Output for Turbo Encoder</a:t>
                </a:r>
                <a:endParaRPr lang="en-IN" sz="1059" dirty="0">
                  <a:latin typeface="Times New Roman"/>
                  <a:cs typeface="Times New Roman"/>
                </a:endParaRPr>
              </a:p>
            </p:txBody>
          </p:sp>
          <p:sp>
            <p:nvSpPr>
              <p:cNvPr id="36" name="object 12">
                <a:extLst>
                  <a:ext uri="{FF2B5EF4-FFF2-40B4-BE49-F238E27FC236}">
                    <a16:creationId xmlns:a16="http://schemas.microsoft.com/office/drawing/2014/main" id="{F448CE6C-20D0-CFA4-2840-BB0A8DF8DBF0}"/>
                  </a:ext>
                </a:extLst>
              </p:cNvPr>
              <p:cNvSpPr txBox="1"/>
              <p:nvPr/>
            </p:nvSpPr>
            <p:spPr>
              <a:xfrm>
                <a:off x="6591735" y="6017649"/>
                <a:ext cx="186341" cy="123854"/>
              </a:xfrm>
              <a:prstGeom prst="rect">
                <a:avLst/>
              </a:prstGeom>
            </p:spPr>
            <p:txBody>
              <a:bodyPr wrap="square" lIns="0" tIns="0" rIns="0" bIns="0">
                <a:spAutoFit/>
              </a:bodyPr>
              <a:lstStyle/>
              <a:p>
                <a:pPr marL="19051">
                  <a:defRPr/>
                </a:pPr>
                <a:r>
                  <a:rPr lang="en-IN" sz="1059" dirty="0">
                    <a:latin typeface="Times New Roman"/>
                    <a:cs typeface="Times New Roman"/>
                  </a:rPr>
                  <a:t>44 </a:t>
                </a:r>
                <a:endParaRPr sz="1059" dirty="0">
                  <a:latin typeface="Times New Roman"/>
                  <a:cs typeface="Times New Roman"/>
                </a:endParaRPr>
              </a:p>
            </p:txBody>
          </p:sp>
        </p:grpSp>
        <p:grpSp>
          <p:nvGrpSpPr>
            <p:cNvPr id="37" name="Group 36">
              <a:extLst>
                <a:ext uri="{FF2B5EF4-FFF2-40B4-BE49-F238E27FC236}">
                  <a16:creationId xmlns:a16="http://schemas.microsoft.com/office/drawing/2014/main" id="{FB45AC41-EC49-FD17-05A9-5D8D3415C7D2}"/>
                </a:ext>
              </a:extLst>
            </p:cNvPr>
            <p:cNvGrpSpPr/>
            <p:nvPr/>
          </p:nvGrpSpPr>
          <p:grpSpPr>
            <a:xfrm>
              <a:off x="739589" y="5515406"/>
              <a:ext cx="5339639" cy="255326"/>
              <a:chOff x="975919" y="5981628"/>
              <a:chExt cx="5802157" cy="194016"/>
            </a:xfrm>
          </p:grpSpPr>
          <p:sp>
            <p:nvSpPr>
              <p:cNvPr id="38" name="TextBox 37">
                <a:extLst>
                  <a:ext uri="{FF2B5EF4-FFF2-40B4-BE49-F238E27FC236}">
                    <a16:creationId xmlns:a16="http://schemas.microsoft.com/office/drawing/2014/main" id="{93576773-86FB-2774-5D1D-868C23043459}"/>
                  </a:ext>
                </a:extLst>
              </p:cNvPr>
              <p:cNvSpPr txBox="1"/>
              <p:nvPr/>
            </p:nvSpPr>
            <p:spPr>
              <a:xfrm>
                <a:off x="975919" y="5981628"/>
                <a:ext cx="3886200" cy="194016"/>
              </a:xfrm>
              <a:prstGeom prst="rect">
                <a:avLst/>
              </a:prstGeom>
              <a:noFill/>
            </p:spPr>
            <p:txBody>
              <a:bodyPr wrap="square">
                <a:spAutoFit/>
              </a:bodyPr>
              <a:lstStyle/>
              <a:p>
                <a:pPr marL="11206" lvl="1">
                  <a:spcBef>
                    <a:spcPts val="847"/>
                  </a:spcBef>
                  <a:tabLst>
                    <a:tab pos="406794" algn="l"/>
                  </a:tabLst>
                  <a:defRPr/>
                </a:pPr>
                <a:r>
                  <a:rPr lang="en-IN" sz="1059" spc="-13" dirty="0">
                    <a:latin typeface="Times New Roman"/>
                    <a:cs typeface="Times New Roman"/>
                  </a:rPr>
                  <a:t>  3       </a:t>
                </a:r>
                <a:r>
                  <a:rPr lang="en-IN" sz="1059" spc="-13" dirty="0" err="1">
                    <a:latin typeface="Times New Roman"/>
                    <a:cs typeface="Times New Roman"/>
                  </a:rPr>
                  <a:t>Matlab</a:t>
                </a:r>
                <a:r>
                  <a:rPr lang="en-IN" sz="1059" spc="-13" dirty="0">
                    <a:latin typeface="Times New Roman"/>
                    <a:cs typeface="Times New Roman"/>
                  </a:rPr>
                  <a:t> code for Turbo Decoder</a:t>
                </a:r>
                <a:endParaRPr lang="en-IN" sz="1059" dirty="0">
                  <a:latin typeface="Times New Roman"/>
                  <a:cs typeface="Times New Roman"/>
                </a:endParaRPr>
              </a:p>
            </p:txBody>
          </p:sp>
          <p:sp>
            <p:nvSpPr>
              <p:cNvPr id="39" name="object 12">
                <a:extLst>
                  <a:ext uri="{FF2B5EF4-FFF2-40B4-BE49-F238E27FC236}">
                    <a16:creationId xmlns:a16="http://schemas.microsoft.com/office/drawing/2014/main" id="{86A6552B-3BEE-D22E-0B53-EAA8BC3F52A5}"/>
                  </a:ext>
                </a:extLst>
              </p:cNvPr>
              <p:cNvSpPr txBox="1"/>
              <p:nvPr/>
            </p:nvSpPr>
            <p:spPr>
              <a:xfrm>
                <a:off x="6591735" y="6017649"/>
                <a:ext cx="186341" cy="123854"/>
              </a:xfrm>
              <a:prstGeom prst="rect">
                <a:avLst/>
              </a:prstGeom>
            </p:spPr>
            <p:txBody>
              <a:bodyPr wrap="square" lIns="0" tIns="0" rIns="0" bIns="0">
                <a:spAutoFit/>
              </a:bodyPr>
              <a:lstStyle/>
              <a:p>
                <a:pPr marL="19051">
                  <a:defRPr/>
                </a:pPr>
                <a:r>
                  <a:rPr lang="en-IN" sz="1059" dirty="0">
                    <a:latin typeface="Times New Roman"/>
                    <a:cs typeface="Times New Roman"/>
                  </a:rPr>
                  <a:t>45 </a:t>
                </a:r>
                <a:endParaRPr sz="1059" dirty="0">
                  <a:latin typeface="Times New Roman"/>
                  <a:cs typeface="Times New Roman"/>
                </a:endParaRPr>
              </a:p>
            </p:txBody>
          </p:sp>
        </p:grpSp>
        <p:grpSp>
          <p:nvGrpSpPr>
            <p:cNvPr id="40" name="Group 39">
              <a:extLst>
                <a:ext uri="{FF2B5EF4-FFF2-40B4-BE49-F238E27FC236}">
                  <a16:creationId xmlns:a16="http://schemas.microsoft.com/office/drawing/2014/main" id="{45965C3E-E873-BD84-D98A-0ADA84597AC8}"/>
                </a:ext>
              </a:extLst>
            </p:cNvPr>
            <p:cNvGrpSpPr/>
            <p:nvPr/>
          </p:nvGrpSpPr>
          <p:grpSpPr>
            <a:xfrm>
              <a:off x="739589" y="5851583"/>
              <a:ext cx="5339639" cy="255326"/>
              <a:chOff x="975919" y="5981628"/>
              <a:chExt cx="5802157" cy="194016"/>
            </a:xfrm>
          </p:grpSpPr>
          <p:sp>
            <p:nvSpPr>
              <p:cNvPr id="41" name="TextBox 40">
                <a:extLst>
                  <a:ext uri="{FF2B5EF4-FFF2-40B4-BE49-F238E27FC236}">
                    <a16:creationId xmlns:a16="http://schemas.microsoft.com/office/drawing/2014/main" id="{AD954F12-195D-A5ED-290A-690EE5BDD8AA}"/>
                  </a:ext>
                </a:extLst>
              </p:cNvPr>
              <p:cNvSpPr txBox="1"/>
              <p:nvPr/>
            </p:nvSpPr>
            <p:spPr>
              <a:xfrm>
                <a:off x="975919" y="5981628"/>
                <a:ext cx="3886200" cy="194016"/>
              </a:xfrm>
              <a:prstGeom prst="rect">
                <a:avLst/>
              </a:prstGeom>
              <a:noFill/>
            </p:spPr>
            <p:txBody>
              <a:bodyPr wrap="square">
                <a:spAutoFit/>
              </a:bodyPr>
              <a:lstStyle/>
              <a:p>
                <a:pPr marL="11206" lvl="1">
                  <a:spcBef>
                    <a:spcPts val="847"/>
                  </a:spcBef>
                  <a:tabLst>
                    <a:tab pos="406794" algn="l"/>
                  </a:tabLst>
                  <a:defRPr/>
                </a:pPr>
                <a:r>
                  <a:rPr lang="en-IN" sz="1059" spc="-13" dirty="0">
                    <a:latin typeface="Times New Roman"/>
                    <a:cs typeface="Times New Roman"/>
                  </a:rPr>
                  <a:t>  4       </a:t>
                </a:r>
                <a:r>
                  <a:rPr lang="en-IN" sz="1059" spc="-13" dirty="0" err="1">
                    <a:latin typeface="Times New Roman"/>
                    <a:cs typeface="Times New Roman"/>
                  </a:rPr>
                  <a:t>Matlab</a:t>
                </a:r>
                <a:r>
                  <a:rPr lang="en-IN" sz="1059" spc="-13" dirty="0">
                    <a:latin typeface="Times New Roman"/>
                    <a:cs typeface="Times New Roman"/>
                  </a:rPr>
                  <a:t> Output for Turbo Encoder</a:t>
                </a:r>
                <a:endParaRPr lang="en-IN" sz="1059" dirty="0">
                  <a:latin typeface="Times New Roman"/>
                  <a:cs typeface="Times New Roman"/>
                </a:endParaRPr>
              </a:p>
            </p:txBody>
          </p:sp>
          <p:sp>
            <p:nvSpPr>
              <p:cNvPr id="42" name="object 12">
                <a:extLst>
                  <a:ext uri="{FF2B5EF4-FFF2-40B4-BE49-F238E27FC236}">
                    <a16:creationId xmlns:a16="http://schemas.microsoft.com/office/drawing/2014/main" id="{53EA4FBB-86B6-D402-D397-0ED02E3A079D}"/>
                  </a:ext>
                </a:extLst>
              </p:cNvPr>
              <p:cNvSpPr txBox="1"/>
              <p:nvPr/>
            </p:nvSpPr>
            <p:spPr>
              <a:xfrm>
                <a:off x="6591735" y="6017649"/>
                <a:ext cx="186341" cy="123854"/>
              </a:xfrm>
              <a:prstGeom prst="rect">
                <a:avLst/>
              </a:prstGeom>
            </p:spPr>
            <p:txBody>
              <a:bodyPr wrap="square" lIns="0" tIns="0" rIns="0" bIns="0">
                <a:spAutoFit/>
              </a:bodyPr>
              <a:lstStyle/>
              <a:p>
                <a:pPr marL="19051">
                  <a:defRPr/>
                </a:pPr>
                <a:r>
                  <a:rPr lang="en-IN" sz="1059" dirty="0">
                    <a:latin typeface="Times New Roman"/>
                    <a:cs typeface="Times New Roman"/>
                  </a:rPr>
                  <a:t>46 </a:t>
                </a:r>
                <a:endParaRPr sz="1059" dirty="0">
                  <a:latin typeface="Times New Roman"/>
                  <a:cs typeface="Times New Roman"/>
                </a:endParaRPr>
              </a:p>
            </p:txBody>
          </p:sp>
        </p:grpSp>
      </p:grpSp>
      <p:sp>
        <p:nvSpPr>
          <p:cNvPr id="43" name="TextBox 42">
            <a:extLst>
              <a:ext uri="{FF2B5EF4-FFF2-40B4-BE49-F238E27FC236}">
                <a16:creationId xmlns:a16="http://schemas.microsoft.com/office/drawing/2014/main" id="{9C3A463C-D8DE-9AC5-84B5-7CD23D4403D4}"/>
              </a:ext>
            </a:extLst>
          </p:cNvPr>
          <p:cNvSpPr txBox="1"/>
          <p:nvPr/>
        </p:nvSpPr>
        <p:spPr>
          <a:xfrm>
            <a:off x="3261816" y="9450659"/>
            <a:ext cx="3596184" cy="230832"/>
          </a:xfrm>
          <a:prstGeom prst="rect">
            <a:avLst/>
          </a:prstGeom>
          <a:noFill/>
        </p:spPr>
        <p:txBody>
          <a:bodyPr wrap="square">
            <a:spAutoFit/>
          </a:bodyPr>
          <a:lstStyle/>
          <a:p>
            <a:r>
              <a:rPr lang="en-US" sz="900" dirty="0">
                <a:latin typeface="Times New Roman" panose="02020603050405020304" pitchFamily="18" charset="0"/>
              </a:rPr>
              <a:t>v</a:t>
            </a:r>
            <a:endParaRPr lang="en-IN" sz="900" dirty="0"/>
          </a:p>
        </p:txBody>
      </p:sp>
    </p:spTree>
    <p:extLst>
      <p:ext uri="{BB962C8B-B14F-4D97-AF65-F5344CB8AC3E}">
        <p14:creationId xmlns:p14="http://schemas.microsoft.com/office/powerpoint/2010/main" val="141564772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897</TotalTime>
  <Words>14391</Words>
  <Application>Microsoft Office PowerPoint</Application>
  <PresentationFormat>A4 Paper (210x297 mm)</PresentationFormat>
  <Paragraphs>606</Paragraphs>
  <Slides>57</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Arial</vt:lpstr>
      <vt:lpstr>Calibri</vt:lpstr>
      <vt:lpstr>Calibri Light</vt:lpstr>
      <vt:lpstr>Georgia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ABHISHEK PATNAIK</dc:creator>
  <cp:lastModifiedBy>ABHISHEK PATNAIK</cp:lastModifiedBy>
  <cp:revision>6</cp:revision>
  <dcterms:created xsi:type="dcterms:W3CDTF">2025-07-22T07:17:37Z</dcterms:created>
  <dcterms:modified xsi:type="dcterms:W3CDTF">2025-07-23T02:26:15Z</dcterms:modified>
</cp:coreProperties>
</file>