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2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1" r:id="rId18"/>
    <p:sldId id="284" r:id="rId19"/>
    <p:sldId id="285" r:id="rId20"/>
    <p:sldId id="286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74" autoAdjust="0"/>
  </p:normalViewPr>
  <p:slideViewPr>
    <p:cSldViewPr>
      <p:cViewPr varScale="1">
        <p:scale>
          <a:sx n="78" d="100"/>
          <a:sy n="78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7982" y="79628"/>
            <a:ext cx="8415020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3108" y="1049781"/>
            <a:ext cx="8685783" cy="437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28398" y="6365286"/>
            <a:ext cx="259715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ircuitdigest.com/arduino-project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9263" y="22352"/>
            <a:ext cx="2317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/>
              <a:t>Table</a:t>
            </a:r>
            <a:r>
              <a:rPr sz="2400" spc="-40" dirty="0"/>
              <a:t> </a:t>
            </a:r>
            <a:r>
              <a:rPr sz="2400" dirty="0"/>
              <a:t>of</a:t>
            </a:r>
            <a:r>
              <a:rPr sz="2400" spc="-30" dirty="0"/>
              <a:t> </a:t>
            </a:r>
            <a:r>
              <a:rPr sz="2400" spc="-5" dirty="0"/>
              <a:t>Contents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2" y="438910"/>
            <a:ext cx="11661640" cy="6419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70109"/>
              </p:ext>
            </p:extLst>
          </p:nvPr>
        </p:nvGraphicFramePr>
        <p:xfrm>
          <a:off x="223837" y="457201"/>
          <a:ext cx="11583035" cy="6343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S.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Particular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Slide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PHASE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BUILDING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PLAN</a:t>
                      </a:r>
                      <a:r>
                        <a:rPr sz="10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SCRATCH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1.1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PROJECT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TITLE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PROJECT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DEFINITION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GROUP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DETAILS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PLANNING ACTIVITIES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1.5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SYSTEM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REQUIREMENTS SPECIFICATION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DESIGNATING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SOFTWARE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8</a:t>
                      </a:r>
                      <a:r>
                        <a:rPr lang="en-GB" sz="1200" dirty="0">
                          <a:latin typeface="Microsoft Sans Serif"/>
                          <a:cs typeface="Microsoft Sans Serif"/>
                        </a:rPr>
                        <a:t>-9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DEVICE COST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SPECIFICATION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GB" sz="12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PHASE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II: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ASSEMBLING</a:t>
                      </a:r>
                      <a:r>
                        <a:rPr sz="10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10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VIRTUAL</a:t>
                      </a:r>
                      <a:r>
                        <a:rPr sz="10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ENVIRONMENT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2.1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SELECTION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HARDWARE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COMPONENTS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-1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ESTABLISHING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CONNECTIONS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BETWEEN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COMPONENTS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-1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DEVELOPING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LOGIC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7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BURNING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CODE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PROCESSOR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PHASE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III: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DEMONSTRATING ON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KIT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3.1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OPTIMIZING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COMPONENTS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DETAIL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UNDERSTANDING</a:t>
                      </a: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HARDWARE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COMPONENTS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PCB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IMPLEMENTATION OF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PROJECT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ADVANTAGES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8381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CHALLENGES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REAL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LIFE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APPLICATIONS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8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-2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CONCLUSION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4322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3.8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REFERENCES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31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95046"/>
            <a:ext cx="15394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PHASE</a:t>
            </a:r>
            <a:r>
              <a:rPr sz="2400" spc="-75" dirty="0"/>
              <a:t> </a:t>
            </a:r>
            <a:r>
              <a:rPr sz="2400" spc="-5" dirty="0"/>
              <a:t>II: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844255" y="495046"/>
            <a:ext cx="9661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ASSEMBLING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PROGRAMMING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</a:t>
            </a:r>
            <a:r>
              <a:rPr sz="2400" b="1" spc="-15" dirty="0">
                <a:latin typeface="Times New Roman"/>
                <a:cs typeface="Times New Roman"/>
              </a:rPr>
              <a:t> VIRTUAL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ENVIRONMENT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047" y="1071117"/>
            <a:ext cx="675335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23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2.1	SELECTION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 </a:t>
            </a:r>
            <a:r>
              <a:rPr sz="2000" b="1" spc="-30" dirty="0">
                <a:latin typeface="Times New Roman"/>
                <a:cs typeface="Times New Roman"/>
              </a:rPr>
              <a:t>HARDWARE</a:t>
            </a:r>
            <a:r>
              <a:rPr sz="2000" b="1" spc="-5" dirty="0">
                <a:latin typeface="Times New Roman"/>
                <a:cs typeface="Times New Roman"/>
              </a:rPr>
              <a:t> COMPONENTS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554383"/>
            <a:ext cx="2718816" cy="182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00200" y="3733800"/>
            <a:ext cx="7541006" cy="1263166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b="1" spc="-5" dirty="0">
                <a:latin typeface="Times New Roman"/>
                <a:cs typeface="Times New Roman"/>
              </a:rPr>
              <a:t>16*4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LCD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Display</a:t>
            </a:r>
            <a:endParaRPr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55"/>
              </a:spcBef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system displays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16x4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LCD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display.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It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will</a:t>
            </a:r>
            <a:r>
              <a:rPr spc="4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show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 in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PPM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LCD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so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that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we</a:t>
            </a:r>
            <a:r>
              <a:rPr spc="3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can </a:t>
            </a:r>
            <a:r>
              <a:rPr spc="-35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it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very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easily.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990600"/>
            <a:ext cx="2667000" cy="18577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4300" y="3886200"/>
            <a:ext cx="917155" cy="9740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03677" y="4902848"/>
            <a:ext cx="7744459" cy="133632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5"/>
              </a:spcBef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Focusing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 the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device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produced,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it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detects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high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temperature and sense the dusty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 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immediately. </a:t>
            </a:r>
            <a:r>
              <a:rPr spc="-36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Once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sensitivity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is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high, the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buzzer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module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will</a:t>
            </a:r>
            <a:r>
              <a:rPr spc="4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active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alert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user.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362200" y="266472"/>
            <a:ext cx="2286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sz="2000" b="1" spc="-5" dirty="0">
                <a:latin typeface="Times New Roman"/>
                <a:cs typeface="Times New Roman"/>
              </a:rPr>
              <a:t>Arduino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Uno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1984" y="3486090"/>
            <a:ext cx="124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10"/>
              </a:spcBef>
              <a:buFont typeface="Wingdings" panose="05000000000000000000" pitchFamily="2" charset="2"/>
              <a:buChar char="§"/>
            </a:pPr>
            <a:r>
              <a:rPr lang="en-IN" sz="2000" b="1" spc="-10" dirty="0">
                <a:latin typeface="Times New Roman"/>
                <a:cs typeface="Times New Roman"/>
              </a:rPr>
              <a:t>Buzzer</a:t>
            </a:r>
            <a:endParaRPr lang="en-I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828800"/>
            <a:ext cx="2203704" cy="19461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3600" y="3733800"/>
            <a:ext cx="6553200" cy="98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1100"/>
              </a:spcBef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pc="-5" dirty="0">
                <a:latin typeface="Times New Roman"/>
                <a:cs typeface="Times New Roman"/>
              </a:rPr>
              <a:t>This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sensor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suitable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for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home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industrial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use,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fast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response</a:t>
            </a:r>
            <a:r>
              <a:rPr lang="en-GB"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recovery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characteristics,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long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life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reliable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stability.</a:t>
            </a:r>
            <a:r>
              <a:rPr lang="en-GB" spc="-10" dirty="0">
                <a:latin typeface="Times New Roman"/>
                <a:cs typeface="Times New Roman"/>
              </a:rPr>
              <a:t> 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Rectangle 4"/>
          <p:cNvSpPr/>
          <p:nvPr/>
        </p:nvSpPr>
        <p:spPr>
          <a:xfrm>
            <a:off x="2104053" y="736945"/>
            <a:ext cx="2695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883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n-IN" sz="2000" b="1" spc="-5" dirty="0">
                <a:latin typeface="Times New Roman"/>
                <a:cs typeface="Times New Roman"/>
              </a:rPr>
              <a:t>MQ-135</a:t>
            </a:r>
            <a:r>
              <a:rPr lang="en-IN" sz="2000" b="1" spc="-25" dirty="0">
                <a:latin typeface="Times New Roman"/>
                <a:cs typeface="Times New Roman"/>
              </a:rPr>
              <a:t> </a:t>
            </a:r>
            <a:r>
              <a:rPr lang="en-IN" sz="2000" b="1" spc="-5" dirty="0">
                <a:latin typeface="Times New Roman"/>
                <a:cs typeface="Times New Roman"/>
              </a:rPr>
              <a:t>Sensor</a:t>
            </a:r>
            <a:endParaRPr lang="en-I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770" y="381000"/>
            <a:ext cx="89888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2.2</a:t>
            </a:r>
            <a:r>
              <a:rPr lang="en-GB" sz="2000" b="1" spc="-5" dirty="0">
                <a:latin typeface="Times New Roman"/>
                <a:cs typeface="Times New Roman"/>
              </a:rPr>
              <a:t>  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ESTABLISHING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CONNECTIONS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BETWEEN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 COMPONENTS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843195"/>
            <a:ext cx="2642616" cy="36332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7417" y="2929936"/>
            <a:ext cx="2590800" cy="3657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0062" y="2877407"/>
            <a:ext cx="3099028" cy="36181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97628" y="1951311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Microsoft Sans Serif"/>
                <a:cs typeface="Microsoft Sans Serif"/>
              </a:rPr>
              <a:t>2.</a:t>
            </a:r>
            <a:r>
              <a:rPr b="1" spc="-30" dirty="0">
                <a:latin typeface="Microsoft Sans Serif"/>
                <a:cs typeface="Microsoft Sans Serif"/>
              </a:rPr>
              <a:t> </a:t>
            </a:r>
            <a:r>
              <a:rPr b="1" spc="-5" dirty="0">
                <a:latin typeface="Microsoft Sans Serif"/>
                <a:cs typeface="Microsoft Sans Serif"/>
              </a:rPr>
              <a:t>Frint</a:t>
            </a:r>
            <a:r>
              <a:rPr b="1" spc="-25" dirty="0">
                <a:latin typeface="Microsoft Sans Serif"/>
                <a:cs typeface="Microsoft Sans Serif"/>
              </a:rPr>
              <a:t> </a:t>
            </a:r>
            <a:r>
              <a:rPr b="1" spc="-5" dirty="0">
                <a:latin typeface="Microsoft Sans Serif"/>
                <a:cs typeface="Microsoft Sans Serif"/>
              </a:rPr>
              <a:t>side</a:t>
            </a:r>
            <a:endParaRPr b="1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91667" y="1931723"/>
            <a:ext cx="24367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1.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Circuit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(Back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Side)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68004" y="1931723"/>
            <a:ext cx="28031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3.	Arduino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With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Circuit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5337" y="1045609"/>
            <a:ext cx="1920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I.  First Device</a:t>
            </a:r>
            <a:r>
              <a:rPr lang="en-IN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2952"/>
            <a:ext cx="2714244" cy="38206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065" y="1143000"/>
            <a:ext cx="33077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4.MQ-135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sensor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Buzzer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with</a:t>
            </a:r>
            <a:endParaRPr b="1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2678" y="2286000"/>
            <a:ext cx="3200400" cy="3962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8200" y="1098984"/>
            <a:ext cx="29348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5.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Display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with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circuit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4668" y="2282952"/>
            <a:ext cx="3640836" cy="3965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96400" y="1295354"/>
            <a:ext cx="20747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6.</a:t>
            </a:r>
            <a:r>
              <a:rPr b="1" spc="-130" dirty="0">
                <a:latin typeface="Times New Roman"/>
                <a:cs typeface="Times New Roman"/>
              </a:rPr>
              <a:t>W</a:t>
            </a:r>
            <a:r>
              <a:rPr b="1" dirty="0">
                <a:latin typeface="Times New Roman"/>
                <a:cs typeface="Times New Roman"/>
              </a:rPr>
              <a:t>or</a:t>
            </a:r>
            <a:r>
              <a:rPr b="1" spc="5" dirty="0">
                <a:latin typeface="Times New Roman"/>
                <a:cs typeface="Times New Roman"/>
              </a:rPr>
              <a:t>k</a:t>
            </a:r>
            <a:r>
              <a:rPr b="1" dirty="0">
                <a:latin typeface="Times New Roman"/>
                <a:cs typeface="Times New Roman"/>
              </a:rPr>
              <a:t>ing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Module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457200"/>
            <a:ext cx="2214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II.  Second Device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1752600" y="1447800"/>
            <a:ext cx="1571905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Front Side</a:t>
            </a:r>
            <a:endParaRPr lang="en-IN" sz="11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36710" r="12719" b="31448"/>
          <a:stretch/>
        </p:blipFill>
        <p:spPr bwMode="auto">
          <a:xfrm>
            <a:off x="1295400" y="2530151"/>
            <a:ext cx="4343400" cy="2733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05564" y="1524000"/>
            <a:ext cx="151195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  Back Side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8" t="40559" r="22531" b="24354"/>
          <a:stretch/>
        </p:blipFill>
        <p:spPr bwMode="auto">
          <a:xfrm>
            <a:off x="6858000" y="2556879"/>
            <a:ext cx="4114800" cy="2719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38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3798" y="6362191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Microsoft Sans Serif"/>
                <a:cs typeface="Microsoft Sans Serif"/>
              </a:rPr>
              <a:t>15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813" y="305296"/>
            <a:ext cx="53312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2.3</a:t>
            </a:r>
            <a:r>
              <a:rPr sz="2000" b="1" spc="3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DEVELOPING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LOGIC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4142" y="1319530"/>
            <a:ext cx="445262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#include &lt;LiquidCrystal.h&gt;</a:t>
            </a: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const </a:t>
            </a:r>
            <a:r>
              <a:rPr sz="1400" spc="5" dirty="0"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rs=7,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en=6,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d4=5,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d5=4,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d6=3,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d7=2;</a:t>
            </a:r>
            <a:endParaRPr lang="en-GB" sz="14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LiquidCrystal</a:t>
            </a:r>
            <a:r>
              <a:rPr sz="1400" spc="5" dirty="0">
                <a:latin typeface="Consolas"/>
                <a:cs typeface="Consolas"/>
              </a:rPr>
              <a:t> lcd </a:t>
            </a:r>
            <a:r>
              <a:rPr sz="1400" dirty="0">
                <a:latin typeface="Consolas"/>
                <a:cs typeface="Consolas"/>
              </a:rPr>
              <a:t>(rs,en,d4,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d5,d6,d7);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3117" y="1319530"/>
            <a:ext cx="3665854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//Header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file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for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LCD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//pins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</a:t>
            </a:r>
            <a:r>
              <a:rPr sz="1400" spc="5" dirty="0">
                <a:latin typeface="Consolas"/>
                <a:cs typeface="Consolas"/>
              </a:rPr>
              <a:t> to</a:t>
            </a:r>
            <a:r>
              <a:rPr sz="1400" dirty="0">
                <a:latin typeface="Consolas"/>
                <a:cs typeface="Consolas"/>
              </a:rPr>
              <a:t> Arduino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//lcd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function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from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LiquidCrystal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4142" y="2173351"/>
            <a:ext cx="120523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int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buz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8; </a:t>
            </a:r>
            <a:r>
              <a:rPr sz="1400" spc="-755" dirty="0">
                <a:latin typeface="Consolas"/>
                <a:cs typeface="Consolas"/>
              </a:rPr>
              <a:t> 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0295" y="2173351"/>
            <a:ext cx="26816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//buzzer connected to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pin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8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4142" y="2811907"/>
            <a:ext cx="2386330" cy="668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Consolas"/>
                <a:cs typeface="Consolas"/>
              </a:rPr>
              <a:t>const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int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aqsensor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A0;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Arduino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int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250;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0469" y="2811907"/>
            <a:ext cx="36658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//output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mq135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A0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pin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0330" y="3240151"/>
            <a:ext cx="32721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//Threshold level </a:t>
            </a:r>
            <a:r>
              <a:rPr sz="1400" spc="5" dirty="0">
                <a:latin typeface="Consolas"/>
                <a:cs typeface="Consolas"/>
              </a:rPr>
              <a:t>for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Air</a:t>
            </a:r>
            <a:r>
              <a:rPr sz="1400" dirty="0">
                <a:latin typeface="Consolas"/>
                <a:cs typeface="Consolas"/>
              </a:rPr>
              <a:t> Quality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4142" y="3667125"/>
            <a:ext cx="140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void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setup()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4142" y="4092321"/>
            <a:ext cx="2680970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pinMode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(buz,OUTPUT);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  <a:spcBef>
                <a:spcPts val="15"/>
              </a:spcBef>
            </a:pPr>
            <a:r>
              <a:rPr sz="1400" dirty="0">
                <a:latin typeface="Consolas"/>
                <a:cs typeface="Consolas"/>
              </a:rPr>
              <a:t>Arduino</a:t>
            </a:r>
            <a:endParaRPr sz="1400">
              <a:latin typeface="Consolas"/>
              <a:cs typeface="Consolas"/>
            </a:endParaRPr>
          </a:p>
          <a:p>
            <a:pPr marL="12700" marR="5080" indent="196215">
              <a:lnSpc>
                <a:spcPts val="1689"/>
              </a:lnSpc>
              <a:spcBef>
                <a:spcPts val="40"/>
              </a:spcBef>
            </a:pPr>
            <a:r>
              <a:rPr sz="1400" dirty="0">
                <a:latin typeface="Consolas"/>
                <a:cs typeface="Consolas"/>
              </a:rPr>
              <a:t>pinMode (aqsensor,INPUT);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arduino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0361" y="4092321"/>
            <a:ext cx="36658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 </a:t>
            </a:r>
            <a:r>
              <a:rPr sz="1400" spc="5" dirty="0">
                <a:latin typeface="Consolas"/>
                <a:cs typeface="Consolas"/>
              </a:rPr>
              <a:t>buzzer</a:t>
            </a:r>
            <a:r>
              <a:rPr sz="1400" dirty="0">
                <a:latin typeface="Consolas"/>
                <a:cs typeface="Consolas"/>
              </a:rPr>
              <a:t> is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as Output from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0326" y="4519040"/>
            <a:ext cx="3272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MQ135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is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 </a:t>
            </a:r>
            <a:r>
              <a:rPr sz="1400" spc="5" dirty="0">
                <a:latin typeface="Consolas"/>
                <a:cs typeface="Consolas"/>
              </a:rPr>
              <a:t>as</a:t>
            </a:r>
            <a:r>
              <a:rPr sz="1400" dirty="0">
                <a:latin typeface="Consolas"/>
                <a:cs typeface="Consolas"/>
              </a:rPr>
              <a:t> INPUT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4142" y="5158816"/>
            <a:ext cx="218884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Serial.begin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(9600);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onsolas"/>
                <a:cs typeface="Consolas"/>
              </a:rPr>
              <a:t>rate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9600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34310" y="5158816"/>
            <a:ext cx="3763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//begin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communication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with baud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0739" y="5801055"/>
            <a:ext cx="1697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lcd.clear();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lcd.begin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(16,4);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4800" y="5801055"/>
            <a:ext cx="19932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clear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lcd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consider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16,4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lcd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4142" y="6227775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87174" y="802117"/>
            <a:ext cx="216745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IN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First Device Code</a:t>
            </a:r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17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12188" y="404876"/>
            <a:ext cx="1304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void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loop()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2188" y="830326"/>
            <a:ext cx="3272154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621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Consolas"/>
                <a:cs typeface="Consolas"/>
              </a:rPr>
              <a:t>int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ppm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analogRead(aqsensor);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ppm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6273" y="830326"/>
            <a:ext cx="48469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//read MQ135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analog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outputs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A0 </a:t>
            </a:r>
            <a:r>
              <a:rPr sz="1400" spc="5" dirty="0">
                <a:latin typeface="Consolas"/>
                <a:cs typeface="Consolas"/>
              </a:rPr>
              <a:t>and </a:t>
            </a:r>
            <a:r>
              <a:rPr sz="1400" dirty="0">
                <a:latin typeface="Consolas"/>
                <a:cs typeface="Consolas"/>
              </a:rPr>
              <a:t>store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1471930"/>
            <a:ext cx="29768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Serial.print("Air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Quality:</a:t>
            </a:r>
            <a:r>
              <a:rPr sz="1400" spc="5" dirty="0">
                <a:latin typeface="Consolas"/>
                <a:cs typeface="Consolas"/>
              </a:rPr>
              <a:t> ");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Serial.println(ppm);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5994" y="1471930"/>
            <a:ext cx="376427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//print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message</a:t>
            </a:r>
            <a:r>
              <a:rPr sz="1400" dirty="0">
                <a:latin typeface="Consolas"/>
                <a:cs typeface="Consolas"/>
              </a:rPr>
              <a:t> in serail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monitor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//print value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ppm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 monitor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8785" y="2112391"/>
            <a:ext cx="268160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lcd.setCursor(0,0);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lcd.print("Air Quality: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"); </a:t>
            </a:r>
            <a:r>
              <a:rPr sz="1400" spc="-7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lcd.print(ppm);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6064" y="2112391"/>
            <a:ext cx="455168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 </a:t>
            </a:r>
            <a:r>
              <a:rPr sz="1400" spc="5" dirty="0">
                <a:latin typeface="Consolas"/>
                <a:cs typeface="Consolas"/>
              </a:rPr>
              <a:t>set</a:t>
            </a:r>
            <a:r>
              <a:rPr sz="1400" dirty="0">
                <a:latin typeface="Consolas"/>
                <a:cs typeface="Consolas"/>
              </a:rPr>
              <a:t> cursor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1st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row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and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1st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column</a:t>
            </a:r>
            <a:endParaRPr sz="1400">
              <a:latin typeface="Consolas"/>
              <a:cs typeface="Consolas"/>
            </a:endParaRPr>
          </a:p>
          <a:p>
            <a:pPr marL="110489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print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message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on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value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MQ135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8785" y="2965831"/>
            <a:ext cx="3567429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If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(ppm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&gt;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threshold)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lcd.setCursor(1,1);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lcd.print("AQ Level HIGH");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Serial.println("AQ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Level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HIGH");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digitalWrite(buz,HIGH);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Else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6133" y="2965831"/>
            <a:ext cx="4748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check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is</a:t>
            </a:r>
            <a:r>
              <a:rPr sz="1400" spc="5" dirty="0">
                <a:latin typeface="Consolas"/>
                <a:cs typeface="Consolas"/>
              </a:rPr>
              <a:t> ppm</a:t>
            </a:r>
            <a:r>
              <a:rPr sz="1400" dirty="0">
                <a:latin typeface="Consolas"/>
                <a:cs typeface="Consolas"/>
              </a:rPr>
              <a:t> is</a:t>
            </a:r>
            <a:r>
              <a:rPr sz="1400" spc="5" dirty="0">
                <a:latin typeface="Consolas"/>
                <a:cs typeface="Consolas"/>
              </a:rPr>
              <a:t> greater</a:t>
            </a:r>
            <a:r>
              <a:rPr sz="1400" dirty="0">
                <a:latin typeface="Consolas"/>
                <a:cs typeface="Consolas"/>
              </a:rPr>
              <a:t> than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 </a:t>
            </a:r>
            <a:r>
              <a:rPr sz="1400" spc="5" dirty="0">
                <a:latin typeface="Consolas"/>
                <a:cs typeface="Consolas"/>
              </a:rPr>
              <a:t>or </a:t>
            </a:r>
            <a:r>
              <a:rPr sz="1400" dirty="0">
                <a:latin typeface="Consolas"/>
                <a:cs typeface="Consolas"/>
              </a:rPr>
              <a:t>not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6300" y="3392551"/>
            <a:ext cx="4355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//jump here</a:t>
            </a:r>
            <a:r>
              <a:rPr sz="1400" spc="5" dirty="0">
                <a:latin typeface="Consolas"/>
                <a:cs typeface="Consolas"/>
              </a:rPr>
              <a:t> if</a:t>
            </a:r>
            <a:r>
              <a:rPr sz="1400" dirty="0">
                <a:latin typeface="Consolas"/>
                <a:cs typeface="Consolas"/>
              </a:rPr>
              <a:t> ppm</a:t>
            </a:r>
            <a:r>
              <a:rPr sz="1400" spc="5" dirty="0">
                <a:latin typeface="Consolas"/>
                <a:cs typeface="Consolas"/>
              </a:rPr>
              <a:t> is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greater </a:t>
            </a:r>
            <a:r>
              <a:rPr sz="1400" dirty="0">
                <a:latin typeface="Consolas"/>
                <a:cs typeface="Consolas"/>
              </a:rPr>
              <a:t>than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2739" y="4032884"/>
            <a:ext cx="1599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//Turn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ON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Buzzer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2188" y="4886325"/>
            <a:ext cx="4747895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 marR="5080">
              <a:lnSpc>
                <a:spcPct val="100000"/>
              </a:lnSpc>
              <a:spcBef>
                <a:spcPts val="100"/>
              </a:spcBef>
              <a:tabLst>
                <a:tab pos="3062605" algn="l"/>
              </a:tabLst>
            </a:pPr>
            <a:r>
              <a:rPr sz="1400" dirty="0">
                <a:latin typeface="Consolas"/>
                <a:cs typeface="Consolas"/>
              </a:rPr>
              <a:t>digitalWrite(buz,LOW);	//Turn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off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Buzzer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lcd.setCursor(1,1);</a:t>
            </a:r>
            <a:endParaRPr sz="1400">
              <a:latin typeface="Consolas"/>
              <a:cs typeface="Consolas"/>
            </a:endParaRPr>
          </a:p>
          <a:p>
            <a:pPr marL="601980" marR="9880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lcd.print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("AQ Level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Good");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Serial.println("AQ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Level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Good");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delay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(500);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09600"/>
            <a:ext cx="233679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655"/>
              </a:spcAft>
            </a:pPr>
            <a:r>
              <a:rPr lang="en-IN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II. Second Device Code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1219200"/>
            <a:ext cx="6096000" cy="4806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8;  //buzzer connected to pin 8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green = 7;  //led connected to pin 9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6;  //led connected to pin 9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red = 5;  //led connected to pin 9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aqsensor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A0;  //output of mq135 connected to A0 pin of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threshold = 230;//Threshold level for Air Quality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threshold1 = 200;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void setup()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buzzer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led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led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led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aqsensor,INPUT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// MQ135 is connected as INPUT to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arduino</a:t>
            </a: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Serial.begin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(9600);      //begin serial communication with baud rate of 9600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59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2400"/>
            <a:ext cx="6324600" cy="6833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void loop()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ppm =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analogRead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aqsensor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//read MQ135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analog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outputs at A0 and store it in ppm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("Air Quality: ");  //print message in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serail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monitor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(ppm);            //print value of ppm in serial monitor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if (ppm &gt; threshold)            // check is ppm is greater than threshold or not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("AQ Level HIGH");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tone(red,1000,200);         //blink led with turn on time 1000mS, turn off time 200mS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green,LOW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yello,LOW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buz,HIGH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//Turn ON Buzzer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r>
              <a:rPr lang="en-IN" sz="1600" dirty="0"/>
              <a:t>else if (ppm &lt; threshold)            // check is ppm is greater than threshold or not</a:t>
            </a:r>
          </a:p>
          <a:p>
            <a:r>
              <a:rPr lang="en-IN" sz="1600" dirty="0"/>
              <a:t>    {</a:t>
            </a:r>
          </a:p>
          <a:p>
            <a:r>
              <a:rPr lang="en-IN" sz="1600" dirty="0"/>
              <a:t> if (ppm &lt;= threshold1)            // check is ppm lower than or = threshold1</a:t>
            </a:r>
          </a:p>
          <a:p>
            <a:r>
              <a:rPr lang="en-IN" sz="1600" dirty="0"/>
              <a:t>    {</a:t>
            </a:r>
          </a:p>
          <a:p>
            <a:r>
              <a:rPr lang="en-IN" sz="1600" dirty="0" err="1"/>
              <a:t>Serial.println</a:t>
            </a:r>
            <a:r>
              <a:rPr lang="en-IN" sz="1600" dirty="0"/>
              <a:t>("AQ Level good");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1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09600" y="838200"/>
            <a:ext cx="13968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Arial"/>
                <a:cs typeface="Arial"/>
              </a:rPr>
              <a:t>PHASE </a:t>
            </a:r>
            <a:r>
              <a:rPr sz="2400" b="1" dirty="0">
                <a:latin typeface="Arial"/>
                <a:cs typeface="Arial"/>
              </a:rPr>
              <a:t>I: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6837" y="838200"/>
            <a:ext cx="85203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BUILDING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PROJECT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PLAN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FROM </a:t>
            </a:r>
            <a:r>
              <a:rPr sz="2400" b="1" spc="-10" dirty="0">
                <a:latin typeface="Arial"/>
                <a:cs typeface="Arial"/>
              </a:rPr>
              <a:t>SCRATCH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692356"/>
            <a:ext cx="360756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0390" algn="l"/>
              </a:tabLst>
            </a:pPr>
            <a:r>
              <a:rPr sz="2000" b="1" spc="-5" dirty="0">
                <a:latin typeface="Arial"/>
                <a:cs typeface="Arial"/>
              </a:rPr>
              <a:t>1.1	PROJECT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TITLE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600" y="3124200"/>
            <a:ext cx="447497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Air</a:t>
            </a: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Quality</a:t>
            </a:r>
            <a:r>
              <a:rPr sz="32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Detector</a:t>
            </a:r>
            <a:endParaRPr sz="3200" u="sng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-226284"/>
            <a:ext cx="7848600" cy="704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tone(green,1000,200);         //blink led with turn on time 1000mS, turn off time 200mS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("AQ Level medium");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tone(yello,1000,200);         //blink led with turn on time 1000mS, turn off time 200mS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("AQ Level Good");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green,HIGH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delay (500);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28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21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3000" y="762000"/>
            <a:ext cx="8295387" cy="33053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6" lvl="1">
              <a:lnSpc>
                <a:spcPct val="100000"/>
              </a:lnSpc>
              <a:spcBef>
                <a:spcPts val="95"/>
              </a:spcBef>
              <a:tabLst>
                <a:tab pos="419100" algn="l"/>
                <a:tab pos="419734" algn="l"/>
              </a:tabLst>
            </a:pPr>
            <a:r>
              <a:rPr lang="en-GB" sz="2000" b="1" spc="-5" dirty="0">
                <a:latin typeface="Times New Roman"/>
                <a:cs typeface="Times New Roman"/>
              </a:rPr>
              <a:t>2.4    </a:t>
            </a:r>
            <a:r>
              <a:rPr sz="2000" b="1" spc="-5" dirty="0">
                <a:latin typeface="Times New Roman"/>
                <a:cs typeface="Times New Roman"/>
              </a:rPr>
              <a:t>BURNING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CODE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INTO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PROCESSOR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</a:pPr>
            <a:r>
              <a:rPr lang="en-GB" sz="2500" dirty="0">
                <a:latin typeface="Times New Roman"/>
                <a:cs typeface="Times New Roman"/>
              </a:rPr>
              <a:t>  </a:t>
            </a:r>
          </a:p>
          <a:p>
            <a:pPr lvl="1"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129030" lvl="2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Connect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your</a:t>
            </a:r>
            <a:r>
              <a:rPr spc="-7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Arduino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using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USB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cable.</a:t>
            </a:r>
            <a:endParaRPr dirty="0">
              <a:latin typeface="Microsoft Sans Serif"/>
              <a:cs typeface="Microsoft Sans Serif"/>
            </a:endParaRPr>
          </a:p>
          <a:p>
            <a:pPr marL="1200150" lvl="2" indent="-285750">
              <a:lnSpc>
                <a:spcPct val="100000"/>
              </a:lnSpc>
              <a:spcBef>
                <a:spcPts val="20"/>
              </a:spcBef>
              <a:buClr>
                <a:srgbClr val="1F2023"/>
              </a:buClr>
              <a:buFont typeface="Wingdings" panose="05000000000000000000" pitchFamily="2" charset="2"/>
              <a:buChar char="§"/>
            </a:pPr>
            <a:endParaRPr dirty="0">
              <a:latin typeface="Microsoft Sans Serif"/>
              <a:cs typeface="Microsoft Sans Serif"/>
            </a:endParaRPr>
          </a:p>
          <a:p>
            <a:pPr marL="1129030" lvl="2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Choose</a:t>
            </a:r>
            <a:r>
              <a:rPr spc="-4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Tools→Board→Arduino</a:t>
            </a:r>
            <a:r>
              <a:rPr spc="-3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Uno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find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your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board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9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Arduino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menu.</a:t>
            </a:r>
            <a:endParaRPr dirty="0">
              <a:latin typeface="Microsoft Sans Serif"/>
              <a:cs typeface="Microsoft Sans Serif"/>
            </a:endParaRPr>
          </a:p>
          <a:p>
            <a:pPr marL="1200150" lvl="2" indent="-285750">
              <a:lnSpc>
                <a:spcPct val="100000"/>
              </a:lnSpc>
              <a:spcBef>
                <a:spcPts val="15"/>
              </a:spcBef>
              <a:buClr>
                <a:srgbClr val="1F2023"/>
              </a:buClr>
              <a:buFont typeface="Wingdings" panose="05000000000000000000" pitchFamily="2" charset="2"/>
              <a:buChar char="§"/>
            </a:pPr>
            <a:endParaRPr dirty="0">
              <a:latin typeface="Microsoft Sans Serif"/>
              <a:cs typeface="Microsoft Sans Serif"/>
            </a:endParaRPr>
          </a:p>
          <a:p>
            <a:pPr marL="1129030" lvl="2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Choose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correct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serial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port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for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your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board.</a:t>
            </a:r>
            <a:endParaRPr dirty="0">
              <a:latin typeface="Microsoft Sans Serif"/>
              <a:cs typeface="Microsoft Sans Serif"/>
            </a:endParaRPr>
          </a:p>
          <a:p>
            <a:pPr marL="1200150" lvl="2" indent="-285750">
              <a:lnSpc>
                <a:spcPct val="100000"/>
              </a:lnSpc>
              <a:spcBef>
                <a:spcPts val="15"/>
              </a:spcBef>
              <a:buClr>
                <a:srgbClr val="1F2023"/>
              </a:buClr>
              <a:buFont typeface="Wingdings" panose="05000000000000000000" pitchFamily="2" charset="2"/>
              <a:buChar char="§"/>
            </a:pPr>
            <a:endParaRPr dirty="0">
              <a:latin typeface="Microsoft Sans Serif"/>
              <a:cs typeface="Microsoft Sans Serif"/>
            </a:endParaRPr>
          </a:p>
          <a:p>
            <a:pPr marL="1129030" lvl="2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Click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Upload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button</a:t>
            </a:r>
            <a:r>
              <a:rPr sz="1400" dirty="0">
                <a:solidFill>
                  <a:srgbClr val="1F2023"/>
                </a:solidFill>
                <a:latin typeface="Microsoft Sans Serif"/>
                <a:cs typeface="Microsoft Sans Serif"/>
              </a:rPr>
              <a:t>.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22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67790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PHASE</a:t>
            </a:r>
            <a:r>
              <a:rPr sz="2400" spc="-15" dirty="0"/>
              <a:t> </a:t>
            </a:r>
            <a:r>
              <a:rPr sz="2400" spc="-5" dirty="0"/>
              <a:t>III:</a:t>
            </a:r>
            <a:r>
              <a:rPr sz="2400" spc="445" dirty="0"/>
              <a:t> </a:t>
            </a:r>
            <a:r>
              <a:rPr sz="2400" spc="-15" dirty="0"/>
              <a:t>DEMONSTRATING</a:t>
            </a:r>
            <a:r>
              <a:rPr sz="2400" spc="15" dirty="0"/>
              <a:t> </a:t>
            </a:r>
            <a:r>
              <a:rPr sz="2400" spc="-5" dirty="0"/>
              <a:t>ON</a:t>
            </a:r>
            <a:r>
              <a:rPr sz="2400" spc="-35" dirty="0"/>
              <a:t> </a:t>
            </a:r>
            <a:r>
              <a:rPr sz="2400" dirty="0"/>
              <a:t>THE</a:t>
            </a:r>
            <a:r>
              <a:rPr sz="2400" spc="-5" dirty="0"/>
              <a:t> </a:t>
            </a:r>
            <a:r>
              <a:rPr sz="2400" dirty="0"/>
              <a:t>KIT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53108" y="1049781"/>
            <a:ext cx="8685783" cy="5590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840" lvl="1">
              <a:lnSpc>
                <a:spcPct val="100000"/>
              </a:lnSpc>
              <a:spcBef>
                <a:spcPts val="95"/>
              </a:spcBef>
              <a:tabLst>
                <a:tab pos="1106805" algn="l"/>
                <a:tab pos="1107440" algn="l"/>
              </a:tabLst>
            </a:pPr>
            <a:r>
              <a:rPr lang="en-GB" sz="2000" b="1" spc="-10" dirty="0">
                <a:latin typeface="Times New Roman"/>
                <a:cs typeface="Times New Roman"/>
              </a:rPr>
              <a:t>3.1    </a:t>
            </a:r>
            <a:r>
              <a:rPr sz="2000" b="1" spc="-10" dirty="0">
                <a:latin typeface="Times New Roman"/>
                <a:cs typeface="Times New Roman"/>
              </a:rPr>
              <a:t>OPTIMIZING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COMPONENTS</a:t>
            </a:r>
            <a:endParaRPr sz="2000" dirty="0">
              <a:latin typeface="Times New Roman"/>
              <a:cs typeface="Times New Roman"/>
            </a:endParaRPr>
          </a:p>
          <a:p>
            <a:pPr marL="485140" lvl="1">
              <a:lnSpc>
                <a:spcPct val="100000"/>
              </a:lnSpc>
              <a:spcBef>
                <a:spcPts val="35"/>
              </a:spcBef>
            </a:pPr>
            <a:endParaRPr sz="1550" dirty="0"/>
          </a:p>
          <a:p>
            <a:pPr marL="1081405" lvl="2" indent="-22923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biggest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connecting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components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connecting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wires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them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endParaRPr sz="1600" dirty="0">
              <a:latin typeface="Times New Roman"/>
              <a:cs typeface="Times New Roman"/>
            </a:endParaRPr>
          </a:p>
          <a:p>
            <a:pPr marL="1081405" algn="just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Times New Roman"/>
                <a:cs typeface="Times New Roman"/>
              </a:rPr>
              <a:t>right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place</a:t>
            </a:r>
            <a:r>
              <a:rPr b="0" spc="5" dirty="0">
                <a:latin typeface="Times New Roman"/>
                <a:cs typeface="Times New Roman"/>
              </a:rPr>
              <a:t>s</a:t>
            </a:r>
            <a:r>
              <a:rPr b="0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 marL="485140" algn="just"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  <a:p>
            <a:pPr marL="1081405" marR="5080" lvl="2" indent="-228600" algn="just">
              <a:lnSpc>
                <a:spcPct val="150000"/>
              </a:lnSpc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important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thing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smaller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size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reduced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 </a:t>
            </a:r>
            <a:r>
              <a:rPr sz="1600" spc="-3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effectively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carried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" dirty="0">
                <a:latin typeface="Times New Roman"/>
                <a:cs typeface="Times New Roman"/>
              </a:rPr>
              <a:t> anyone anywhere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disabled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enabled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anywhere.</a:t>
            </a: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1081405" marR="6350" lvl="2" indent="-228600" algn="just">
              <a:lnSpc>
                <a:spcPct val="150000"/>
              </a:lnSpc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Creating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common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connecting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wire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soldering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spc="-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soldering </a:t>
            </a:r>
            <a:r>
              <a:rPr sz="1600" spc="-5" dirty="0">
                <a:latin typeface="Times New Roman"/>
                <a:cs typeface="Times New Roman"/>
              </a:rPr>
              <a:t>work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 a</a:t>
            </a:r>
            <a:r>
              <a:rPr sz="1600" spc="-5" dirty="0">
                <a:latin typeface="Times New Roman"/>
                <a:cs typeface="Times New Roman"/>
              </a:rPr>
              <a:t> most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complicated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time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consuming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</a:t>
            </a: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1081405" lvl="2" indent="-229235" algn="just">
              <a:lnSpc>
                <a:spcPct val="100000"/>
              </a:lnSpc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serious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single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wrong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place,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endParaRPr sz="1600" dirty="0">
              <a:latin typeface="Times New Roman"/>
              <a:cs typeface="Times New Roman"/>
            </a:endParaRPr>
          </a:p>
          <a:p>
            <a:pPr marL="1081405" algn="just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Times New Roman"/>
                <a:cs typeface="Times New Roman"/>
              </a:rPr>
              <a:t>could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 problem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with </a:t>
            </a:r>
            <a:r>
              <a:rPr b="0" spc="5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components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our</a:t>
            </a:r>
            <a:r>
              <a:rPr b="0" spc="-5" dirty="0">
                <a:latin typeface="Times New Roman"/>
                <a:cs typeface="Times New Roman"/>
              </a:rPr>
              <a:t> equipment,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which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could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our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equipment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more.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23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09800" y="1828800"/>
            <a:ext cx="520700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5" dirty="0">
                <a:latin typeface="Times New Roman"/>
                <a:cs typeface="Times New Roman"/>
              </a:rPr>
              <a:t>This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devise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Portable.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It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easy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implement</a:t>
            </a:r>
            <a:r>
              <a:rPr dirty="0">
                <a:latin typeface="Times New Roman"/>
                <a:cs typeface="Times New Roman"/>
              </a:rPr>
              <a:t> any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5" dirty="0">
                <a:latin typeface="Times New Roman"/>
                <a:cs typeface="Times New Roman"/>
              </a:rPr>
              <a:t>This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gives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output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situation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60" dirty="0">
                <a:latin typeface="Times New Roman"/>
                <a:cs typeface="Times New Roman"/>
              </a:rPr>
              <a:t>We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disassemble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add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element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762000"/>
            <a:ext cx="905891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sz="2000" b="1" dirty="0">
                <a:latin typeface="Times New Roman"/>
                <a:cs typeface="Times New Roman"/>
              </a:rPr>
              <a:t>3.2	</a:t>
            </a:r>
            <a:r>
              <a:rPr lang="en-GB" sz="2000" b="1" dirty="0">
                <a:latin typeface="Times New Roman"/>
                <a:cs typeface="Times New Roman"/>
              </a:rPr>
              <a:t>  </a:t>
            </a:r>
            <a:r>
              <a:rPr sz="2000" b="1" spc="-10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10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IL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UND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0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AND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ARD</a:t>
            </a:r>
            <a:r>
              <a:rPr sz="2000" b="1" spc="-160" dirty="0">
                <a:latin typeface="Times New Roman"/>
                <a:cs typeface="Times New Roman"/>
              </a:rPr>
              <a:t>W</a:t>
            </a:r>
            <a:r>
              <a:rPr sz="2000" b="1" spc="-10" dirty="0">
                <a:latin typeface="Times New Roman"/>
                <a:cs typeface="Times New Roman"/>
              </a:rPr>
              <a:t>AR</a:t>
            </a:r>
            <a:r>
              <a:rPr sz="2000" b="1" dirty="0">
                <a:latin typeface="Times New Roman"/>
                <a:cs typeface="Times New Roman"/>
              </a:rPr>
              <a:t>E  </a:t>
            </a:r>
            <a:r>
              <a:rPr sz="2000" b="1" spc="-5" dirty="0">
                <a:latin typeface="Times New Roman"/>
                <a:cs typeface="Times New Roman"/>
              </a:rPr>
              <a:t>COMPONENTS</a:t>
            </a:r>
            <a:r>
              <a:rPr sz="2000" b="1" dirty="0">
                <a:latin typeface="Times New Roman"/>
                <a:cs typeface="Times New Roman"/>
              </a:rPr>
              <a:t> ON</a:t>
            </a:r>
            <a:r>
              <a:rPr sz="2000" b="1" spc="-5" dirty="0">
                <a:latin typeface="Times New Roman"/>
                <a:cs typeface="Times New Roman"/>
              </a:rPr>
              <a:t> PCB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04800"/>
            <a:ext cx="78158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3.3</a:t>
            </a:r>
            <a:r>
              <a:rPr lang="en-GB" sz="2000" b="1" spc="-5" dirty="0">
                <a:latin typeface="Times New Roman"/>
                <a:cs typeface="Times New Roman"/>
              </a:rPr>
              <a:t>   </a:t>
            </a:r>
            <a:r>
              <a:rPr sz="2000" b="1" spc="-5" dirty="0">
                <a:latin typeface="Times New Roman"/>
                <a:cs typeface="Times New Roman"/>
              </a:rPr>
              <a:t>	I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-5" dirty="0">
                <a:latin typeface="Times New Roman"/>
                <a:cs typeface="Times New Roman"/>
              </a:rPr>
              <a:t>PLE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-5" dirty="0">
                <a:latin typeface="Times New Roman"/>
                <a:cs typeface="Times New Roman"/>
              </a:rPr>
              <a:t>EN</a:t>
            </a:r>
            <a:r>
              <a:rPr sz="2000" b="1" spc="-120" dirty="0">
                <a:latin typeface="Times New Roman"/>
                <a:cs typeface="Times New Roman"/>
              </a:rPr>
              <a:t>T</a:t>
            </a:r>
            <a:r>
              <a:rPr sz="2000" b="1" spc="-12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TI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F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JECT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714343"/>
            <a:ext cx="7391399" cy="4648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24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25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31594" y="712978"/>
            <a:ext cx="28928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3.4</a:t>
            </a:r>
            <a:r>
              <a:rPr sz="2000" b="1" spc="260" dirty="0">
                <a:latin typeface="Times New Roman"/>
                <a:cs typeface="Times New Roman"/>
              </a:rPr>
              <a:t> </a:t>
            </a:r>
            <a:r>
              <a:rPr lang="en-GB" sz="2000" b="1" spc="260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ADVANTAGES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0" y="1447800"/>
            <a:ext cx="8744585" cy="41671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2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Thus,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installing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an</a:t>
            </a:r>
            <a:r>
              <a:rPr spc="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monitoring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system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helps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presence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of</a:t>
            </a:r>
            <a:r>
              <a:rPr spc="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pollutants,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resulting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better </a:t>
            </a:r>
            <a:r>
              <a:rPr spc="-36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environmental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conditions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for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humans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 reside.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 marL="355600" marR="325120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This also impacts their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health and reduces the chances of occurring any health issues by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maintaining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 </a:t>
            </a:r>
            <a:r>
              <a:rPr spc="-36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moderate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ambiance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as required.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Monitoring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helps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assessing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level</a:t>
            </a:r>
            <a:r>
              <a:rPr spc="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of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pollution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relation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ambient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standards.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Standards</a:t>
            </a:r>
            <a:r>
              <a:rPr spc="-3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are a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regulatory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measure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set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 target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for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pollution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reduction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and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achieve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clean 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air.</a:t>
            </a:r>
            <a:endParaRPr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26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43657" y="866902"/>
            <a:ext cx="8216265" cy="4513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6" lvl="1">
              <a:lnSpc>
                <a:spcPct val="100000"/>
              </a:lnSpc>
              <a:spcBef>
                <a:spcPts val="95"/>
              </a:spcBef>
              <a:tabLst>
                <a:tab pos="419100" algn="l"/>
                <a:tab pos="419734" algn="l"/>
              </a:tabLst>
            </a:pPr>
            <a:r>
              <a:rPr lang="en-GB" sz="2000" b="1" spc="-5" dirty="0">
                <a:latin typeface="Times New Roman"/>
                <a:cs typeface="Times New Roman"/>
              </a:rPr>
              <a:t>3.5  </a:t>
            </a:r>
            <a:r>
              <a:rPr sz="2000" b="1" spc="-5" dirty="0">
                <a:latin typeface="Times New Roman"/>
                <a:cs typeface="Times New Roman"/>
              </a:rPr>
              <a:t>CHALLENGES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5"/>
            </a:pPr>
            <a:endParaRPr sz="1700" dirty="0">
              <a:latin typeface="Times New Roman"/>
              <a:cs typeface="Times New Roman"/>
            </a:endParaRPr>
          </a:p>
          <a:p>
            <a:pPr marL="567055" lvl="2" indent="-229235" algn="just">
              <a:lnSpc>
                <a:spcPct val="100000"/>
              </a:lnSpc>
              <a:spcBef>
                <a:spcPts val="1460"/>
              </a:spcBef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main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problem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build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was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compatible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sensor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device.</a:t>
            </a:r>
          </a:p>
          <a:p>
            <a:pPr lvl="2" algn="just">
              <a:lnSpc>
                <a:spcPct val="100000"/>
              </a:lnSpc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lvl="2" algn="just"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567055" lvl="2" indent="-229235" algn="just">
              <a:lnSpc>
                <a:spcPct val="100000"/>
              </a:lnSpc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second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main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challenge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connecting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circuit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with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correct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pin</a:t>
            </a:r>
          </a:p>
          <a:p>
            <a:pPr lvl="2" algn="just">
              <a:lnSpc>
                <a:spcPct val="100000"/>
              </a:lnSpc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lvl="2" algn="just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567055" lvl="2" indent="-229235" algn="just">
              <a:lnSpc>
                <a:spcPct val="100000"/>
              </a:lnSpc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dirty="0">
                <a:latin typeface="Times New Roman"/>
                <a:cs typeface="Times New Roman"/>
              </a:rPr>
              <a:t>Main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challenge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make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portable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everyone</a:t>
            </a:r>
          </a:p>
          <a:p>
            <a:pPr lvl="2" algn="just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567055" marR="5080" lvl="2" indent="-228600" algn="just">
              <a:lnSpc>
                <a:spcPct val="150100"/>
              </a:lnSpc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spc="-5" dirty="0">
                <a:latin typeface="Times New Roman"/>
                <a:cs typeface="Times New Roman"/>
              </a:rPr>
              <a:t>The most important </a:t>
            </a:r>
            <a:r>
              <a:rPr dirty="0">
                <a:latin typeface="Times New Roman"/>
                <a:cs typeface="Times New Roman"/>
              </a:rPr>
              <a:t>thing </a:t>
            </a:r>
            <a:r>
              <a:rPr spc="-5" dirty="0">
                <a:latin typeface="Times New Roman"/>
                <a:cs typeface="Times New Roman"/>
              </a:rPr>
              <a:t>was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make </a:t>
            </a:r>
            <a:r>
              <a:rPr dirty="0">
                <a:latin typeface="Times New Roman"/>
                <a:cs typeface="Times New Roman"/>
              </a:rPr>
              <a:t>this device </a:t>
            </a:r>
            <a:r>
              <a:rPr spc="-5" dirty="0">
                <a:latin typeface="Times New Roman"/>
                <a:cs typeface="Times New Roman"/>
              </a:rPr>
              <a:t>smaller </a:t>
            </a:r>
            <a:r>
              <a:rPr dirty="0">
                <a:latin typeface="Times New Roman"/>
                <a:cs typeface="Times New Roman"/>
              </a:rPr>
              <a:t>so that its size can be reduced and it can be </a:t>
            </a:r>
            <a:r>
              <a:rPr spc="-5" dirty="0">
                <a:latin typeface="Times New Roman"/>
                <a:cs typeface="Times New Roman"/>
              </a:rPr>
              <a:t>more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effectively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carried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anyone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anywhere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disabled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enabled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anywhere.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223" y="457200"/>
            <a:ext cx="45692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3.6	REAL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LIFE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AP</a:t>
            </a:r>
            <a:r>
              <a:rPr sz="2000" b="1" spc="-15" dirty="0">
                <a:latin typeface="Times New Roman"/>
                <a:cs typeface="Times New Roman"/>
              </a:rPr>
              <a:t>P</a:t>
            </a:r>
            <a:r>
              <a:rPr sz="2000" b="1" spc="-5" dirty="0">
                <a:latin typeface="Times New Roman"/>
                <a:cs typeface="Times New Roman"/>
              </a:rPr>
              <a:t>LIC</a:t>
            </a:r>
            <a:r>
              <a:rPr sz="2000" b="1" spc="-130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TI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NS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990600"/>
            <a:ext cx="2514600" cy="190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60194" y="3480873"/>
            <a:ext cx="7042150" cy="267701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1115"/>
              </a:spcBef>
            </a:pPr>
            <a:r>
              <a:rPr sz="2000" b="1" spc="-10" dirty="0">
                <a:latin typeface="Times New Roman"/>
                <a:cs typeface="Times New Roman"/>
              </a:rPr>
              <a:t>Smock</a:t>
            </a:r>
            <a:r>
              <a:rPr sz="2000" b="1" spc="-5" dirty="0">
                <a:latin typeface="Times New Roman"/>
                <a:cs typeface="Times New Roman"/>
              </a:rPr>
              <a:t> Detector</a:t>
            </a:r>
            <a:endParaRPr lang="en-GB" sz="2000" b="1" spc="-5" dirty="0">
              <a:latin typeface="Times New Roman"/>
              <a:cs typeface="Times New Roman"/>
            </a:endParaRPr>
          </a:p>
          <a:p>
            <a:pPr marL="913130">
              <a:lnSpc>
                <a:spcPct val="100000"/>
              </a:lnSpc>
              <a:spcBef>
                <a:spcPts val="111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" dirty="0">
                <a:latin typeface="Times New Roman"/>
                <a:cs typeface="Times New Roman"/>
              </a:rPr>
              <a:t>Smoke</a:t>
            </a:r>
            <a:r>
              <a:rPr dirty="0">
                <a:latin typeface="Times New Roman"/>
                <a:cs typeface="Times New Roman"/>
              </a:rPr>
              <a:t> sensors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detect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presence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Smoke,</a:t>
            </a:r>
            <a:r>
              <a:rPr dirty="0">
                <a:latin typeface="Times New Roman"/>
                <a:cs typeface="Times New Roman"/>
              </a:rPr>
              <a:t> Gases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Flame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surrounding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their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field.</a:t>
            </a:r>
          </a:p>
          <a:p>
            <a:pPr algn="just">
              <a:lnSpc>
                <a:spcPct val="100000"/>
              </a:lnSpc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It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detected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either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optically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physical </a:t>
            </a:r>
            <a:r>
              <a:rPr dirty="0">
                <a:latin typeface="Times New Roman"/>
                <a:cs typeface="Times New Roman"/>
              </a:rPr>
              <a:t>process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both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methods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27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457200"/>
            <a:ext cx="2051303" cy="23865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17394" y="3296538"/>
            <a:ext cx="7763509" cy="30065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Air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Pollution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detector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pc="-5" dirty="0">
                <a:latin typeface="Times New Roman"/>
                <a:cs typeface="Times New Roman"/>
              </a:rPr>
              <a:t>The </a:t>
            </a:r>
            <a:r>
              <a:rPr dirty="0">
                <a:latin typeface="Times New Roman"/>
                <a:cs typeface="Times New Roman"/>
              </a:rPr>
              <a:t>air </a:t>
            </a:r>
            <a:r>
              <a:rPr spc="-5" dirty="0">
                <a:latin typeface="Times New Roman"/>
                <a:cs typeface="Times New Roman"/>
              </a:rPr>
              <a:t>pollution monitoring system was </a:t>
            </a:r>
            <a:r>
              <a:rPr dirty="0">
                <a:latin typeface="Times New Roman"/>
                <a:cs typeface="Times New Roman"/>
              </a:rPr>
              <a:t>designed to </a:t>
            </a:r>
            <a:r>
              <a:rPr spc="-5" dirty="0">
                <a:latin typeface="Times New Roman"/>
                <a:cs typeface="Times New Roman"/>
              </a:rPr>
              <a:t>monitor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analyse </a:t>
            </a:r>
            <a:r>
              <a:rPr dirty="0">
                <a:latin typeface="Times New Roman"/>
                <a:cs typeface="Times New Roman"/>
              </a:rPr>
              <a:t>air quality in </a:t>
            </a:r>
            <a:r>
              <a:rPr spc="5" dirty="0">
                <a:latin typeface="Times New Roman"/>
                <a:cs typeface="Times New Roman"/>
              </a:rPr>
              <a:t>real-time </a:t>
            </a:r>
            <a:r>
              <a:rPr dirty="0">
                <a:latin typeface="Times New Roman"/>
                <a:cs typeface="Times New Roman"/>
              </a:rPr>
              <a:t>and log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remote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server,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keeping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updated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over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internet.</a:t>
            </a:r>
          </a:p>
          <a:p>
            <a:pPr marL="285750" indent="-285750" algn="just">
              <a:lnSpc>
                <a:spcPct val="100000"/>
              </a:lnSpc>
              <a:spcBef>
                <a:spcPts val="45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99085" marR="132080" indent="-287020" algn="just">
              <a:lnSpc>
                <a:spcPct val="1502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pc="-5" dirty="0">
                <a:latin typeface="Times New Roman"/>
                <a:cs typeface="Times New Roman"/>
              </a:rPr>
              <a:t>Air </a:t>
            </a:r>
            <a:r>
              <a:rPr dirty="0">
                <a:latin typeface="Times New Roman"/>
                <a:cs typeface="Times New Roman"/>
              </a:rPr>
              <a:t>quality </a:t>
            </a:r>
            <a:r>
              <a:rPr spc="-5" dirty="0">
                <a:latin typeface="Times New Roman"/>
                <a:cs typeface="Times New Roman"/>
              </a:rPr>
              <a:t>measurements were </a:t>
            </a:r>
            <a:r>
              <a:rPr dirty="0">
                <a:latin typeface="Times New Roman"/>
                <a:cs typeface="Times New Roman"/>
              </a:rPr>
              <a:t>taken based on the Parts per Million (PPM) </a:t>
            </a:r>
            <a:r>
              <a:rPr spc="-5" dirty="0">
                <a:latin typeface="Times New Roman"/>
                <a:cs typeface="Times New Roman"/>
              </a:rPr>
              <a:t>metrics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analysed </a:t>
            </a:r>
            <a:r>
              <a:rPr dirty="0">
                <a:latin typeface="Times New Roman"/>
                <a:cs typeface="Times New Roman"/>
              </a:rPr>
              <a:t>using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Microsoft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Excel.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28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29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31594" y="1171702"/>
            <a:ext cx="8453755" cy="26026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spcBef>
                <a:spcPts val="95"/>
              </a:spcBef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200"/>
              </a:lnSpc>
              <a:spcBef>
                <a:spcPts val="975"/>
              </a:spcBef>
              <a:buFont typeface="Wingdings"/>
              <a:buChar char=""/>
              <a:tabLst>
                <a:tab pos="484505" algn="l"/>
                <a:tab pos="485140" algn="l"/>
              </a:tabLst>
            </a:pPr>
            <a:r>
              <a:rPr sz="2000" dirty="0"/>
              <a:t>	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quality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detector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monitor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presence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pollution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LPG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GAS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Smock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detector 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surrounding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area.</a:t>
            </a:r>
          </a:p>
          <a:p>
            <a:pPr algn="just">
              <a:lnSpc>
                <a:spcPct val="100000"/>
              </a:lnSpc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marL="530860" indent="-518159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30225" algn="l"/>
                <a:tab pos="530860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802370"/>
            <a:ext cx="3328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lang="en-IN" sz="2400" b="1" spc="-5" dirty="0">
                <a:latin typeface="Times New Roman"/>
                <a:cs typeface="Times New Roman"/>
              </a:rPr>
              <a:t>3.7</a:t>
            </a:r>
            <a:r>
              <a:rPr lang="en-IN" sz="2400" b="1" spc="340" dirty="0">
                <a:latin typeface="Times New Roman"/>
                <a:cs typeface="Times New Roman"/>
              </a:rPr>
              <a:t> </a:t>
            </a:r>
            <a:r>
              <a:rPr lang="en-IN" sz="2400" b="1" spc="-5" dirty="0">
                <a:latin typeface="Times New Roman"/>
                <a:cs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2133600" y="2057400"/>
            <a:ext cx="6870446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sz="2000" spc="-5" dirty="0">
                <a:latin typeface="Microsoft Sans Serif"/>
                <a:cs typeface="Microsoft Sans Serif"/>
              </a:rPr>
              <a:t>Air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quality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detector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devices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 </a:t>
            </a:r>
            <a:r>
              <a:rPr sz="2000" spc="-5" dirty="0">
                <a:latin typeface="Microsoft Sans Serif"/>
                <a:cs typeface="Microsoft Sans Serif"/>
              </a:rPr>
              <a:t>monitor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presence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pollution 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surrounding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area. </a:t>
            </a:r>
            <a:r>
              <a:rPr sz="2000" spc="-5" dirty="0">
                <a:latin typeface="Microsoft Sans Serif"/>
                <a:cs typeface="Microsoft Sans Serif"/>
              </a:rPr>
              <a:t>They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 </a:t>
            </a:r>
            <a:r>
              <a:rPr sz="2000" spc="-3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both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indoor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outdoor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environments.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quality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detector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devices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detect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contaminants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air.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 </a:t>
            </a:r>
            <a:r>
              <a:rPr sz="2000" dirty="0">
                <a:latin typeface="Microsoft Sans Serif"/>
                <a:cs typeface="Microsoft Sans Serif"/>
              </a:rPr>
              <a:t> includes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particulates,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pollutants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5" dirty="0">
                <a:latin typeface="Microsoft Sans Serif"/>
                <a:cs typeface="Microsoft Sans Serif"/>
              </a:rPr>
              <a:t> noxious</a:t>
            </a:r>
            <a:r>
              <a:rPr sz="2000" dirty="0">
                <a:latin typeface="Microsoft Sans Serif"/>
                <a:cs typeface="Microsoft Sans Serif"/>
              </a:rPr>
              <a:t> gases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may 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harmful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human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health.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914400"/>
            <a:ext cx="4876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130" algn="l"/>
              </a:tabLst>
            </a:pPr>
            <a:r>
              <a:rPr sz="2000" b="1">
                <a:latin typeface="Arial"/>
                <a:cs typeface="Arial"/>
              </a:rPr>
              <a:t>1.2</a:t>
            </a:r>
            <a:r>
              <a:rPr lang="en-GB" sz="2000" b="1" dirty="0">
                <a:latin typeface="Arial"/>
                <a:cs typeface="Arial"/>
              </a:rPr>
              <a:t>  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5" dirty="0">
                <a:latin typeface="Arial"/>
                <a:cs typeface="Arial"/>
              </a:rPr>
              <a:t>PROJECT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DEFINITION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30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0" y="762000"/>
            <a:ext cx="38072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7200" algn="l"/>
              </a:tabLst>
            </a:pPr>
            <a:r>
              <a:rPr sz="2000" b="1" dirty="0">
                <a:latin typeface="Times New Roman"/>
                <a:cs typeface="Times New Roman"/>
              </a:rPr>
              <a:t>3.8	</a:t>
            </a:r>
            <a:r>
              <a:rPr sz="2000" b="1" spc="-5" dirty="0">
                <a:latin typeface="Times New Roman"/>
                <a:cs typeface="Times New Roman"/>
              </a:rPr>
              <a:t>REFERENCES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9560" y="1828800"/>
            <a:ext cx="9426575" cy="3050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015" algn="just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make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got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reference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online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websites and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Youtube.com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platform.</a:t>
            </a:r>
            <a:endParaRPr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6200775" indent="304800" algn="just">
              <a:lnSpc>
                <a:spcPct val="152900"/>
              </a:lnSpc>
            </a:pPr>
            <a:r>
              <a:rPr b="1" dirty="0">
                <a:latin typeface="Times New Roman"/>
                <a:cs typeface="Times New Roman"/>
              </a:rPr>
              <a:t>Link</a:t>
            </a:r>
            <a:r>
              <a:rPr lang="en-GB" b="1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 the </a:t>
            </a:r>
            <a:r>
              <a:rPr b="1" spc="-10" dirty="0">
                <a:latin typeface="Times New Roman"/>
                <a:cs typeface="Times New Roman"/>
              </a:rPr>
              <a:t>Website </a:t>
            </a:r>
            <a:r>
              <a:rPr b="1" dirty="0">
                <a:latin typeface="Times New Roman"/>
                <a:cs typeface="Times New Roman"/>
              </a:rPr>
              <a:t>:- 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https://circuitdigest.com/arduino-projects </a:t>
            </a:r>
            <a:endParaRPr lang="en-GB" b="1" u="heavy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/>
              <a:cs typeface="Times New Roman"/>
            </a:endParaRPr>
          </a:p>
          <a:p>
            <a:pPr marL="12700" marR="6200775" indent="304800" algn="just">
              <a:lnSpc>
                <a:spcPct val="152900"/>
              </a:lnSpc>
            </a:pP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Link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the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similar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project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:-</a:t>
            </a:r>
            <a:endParaRPr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https://circuitdigest.com/microcontroller-projects/interfacing-mql35-gas-sensor-</a:t>
            </a:r>
            <a:r>
              <a:rPr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with-arduino-to-measure-co2-levels-in-ppm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95712"/>
              </p:ext>
            </p:extLst>
          </p:nvPr>
        </p:nvGraphicFramePr>
        <p:xfrm>
          <a:off x="1593850" y="1974850"/>
          <a:ext cx="8306432" cy="337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dirty="0">
                          <a:latin typeface="Microsoft Sans Serif"/>
                          <a:cs typeface="Microsoft Sans Serif"/>
                        </a:rPr>
                        <a:t>Group</a:t>
                      </a:r>
                      <a:r>
                        <a:rPr sz="1800" b="1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latin typeface="Microsoft Sans Serif"/>
                          <a:cs typeface="Microsoft Sans Serif"/>
                        </a:rPr>
                        <a:t>Member</a:t>
                      </a:r>
                      <a:r>
                        <a:rPr sz="1800" b="1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Name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Enrollment</a:t>
                      </a:r>
                      <a:r>
                        <a:rPr sz="1800" b="1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800" b="1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dirty="0">
                          <a:latin typeface="Microsoft Sans Serif"/>
                          <a:cs typeface="Microsoft Sans Serif"/>
                        </a:rPr>
                        <a:t>Group</a:t>
                      </a:r>
                      <a:r>
                        <a:rPr sz="1800" b="1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Exam</a:t>
                      </a:r>
                      <a:r>
                        <a:rPr sz="1800" b="1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dirty="0">
                          <a:latin typeface="Microsoft Sans Serif"/>
                          <a:cs typeface="Microsoft Sans Serif"/>
                        </a:rPr>
                        <a:t>Aman</a:t>
                      </a:r>
                      <a:r>
                        <a:rPr sz="1600" b="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Singh</a:t>
                      </a:r>
                      <a:r>
                        <a:rPr sz="1600" b="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Bhadoriya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19BCA04014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19302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E1</a:t>
                      </a:r>
                      <a:endParaRPr sz="1600" b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>
                          <a:latin typeface="Times New Roman"/>
                          <a:cs typeface="Times New Roman"/>
                        </a:rPr>
                        <a:t>  016016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0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Rohit</a:t>
                      </a:r>
                      <a:r>
                        <a:rPr sz="1600" b="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Singh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19BCA04265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>
                          <a:latin typeface="Times New Roman"/>
                          <a:cs typeface="Times New Roman"/>
                        </a:rPr>
                        <a:t>  19357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E1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>
                          <a:latin typeface="Times New Roman"/>
                          <a:cs typeface="Times New Roman"/>
                        </a:rPr>
                        <a:t>  016225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02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Abhishek</a:t>
                      </a:r>
                      <a:r>
                        <a:rPr sz="1600" b="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Patel</a:t>
                      </a:r>
                      <a:endParaRPr sz="1600" b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19BCA04006</a:t>
                      </a:r>
                      <a:endParaRPr sz="1600" b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19333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E1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Times New Roman"/>
                          <a:cs typeface="Times New Roman"/>
                        </a:rPr>
                        <a:t>  016009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8340" y="614299"/>
            <a:ext cx="90551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850" y="625106"/>
            <a:ext cx="305435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lang="en-GB" sz="2000" b="1" dirty="0">
                <a:latin typeface="Times New Roman"/>
                <a:cs typeface="Times New Roman"/>
              </a:rPr>
              <a:t>  </a:t>
            </a:r>
            <a:r>
              <a:rPr lang="en-IN" sz="2000" b="1" spc="-5" dirty="0">
                <a:latin typeface="Times New Roman"/>
                <a:cs typeface="Times New Roman"/>
              </a:rPr>
              <a:t>DETAILS</a:t>
            </a: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685800"/>
            <a:ext cx="42003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1.4</a:t>
            </a:r>
            <a:r>
              <a:rPr sz="2000" spc="400" dirty="0"/>
              <a:t> </a:t>
            </a:r>
            <a:r>
              <a:rPr lang="en-GB" sz="2000" spc="400" dirty="0"/>
              <a:t>  </a:t>
            </a:r>
            <a:r>
              <a:rPr sz="2000" spc="-5" dirty="0"/>
              <a:t>PLANNING</a:t>
            </a:r>
            <a:r>
              <a:rPr sz="2000" spc="-105" dirty="0"/>
              <a:t> </a:t>
            </a:r>
            <a:r>
              <a:rPr sz="2000" spc="-5" dirty="0"/>
              <a:t>ACTIVITIES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1676400"/>
            <a:ext cx="774192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dirty="0">
                <a:latin typeface="Times New Roman"/>
                <a:cs typeface="Times New Roman"/>
              </a:rPr>
              <a:t>In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show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you</a:t>
            </a:r>
            <a:r>
              <a:rPr spc="5" dirty="0">
                <a:latin typeface="Times New Roman"/>
                <a:cs typeface="Times New Roman"/>
              </a:rPr>
              <a:t> how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measure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air</a:t>
            </a:r>
            <a:r>
              <a:rPr spc="-15" dirty="0">
                <a:latin typeface="Times New Roman"/>
                <a:cs typeface="Times New Roman"/>
              </a:rPr>
              <a:t> Quality.</a:t>
            </a:r>
            <a:endParaRPr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dirty="0">
                <a:latin typeface="Times New Roman"/>
                <a:cs typeface="Times New Roman"/>
              </a:rPr>
              <a:t>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this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going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use </a:t>
            </a:r>
            <a:r>
              <a:rPr dirty="0">
                <a:latin typeface="Times New Roman"/>
                <a:cs typeface="Times New Roman"/>
              </a:rPr>
              <a:t>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MQ-135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Sensor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with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Arduino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measure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CO2</a:t>
            </a:r>
            <a:r>
              <a:rPr dirty="0">
                <a:latin typeface="Times New Roman"/>
                <a:cs typeface="Times New Roman"/>
              </a:rPr>
              <a:t> concentration.</a:t>
            </a: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pc="-5" dirty="0">
                <a:latin typeface="Times New Roman"/>
                <a:cs typeface="Times New Roman"/>
              </a:rPr>
              <a:t>CO2</a:t>
            </a:r>
            <a:r>
              <a:rPr dirty="0">
                <a:latin typeface="Times New Roman"/>
                <a:cs typeface="Times New Roman"/>
              </a:rPr>
              <a:t> concentration values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will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displayed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OLED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module.</a:t>
            </a:r>
            <a:endParaRPr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pc="-60" dirty="0">
                <a:latin typeface="Times New Roman"/>
                <a:cs typeface="Times New Roman"/>
              </a:rPr>
              <a:t>We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also </a:t>
            </a:r>
            <a:r>
              <a:rPr spc="-5" dirty="0">
                <a:latin typeface="Times New Roman"/>
                <a:cs typeface="Times New Roman"/>
              </a:rPr>
              <a:t>measure</a:t>
            </a:r>
            <a:r>
              <a:rPr spc="5" dirty="0">
                <a:latin typeface="Times New Roman"/>
                <a:cs typeface="Times New Roman"/>
              </a:rPr>
              <a:t> 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concentration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using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Arduino.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LPG, SMOKE,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Ammonia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gas.</a:t>
            </a: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pc="-5" dirty="0">
                <a:latin typeface="Times New Roman"/>
                <a:cs typeface="Times New Roman"/>
              </a:rPr>
              <a:t>Our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use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School,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home,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hospital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heavy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Air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polluted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85800" y="609600"/>
            <a:ext cx="596696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941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1.5	</a:t>
            </a:r>
            <a:r>
              <a:rPr lang="en-GB" sz="2000" b="1" spc="-5" dirty="0">
                <a:latin typeface="Times New Roman"/>
                <a:cs typeface="Times New Roman"/>
              </a:rPr>
              <a:t>    </a:t>
            </a:r>
            <a:r>
              <a:rPr sz="2000" b="1" dirty="0">
                <a:latin typeface="Times New Roman"/>
                <a:cs typeface="Times New Roman"/>
              </a:rPr>
              <a:t>SYSTEM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REQUIREMENTS </a:t>
            </a:r>
            <a:r>
              <a:rPr sz="2000" b="1" spc="-10" dirty="0">
                <a:latin typeface="Times New Roman"/>
                <a:cs typeface="Times New Roman"/>
              </a:rPr>
              <a:t>SPECIFICATION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75228"/>
              </p:ext>
            </p:extLst>
          </p:nvPr>
        </p:nvGraphicFramePr>
        <p:xfrm>
          <a:off x="1980184" y="1752600"/>
          <a:ext cx="3378200" cy="419100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4256673671"/>
                    </a:ext>
                  </a:extLst>
                </a:gridCol>
              </a:tblGrid>
              <a:tr h="884602">
                <a:tc>
                  <a:txBody>
                    <a:bodyPr/>
                    <a:lstStyle/>
                    <a:p>
                      <a:pPr marR="701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Arduino Uno with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ATMEGA328p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214607948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MQ-135 Air Quality Sensor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973398271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Jumper Wires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949102945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 marR="6896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16x4 LCD display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2269594514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Breadboard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857024372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Coper board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54501896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42715"/>
              </p:ext>
            </p:extLst>
          </p:nvPr>
        </p:nvGraphicFramePr>
        <p:xfrm>
          <a:off x="5943600" y="1740159"/>
          <a:ext cx="3378200" cy="419100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2839673978"/>
                    </a:ext>
                  </a:extLst>
                </a:gridCol>
              </a:tblGrid>
              <a:tr h="8846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3x 200k register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445439286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1x 16.000 MHZ crystal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967673802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3x R,Y,G LED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888307869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1x Atmega328P IC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807260812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5v battery Charging Module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438927223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Buzzer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42242288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898904"/>
            <a:ext cx="7467600" cy="44333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71600" y="304800"/>
            <a:ext cx="547751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1.6	</a:t>
            </a:r>
            <a:r>
              <a:rPr lang="en-GB" sz="2000" b="1" spc="-5" dirty="0">
                <a:latin typeface="Times New Roman"/>
                <a:cs typeface="Times New Roman"/>
              </a:rPr>
              <a:t>   </a:t>
            </a:r>
            <a:r>
              <a:rPr sz="2000" b="1" spc="-15" dirty="0">
                <a:latin typeface="Times New Roman"/>
                <a:cs typeface="Times New Roman"/>
              </a:rPr>
              <a:t>DESIGNATING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WITH</a:t>
            </a:r>
            <a:r>
              <a:rPr sz="2000" b="1" spc="-30" dirty="0">
                <a:latin typeface="Times New Roman"/>
                <a:cs typeface="Times New Roman"/>
              </a:rPr>
              <a:t> SOFTWARE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5" name="Rectangle 4"/>
          <p:cNvSpPr/>
          <p:nvPr/>
        </p:nvSpPr>
        <p:spPr>
          <a:xfrm>
            <a:off x="1600200" y="1067483"/>
            <a:ext cx="220573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1020">
              <a:lnSpc>
                <a:spcPct val="107000"/>
              </a:lnSpc>
              <a:spcAft>
                <a:spcPts val="765"/>
              </a:spcAft>
            </a:pPr>
            <a:r>
              <a:rPr lang="en-IN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1. First Device</a:t>
            </a:r>
            <a:endParaRPr lang="en-IN" sz="12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90600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Second device</a:t>
            </a:r>
            <a:endParaRPr lang="en-IN" u="sng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68656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5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01581"/>
              </p:ext>
            </p:extLst>
          </p:nvPr>
        </p:nvGraphicFramePr>
        <p:xfrm>
          <a:off x="1981200" y="1143000"/>
          <a:ext cx="8458198" cy="4561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227"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Component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Quantity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Price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Configuration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Vendor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84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Arduino</a:t>
                      </a: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Uno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600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27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MQ-135</a:t>
                      </a:r>
                      <a:r>
                        <a:rPr sz="16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Sensor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120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MQ-135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18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Jumper</a:t>
                      </a:r>
                      <a:r>
                        <a:rPr sz="16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Wires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40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40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Male To Male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92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16x4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 LCD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display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300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16*4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21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Breadboard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20">
                <a:tc>
                  <a:txBody>
                    <a:bodyPr/>
                    <a:lstStyle/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Buzzer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45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Atmega328p IC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328P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5V charging Module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78093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R,Y,G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704928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200k Register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669215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16.000Mhz Crystal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38511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Coper Board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046948"/>
                  </a:ext>
                </a:extLst>
              </a:tr>
              <a:tr h="29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1685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32105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95400" y="457200"/>
            <a:ext cx="4188206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1.7</a:t>
            </a:r>
            <a:r>
              <a:rPr b="1" spc="3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DEVICE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COST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SPECIFICATION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2138</Words>
  <Application>Microsoft Office PowerPoint</Application>
  <PresentationFormat>Widescreen</PresentationFormat>
  <Paragraphs>428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Microsoft Sans Serif</vt:lpstr>
      <vt:lpstr>Times New Roman</vt:lpstr>
      <vt:lpstr>Wingdings</vt:lpstr>
      <vt:lpstr>Office Theme</vt:lpstr>
      <vt:lpstr>Table of Contents</vt:lpstr>
      <vt:lpstr>PowerPoint Presentation</vt:lpstr>
      <vt:lpstr>PowerPoint Presentation</vt:lpstr>
      <vt:lpstr>PowerPoint Presentation</vt:lpstr>
      <vt:lpstr>1.4   PLANNING ACTIVITIES</vt:lpstr>
      <vt:lpstr>PowerPoint Presentation</vt:lpstr>
      <vt:lpstr>PowerPoint Presentation</vt:lpstr>
      <vt:lpstr>PowerPoint Presentation</vt:lpstr>
      <vt:lpstr>PowerPoint Presentation</vt:lpstr>
      <vt:lpstr>PHASE II: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III: DEMONSTRATING ON THE KIT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megha shah</dc:creator>
  <cp:lastModifiedBy>Abhishek Patel</cp:lastModifiedBy>
  <cp:revision>13</cp:revision>
  <dcterms:created xsi:type="dcterms:W3CDTF">2022-03-28T14:32:35Z</dcterms:created>
  <dcterms:modified xsi:type="dcterms:W3CDTF">2023-04-06T15:21:27Z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2022-03-28T00:00:00Z</vt:filetime>
  </property>
</Properties>
</file>