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5F2F93-05F8-4B5B-928F-F9B523BED55B}" type="doc">
      <dgm:prSet loTypeId="urn:microsoft.com/office/officeart/2005/8/layout/process1" loCatId="process" qsTypeId="urn:microsoft.com/office/officeart/2005/8/quickstyle/3d3" qsCatId="3D" csTypeId="urn:microsoft.com/office/officeart/2005/8/colors/accent1_2" csCatId="accent1" phldr="1"/>
      <dgm:spPr/>
    </dgm:pt>
    <dgm:pt modelId="{D9422885-F908-4953-A9B3-46209DAB320D}">
      <dgm:prSet phldrT="[Text]"/>
      <dgm:spPr/>
      <dgm:t>
        <a:bodyPr/>
        <a:lstStyle/>
        <a:p>
          <a:r>
            <a:rPr lang="en-US" dirty="0" smtClean="0"/>
            <a:t>Data preprocessing</a:t>
          </a:r>
          <a:endParaRPr lang="en-US" dirty="0"/>
        </a:p>
      </dgm:t>
    </dgm:pt>
    <dgm:pt modelId="{233035C8-4D1F-455F-B083-7CA5FA5EEC2B}" type="parTrans" cxnId="{D7867076-8472-4A1F-A223-0ABC0DCB2CD4}">
      <dgm:prSet/>
      <dgm:spPr/>
      <dgm:t>
        <a:bodyPr/>
        <a:lstStyle/>
        <a:p>
          <a:endParaRPr lang="en-US"/>
        </a:p>
      </dgm:t>
    </dgm:pt>
    <dgm:pt modelId="{0E577FB9-6835-4B56-AF3A-FB5A168981DA}" type="sibTrans" cxnId="{D7867076-8472-4A1F-A223-0ABC0DCB2CD4}">
      <dgm:prSet/>
      <dgm:spPr/>
      <dgm:t>
        <a:bodyPr/>
        <a:lstStyle/>
        <a:p>
          <a:endParaRPr lang="en-US"/>
        </a:p>
      </dgm:t>
    </dgm:pt>
    <dgm:pt modelId="{E2A2592A-7617-423B-94BF-E3C7BF26E84A}">
      <dgm:prSet phldrT="[Text]"/>
      <dgm:spPr/>
      <dgm:t>
        <a:bodyPr/>
        <a:lstStyle/>
        <a:p>
          <a:r>
            <a:rPr lang="en-US" dirty="0" smtClean="0"/>
            <a:t>Exploratory Data Analysis</a:t>
          </a:r>
          <a:endParaRPr lang="en-US" dirty="0"/>
        </a:p>
      </dgm:t>
    </dgm:pt>
    <dgm:pt modelId="{168BBE28-5905-48C9-BBF8-B589A2E2284D}" type="parTrans" cxnId="{93A8EE1B-EFB9-4564-A28E-12DDF9627BFC}">
      <dgm:prSet/>
      <dgm:spPr/>
      <dgm:t>
        <a:bodyPr/>
        <a:lstStyle/>
        <a:p>
          <a:endParaRPr lang="en-US"/>
        </a:p>
      </dgm:t>
    </dgm:pt>
    <dgm:pt modelId="{D19FA2E2-ACE8-4BF8-B3A8-E67D89809AC9}" type="sibTrans" cxnId="{93A8EE1B-EFB9-4564-A28E-12DDF9627BFC}">
      <dgm:prSet/>
      <dgm:spPr/>
      <dgm:t>
        <a:bodyPr/>
        <a:lstStyle/>
        <a:p>
          <a:endParaRPr lang="en-US"/>
        </a:p>
      </dgm:t>
    </dgm:pt>
    <dgm:pt modelId="{F9FE6E1B-E6A5-4DE0-B968-7DFEE104B09B}">
      <dgm:prSet phldrT="[Text]"/>
      <dgm:spPr/>
      <dgm:t>
        <a:bodyPr/>
        <a:lstStyle/>
        <a:p>
          <a:r>
            <a:rPr lang="en-US" dirty="0" smtClean="0"/>
            <a:t>Feature Engineering</a:t>
          </a:r>
          <a:endParaRPr lang="en-US" dirty="0"/>
        </a:p>
      </dgm:t>
    </dgm:pt>
    <dgm:pt modelId="{D87E6C0D-A317-4911-99E7-87F4D17B6F0D}" type="parTrans" cxnId="{C30B78A9-5541-4503-9611-A61A55320020}">
      <dgm:prSet/>
      <dgm:spPr/>
      <dgm:t>
        <a:bodyPr/>
        <a:lstStyle/>
        <a:p>
          <a:endParaRPr lang="en-US"/>
        </a:p>
      </dgm:t>
    </dgm:pt>
    <dgm:pt modelId="{3247DDAF-E3E5-4E5E-8F53-A2BFCA73F5D0}" type="sibTrans" cxnId="{C30B78A9-5541-4503-9611-A61A55320020}">
      <dgm:prSet/>
      <dgm:spPr/>
      <dgm:t>
        <a:bodyPr/>
        <a:lstStyle/>
        <a:p>
          <a:endParaRPr lang="en-US"/>
        </a:p>
      </dgm:t>
    </dgm:pt>
    <dgm:pt modelId="{38BA8DA6-DFD9-4D1B-ADE9-B928CFB02740}" type="pres">
      <dgm:prSet presAssocID="{565F2F93-05F8-4B5B-928F-F9B523BED55B}" presName="Name0" presStyleCnt="0">
        <dgm:presLayoutVars>
          <dgm:dir/>
          <dgm:resizeHandles val="exact"/>
        </dgm:presLayoutVars>
      </dgm:prSet>
      <dgm:spPr/>
    </dgm:pt>
    <dgm:pt modelId="{4074E878-610C-4BDB-8771-8A630FD6D821}" type="pres">
      <dgm:prSet presAssocID="{D9422885-F908-4953-A9B3-46209DAB320D}" presName="node" presStyleLbl="node1" presStyleIdx="0" presStyleCnt="3">
        <dgm:presLayoutVars>
          <dgm:bulletEnabled val="1"/>
        </dgm:presLayoutVars>
      </dgm:prSet>
      <dgm:spPr/>
      <dgm:t>
        <a:bodyPr/>
        <a:lstStyle/>
        <a:p>
          <a:endParaRPr lang="en-US"/>
        </a:p>
      </dgm:t>
    </dgm:pt>
    <dgm:pt modelId="{84A03D92-6190-4392-B4D0-BD8EB5405D6A}" type="pres">
      <dgm:prSet presAssocID="{0E577FB9-6835-4B56-AF3A-FB5A168981DA}" presName="sibTrans" presStyleLbl="sibTrans2D1" presStyleIdx="0" presStyleCnt="2"/>
      <dgm:spPr/>
      <dgm:t>
        <a:bodyPr/>
        <a:lstStyle/>
        <a:p>
          <a:endParaRPr lang="en-US"/>
        </a:p>
      </dgm:t>
    </dgm:pt>
    <dgm:pt modelId="{F13D0043-4F07-43F0-8797-536809D3D19A}" type="pres">
      <dgm:prSet presAssocID="{0E577FB9-6835-4B56-AF3A-FB5A168981DA}" presName="connectorText" presStyleLbl="sibTrans2D1" presStyleIdx="0" presStyleCnt="2"/>
      <dgm:spPr/>
      <dgm:t>
        <a:bodyPr/>
        <a:lstStyle/>
        <a:p>
          <a:endParaRPr lang="en-US"/>
        </a:p>
      </dgm:t>
    </dgm:pt>
    <dgm:pt modelId="{8AD8E826-0E8B-47CF-9998-5A2C04C10149}" type="pres">
      <dgm:prSet presAssocID="{E2A2592A-7617-423B-94BF-E3C7BF26E84A}" presName="node" presStyleLbl="node1" presStyleIdx="1" presStyleCnt="3">
        <dgm:presLayoutVars>
          <dgm:bulletEnabled val="1"/>
        </dgm:presLayoutVars>
      </dgm:prSet>
      <dgm:spPr/>
      <dgm:t>
        <a:bodyPr/>
        <a:lstStyle/>
        <a:p>
          <a:endParaRPr lang="en-US"/>
        </a:p>
      </dgm:t>
    </dgm:pt>
    <dgm:pt modelId="{FB345C0C-AA59-43DF-937C-FAF1CEB9C589}" type="pres">
      <dgm:prSet presAssocID="{D19FA2E2-ACE8-4BF8-B3A8-E67D89809AC9}" presName="sibTrans" presStyleLbl="sibTrans2D1" presStyleIdx="1" presStyleCnt="2"/>
      <dgm:spPr/>
      <dgm:t>
        <a:bodyPr/>
        <a:lstStyle/>
        <a:p>
          <a:endParaRPr lang="en-US"/>
        </a:p>
      </dgm:t>
    </dgm:pt>
    <dgm:pt modelId="{B4A2E1A6-1E0E-4B5B-B6C7-D11F526D5E29}" type="pres">
      <dgm:prSet presAssocID="{D19FA2E2-ACE8-4BF8-B3A8-E67D89809AC9}" presName="connectorText" presStyleLbl="sibTrans2D1" presStyleIdx="1" presStyleCnt="2"/>
      <dgm:spPr/>
      <dgm:t>
        <a:bodyPr/>
        <a:lstStyle/>
        <a:p>
          <a:endParaRPr lang="en-US"/>
        </a:p>
      </dgm:t>
    </dgm:pt>
    <dgm:pt modelId="{9F1FD443-B57E-4C53-AFEF-EB8FC7921F14}" type="pres">
      <dgm:prSet presAssocID="{F9FE6E1B-E6A5-4DE0-B968-7DFEE104B09B}" presName="node" presStyleLbl="node1" presStyleIdx="2" presStyleCnt="3">
        <dgm:presLayoutVars>
          <dgm:bulletEnabled val="1"/>
        </dgm:presLayoutVars>
      </dgm:prSet>
      <dgm:spPr/>
      <dgm:t>
        <a:bodyPr/>
        <a:lstStyle/>
        <a:p>
          <a:endParaRPr lang="en-US"/>
        </a:p>
      </dgm:t>
    </dgm:pt>
  </dgm:ptLst>
  <dgm:cxnLst>
    <dgm:cxn modelId="{D7867076-8472-4A1F-A223-0ABC0DCB2CD4}" srcId="{565F2F93-05F8-4B5B-928F-F9B523BED55B}" destId="{D9422885-F908-4953-A9B3-46209DAB320D}" srcOrd="0" destOrd="0" parTransId="{233035C8-4D1F-455F-B083-7CA5FA5EEC2B}" sibTransId="{0E577FB9-6835-4B56-AF3A-FB5A168981DA}"/>
    <dgm:cxn modelId="{D90E1B0E-9036-49AE-82FF-823A63561132}" type="presOf" srcId="{D9422885-F908-4953-A9B3-46209DAB320D}" destId="{4074E878-610C-4BDB-8771-8A630FD6D821}" srcOrd="0" destOrd="0" presId="urn:microsoft.com/office/officeart/2005/8/layout/process1"/>
    <dgm:cxn modelId="{C30B78A9-5541-4503-9611-A61A55320020}" srcId="{565F2F93-05F8-4B5B-928F-F9B523BED55B}" destId="{F9FE6E1B-E6A5-4DE0-B968-7DFEE104B09B}" srcOrd="2" destOrd="0" parTransId="{D87E6C0D-A317-4911-99E7-87F4D17B6F0D}" sibTransId="{3247DDAF-E3E5-4E5E-8F53-A2BFCA73F5D0}"/>
    <dgm:cxn modelId="{0FBA1953-46BC-41E6-BBD5-E161096273AC}" type="presOf" srcId="{0E577FB9-6835-4B56-AF3A-FB5A168981DA}" destId="{F13D0043-4F07-43F0-8797-536809D3D19A}" srcOrd="1" destOrd="0" presId="urn:microsoft.com/office/officeart/2005/8/layout/process1"/>
    <dgm:cxn modelId="{04D3C39A-68FC-4C4C-B139-04699076BE10}" type="presOf" srcId="{F9FE6E1B-E6A5-4DE0-B968-7DFEE104B09B}" destId="{9F1FD443-B57E-4C53-AFEF-EB8FC7921F14}" srcOrd="0" destOrd="0" presId="urn:microsoft.com/office/officeart/2005/8/layout/process1"/>
    <dgm:cxn modelId="{70FB2AD4-703F-49B2-80B2-99655691CFC4}" type="presOf" srcId="{565F2F93-05F8-4B5B-928F-F9B523BED55B}" destId="{38BA8DA6-DFD9-4D1B-ADE9-B928CFB02740}" srcOrd="0" destOrd="0" presId="urn:microsoft.com/office/officeart/2005/8/layout/process1"/>
    <dgm:cxn modelId="{73A8AE41-C2C4-4E49-AE86-61FDBD5726B8}" type="presOf" srcId="{0E577FB9-6835-4B56-AF3A-FB5A168981DA}" destId="{84A03D92-6190-4392-B4D0-BD8EB5405D6A}" srcOrd="0" destOrd="0" presId="urn:microsoft.com/office/officeart/2005/8/layout/process1"/>
    <dgm:cxn modelId="{1DF5E453-545B-47C7-92AB-ECC60DA50A45}" type="presOf" srcId="{E2A2592A-7617-423B-94BF-E3C7BF26E84A}" destId="{8AD8E826-0E8B-47CF-9998-5A2C04C10149}" srcOrd="0" destOrd="0" presId="urn:microsoft.com/office/officeart/2005/8/layout/process1"/>
    <dgm:cxn modelId="{F7332F34-1944-4891-A136-A58FF44BF78F}" type="presOf" srcId="{D19FA2E2-ACE8-4BF8-B3A8-E67D89809AC9}" destId="{FB345C0C-AA59-43DF-937C-FAF1CEB9C589}" srcOrd="0" destOrd="0" presId="urn:microsoft.com/office/officeart/2005/8/layout/process1"/>
    <dgm:cxn modelId="{93A8EE1B-EFB9-4564-A28E-12DDF9627BFC}" srcId="{565F2F93-05F8-4B5B-928F-F9B523BED55B}" destId="{E2A2592A-7617-423B-94BF-E3C7BF26E84A}" srcOrd="1" destOrd="0" parTransId="{168BBE28-5905-48C9-BBF8-B589A2E2284D}" sibTransId="{D19FA2E2-ACE8-4BF8-B3A8-E67D89809AC9}"/>
    <dgm:cxn modelId="{010DC836-8149-444C-B7CF-11A691484997}" type="presOf" srcId="{D19FA2E2-ACE8-4BF8-B3A8-E67D89809AC9}" destId="{B4A2E1A6-1E0E-4B5B-B6C7-D11F526D5E29}" srcOrd="1" destOrd="0" presId="urn:microsoft.com/office/officeart/2005/8/layout/process1"/>
    <dgm:cxn modelId="{2D82F36F-73DF-4ACA-9FFB-4E788CD70606}" type="presParOf" srcId="{38BA8DA6-DFD9-4D1B-ADE9-B928CFB02740}" destId="{4074E878-610C-4BDB-8771-8A630FD6D821}" srcOrd="0" destOrd="0" presId="urn:microsoft.com/office/officeart/2005/8/layout/process1"/>
    <dgm:cxn modelId="{7E45E62A-4098-4320-8C39-A441541E0FD4}" type="presParOf" srcId="{38BA8DA6-DFD9-4D1B-ADE9-B928CFB02740}" destId="{84A03D92-6190-4392-B4D0-BD8EB5405D6A}" srcOrd="1" destOrd="0" presId="urn:microsoft.com/office/officeart/2005/8/layout/process1"/>
    <dgm:cxn modelId="{92847C99-AA3C-4D7E-B99B-D7AF3AD19DD8}" type="presParOf" srcId="{84A03D92-6190-4392-B4D0-BD8EB5405D6A}" destId="{F13D0043-4F07-43F0-8797-536809D3D19A}" srcOrd="0" destOrd="0" presId="urn:microsoft.com/office/officeart/2005/8/layout/process1"/>
    <dgm:cxn modelId="{EB0500BF-0BE7-4F71-8521-6C0F006E7A4F}" type="presParOf" srcId="{38BA8DA6-DFD9-4D1B-ADE9-B928CFB02740}" destId="{8AD8E826-0E8B-47CF-9998-5A2C04C10149}" srcOrd="2" destOrd="0" presId="urn:microsoft.com/office/officeart/2005/8/layout/process1"/>
    <dgm:cxn modelId="{C22B4DDF-15EC-42DD-9B14-A3150CA7822D}" type="presParOf" srcId="{38BA8DA6-DFD9-4D1B-ADE9-B928CFB02740}" destId="{FB345C0C-AA59-43DF-937C-FAF1CEB9C589}" srcOrd="3" destOrd="0" presId="urn:microsoft.com/office/officeart/2005/8/layout/process1"/>
    <dgm:cxn modelId="{38C24EA2-E7A6-4B21-B00F-FB489CDE0B46}" type="presParOf" srcId="{FB345C0C-AA59-43DF-937C-FAF1CEB9C589}" destId="{B4A2E1A6-1E0E-4B5B-B6C7-D11F526D5E29}" srcOrd="0" destOrd="0" presId="urn:microsoft.com/office/officeart/2005/8/layout/process1"/>
    <dgm:cxn modelId="{3C475020-BA68-4323-A74C-A2CFB5B2437B}" type="presParOf" srcId="{38BA8DA6-DFD9-4D1B-ADE9-B928CFB02740}" destId="{9F1FD443-B57E-4C53-AFEF-EB8FC7921F1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5F2F93-05F8-4B5B-928F-F9B523BED55B}" type="doc">
      <dgm:prSet loTypeId="urn:microsoft.com/office/officeart/2005/8/layout/process1" loCatId="process" qsTypeId="urn:microsoft.com/office/officeart/2005/8/quickstyle/3d3" qsCatId="3D" csTypeId="urn:microsoft.com/office/officeart/2005/8/colors/accent1_2" csCatId="accent1" phldr="1"/>
      <dgm:spPr/>
    </dgm:pt>
    <dgm:pt modelId="{D9422885-F908-4953-A9B3-46209DAB320D}">
      <dgm:prSet phldrT="[Text]"/>
      <dgm:spPr/>
      <dgm:t>
        <a:bodyPr/>
        <a:lstStyle/>
        <a:p>
          <a:r>
            <a:rPr lang="en-US" dirty="0" smtClean="0"/>
            <a:t>Model Training (CV Train data set)</a:t>
          </a:r>
          <a:endParaRPr lang="en-US" dirty="0"/>
        </a:p>
      </dgm:t>
    </dgm:pt>
    <dgm:pt modelId="{233035C8-4D1F-455F-B083-7CA5FA5EEC2B}" type="parTrans" cxnId="{D7867076-8472-4A1F-A223-0ABC0DCB2CD4}">
      <dgm:prSet/>
      <dgm:spPr/>
      <dgm:t>
        <a:bodyPr/>
        <a:lstStyle/>
        <a:p>
          <a:endParaRPr lang="en-US"/>
        </a:p>
      </dgm:t>
    </dgm:pt>
    <dgm:pt modelId="{0E577FB9-6835-4B56-AF3A-FB5A168981DA}" type="sibTrans" cxnId="{D7867076-8472-4A1F-A223-0ABC0DCB2CD4}">
      <dgm:prSet/>
      <dgm:spPr/>
      <dgm:t>
        <a:bodyPr/>
        <a:lstStyle/>
        <a:p>
          <a:endParaRPr lang="en-US"/>
        </a:p>
      </dgm:t>
    </dgm:pt>
    <dgm:pt modelId="{E2A2592A-7617-423B-94BF-E3C7BF26E84A}">
      <dgm:prSet phldrT="[Text]"/>
      <dgm:spPr/>
      <dgm:t>
        <a:bodyPr/>
        <a:lstStyle/>
        <a:p>
          <a:r>
            <a:rPr lang="en-US" dirty="0" smtClean="0"/>
            <a:t>Model Evaluation (Validation data set)</a:t>
          </a:r>
          <a:endParaRPr lang="en-US" dirty="0"/>
        </a:p>
      </dgm:t>
    </dgm:pt>
    <dgm:pt modelId="{168BBE28-5905-48C9-BBF8-B589A2E2284D}" type="parTrans" cxnId="{93A8EE1B-EFB9-4564-A28E-12DDF9627BFC}">
      <dgm:prSet/>
      <dgm:spPr/>
      <dgm:t>
        <a:bodyPr/>
        <a:lstStyle/>
        <a:p>
          <a:endParaRPr lang="en-US"/>
        </a:p>
      </dgm:t>
    </dgm:pt>
    <dgm:pt modelId="{D19FA2E2-ACE8-4BF8-B3A8-E67D89809AC9}" type="sibTrans" cxnId="{93A8EE1B-EFB9-4564-A28E-12DDF9627BFC}">
      <dgm:prSet/>
      <dgm:spPr/>
      <dgm:t>
        <a:bodyPr/>
        <a:lstStyle/>
        <a:p>
          <a:endParaRPr lang="en-US"/>
        </a:p>
      </dgm:t>
    </dgm:pt>
    <dgm:pt modelId="{F9FE6E1B-E6A5-4DE0-B968-7DFEE104B09B}">
      <dgm:prSet phldrT="[Text]"/>
      <dgm:spPr/>
      <dgm:t>
        <a:bodyPr/>
        <a:lstStyle/>
        <a:p>
          <a:r>
            <a:rPr lang="en-US" dirty="0" smtClean="0"/>
            <a:t>Calculate Cross Validation AUC</a:t>
          </a:r>
          <a:endParaRPr lang="en-US" dirty="0"/>
        </a:p>
      </dgm:t>
    </dgm:pt>
    <dgm:pt modelId="{D87E6C0D-A317-4911-99E7-87F4D17B6F0D}" type="parTrans" cxnId="{C30B78A9-5541-4503-9611-A61A55320020}">
      <dgm:prSet/>
      <dgm:spPr/>
      <dgm:t>
        <a:bodyPr/>
        <a:lstStyle/>
        <a:p>
          <a:endParaRPr lang="en-US"/>
        </a:p>
      </dgm:t>
    </dgm:pt>
    <dgm:pt modelId="{3247DDAF-E3E5-4E5E-8F53-A2BFCA73F5D0}" type="sibTrans" cxnId="{C30B78A9-5541-4503-9611-A61A55320020}">
      <dgm:prSet/>
      <dgm:spPr/>
      <dgm:t>
        <a:bodyPr/>
        <a:lstStyle/>
        <a:p>
          <a:endParaRPr lang="en-US"/>
        </a:p>
      </dgm:t>
    </dgm:pt>
    <dgm:pt modelId="{38BA8DA6-DFD9-4D1B-ADE9-B928CFB02740}" type="pres">
      <dgm:prSet presAssocID="{565F2F93-05F8-4B5B-928F-F9B523BED55B}" presName="Name0" presStyleCnt="0">
        <dgm:presLayoutVars>
          <dgm:dir/>
          <dgm:resizeHandles val="exact"/>
        </dgm:presLayoutVars>
      </dgm:prSet>
      <dgm:spPr/>
    </dgm:pt>
    <dgm:pt modelId="{4074E878-610C-4BDB-8771-8A630FD6D821}" type="pres">
      <dgm:prSet presAssocID="{D9422885-F908-4953-A9B3-46209DAB320D}" presName="node" presStyleLbl="node1" presStyleIdx="0" presStyleCnt="3">
        <dgm:presLayoutVars>
          <dgm:bulletEnabled val="1"/>
        </dgm:presLayoutVars>
      </dgm:prSet>
      <dgm:spPr/>
      <dgm:t>
        <a:bodyPr/>
        <a:lstStyle/>
        <a:p>
          <a:endParaRPr lang="en-US"/>
        </a:p>
      </dgm:t>
    </dgm:pt>
    <dgm:pt modelId="{84A03D92-6190-4392-B4D0-BD8EB5405D6A}" type="pres">
      <dgm:prSet presAssocID="{0E577FB9-6835-4B56-AF3A-FB5A168981DA}" presName="sibTrans" presStyleLbl="sibTrans2D1" presStyleIdx="0" presStyleCnt="2"/>
      <dgm:spPr/>
      <dgm:t>
        <a:bodyPr/>
        <a:lstStyle/>
        <a:p>
          <a:endParaRPr lang="en-US"/>
        </a:p>
      </dgm:t>
    </dgm:pt>
    <dgm:pt modelId="{F13D0043-4F07-43F0-8797-536809D3D19A}" type="pres">
      <dgm:prSet presAssocID="{0E577FB9-6835-4B56-AF3A-FB5A168981DA}" presName="connectorText" presStyleLbl="sibTrans2D1" presStyleIdx="0" presStyleCnt="2"/>
      <dgm:spPr/>
      <dgm:t>
        <a:bodyPr/>
        <a:lstStyle/>
        <a:p>
          <a:endParaRPr lang="en-US"/>
        </a:p>
      </dgm:t>
    </dgm:pt>
    <dgm:pt modelId="{8AD8E826-0E8B-47CF-9998-5A2C04C10149}" type="pres">
      <dgm:prSet presAssocID="{E2A2592A-7617-423B-94BF-E3C7BF26E84A}" presName="node" presStyleLbl="node1" presStyleIdx="1" presStyleCnt="3">
        <dgm:presLayoutVars>
          <dgm:bulletEnabled val="1"/>
        </dgm:presLayoutVars>
      </dgm:prSet>
      <dgm:spPr/>
      <dgm:t>
        <a:bodyPr/>
        <a:lstStyle/>
        <a:p>
          <a:endParaRPr lang="en-US"/>
        </a:p>
      </dgm:t>
    </dgm:pt>
    <dgm:pt modelId="{FB345C0C-AA59-43DF-937C-FAF1CEB9C589}" type="pres">
      <dgm:prSet presAssocID="{D19FA2E2-ACE8-4BF8-B3A8-E67D89809AC9}" presName="sibTrans" presStyleLbl="sibTrans2D1" presStyleIdx="1" presStyleCnt="2"/>
      <dgm:spPr/>
      <dgm:t>
        <a:bodyPr/>
        <a:lstStyle/>
        <a:p>
          <a:endParaRPr lang="en-US"/>
        </a:p>
      </dgm:t>
    </dgm:pt>
    <dgm:pt modelId="{B4A2E1A6-1E0E-4B5B-B6C7-D11F526D5E29}" type="pres">
      <dgm:prSet presAssocID="{D19FA2E2-ACE8-4BF8-B3A8-E67D89809AC9}" presName="connectorText" presStyleLbl="sibTrans2D1" presStyleIdx="1" presStyleCnt="2"/>
      <dgm:spPr/>
      <dgm:t>
        <a:bodyPr/>
        <a:lstStyle/>
        <a:p>
          <a:endParaRPr lang="en-US"/>
        </a:p>
      </dgm:t>
    </dgm:pt>
    <dgm:pt modelId="{9F1FD443-B57E-4C53-AFEF-EB8FC7921F14}" type="pres">
      <dgm:prSet presAssocID="{F9FE6E1B-E6A5-4DE0-B968-7DFEE104B09B}" presName="node" presStyleLbl="node1" presStyleIdx="2" presStyleCnt="3">
        <dgm:presLayoutVars>
          <dgm:bulletEnabled val="1"/>
        </dgm:presLayoutVars>
      </dgm:prSet>
      <dgm:spPr/>
      <dgm:t>
        <a:bodyPr/>
        <a:lstStyle/>
        <a:p>
          <a:endParaRPr lang="en-US"/>
        </a:p>
      </dgm:t>
    </dgm:pt>
  </dgm:ptLst>
  <dgm:cxnLst>
    <dgm:cxn modelId="{644C05D7-F4E9-46B3-B97D-C36EAA21177C}" type="presOf" srcId="{D9422885-F908-4953-A9B3-46209DAB320D}" destId="{4074E878-610C-4BDB-8771-8A630FD6D821}" srcOrd="0" destOrd="0" presId="urn:microsoft.com/office/officeart/2005/8/layout/process1"/>
    <dgm:cxn modelId="{93A8EE1B-EFB9-4564-A28E-12DDF9627BFC}" srcId="{565F2F93-05F8-4B5B-928F-F9B523BED55B}" destId="{E2A2592A-7617-423B-94BF-E3C7BF26E84A}" srcOrd="1" destOrd="0" parTransId="{168BBE28-5905-48C9-BBF8-B589A2E2284D}" sibTransId="{D19FA2E2-ACE8-4BF8-B3A8-E67D89809AC9}"/>
    <dgm:cxn modelId="{C30B78A9-5541-4503-9611-A61A55320020}" srcId="{565F2F93-05F8-4B5B-928F-F9B523BED55B}" destId="{F9FE6E1B-E6A5-4DE0-B968-7DFEE104B09B}" srcOrd="2" destOrd="0" parTransId="{D87E6C0D-A317-4911-99E7-87F4D17B6F0D}" sibTransId="{3247DDAF-E3E5-4E5E-8F53-A2BFCA73F5D0}"/>
    <dgm:cxn modelId="{BD0EDFEF-B867-42D1-BB49-ACB36FEDB000}" type="presOf" srcId="{D19FA2E2-ACE8-4BF8-B3A8-E67D89809AC9}" destId="{B4A2E1A6-1E0E-4B5B-B6C7-D11F526D5E29}" srcOrd="1" destOrd="0" presId="urn:microsoft.com/office/officeart/2005/8/layout/process1"/>
    <dgm:cxn modelId="{59C803E9-552D-4614-A999-BCED358E466B}" type="presOf" srcId="{F9FE6E1B-E6A5-4DE0-B968-7DFEE104B09B}" destId="{9F1FD443-B57E-4C53-AFEF-EB8FC7921F14}" srcOrd="0" destOrd="0" presId="urn:microsoft.com/office/officeart/2005/8/layout/process1"/>
    <dgm:cxn modelId="{7B2CDB0F-D42D-4122-9EE6-A003130C1009}" type="presOf" srcId="{D19FA2E2-ACE8-4BF8-B3A8-E67D89809AC9}" destId="{FB345C0C-AA59-43DF-937C-FAF1CEB9C589}" srcOrd="0" destOrd="0" presId="urn:microsoft.com/office/officeart/2005/8/layout/process1"/>
    <dgm:cxn modelId="{D7867076-8472-4A1F-A223-0ABC0DCB2CD4}" srcId="{565F2F93-05F8-4B5B-928F-F9B523BED55B}" destId="{D9422885-F908-4953-A9B3-46209DAB320D}" srcOrd="0" destOrd="0" parTransId="{233035C8-4D1F-455F-B083-7CA5FA5EEC2B}" sibTransId="{0E577FB9-6835-4B56-AF3A-FB5A168981DA}"/>
    <dgm:cxn modelId="{8F899773-81F1-4EA7-97CE-6A7A40D5A219}" type="presOf" srcId="{0E577FB9-6835-4B56-AF3A-FB5A168981DA}" destId="{84A03D92-6190-4392-B4D0-BD8EB5405D6A}" srcOrd="0" destOrd="0" presId="urn:microsoft.com/office/officeart/2005/8/layout/process1"/>
    <dgm:cxn modelId="{A3E35E8A-0139-477E-B4FF-22E41A1D00C0}" type="presOf" srcId="{565F2F93-05F8-4B5B-928F-F9B523BED55B}" destId="{38BA8DA6-DFD9-4D1B-ADE9-B928CFB02740}" srcOrd="0" destOrd="0" presId="urn:microsoft.com/office/officeart/2005/8/layout/process1"/>
    <dgm:cxn modelId="{5DA56E7C-C361-4138-B54D-ED0F07B293F6}" type="presOf" srcId="{E2A2592A-7617-423B-94BF-E3C7BF26E84A}" destId="{8AD8E826-0E8B-47CF-9998-5A2C04C10149}" srcOrd="0" destOrd="0" presId="urn:microsoft.com/office/officeart/2005/8/layout/process1"/>
    <dgm:cxn modelId="{344EAF53-0D92-48CA-8F1C-A842923EB9EA}" type="presOf" srcId="{0E577FB9-6835-4B56-AF3A-FB5A168981DA}" destId="{F13D0043-4F07-43F0-8797-536809D3D19A}" srcOrd="1" destOrd="0" presId="urn:microsoft.com/office/officeart/2005/8/layout/process1"/>
    <dgm:cxn modelId="{B5D1EAD8-3266-4BCE-90F9-0CD7899F9EDB}" type="presParOf" srcId="{38BA8DA6-DFD9-4D1B-ADE9-B928CFB02740}" destId="{4074E878-610C-4BDB-8771-8A630FD6D821}" srcOrd="0" destOrd="0" presId="urn:microsoft.com/office/officeart/2005/8/layout/process1"/>
    <dgm:cxn modelId="{039F8132-7B10-4572-AE2F-16B3CA1742A5}" type="presParOf" srcId="{38BA8DA6-DFD9-4D1B-ADE9-B928CFB02740}" destId="{84A03D92-6190-4392-B4D0-BD8EB5405D6A}" srcOrd="1" destOrd="0" presId="urn:microsoft.com/office/officeart/2005/8/layout/process1"/>
    <dgm:cxn modelId="{D3406F02-1CF5-4268-B8D1-EB05B936E2C0}" type="presParOf" srcId="{84A03D92-6190-4392-B4D0-BD8EB5405D6A}" destId="{F13D0043-4F07-43F0-8797-536809D3D19A}" srcOrd="0" destOrd="0" presId="urn:microsoft.com/office/officeart/2005/8/layout/process1"/>
    <dgm:cxn modelId="{0CB99180-E5C0-4482-A601-1ADFA12B956F}" type="presParOf" srcId="{38BA8DA6-DFD9-4D1B-ADE9-B928CFB02740}" destId="{8AD8E826-0E8B-47CF-9998-5A2C04C10149}" srcOrd="2" destOrd="0" presId="urn:microsoft.com/office/officeart/2005/8/layout/process1"/>
    <dgm:cxn modelId="{303DB248-F074-4355-8A2F-6847F0FAD990}" type="presParOf" srcId="{38BA8DA6-DFD9-4D1B-ADE9-B928CFB02740}" destId="{FB345C0C-AA59-43DF-937C-FAF1CEB9C589}" srcOrd="3" destOrd="0" presId="urn:microsoft.com/office/officeart/2005/8/layout/process1"/>
    <dgm:cxn modelId="{3E9E2469-3E53-4FF3-A8E0-2C84D83C9B24}" type="presParOf" srcId="{FB345C0C-AA59-43DF-937C-FAF1CEB9C589}" destId="{B4A2E1A6-1E0E-4B5B-B6C7-D11F526D5E29}" srcOrd="0" destOrd="0" presId="urn:microsoft.com/office/officeart/2005/8/layout/process1"/>
    <dgm:cxn modelId="{CB1193A9-121B-4EB6-A55F-0F9F2658CD3D}" type="presParOf" srcId="{38BA8DA6-DFD9-4D1B-ADE9-B928CFB02740}" destId="{9F1FD443-B57E-4C53-AFEF-EB8FC7921F14}"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5F2F93-05F8-4B5B-928F-F9B523BED55B}" type="doc">
      <dgm:prSet loTypeId="urn:microsoft.com/office/officeart/2005/8/layout/process1" loCatId="process" qsTypeId="urn:microsoft.com/office/officeart/2005/8/quickstyle/3d3" qsCatId="3D" csTypeId="urn:microsoft.com/office/officeart/2005/8/colors/accent1_2" csCatId="accent1" phldr="1"/>
      <dgm:spPr/>
    </dgm:pt>
    <dgm:pt modelId="{D9422885-F908-4953-A9B3-46209DAB320D}">
      <dgm:prSet phldrT="[Text]"/>
      <dgm:spPr/>
      <dgm:t>
        <a:bodyPr/>
        <a:lstStyle/>
        <a:p>
          <a:r>
            <a:rPr lang="en-US" dirty="0" smtClean="0"/>
            <a:t>Model Fitting (Full train data)</a:t>
          </a:r>
          <a:endParaRPr lang="en-US" dirty="0"/>
        </a:p>
      </dgm:t>
    </dgm:pt>
    <dgm:pt modelId="{233035C8-4D1F-455F-B083-7CA5FA5EEC2B}" type="parTrans" cxnId="{D7867076-8472-4A1F-A223-0ABC0DCB2CD4}">
      <dgm:prSet/>
      <dgm:spPr/>
      <dgm:t>
        <a:bodyPr/>
        <a:lstStyle/>
        <a:p>
          <a:endParaRPr lang="en-US"/>
        </a:p>
      </dgm:t>
    </dgm:pt>
    <dgm:pt modelId="{0E577FB9-6835-4B56-AF3A-FB5A168981DA}" type="sibTrans" cxnId="{D7867076-8472-4A1F-A223-0ABC0DCB2CD4}">
      <dgm:prSet/>
      <dgm:spPr/>
      <dgm:t>
        <a:bodyPr/>
        <a:lstStyle/>
        <a:p>
          <a:endParaRPr lang="en-US"/>
        </a:p>
      </dgm:t>
    </dgm:pt>
    <dgm:pt modelId="{E2A2592A-7617-423B-94BF-E3C7BF26E84A}">
      <dgm:prSet phldrT="[Text]"/>
      <dgm:spPr/>
      <dgm:t>
        <a:bodyPr/>
        <a:lstStyle/>
        <a:p>
          <a:r>
            <a:rPr lang="en-US" dirty="0" smtClean="0"/>
            <a:t>Predict (suing Test Data)</a:t>
          </a:r>
          <a:endParaRPr lang="en-US" dirty="0"/>
        </a:p>
      </dgm:t>
    </dgm:pt>
    <dgm:pt modelId="{168BBE28-5905-48C9-BBF8-B589A2E2284D}" type="parTrans" cxnId="{93A8EE1B-EFB9-4564-A28E-12DDF9627BFC}">
      <dgm:prSet/>
      <dgm:spPr/>
      <dgm:t>
        <a:bodyPr/>
        <a:lstStyle/>
        <a:p>
          <a:endParaRPr lang="en-US"/>
        </a:p>
      </dgm:t>
    </dgm:pt>
    <dgm:pt modelId="{D19FA2E2-ACE8-4BF8-B3A8-E67D89809AC9}" type="sibTrans" cxnId="{93A8EE1B-EFB9-4564-A28E-12DDF9627BFC}">
      <dgm:prSet/>
      <dgm:spPr/>
      <dgm:t>
        <a:bodyPr/>
        <a:lstStyle/>
        <a:p>
          <a:endParaRPr lang="en-US"/>
        </a:p>
      </dgm:t>
    </dgm:pt>
    <dgm:pt modelId="{F9FE6E1B-E6A5-4DE0-B968-7DFEE104B09B}">
      <dgm:prSet phldrT="[Text]"/>
      <dgm:spPr/>
      <dgm:t>
        <a:bodyPr/>
        <a:lstStyle/>
        <a:p>
          <a:r>
            <a:rPr lang="en-US" dirty="0" smtClean="0"/>
            <a:t>Create Submission File</a:t>
          </a:r>
          <a:endParaRPr lang="en-US" dirty="0"/>
        </a:p>
      </dgm:t>
    </dgm:pt>
    <dgm:pt modelId="{D87E6C0D-A317-4911-99E7-87F4D17B6F0D}" type="parTrans" cxnId="{C30B78A9-5541-4503-9611-A61A55320020}">
      <dgm:prSet/>
      <dgm:spPr/>
      <dgm:t>
        <a:bodyPr/>
        <a:lstStyle/>
        <a:p>
          <a:endParaRPr lang="en-US"/>
        </a:p>
      </dgm:t>
    </dgm:pt>
    <dgm:pt modelId="{3247DDAF-E3E5-4E5E-8F53-A2BFCA73F5D0}" type="sibTrans" cxnId="{C30B78A9-5541-4503-9611-A61A55320020}">
      <dgm:prSet/>
      <dgm:spPr/>
      <dgm:t>
        <a:bodyPr/>
        <a:lstStyle/>
        <a:p>
          <a:endParaRPr lang="en-US"/>
        </a:p>
      </dgm:t>
    </dgm:pt>
    <dgm:pt modelId="{38BA8DA6-DFD9-4D1B-ADE9-B928CFB02740}" type="pres">
      <dgm:prSet presAssocID="{565F2F93-05F8-4B5B-928F-F9B523BED55B}" presName="Name0" presStyleCnt="0">
        <dgm:presLayoutVars>
          <dgm:dir/>
          <dgm:resizeHandles val="exact"/>
        </dgm:presLayoutVars>
      </dgm:prSet>
      <dgm:spPr/>
    </dgm:pt>
    <dgm:pt modelId="{4074E878-610C-4BDB-8771-8A630FD6D821}" type="pres">
      <dgm:prSet presAssocID="{D9422885-F908-4953-A9B3-46209DAB320D}" presName="node" presStyleLbl="node1" presStyleIdx="0" presStyleCnt="3">
        <dgm:presLayoutVars>
          <dgm:bulletEnabled val="1"/>
        </dgm:presLayoutVars>
      </dgm:prSet>
      <dgm:spPr/>
      <dgm:t>
        <a:bodyPr/>
        <a:lstStyle/>
        <a:p>
          <a:endParaRPr lang="en-US"/>
        </a:p>
      </dgm:t>
    </dgm:pt>
    <dgm:pt modelId="{84A03D92-6190-4392-B4D0-BD8EB5405D6A}" type="pres">
      <dgm:prSet presAssocID="{0E577FB9-6835-4B56-AF3A-FB5A168981DA}" presName="sibTrans" presStyleLbl="sibTrans2D1" presStyleIdx="0" presStyleCnt="2"/>
      <dgm:spPr/>
      <dgm:t>
        <a:bodyPr/>
        <a:lstStyle/>
        <a:p>
          <a:endParaRPr lang="en-US"/>
        </a:p>
      </dgm:t>
    </dgm:pt>
    <dgm:pt modelId="{F13D0043-4F07-43F0-8797-536809D3D19A}" type="pres">
      <dgm:prSet presAssocID="{0E577FB9-6835-4B56-AF3A-FB5A168981DA}" presName="connectorText" presStyleLbl="sibTrans2D1" presStyleIdx="0" presStyleCnt="2"/>
      <dgm:spPr/>
      <dgm:t>
        <a:bodyPr/>
        <a:lstStyle/>
        <a:p>
          <a:endParaRPr lang="en-US"/>
        </a:p>
      </dgm:t>
    </dgm:pt>
    <dgm:pt modelId="{8AD8E826-0E8B-47CF-9998-5A2C04C10149}" type="pres">
      <dgm:prSet presAssocID="{E2A2592A-7617-423B-94BF-E3C7BF26E84A}" presName="node" presStyleLbl="node1" presStyleIdx="1" presStyleCnt="3">
        <dgm:presLayoutVars>
          <dgm:bulletEnabled val="1"/>
        </dgm:presLayoutVars>
      </dgm:prSet>
      <dgm:spPr/>
      <dgm:t>
        <a:bodyPr/>
        <a:lstStyle/>
        <a:p>
          <a:endParaRPr lang="en-US"/>
        </a:p>
      </dgm:t>
    </dgm:pt>
    <dgm:pt modelId="{FB345C0C-AA59-43DF-937C-FAF1CEB9C589}" type="pres">
      <dgm:prSet presAssocID="{D19FA2E2-ACE8-4BF8-B3A8-E67D89809AC9}" presName="sibTrans" presStyleLbl="sibTrans2D1" presStyleIdx="1" presStyleCnt="2"/>
      <dgm:spPr/>
      <dgm:t>
        <a:bodyPr/>
        <a:lstStyle/>
        <a:p>
          <a:endParaRPr lang="en-US"/>
        </a:p>
      </dgm:t>
    </dgm:pt>
    <dgm:pt modelId="{B4A2E1A6-1E0E-4B5B-B6C7-D11F526D5E29}" type="pres">
      <dgm:prSet presAssocID="{D19FA2E2-ACE8-4BF8-B3A8-E67D89809AC9}" presName="connectorText" presStyleLbl="sibTrans2D1" presStyleIdx="1" presStyleCnt="2"/>
      <dgm:spPr/>
      <dgm:t>
        <a:bodyPr/>
        <a:lstStyle/>
        <a:p>
          <a:endParaRPr lang="en-US"/>
        </a:p>
      </dgm:t>
    </dgm:pt>
    <dgm:pt modelId="{9F1FD443-B57E-4C53-AFEF-EB8FC7921F14}" type="pres">
      <dgm:prSet presAssocID="{F9FE6E1B-E6A5-4DE0-B968-7DFEE104B09B}" presName="node" presStyleLbl="node1" presStyleIdx="2" presStyleCnt="3">
        <dgm:presLayoutVars>
          <dgm:bulletEnabled val="1"/>
        </dgm:presLayoutVars>
      </dgm:prSet>
      <dgm:spPr/>
      <dgm:t>
        <a:bodyPr/>
        <a:lstStyle/>
        <a:p>
          <a:endParaRPr lang="en-US"/>
        </a:p>
      </dgm:t>
    </dgm:pt>
  </dgm:ptLst>
  <dgm:cxnLst>
    <dgm:cxn modelId="{0F210933-FB0A-42C3-BD33-0B10441701FE}" type="presOf" srcId="{F9FE6E1B-E6A5-4DE0-B968-7DFEE104B09B}" destId="{9F1FD443-B57E-4C53-AFEF-EB8FC7921F14}" srcOrd="0" destOrd="0" presId="urn:microsoft.com/office/officeart/2005/8/layout/process1"/>
    <dgm:cxn modelId="{9F17E1F3-AE94-4B78-9497-C3923734B85E}" type="presOf" srcId="{D19FA2E2-ACE8-4BF8-B3A8-E67D89809AC9}" destId="{FB345C0C-AA59-43DF-937C-FAF1CEB9C589}" srcOrd="0" destOrd="0" presId="urn:microsoft.com/office/officeart/2005/8/layout/process1"/>
    <dgm:cxn modelId="{C30B78A9-5541-4503-9611-A61A55320020}" srcId="{565F2F93-05F8-4B5B-928F-F9B523BED55B}" destId="{F9FE6E1B-E6A5-4DE0-B968-7DFEE104B09B}" srcOrd="2" destOrd="0" parTransId="{D87E6C0D-A317-4911-99E7-87F4D17B6F0D}" sibTransId="{3247DDAF-E3E5-4E5E-8F53-A2BFCA73F5D0}"/>
    <dgm:cxn modelId="{93A8EE1B-EFB9-4564-A28E-12DDF9627BFC}" srcId="{565F2F93-05F8-4B5B-928F-F9B523BED55B}" destId="{E2A2592A-7617-423B-94BF-E3C7BF26E84A}" srcOrd="1" destOrd="0" parTransId="{168BBE28-5905-48C9-BBF8-B589A2E2284D}" sibTransId="{D19FA2E2-ACE8-4BF8-B3A8-E67D89809AC9}"/>
    <dgm:cxn modelId="{225FD688-0C13-491E-A346-95B0D2207F66}" type="presOf" srcId="{0E577FB9-6835-4B56-AF3A-FB5A168981DA}" destId="{F13D0043-4F07-43F0-8797-536809D3D19A}" srcOrd="1" destOrd="0" presId="urn:microsoft.com/office/officeart/2005/8/layout/process1"/>
    <dgm:cxn modelId="{58EC7816-D308-481B-B6B5-28A950023C50}" type="presOf" srcId="{E2A2592A-7617-423B-94BF-E3C7BF26E84A}" destId="{8AD8E826-0E8B-47CF-9998-5A2C04C10149}" srcOrd="0" destOrd="0" presId="urn:microsoft.com/office/officeart/2005/8/layout/process1"/>
    <dgm:cxn modelId="{F64F61B3-7CA7-448E-B65A-FEDDD9C91D65}" type="presOf" srcId="{D9422885-F908-4953-A9B3-46209DAB320D}" destId="{4074E878-610C-4BDB-8771-8A630FD6D821}" srcOrd="0" destOrd="0" presId="urn:microsoft.com/office/officeart/2005/8/layout/process1"/>
    <dgm:cxn modelId="{D7867076-8472-4A1F-A223-0ABC0DCB2CD4}" srcId="{565F2F93-05F8-4B5B-928F-F9B523BED55B}" destId="{D9422885-F908-4953-A9B3-46209DAB320D}" srcOrd="0" destOrd="0" parTransId="{233035C8-4D1F-455F-B083-7CA5FA5EEC2B}" sibTransId="{0E577FB9-6835-4B56-AF3A-FB5A168981DA}"/>
    <dgm:cxn modelId="{3A46BC4E-EF68-426B-B2CA-BA7323BDABDB}" type="presOf" srcId="{565F2F93-05F8-4B5B-928F-F9B523BED55B}" destId="{38BA8DA6-DFD9-4D1B-ADE9-B928CFB02740}" srcOrd="0" destOrd="0" presId="urn:microsoft.com/office/officeart/2005/8/layout/process1"/>
    <dgm:cxn modelId="{9291200E-5188-47A8-89E7-C68997AFD382}" type="presOf" srcId="{0E577FB9-6835-4B56-AF3A-FB5A168981DA}" destId="{84A03D92-6190-4392-B4D0-BD8EB5405D6A}" srcOrd="0" destOrd="0" presId="urn:microsoft.com/office/officeart/2005/8/layout/process1"/>
    <dgm:cxn modelId="{92AAC205-ABF7-4CE0-94BA-DAF6FFC32472}" type="presOf" srcId="{D19FA2E2-ACE8-4BF8-B3A8-E67D89809AC9}" destId="{B4A2E1A6-1E0E-4B5B-B6C7-D11F526D5E29}" srcOrd="1" destOrd="0" presId="urn:microsoft.com/office/officeart/2005/8/layout/process1"/>
    <dgm:cxn modelId="{39A867F1-890D-41F1-BE8A-1E6134923ACF}" type="presParOf" srcId="{38BA8DA6-DFD9-4D1B-ADE9-B928CFB02740}" destId="{4074E878-610C-4BDB-8771-8A630FD6D821}" srcOrd="0" destOrd="0" presId="urn:microsoft.com/office/officeart/2005/8/layout/process1"/>
    <dgm:cxn modelId="{6E1D089B-2E54-4768-AA4B-80324015DDD7}" type="presParOf" srcId="{38BA8DA6-DFD9-4D1B-ADE9-B928CFB02740}" destId="{84A03D92-6190-4392-B4D0-BD8EB5405D6A}" srcOrd="1" destOrd="0" presId="urn:microsoft.com/office/officeart/2005/8/layout/process1"/>
    <dgm:cxn modelId="{780FF254-F24A-46CA-8A40-10C2297C73B1}" type="presParOf" srcId="{84A03D92-6190-4392-B4D0-BD8EB5405D6A}" destId="{F13D0043-4F07-43F0-8797-536809D3D19A}" srcOrd="0" destOrd="0" presId="urn:microsoft.com/office/officeart/2005/8/layout/process1"/>
    <dgm:cxn modelId="{7898AFA8-FB88-452E-AC23-16B3C268F0F6}" type="presParOf" srcId="{38BA8DA6-DFD9-4D1B-ADE9-B928CFB02740}" destId="{8AD8E826-0E8B-47CF-9998-5A2C04C10149}" srcOrd="2" destOrd="0" presId="urn:microsoft.com/office/officeart/2005/8/layout/process1"/>
    <dgm:cxn modelId="{14D5F9FD-5CD6-486F-9FED-5E3F7ED94078}" type="presParOf" srcId="{38BA8DA6-DFD9-4D1B-ADE9-B928CFB02740}" destId="{FB345C0C-AA59-43DF-937C-FAF1CEB9C589}" srcOrd="3" destOrd="0" presId="urn:microsoft.com/office/officeart/2005/8/layout/process1"/>
    <dgm:cxn modelId="{918238A7-76DE-4538-8B23-FB2AC65CF6EB}" type="presParOf" srcId="{FB345C0C-AA59-43DF-937C-FAF1CEB9C589}" destId="{B4A2E1A6-1E0E-4B5B-B6C7-D11F526D5E29}" srcOrd="0" destOrd="0" presId="urn:microsoft.com/office/officeart/2005/8/layout/process1"/>
    <dgm:cxn modelId="{46D1E7CF-3D94-46EF-A6F8-3DFE558F8FEE}" type="presParOf" srcId="{38BA8DA6-DFD9-4D1B-ADE9-B928CFB02740}" destId="{9F1FD443-B57E-4C53-AFEF-EB8FC7921F14}"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4E878-610C-4BDB-8771-8A630FD6D821}">
      <dsp:nvSpPr>
        <dsp:cNvPr id="0" name=""/>
        <dsp:cNvSpPr/>
      </dsp:nvSpPr>
      <dsp:spPr>
        <a:xfrm>
          <a:off x="8706" y="0"/>
          <a:ext cx="2602259" cy="67486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Data preprocessing</a:t>
          </a:r>
          <a:endParaRPr lang="en-US" sz="1900" kern="1200" dirty="0"/>
        </a:p>
      </dsp:txBody>
      <dsp:txXfrm>
        <a:off x="28472" y="19766"/>
        <a:ext cx="2562727" cy="635335"/>
      </dsp:txXfrm>
    </dsp:sp>
    <dsp:sp modelId="{84A03D92-6190-4392-B4D0-BD8EB5405D6A}">
      <dsp:nvSpPr>
        <dsp:cNvPr id="0" name=""/>
        <dsp:cNvSpPr/>
      </dsp:nvSpPr>
      <dsp:spPr>
        <a:xfrm>
          <a:off x="2871191" y="14753"/>
          <a:ext cx="551679" cy="64536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871191" y="143825"/>
        <a:ext cx="386175" cy="387216"/>
      </dsp:txXfrm>
    </dsp:sp>
    <dsp:sp modelId="{8AD8E826-0E8B-47CF-9998-5A2C04C10149}">
      <dsp:nvSpPr>
        <dsp:cNvPr id="0" name=""/>
        <dsp:cNvSpPr/>
      </dsp:nvSpPr>
      <dsp:spPr>
        <a:xfrm>
          <a:off x="3651869" y="0"/>
          <a:ext cx="2602259" cy="67486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Exploratory Data Analysis</a:t>
          </a:r>
          <a:endParaRPr lang="en-US" sz="1900" kern="1200" dirty="0"/>
        </a:p>
      </dsp:txBody>
      <dsp:txXfrm>
        <a:off x="3671635" y="19766"/>
        <a:ext cx="2562727" cy="635335"/>
      </dsp:txXfrm>
    </dsp:sp>
    <dsp:sp modelId="{FB345C0C-AA59-43DF-937C-FAF1CEB9C589}">
      <dsp:nvSpPr>
        <dsp:cNvPr id="0" name=""/>
        <dsp:cNvSpPr/>
      </dsp:nvSpPr>
      <dsp:spPr>
        <a:xfrm>
          <a:off x="6514355" y="14753"/>
          <a:ext cx="551679" cy="64536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514355" y="143825"/>
        <a:ext cx="386175" cy="387216"/>
      </dsp:txXfrm>
    </dsp:sp>
    <dsp:sp modelId="{9F1FD443-B57E-4C53-AFEF-EB8FC7921F14}">
      <dsp:nvSpPr>
        <dsp:cNvPr id="0" name=""/>
        <dsp:cNvSpPr/>
      </dsp:nvSpPr>
      <dsp:spPr>
        <a:xfrm>
          <a:off x="7295033" y="0"/>
          <a:ext cx="2602259" cy="67486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Feature Engineering</a:t>
          </a:r>
          <a:endParaRPr lang="en-US" sz="1900" kern="1200" dirty="0"/>
        </a:p>
      </dsp:txBody>
      <dsp:txXfrm>
        <a:off x="7314799" y="19766"/>
        <a:ext cx="2562727" cy="635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4E878-610C-4BDB-8771-8A630FD6D821}">
      <dsp:nvSpPr>
        <dsp:cNvPr id="0" name=""/>
        <dsp:cNvSpPr/>
      </dsp:nvSpPr>
      <dsp:spPr>
        <a:xfrm>
          <a:off x="8706" y="0"/>
          <a:ext cx="2602259" cy="67486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Model Training (CV Train data set)</a:t>
          </a:r>
          <a:endParaRPr lang="en-US" sz="1900" kern="1200" dirty="0"/>
        </a:p>
      </dsp:txBody>
      <dsp:txXfrm>
        <a:off x="28472" y="19766"/>
        <a:ext cx="2562727" cy="635335"/>
      </dsp:txXfrm>
    </dsp:sp>
    <dsp:sp modelId="{84A03D92-6190-4392-B4D0-BD8EB5405D6A}">
      <dsp:nvSpPr>
        <dsp:cNvPr id="0" name=""/>
        <dsp:cNvSpPr/>
      </dsp:nvSpPr>
      <dsp:spPr>
        <a:xfrm>
          <a:off x="2871191" y="14753"/>
          <a:ext cx="551679" cy="64536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871191" y="143825"/>
        <a:ext cx="386175" cy="387216"/>
      </dsp:txXfrm>
    </dsp:sp>
    <dsp:sp modelId="{8AD8E826-0E8B-47CF-9998-5A2C04C10149}">
      <dsp:nvSpPr>
        <dsp:cNvPr id="0" name=""/>
        <dsp:cNvSpPr/>
      </dsp:nvSpPr>
      <dsp:spPr>
        <a:xfrm>
          <a:off x="3651869" y="0"/>
          <a:ext cx="2602259" cy="67486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Model Evaluation (Validation data set)</a:t>
          </a:r>
          <a:endParaRPr lang="en-US" sz="1900" kern="1200" dirty="0"/>
        </a:p>
      </dsp:txBody>
      <dsp:txXfrm>
        <a:off x="3671635" y="19766"/>
        <a:ext cx="2562727" cy="635335"/>
      </dsp:txXfrm>
    </dsp:sp>
    <dsp:sp modelId="{FB345C0C-AA59-43DF-937C-FAF1CEB9C589}">
      <dsp:nvSpPr>
        <dsp:cNvPr id="0" name=""/>
        <dsp:cNvSpPr/>
      </dsp:nvSpPr>
      <dsp:spPr>
        <a:xfrm>
          <a:off x="6514355" y="14753"/>
          <a:ext cx="551679" cy="64536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514355" y="143825"/>
        <a:ext cx="386175" cy="387216"/>
      </dsp:txXfrm>
    </dsp:sp>
    <dsp:sp modelId="{9F1FD443-B57E-4C53-AFEF-EB8FC7921F14}">
      <dsp:nvSpPr>
        <dsp:cNvPr id="0" name=""/>
        <dsp:cNvSpPr/>
      </dsp:nvSpPr>
      <dsp:spPr>
        <a:xfrm>
          <a:off x="7295033" y="0"/>
          <a:ext cx="2602259" cy="67486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Calculate Cross Validation AUC</a:t>
          </a:r>
          <a:endParaRPr lang="en-US" sz="1900" kern="1200" dirty="0"/>
        </a:p>
      </dsp:txBody>
      <dsp:txXfrm>
        <a:off x="7314799" y="19766"/>
        <a:ext cx="2562727" cy="635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4E878-610C-4BDB-8771-8A630FD6D821}">
      <dsp:nvSpPr>
        <dsp:cNvPr id="0" name=""/>
        <dsp:cNvSpPr/>
      </dsp:nvSpPr>
      <dsp:spPr>
        <a:xfrm>
          <a:off x="8706" y="0"/>
          <a:ext cx="2602259" cy="67486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Model Fitting (Full train data)</a:t>
          </a:r>
          <a:endParaRPr lang="en-US" sz="1900" kern="1200" dirty="0"/>
        </a:p>
      </dsp:txBody>
      <dsp:txXfrm>
        <a:off x="28472" y="19766"/>
        <a:ext cx="2562727" cy="635335"/>
      </dsp:txXfrm>
    </dsp:sp>
    <dsp:sp modelId="{84A03D92-6190-4392-B4D0-BD8EB5405D6A}">
      <dsp:nvSpPr>
        <dsp:cNvPr id="0" name=""/>
        <dsp:cNvSpPr/>
      </dsp:nvSpPr>
      <dsp:spPr>
        <a:xfrm>
          <a:off x="2871191" y="14753"/>
          <a:ext cx="551679" cy="64536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871191" y="143825"/>
        <a:ext cx="386175" cy="387216"/>
      </dsp:txXfrm>
    </dsp:sp>
    <dsp:sp modelId="{8AD8E826-0E8B-47CF-9998-5A2C04C10149}">
      <dsp:nvSpPr>
        <dsp:cNvPr id="0" name=""/>
        <dsp:cNvSpPr/>
      </dsp:nvSpPr>
      <dsp:spPr>
        <a:xfrm>
          <a:off x="3651869" y="0"/>
          <a:ext cx="2602259" cy="67486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Predict (suing Test Data)</a:t>
          </a:r>
          <a:endParaRPr lang="en-US" sz="1900" kern="1200" dirty="0"/>
        </a:p>
      </dsp:txBody>
      <dsp:txXfrm>
        <a:off x="3671635" y="19766"/>
        <a:ext cx="2562727" cy="635335"/>
      </dsp:txXfrm>
    </dsp:sp>
    <dsp:sp modelId="{FB345C0C-AA59-43DF-937C-FAF1CEB9C589}">
      <dsp:nvSpPr>
        <dsp:cNvPr id="0" name=""/>
        <dsp:cNvSpPr/>
      </dsp:nvSpPr>
      <dsp:spPr>
        <a:xfrm>
          <a:off x="6514355" y="14753"/>
          <a:ext cx="551679" cy="645360"/>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514355" y="143825"/>
        <a:ext cx="386175" cy="387216"/>
      </dsp:txXfrm>
    </dsp:sp>
    <dsp:sp modelId="{9F1FD443-B57E-4C53-AFEF-EB8FC7921F14}">
      <dsp:nvSpPr>
        <dsp:cNvPr id="0" name=""/>
        <dsp:cNvSpPr/>
      </dsp:nvSpPr>
      <dsp:spPr>
        <a:xfrm>
          <a:off x="7295033" y="0"/>
          <a:ext cx="2602259" cy="674867"/>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Create Submission File</a:t>
          </a:r>
          <a:endParaRPr lang="en-US" sz="1900" kern="1200" dirty="0"/>
        </a:p>
      </dsp:txBody>
      <dsp:txXfrm>
        <a:off x="7314799" y="19766"/>
        <a:ext cx="2562727" cy="6353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2" y="2675118"/>
            <a:ext cx="8791575" cy="2387600"/>
          </a:xfrm>
        </p:spPr>
        <p:txBody>
          <a:bodyPr>
            <a:normAutofit fontScale="90000"/>
          </a:bodyPr>
          <a:lstStyle/>
          <a:p>
            <a:pPr algn="ctr"/>
            <a:r>
              <a:rPr lang="en-US" dirty="0" smtClean="0"/>
              <a:t>Analyticity</a:t>
            </a:r>
            <a:br>
              <a:rPr lang="en-US" dirty="0" smtClean="0"/>
            </a:br>
            <a:r>
              <a:rPr lang="en-US" dirty="0" smtClean="0"/>
              <a:t/>
            </a:r>
            <a:br>
              <a:rPr lang="en-US" dirty="0" smtClean="0"/>
            </a:br>
            <a:r>
              <a:rPr lang="en-US" dirty="0" smtClean="0"/>
              <a:t>Team name: Lit_City</a:t>
            </a:r>
            <a:br>
              <a:rPr lang="en-US" dirty="0" smtClean="0"/>
            </a:br>
            <a:r>
              <a:rPr lang="en-US" dirty="0" smtClean="0"/>
              <a:t>PROBLEM: BANK LOAN DEFAULTER DETECTION PROBLEM</a:t>
            </a:r>
            <a:br>
              <a:rPr lang="en-US" dirty="0" smtClean="0"/>
            </a:br>
            <a:r>
              <a:rPr lang="en-US" dirty="0" smtClean="0"/>
              <a:t>software used: Ipython (jupyter notebook</a:t>
            </a:r>
            <a:br>
              <a:rPr lang="en-US" dirty="0" smtClean="0"/>
            </a:br>
            <a:endParaRPr lang="en-US" dirty="0"/>
          </a:p>
        </p:txBody>
      </p:sp>
      <p:sp>
        <p:nvSpPr>
          <p:cNvPr id="3" name="Subtitle 2"/>
          <p:cNvSpPr>
            <a:spLocks noGrp="1"/>
          </p:cNvSpPr>
          <p:nvPr>
            <p:ph type="subTitle" idx="1"/>
          </p:nvPr>
        </p:nvSpPr>
        <p:spPr>
          <a:xfrm>
            <a:off x="1876423" y="5146167"/>
            <a:ext cx="8791575" cy="1030346"/>
          </a:xfrm>
        </p:spPr>
        <p:txBody>
          <a:bodyPr/>
          <a:lstStyle/>
          <a:p>
            <a:r>
              <a:rPr lang="en-US" dirty="0" smtClean="0"/>
              <a:t>TEAM MEMBERS:ABHISHEK PAUL</a:t>
            </a:r>
          </a:p>
          <a:p>
            <a:r>
              <a:rPr lang="en-US" dirty="0"/>
              <a:t> </a:t>
            </a:r>
            <a:r>
              <a:rPr lang="en-US" dirty="0" smtClean="0"/>
              <a:t>                       SIVASIS JENA</a:t>
            </a:r>
            <a:endParaRPr lang="en-US" dirty="0"/>
          </a:p>
        </p:txBody>
      </p:sp>
    </p:spTree>
    <p:extLst>
      <p:ext uri="{BB962C8B-B14F-4D97-AF65-F5344CB8AC3E}">
        <p14:creationId xmlns:p14="http://schemas.microsoft.com/office/powerpoint/2010/main" val="97105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93630"/>
            <a:ext cx="9905999" cy="5132717"/>
          </a:xfrm>
        </p:spPr>
        <p:txBody>
          <a:bodyPr/>
          <a:lstStyle/>
          <a:p>
            <a:r>
              <a:rPr lang="en-US" u="sng" dirty="0" err="1" smtClean="0">
                <a:solidFill>
                  <a:srgbClr val="FF0000"/>
                </a:solidFill>
              </a:rPr>
              <a:t>RandomForest</a:t>
            </a:r>
            <a:r>
              <a:rPr lang="en-US" u="sng" dirty="0" smtClean="0">
                <a:solidFill>
                  <a:srgbClr val="FF0000"/>
                </a:solidFill>
              </a:rPr>
              <a:t> </a:t>
            </a:r>
            <a:r>
              <a:rPr lang="en-US" u="sng" dirty="0">
                <a:solidFill>
                  <a:srgbClr val="FF0000"/>
                </a:solidFill>
              </a:rPr>
              <a:t>classifier:</a:t>
            </a:r>
            <a:r>
              <a:rPr lang="en-US" dirty="0">
                <a:solidFill>
                  <a:schemeClr val="bg1">
                    <a:lumMod val="95000"/>
                    <a:lumOff val="5000"/>
                  </a:schemeClr>
                </a:solidFill>
              </a:rPr>
              <a:t> Trained with features without </a:t>
            </a:r>
            <a:r>
              <a:rPr lang="en-US" dirty="0" smtClean="0">
                <a:solidFill>
                  <a:schemeClr val="bg1">
                    <a:lumMod val="95000"/>
                    <a:lumOff val="5000"/>
                  </a:schemeClr>
                </a:solidFill>
              </a:rPr>
              <a:t>PCA</a:t>
            </a:r>
          </a:p>
          <a:p>
            <a:pPr marL="0" indent="0">
              <a:buNone/>
            </a:pPr>
            <a:r>
              <a:rPr lang="en-US" dirty="0" smtClean="0">
                <a:solidFill>
                  <a:schemeClr val="bg1">
                    <a:lumMod val="95000"/>
                    <a:lumOff val="5000"/>
                  </a:schemeClr>
                </a:solidFill>
              </a:rPr>
              <a:t>                                    Using </a:t>
            </a:r>
            <a:r>
              <a:rPr lang="en-US" dirty="0" err="1" smtClean="0">
                <a:solidFill>
                  <a:schemeClr val="bg1">
                    <a:lumMod val="95000"/>
                    <a:lumOff val="5000"/>
                  </a:schemeClr>
                </a:solidFill>
              </a:rPr>
              <a:t>model_selection</a:t>
            </a:r>
            <a:r>
              <a:rPr lang="en-US" dirty="0" smtClean="0">
                <a:solidFill>
                  <a:schemeClr val="bg1">
                    <a:lumMod val="95000"/>
                    <a:lumOff val="5000"/>
                  </a:schemeClr>
                </a:solidFill>
              </a:rPr>
              <a:t> and pruning at tree length=100</a:t>
            </a:r>
            <a:endParaRPr lang="en-US" dirty="0">
              <a:solidFill>
                <a:schemeClr val="bg1">
                  <a:lumMod val="95000"/>
                  <a:lumOff val="5000"/>
                </a:schemeClr>
              </a:solidFill>
            </a:endParaRPr>
          </a:p>
          <a:p>
            <a:pPr marL="0" indent="0">
              <a:buNone/>
            </a:pPr>
            <a:endParaRPr lang="en-US" dirty="0" smtClean="0">
              <a:solidFill>
                <a:schemeClr val="bg1">
                  <a:lumMod val="95000"/>
                  <a:lumOff val="5000"/>
                </a:schemeClr>
              </a:solidFill>
            </a:endParaRPr>
          </a:p>
          <a:p>
            <a:pPr marL="0" indent="0">
              <a:buNone/>
            </a:pPr>
            <a:endParaRPr lang="en-US" dirty="0">
              <a:solidFill>
                <a:schemeClr val="bg1">
                  <a:lumMod val="95000"/>
                  <a:lumOff val="5000"/>
                </a:schemeClr>
              </a:solidFill>
            </a:endParaRPr>
          </a:p>
          <a:p>
            <a:r>
              <a:rPr lang="en-US" u="sng" dirty="0" smtClean="0">
                <a:solidFill>
                  <a:srgbClr val="FF0000"/>
                </a:solidFill>
              </a:rPr>
              <a:t>AdaBoost </a:t>
            </a:r>
            <a:r>
              <a:rPr lang="en-US" u="sng" dirty="0">
                <a:solidFill>
                  <a:srgbClr val="FF0000"/>
                </a:solidFill>
              </a:rPr>
              <a:t>classifier:</a:t>
            </a:r>
            <a:r>
              <a:rPr lang="en-US" dirty="0">
                <a:solidFill>
                  <a:schemeClr val="bg1">
                    <a:lumMod val="95000"/>
                    <a:lumOff val="5000"/>
                  </a:schemeClr>
                </a:solidFill>
              </a:rPr>
              <a:t> Trained with features without PCA</a:t>
            </a:r>
          </a:p>
          <a:p>
            <a:pPr marL="0" indent="0">
              <a:buNone/>
            </a:pPr>
            <a:endParaRPr lang="en-US" dirty="0" smtClean="0">
              <a:solidFill>
                <a:schemeClr val="bg1">
                  <a:lumMod val="95000"/>
                  <a:lumOff val="5000"/>
                </a:schemeClr>
              </a:solidFill>
            </a:endParaRPr>
          </a:p>
          <a:p>
            <a:pPr marL="0" indent="0">
              <a:buNone/>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465" y="4048088"/>
            <a:ext cx="4141985" cy="69644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464" y="2147977"/>
            <a:ext cx="4015815" cy="718292"/>
          </a:xfrm>
          <a:prstGeom prst="rect">
            <a:avLst/>
          </a:prstGeom>
        </p:spPr>
      </p:pic>
    </p:spTree>
    <p:extLst>
      <p:ext uri="{BB962C8B-B14F-4D97-AF65-F5344CB8AC3E}">
        <p14:creationId xmlns:p14="http://schemas.microsoft.com/office/powerpoint/2010/main" val="204637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28136"/>
            <a:ext cx="9905999" cy="4963065"/>
          </a:xfrm>
        </p:spPr>
        <p:txBody>
          <a:bodyPr>
            <a:normAutofit fontScale="92500" lnSpcReduction="20000"/>
          </a:bodyPr>
          <a:lstStyle/>
          <a:p>
            <a:r>
              <a:rPr lang="en-US" u="sng" dirty="0" smtClean="0">
                <a:solidFill>
                  <a:srgbClr val="FF0000"/>
                </a:solidFill>
              </a:rPr>
              <a:t>Gradient Boosting </a:t>
            </a:r>
            <a:r>
              <a:rPr lang="en-US" u="sng" dirty="0">
                <a:solidFill>
                  <a:srgbClr val="FF0000"/>
                </a:solidFill>
              </a:rPr>
              <a:t>classifier:</a:t>
            </a:r>
            <a:r>
              <a:rPr lang="en-US" dirty="0">
                <a:solidFill>
                  <a:schemeClr val="bg1">
                    <a:lumMod val="95000"/>
                    <a:lumOff val="5000"/>
                  </a:schemeClr>
                </a:solidFill>
              </a:rPr>
              <a:t> Trained with features without PCA</a:t>
            </a:r>
          </a:p>
          <a:p>
            <a:endParaRPr lang="en-US" dirty="0" smtClean="0"/>
          </a:p>
          <a:p>
            <a:pPr marL="0" indent="0">
              <a:buNone/>
            </a:pPr>
            <a:endParaRPr lang="en-US" dirty="0" smtClean="0"/>
          </a:p>
          <a:p>
            <a:pPr marL="0" indent="0">
              <a:buNone/>
            </a:pPr>
            <a:endParaRPr lang="en-US" dirty="0"/>
          </a:p>
          <a:p>
            <a:pPr marL="0" indent="0">
              <a:buNone/>
            </a:pPr>
            <a:endParaRPr lang="en-US" sz="1800" dirty="0" smtClean="0"/>
          </a:p>
          <a:p>
            <a:pPr marL="0" indent="0">
              <a:buNone/>
            </a:pPr>
            <a:r>
              <a:rPr lang="en-US" sz="1800" dirty="0" smtClean="0"/>
              <a:t>After parameter tuning that has been clearly mentioned in our code and taking only the top five features form feature selection ranking and using our domain knowledge in order to avoid over fitting our scores using </a:t>
            </a:r>
            <a:r>
              <a:rPr lang="en-US" sz="1800" dirty="0" err="1" smtClean="0"/>
              <a:t>GradientBoosting</a:t>
            </a:r>
            <a:r>
              <a:rPr lang="en-US" sz="1800" dirty="0" smtClean="0"/>
              <a:t> were:</a:t>
            </a:r>
          </a:p>
          <a:p>
            <a:pPr marL="0" indent="0">
              <a:buNone/>
            </a:pPr>
            <a:endParaRPr lang="en-US" dirty="0" smtClean="0"/>
          </a:p>
          <a:p>
            <a:pPr marL="0" indent="0">
              <a:buNone/>
            </a:pPr>
            <a:endParaRPr lang="en-US" dirty="0" smtClean="0"/>
          </a:p>
          <a:p>
            <a:pPr marL="0" indent="0">
              <a:buNone/>
            </a:pPr>
            <a:r>
              <a:rPr lang="en-US" sz="1900" dirty="0" smtClean="0"/>
              <a:t>From our test data the probability of getting a Defaulter was 21.057% and that a non defaulter was 78.943%</a:t>
            </a:r>
            <a:endParaRPr lang="en-US" sz="19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74" y="2047478"/>
            <a:ext cx="4768688" cy="89412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74" y="3955247"/>
            <a:ext cx="4751142" cy="822313"/>
          </a:xfrm>
          <a:prstGeom prst="rect">
            <a:avLst/>
          </a:prstGeom>
        </p:spPr>
      </p:pic>
    </p:spTree>
    <p:extLst>
      <p:ext uri="{BB962C8B-B14F-4D97-AF65-F5344CB8AC3E}">
        <p14:creationId xmlns:p14="http://schemas.microsoft.com/office/powerpoint/2010/main" val="273568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AND MODEL SELECTION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observed that PCA can increase model accuracy, cross validation score and AUC ROC only for simple models. It performs worse for Ensembles.</a:t>
            </a:r>
          </a:p>
          <a:p>
            <a:r>
              <a:rPr lang="en-US" dirty="0" smtClean="0"/>
              <a:t>Using ensembles gives superior results both in terms of cross validation and AUC ROC. But as we can see that </a:t>
            </a:r>
            <a:r>
              <a:rPr lang="en-US" dirty="0" err="1" smtClean="0"/>
              <a:t>RandomForest</a:t>
            </a:r>
            <a:r>
              <a:rPr lang="en-US" dirty="0" smtClean="0"/>
              <a:t> classifier even after pruning at 100</a:t>
            </a:r>
            <a:r>
              <a:rPr lang="en-US" baseline="30000" dirty="0" smtClean="0"/>
              <a:t>th</a:t>
            </a:r>
            <a:r>
              <a:rPr lang="en-US" dirty="0" smtClean="0"/>
              <a:t> branch gives 100% accuracy which is clearly indicating that its overfitting the model.</a:t>
            </a:r>
          </a:p>
          <a:p>
            <a:r>
              <a:rPr lang="en-US" dirty="0" smtClean="0"/>
              <a:t>Though AdaBoost classifier performs well as compared to </a:t>
            </a:r>
            <a:r>
              <a:rPr lang="en-US" dirty="0" err="1" smtClean="0"/>
              <a:t>RandomForest</a:t>
            </a:r>
            <a:r>
              <a:rPr lang="en-US" dirty="0" smtClean="0"/>
              <a:t>, But the best CV score and without overfitting the data was exhibited by Gradient Boosting Classifier. </a:t>
            </a:r>
          </a:p>
          <a:p>
            <a:r>
              <a:rPr lang="en-US" dirty="0" smtClean="0"/>
              <a:t>Also, the models performed best when all the features were taken into consideration.</a:t>
            </a:r>
            <a:endParaRPr lang="en-US" dirty="0"/>
          </a:p>
          <a:p>
            <a:endParaRPr lang="en-US" dirty="0"/>
          </a:p>
        </p:txBody>
      </p:sp>
    </p:spTree>
    <p:extLst>
      <p:ext uri="{BB962C8B-B14F-4D97-AF65-F5344CB8AC3E}">
        <p14:creationId xmlns:p14="http://schemas.microsoft.com/office/powerpoint/2010/main" val="371678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The goal of the credit default detection problem is to help borrowers make better financial decisions and also to enable lenders to predict when a borrower is in financial distress and thus they can make prior arrangements to address this problem quantifiably. This can also help Investors holding stakes in securities like that of mortgage based securities to differentiate between general and sub-prime loans and thus determine the return on investment.  </a:t>
            </a:r>
            <a:endParaRPr lang="en-US" dirty="0"/>
          </a:p>
        </p:txBody>
      </p:sp>
    </p:spTree>
    <p:extLst>
      <p:ext uri="{BB962C8B-B14F-4D97-AF65-F5344CB8AC3E}">
        <p14:creationId xmlns:p14="http://schemas.microsoft.com/office/powerpoint/2010/main" val="203274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TRAINING DATASET: </a:t>
            </a:r>
          </a:p>
          <a:p>
            <a:pPr marL="0" indent="0">
              <a:buNone/>
            </a:pPr>
            <a:r>
              <a:rPr lang="en-US" dirty="0"/>
              <a:t> </a:t>
            </a:r>
            <a:r>
              <a:rPr lang="en-US" dirty="0" smtClean="0"/>
              <a:t>     FEATURES: 14</a:t>
            </a:r>
          </a:p>
          <a:p>
            <a:pPr marL="0" indent="0">
              <a:buNone/>
            </a:pPr>
            <a:r>
              <a:rPr lang="en-US" dirty="0"/>
              <a:t> </a:t>
            </a:r>
            <a:r>
              <a:rPr lang="en-US" dirty="0" smtClean="0"/>
              <a:t>     LENGTH OF TRAINING DATASET: 3576</a:t>
            </a:r>
          </a:p>
          <a:p>
            <a:pPr marL="0" indent="0">
              <a:buNone/>
            </a:pPr>
            <a:r>
              <a:rPr lang="en-US" dirty="0"/>
              <a:t> </a:t>
            </a:r>
            <a:r>
              <a:rPr lang="en-US" dirty="0" smtClean="0"/>
              <a:t>     NUMBER OF DEFAULTERS IN DATASET: 707 (19.77%)</a:t>
            </a:r>
          </a:p>
          <a:p>
            <a:pPr marL="0" indent="0">
              <a:buNone/>
            </a:pPr>
            <a:r>
              <a:rPr lang="en-US" dirty="0"/>
              <a:t> </a:t>
            </a:r>
            <a:r>
              <a:rPr lang="en-US" dirty="0" smtClean="0"/>
              <a:t>     NUMBER OF NON-DEFAULTERS: 2869</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855" y="2097088"/>
            <a:ext cx="1728727" cy="32901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897" y="4020344"/>
            <a:ext cx="4191677" cy="2578864"/>
          </a:xfrm>
          <a:prstGeom prst="rect">
            <a:avLst/>
          </a:prstGeom>
        </p:spPr>
      </p:pic>
    </p:spTree>
    <p:extLst>
      <p:ext uri="{BB962C8B-B14F-4D97-AF65-F5344CB8AC3E}">
        <p14:creationId xmlns:p14="http://schemas.microsoft.com/office/powerpoint/2010/main" val="156154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we followed:</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5568605"/>
              </p:ext>
            </p:extLst>
          </p:nvPr>
        </p:nvGraphicFramePr>
        <p:xfrm>
          <a:off x="1141412" y="2249488"/>
          <a:ext cx="9905999" cy="67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p:nvGrpSpPr>
        <p:grpSpPr>
          <a:xfrm rot="5400000">
            <a:off x="5818570" y="3218464"/>
            <a:ext cx="551679" cy="645360"/>
            <a:chOff x="6514355" y="14753"/>
            <a:chExt cx="551679" cy="645360"/>
          </a:xfrm>
          <a:scene3d>
            <a:camera prst="orthographicFront">
              <a:rot lat="0" lon="0" rev="0"/>
            </a:camera>
            <a:lightRig rig="contrasting" dir="t">
              <a:rot lat="0" lon="0" rev="1200000"/>
            </a:lightRig>
          </a:scene3d>
        </p:grpSpPr>
        <p:sp>
          <p:nvSpPr>
            <p:cNvPr id="9" name="Right Arrow 8"/>
            <p:cNvSpPr/>
            <p:nvPr/>
          </p:nvSpPr>
          <p:spPr>
            <a:xfrm>
              <a:off x="6514355" y="14753"/>
              <a:ext cx="551679" cy="645360"/>
            </a:xfrm>
            <a:prstGeom prst="rightArrow">
              <a:avLst>
                <a:gd name="adj1" fmla="val 60000"/>
                <a:gd name="adj2" fmla="val 50000"/>
              </a:avLst>
            </a:prstGeom>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Right Arrow 4"/>
            <p:cNvSpPr/>
            <p:nvPr/>
          </p:nvSpPr>
          <p:spPr>
            <a:xfrm>
              <a:off x="6514355" y="143825"/>
              <a:ext cx="386175" cy="387216"/>
            </a:xfrm>
            <a:prstGeom prst="rect">
              <a:avLst/>
            </a:prstGeom>
            <a:sp3d z="-182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p:txBody>
        </p:sp>
      </p:grpSp>
      <p:graphicFrame>
        <p:nvGraphicFramePr>
          <p:cNvPr id="14" name="Content Placeholder 3"/>
          <p:cNvGraphicFramePr>
            <a:graphicFrameLocks/>
          </p:cNvGraphicFramePr>
          <p:nvPr>
            <p:extLst>
              <p:ext uri="{D42A27DB-BD31-4B8C-83A1-F6EECF244321}">
                <p14:modId xmlns:p14="http://schemas.microsoft.com/office/powerpoint/2010/main" val="2658847672"/>
              </p:ext>
            </p:extLst>
          </p:nvPr>
        </p:nvGraphicFramePr>
        <p:xfrm>
          <a:off x="1141411" y="3989148"/>
          <a:ext cx="9905999" cy="6748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5" name="Group 14"/>
          <p:cNvGrpSpPr/>
          <p:nvPr/>
        </p:nvGrpSpPr>
        <p:grpSpPr>
          <a:xfrm rot="5400000">
            <a:off x="5818570" y="4938537"/>
            <a:ext cx="551679" cy="645360"/>
            <a:chOff x="6514355" y="14753"/>
            <a:chExt cx="551679" cy="645360"/>
          </a:xfrm>
          <a:scene3d>
            <a:camera prst="orthographicFront">
              <a:rot lat="0" lon="0" rev="0"/>
            </a:camera>
            <a:lightRig rig="contrasting" dir="t">
              <a:rot lat="0" lon="0" rev="1200000"/>
            </a:lightRig>
          </a:scene3d>
        </p:grpSpPr>
        <p:sp>
          <p:nvSpPr>
            <p:cNvPr id="16" name="Right Arrow 15"/>
            <p:cNvSpPr/>
            <p:nvPr/>
          </p:nvSpPr>
          <p:spPr>
            <a:xfrm>
              <a:off x="6514355" y="14753"/>
              <a:ext cx="551679" cy="645360"/>
            </a:xfrm>
            <a:prstGeom prst="rightArrow">
              <a:avLst>
                <a:gd name="adj1" fmla="val 60000"/>
                <a:gd name="adj2" fmla="val 50000"/>
              </a:avLst>
            </a:prstGeom>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4"/>
            <p:cNvSpPr/>
            <p:nvPr/>
          </p:nvSpPr>
          <p:spPr>
            <a:xfrm>
              <a:off x="6514355" y="143825"/>
              <a:ext cx="386175" cy="387216"/>
            </a:xfrm>
            <a:prstGeom prst="rect">
              <a:avLst/>
            </a:prstGeom>
            <a:sp3d z="-182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p:txBody>
        </p:sp>
      </p:grpSp>
      <p:graphicFrame>
        <p:nvGraphicFramePr>
          <p:cNvPr id="18" name="Content Placeholder 3"/>
          <p:cNvGraphicFramePr>
            <a:graphicFrameLocks/>
          </p:cNvGraphicFramePr>
          <p:nvPr>
            <p:extLst>
              <p:ext uri="{D42A27DB-BD31-4B8C-83A1-F6EECF244321}">
                <p14:modId xmlns:p14="http://schemas.microsoft.com/office/powerpoint/2010/main" val="3628813333"/>
              </p:ext>
            </p:extLst>
          </p:nvPr>
        </p:nvGraphicFramePr>
        <p:xfrm>
          <a:off x="1141409" y="5689675"/>
          <a:ext cx="9905999" cy="6748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72199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Exploratory data analysis and feature engineering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600" dirty="0" smtClean="0"/>
              <a:t>In this initial phase: </a:t>
            </a:r>
          </a:p>
          <a:p>
            <a:pPr marL="0" indent="0" algn="just">
              <a:buNone/>
            </a:pPr>
            <a:r>
              <a:rPr lang="en-US" sz="1600" u="sng" dirty="0" smtClean="0"/>
              <a:t>Data preprocessing</a:t>
            </a:r>
            <a:r>
              <a:rPr lang="en-US" sz="1600" dirty="0" smtClean="0"/>
              <a:t>:</a:t>
            </a:r>
          </a:p>
          <a:p>
            <a:pPr algn="just"/>
            <a:r>
              <a:rPr lang="en-US" sz="1600" dirty="0" smtClean="0"/>
              <a:t>We stored the data into pandas DataFrame and separated the variables used for prediction from the variable to be predicted.</a:t>
            </a:r>
          </a:p>
          <a:p>
            <a:pPr algn="just"/>
            <a:r>
              <a:rPr lang="en-US" sz="1600" dirty="0" smtClean="0"/>
              <a:t>We imputed the missing values in the data with the medians from the data available at each column because the mean would have given outliers values in columns of binary data and also there is significant skew-ness in the data.</a:t>
            </a:r>
          </a:p>
          <a:p>
            <a:pPr marL="0" indent="0" algn="just">
              <a:buNone/>
            </a:pPr>
            <a:r>
              <a:rPr lang="en-US" sz="1600" u="sng" dirty="0" smtClean="0"/>
              <a:t>Exploratory data analysis:</a:t>
            </a:r>
          </a:p>
          <a:p>
            <a:pPr algn="just"/>
            <a:r>
              <a:rPr lang="en-US" sz="1600" dirty="0" smtClean="0"/>
              <a:t>Outlier detection with the help of Tukey IQR revealed that the ‘AMOUNT’, ‘DUE_MORTGAGE’ AND ‘VALUES’ feature had a significant number of outliers.</a:t>
            </a:r>
          </a:p>
          <a:p>
            <a:pPr algn="just"/>
            <a:r>
              <a:rPr lang="en-US" sz="1600" dirty="0" smtClean="0"/>
              <a:t>Instead of removing the outliers we instead normalized these features using log-normal transformation.</a:t>
            </a:r>
          </a:p>
          <a:p>
            <a:pPr marL="0" indent="0" algn="just">
              <a:buNone/>
            </a:pPr>
            <a:endParaRPr lang="en-US" u="sng" dirty="0" smtClean="0"/>
          </a:p>
          <a:p>
            <a:pPr algn="just"/>
            <a:endParaRPr lang="en-US" dirty="0" smtClean="0"/>
          </a:p>
          <a:p>
            <a:pPr marL="0" indent="0" algn="just">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327" y="2249487"/>
            <a:ext cx="1455420" cy="777240"/>
          </a:xfrm>
          <a:prstGeom prst="rect">
            <a:avLst/>
          </a:prstGeom>
        </p:spPr>
      </p:pic>
      <p:sp>
        <p:nvSpPr>
          <p:cNvPr id="5" name="TextBox 4"/>
          <p:cNvSpPr txBox="1"/>
          <p:nvPr/>
        </p:nvSpPr>
        <p:spPr>
          <a:xfrm>
            <a:off x="7864264" y="1803956"/>
            <a:ext cx="3183147" cy="369332"/>
          </a:xfrm>
          <a:prstGeom prst="rect">
            <a:avLst/>
          </a:prstGeom>
          <a:noFill/>
        </p:spPr>
        <p:txBody>
          <a:bodyPr wrap="square" rtlCol="0">
            <a:spAutoFit/>
          </a:bodyPr>
          <a:lstStyle/>
          <a:p>
            <a:r>
              <a:rPr lang="en-US" dirty="0" smtClean="0"/>
              <a:t>Missing data in each feature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3380" y="5190400"/>
            <a:ext cx="1783691" cy="1201601"/>
          </a:xfrm>
          <a:prstGeom prst="rect">
            <a:avLst/>
          </a:prstGeom>
        </p:spPr>
      </p:pic>
      <p:sp>
        <p:nvSpPr>
          <p:cNvPr id="7" name="TextBox 6"/>
          <p:cNvSpPr txBox="1"/>
          <p:nvPr/>
        </p:nvSpPr>
        <p:spPr>
          <a:xfrm>
            <a:off x="9943380" y="6392001"/>
            <a:ext cx="1953436" cy="276999"/>
          </a:xfrm>
          <a:prstGeom prst="rect">
            <a:avLst/>
          </a:prstGeom>
          <a:noFill/>
        </p:spPr>
        <p:txBody>
          <a:bodyPr wrap="square" rtlCol="0">
            <a:spAutoFit/>
          </a:bodyPr>
          <a:lstStyle/>
          <a:p>
            <a:r>
              <a:rPr lang="en-US" sz="1200" dirty="0" smtClean="0"/>
              <a:t>AMOUNT HISTOGRASM</a:t>
            </a:r>
            <a:endParaRPr lang="en-US" sz="1200" dirty="0"/>
          </a:p>
        </p:txBody>
      </p:sp>
    </p:spTree>
    <p:extLst>
      <p:ext uri="{BB962C8B-B14F-4D97-AF65-F5344CB8AC3E}">
        <p14:creationId xmlns:p14="http://schemas.microsoft.com/office/powerpoint/2010/main" val="57609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38687"/>
            <a:ext cx="9905999" cy="4652514"/>
          </a:xfrm>
        </p:spPr>
        <p:txBody>
          <a:bodyPr/>
          <a:lstStyle/>
          <a:p>
            <a:pPr marL="0" indent="0">
              <a:buNone/>
            </a:pPr>
            <a:r>
              <a:rPr lang="en-US" u="sng" dirty="0" smtClean="0"/>
              <a:t>Feature engineering:</a:t>
            </a:r>
          </a:p>
          <a:p>
            <a:r>
              <a:rPr lang="en-US" dirty="0" smtClean="0"/>
              <a:t>We started by doing PRINCIPAL COMPONENT ANALYSIS on the features which reduced the features from 14 to 13. Without normalizing some of the features which contained outliers, the PCA compressed the number of features to 5 but it did not give significant improvement to the models’ AUC ROC and Cross Validation score. </a:t>
            </a:r>
          </a:p>
          <a:p>
            <a:r>
              <a:rPr lang="en-US" dirty="0" smtClean="0"/>
              <a:t>We ranked features according to their importance and significance.</a:t>
            </a:r>
          </a:p>
          <a:p>
            <a:pPr marL="0" indent="0">
              <a:buNone/>
            </a:pPr>
            <a:r>
              <a:rPr lang="en-US" dirty="0"/>
              <a:t> </a:t>
            </a:r>
            <a:r>
              <a:rPr lang="en-US" dirty="0" smtClean="0"/>
              <a:t>   But the models performed best when all the features were</a:t>
            </a:r>
          </a:p>
          <a:p>
            <a:pPr marL="0" indent="0">
              <a:buNone/>
            </a:pPr>
            <a:r>
              <a:rPr lang="en-US" dirty="0"/>
              <a:t> </a:t>
            </a:r>
            <a:r>
              <a:rPr lang="en-US" dirty="0" smtClean="0"/>
              <a:t>   taken into consideration. </a:t>
            </a:r>
          </a:p>
          <a:p>
            <a:endParaRPr lang="en-US" dirty="0" smtClean="0"/>
          </a:p>
          <a:p>
            <a:endParaRPr lang="en-US" dirty="0" smtClean="0"/>
          </a:p>
          <a:p>
            <a:endParaRPr lang="en-US" u="sng" dirty="0" smtClean="0"/>
          </a:p>
          <a:p>
            <a:endParaRPr lang="en-US"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213" y="4549283"/>
            <a:ext cx="1859280" cy="2072640"/>
          </a:xfrm>
          <a:prstGeom prst="rect">
            <a:avLst/>
          </a:prstGeom>
        </p:spPr>
      </p:pic>
    </p:spTree>
    <p:extLst>
      <p:ext uri="{BB962C8B-B14F-4D97-AF65-F5344CB8AC3E}">
        <p14:creationId xmlns:p14="http://schemas.microsoft.com/office/powerpoint/2010/main" val="371550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AND TRAINING</a:t>
            </a:r>
            <a:endParaRPr lang="en-US" dirty="0"/>
          </a:p>
        </p:txBody>
      </p:sp>
      <p:sp>
        <p:nvSpPr>
          <p:cNvPr id="3" name="Content Placeholder 2"/>
          <p:cNvSpPr>
            <a:spLocks noGrp="1"/>
          </p:cNvSpPr>
          <p:nvPr>
            <p:ph idx="1"/>
          </p:nvPr>
        </p:nvSpPr>
        <p:spPr/>
        <p:txBody>
          <a:bodyPr/>
          <a:lstStyle/>
          <a:p>
            <a:pPr marL="0" indent="0">
              <a:buNone/>
            </a:pPr>
            <a:r>
              <a:rPr lang="en-US" dirty="0" smtClean="0"/>
              <a:t>We trained our data using various classifiers. Therefore, in this phase we checked the model accuracy in 10-Fold CV and AUC ROC score. Here we have represented only the best score obtained from using or without using PCA</a:t>
            </a:r>
          </a:p>
          <a:p>
            <a:pPr marL="0" indent="0">
              <a:buNone/>
            </a:pPr>
            <a:r>
              <a:rPr lang="en-US" u="sng" dirty="0" smtClean="0">
                <a:solidFill>
                  <a:srgbClr val="FF0000"/>
                </a:solidFill>
              </a:rPr>
              <a:t>Logistic Regression:</a:t>
            </a:r>
            <a:r>
              <a:rPr lang="en-US" dirty="0" smtClean="0">
                <a:solidFill>
                  <a:schemeClr val="bg1">
                    <a:lumMod val="95000"/>
                    <a:lumOff val="5000"/>
                  </a:schemeClr>
                </a:solidFill>
              </a:rPr>
              <a:t> Trained with features obtained after PCA</a:t>
            </a:r>
            <a:endParaRPr lang="en-US" u="sng" dirty="0" smtClean="0">
              <a:solidFill>
                <a:srgbClr val="FF0000"/>
              </a:solidFill>
            </a:endParaRPr>
          </a:p>
          <a:p>
            <a:pPr marL="0" indent="0">
              <a:buNone/>
            </a:pPr>
            <a:endParaRPr lang="en-US" u="sng" dirty="0" smtClean="0">
              <a:solidFill>
                <a:srgbClr val="FF0000"/>
              </a:solidFill>
            </a:endParaRPr>
          </a:p>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4582639"/>
            <a:ext cx="5076826" cy="964145"/>
          </a:xfrm>
          <a:prstGeom prst="rect">
            <a:avLst/>
          </a:prstGeom>
        </p:spPr>
      </p:pic>
    </p:spTree>
    <p:extLst>
      <p:ext uri="{BB962C8B-B14F-4D97-AF65-F5344CB8AC3E}">
        <p14:creationId xmlns:p14="http://schemas.microsoft.com/office/powerpoint/2010/main" val="341723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97147"/>
            <a:ext cx="9905999" cy="4894054"/>
          </a:xfrm>
        </p:spPr>
        <p:txBody>
          <a:bodyPr/>
          <a:lstStyle/>
          <a:p>
            <a:r>
              <a:rPr lang="en-US" u="sng" dirty="0" smtClean="0">
                <a:solidFill>
                  <a:srgbClr val="FF0000"/>
                </a:solidFill>
              </a:rPr>
              <a:t>Naïve Bayes classifier:</a:t>
            </a:r>
            <a:r>
              <a:rPr lang="en-US" dirty="0" smtClean="0">
                <a:solidFill>
                  <a:schemeClr val="bg1">
                    <a:lumMod val="95000"/>
                    <a:lumOff val="5000"/>
                  </a:schemeClr>
                </a:solidFill>
              </a:rPr>
              <a:t> </a:t>
            </a:r>
            <a:r>
              <a:rPr lang="en-US" dirty="0">
                <a:solidFill>
                  <a:schemeClr val="bg1">
                    <a:lumMod val="95000"/>
                    <a:lumOff val="5000"/>
                  </a:schemeClr>
                </a:solidFill>
              </a:rPr>
              <a:t>Trained with features </a:t>
            </a:r>
            <a:r>
              <a:rPr lang="en-US" dirty="0" smtClean="0">
                <a:solidFill>
                  <a:schemeClr val="bg1">
                    <a:lumMod val="95000"/>
                    <a:lumOff val="5000"/>
                  </a:schemeClr>
                </a:solidFill>
              </a:rPr>
              <a:t>without PCA</a:t>
            </a:r>
          </a:p>
          <a:p>
            <a:pPr marL="0" indent="0">
              <a:buNone/>
            </a:pPr>
            <a:endParaRPr lang="en-US" dirty="0" smtClean="0">
              <a:solidFill>
                <a:schemeClr val="bg1">
                  <a:lumMod val="95000"/>
                  <a:lumOff val="5000"/>
                </a:schemeClr>
              </a:solidFill>
            </a:endParaRPr>
          </a:p>
          <a:p>
            <a:pPr marL="0" indent="0">
              <a:buNone/>
            </a:pPr>
            <a:endParaRPr lang="en-US" u="sng" dirty="0">
              <a:solidFill>
                <a:srgbClr val="FF0000"/>
              </a:solidFill>
            </a:endParaRPr>
          </a:p>
          <a:p>
            <a:pPr marL="0" indent="0">
              <a:buNone/>
            </a:pPr>
            <a:endParaRPr lang="en-US" dirty="0" smtClean="0"/>
          </a:p>
          <a:p>
            <a:r>
              <a:rPr lang="en-US" u="sng" dirty="0" smtClean="0">
                <a:solidFill>
                  <a:srgbClr val="FF0000"/>
                </a:solidFill>
              </a:rPr>
              <a:t>Decision Tree classifier</a:t>
            </a:r>
            <a:r>
              <a:rPr lang="en-US" u="sng" dirty="0">
                <a:solidFill>
                  <a:srgbClr val="FF0000"/>
                </a:solidFill>
              </a:rPr>
              <a:t>:</a:t>
            </a:r>
            <a:r>
              <a:rPr lang="en-US" dirty="0">
                <a:solidFill>
                  <a:schemeClr val="bg1">
                    <a:lumMod val="95000"/>
                    <a:lumOff val="5000"/>
                  </a:schemeClr>
                </a:solidFill>
              </a:rPr>
              <a:t> Trained with features </a:t>
            </a:r>
            <a:r>
              <a:rPr lang="en-US" dirty="0" smtClean="0">
                <a:solidFill>
                  <a:schemeClr val="bg1">
                    <a:lumMod val="95000"/>
                    <a:lumOff val="5000"/>
                  </a:schemeClr>
                </a:solidFill>
              </a:rPr>
              <a:t>obtained after </a:t>
            </a:r>
            <a:r>
              <a:rPr lang="en-US" dirty="0">
                <a:solidFill>
                  <a:schemeClr val="bg1">
                    <a:lumMod val="95000"/>
                    <a:lumOff val="5000"/>
                  </a:schemeClr>
                </a:solidFill>
              </a:rPr>
              <a:t>PCA</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002" y="1786673"/>
            <a:ext cx="3781263" cy="69773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002" y="4279706"/>
            <a:ext cx="4135630" cy="706361"/>
          </a:xfrm>
          <a:prstGeom prst="rect">
            <a:avLst/>
          </a:prstGeom>
        </p:spPr>
      </p:pic>
    </p:spTree>
    <p:extLst>
      <p:ext uri="{BB962C8B-B14F-4D97-AF65-F5344CB8AC3E}">
        <p14:creationId xmlns:p14="http://schemas.microsoft.com/office/powerpoint/2010/main" val="275987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ensembles</a:t>
            </a:r>
            <a:endParaRPr lang="en-US" dirty="0"/>
          </a:p>
        </p:txBody>
      </p:sp>
      <p:sp>
        <p:nvSpPr>
          <p:cNvPr id="3" name="Content Placeholder 2"/>
          <p:cNvSpPr>
            <a:spLocks noGrp="1"/>
          </p:cNvSpPr>
          <p:nvPr>
            <p:ph idx="1"/>
          </p:nvPr>
        </p:nvSpPr>
        <p:spPr/>
        <p:txBody>
          <a:bodyPr>
            <a:normAutofit/>
          </a:bodyPr>
          <a:lstStyle/>
          <a:p>
            <a:r>
              <a:rPr lang="en-US" sz="1800" b="1" dirty="0"/>
              <a:t>Ensemble methods</a:t>
            </a:r>
            <a:r>
              <a:rPr lang="en-US" sz="1800" dirty="0"/>
              <a:t> are </a:t>
            </a:r>
            <a:r>
              <a:rPr lang="en-US" sz="1800" b="1" dirty="0"/>
              <a:t>learning</a:t>
            </a:r>
            <a:r>
              <a:rPr lang="en-US" sz="1800" dirty="0"/>
              <a:t> algorithms that construct a. set of classifiers and then classify new data points by taking a (weighted) vote of their predictions. The original </a:t>
            </a:r>
            <a:r>
              <a:rPr lang="en-US" sz="1800" b="1" dirty="0"/>
              <a:t>ensemble method</a:t>
            </a:r>
            <a:r>
              <a:rPr lang="en-US" sz="1800" dirty="0"/>
              <a:t> is Bayesian aver- aging, but more recent algorithms include error-correcting output coding, Bagging, and boosting</a:t>
            </a:r>
            <a:r>
              <a:rPr lang="en-US" sz="1800" dirty="0" smtClean="0"/>
              <a:t>.</a:t>
            </a:r>
          </a:p>
          <a:p>
            <a:r>
              <a:rPr lang="en-US" sz="1800" dirty="0" smtClean="0"/>
              <a:t>Some of the ensembles that we have used are Random forest, AdaBoost</a:t>
            </a:r>
            <a:r>
              <a:rPr lang="en-US" sz="1800" dirty="0"/>
              <a:t> </a:t>
            </a:r>
            <a:r>
              <a:rPr lang="en-US" sz="1800" dirty="0" smtClean="0"/>
              <a:t>and Gradient Boosting.</a:t>
            </a:r>
          </a:p>
          <a:p>
            <a:r>
              <a:rPr lang="en-US" sz="1800" u="sng" dirty="0" smtClean="0">
                <a:solidFill>
                  <a:srgbClr val="FF0000"/>
                </a:solidFill>
              </a:rPr>
              <a:t>Bagging and Decision Tree classifier</a:t>
            </a:r>
            <a:r>
              <a:rPr lang="en-US" sz="1800" u="sng" dirty="0">
                <a:solidFill>
                  <a:srgbClr val="FF0000"/>
                </a:solidFill>
              </a:rPr>
              <a:t>:</a:t>
            </a:r>
            <a:r>
              <a:rPr lang="en-US" sz="1800" dirty="0">
                <a:solidFill>
                  <a:schemeClr val="bg1">
                    <a:lumMod val="95000"/>
                    <a:lumOff val="5000"/>
                  </a:schemeClr>
                </a:solidFill>
              </a:rPr>
              <a:t> Trained with features without </a:t>
            </a:r>
            <a:r>
              <a:rPr lang="en-US" sz="1800" dirty="0" smtClean="0">
                <a:solidFill>
                  <a:schemeClr val="bg1">
                    <a:lumMod val="95000"/>
                    <a:lumOff val="5000"/>
                  </a:schemeClr>
                </a:solidFill>
              </a:rPr>
              <a:t>PCA</a:t>
            </a:r>
          </a:p>
          <a:p>
            <a:pPr marL="0" indent="0">
              <a:buNone/>
            </a:pPr>
            <a:endParaRPr lang="en-US" sz="1800" dirty="0">
              <a:solidFill>
                <a:schemeClr val="bg1">
                  <a:lumMod val="95000"/>
                  <a:lumOff val="5000"/>
                </a:schemeClr>
              </a:solidFill>
            </a:endParaRPr>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62" y="4627783"/>
            <a:ext cx="4108542" cy="798231"/>
          </a:xfrm>
          <a:prstGeom prst="rect">
            <a:avLst/>
          </a:prstGeom>
        </p:spPr>
      </p:pic>
    </p:spTree>
    <p:extLst>
      <p:ext uri="{BB962C8B-B14F-4D97-AF65-F5344CB8AC3E}">
        <p14:creationId xmlns:p14="http://schemas.microsoft.com/office/powerpoint/2010/main" val="1577832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455</TotalTime>
  <Words>669</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Analyticity  Team name: Lit_City PROBLEM: BANK LOAN DEFAULTER DETECTION PROBLEM software used: Ipython (jupyter notebook </vt:lpstr>
      <vt:lpstr>INTRODUCTION</vt:lpstr>
      <vt:lpstr>Dataset</vt:lpstr>
      <vt:lpstr>The process we followed: </vt:lpstr>
      <vt:lpstr>Data preprocessing, Exploratory data analysis and feature engineering </vt:lpstr>
      <vt:lpstr>PowerPoint Presentation</vt:lpstr>
      <vt:lpstr>MODEL SELECTION AND TRAINING</vt:lpstr>
      <vt:lpstr>PowerPoint Presentation</vt:lpstr>
      <vt:lpstr>Using ensembles</vt:lpstr>
      <vt:lpstr>PowerPoint Presentation</vt:lpstr>
      <vt:lpstr>PowerPoint Presentation</vt:lpstr>
      <vt:lpstr>OBSERVATION AND MODEL SELECTION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Analyticity  Team name: Lit_City PROBLEM: BANK LOAN DEFAULTER DETECTION PROBLEM</dc:title>
  <dc:creator>Abhishek Paul</dc:creator>
  <cp:lastModifiedBy>Abhishek Paul</cp:lastModifiedBy>
  <cp:revision>31</cp:revision>
  <dcterms:created xsi:type="dcterms:W3CDTF">2018-02-16T08:50:22Z</dcterms:created>
  <dcterms:modified xsi:type="dcterms:W3CDTF">2018-02-17T04:49:44Z</dcterms:modified>
</cp:coreProperties>
</file>