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906000" cy="6858000" type="A4"/>
  <p:notesSz cx="6797675" cy="9926638"/>
  <p:embeddedFontLst>
    <p:embeddedFont>
      <p:font typeface="Calibri" panose="020F0502020204030204" pitchFamily="34" charset="0"/>
      <p:regular r:id="rId81"/>
      <p:bold r:id="rId82"/>
      <p:italic r:id="rId83"/>
      <p:boldItalic r:id="rId84"/>
    </p:embeddedFont>
    <p:embeddedFont>
      <p:font typeface="Georgia" panose="02040502050405020303" pitchFamily="18" charset="0"/>
      <p:regular r:id="rId85"/>
      <p:bold r:id="rId86"/>
      <p:italic r:id="rId87"/>
      <p:boldItalic r:id="rId88"/>
    </p:embeddedFont>
    <p:embeddedFont>
      <p:font typeface="Quattrocento Sans" panose="020B0604020202020204" charset="0"/>
      <p:regular r:id="rId89"/>
      <p:bold r:id="rId90"/>
      <p:italic r:id="rId91"/>
      <p:boldItalic r:id="rId92"/>
    </p:embeddedFont>
    <p:embeddedFont>
      <p:font typeface="Trebuchet MS" panose="020B0603020202020204" pitchFamily="34" charset="0"/>
      <p:regular r:id="rId93"/>
      <p:bold r:id="rId94"/>
      <p:italic r:id="rId95"/>
      <p:boldItalic r:id="rId96"/>
    </p:embeddedFont>
    <p:embeddedFont>
      <p:font typeface="Verdana" panose="020B0604030504040204" pitchFamily="34"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80">
          <p15:clr>
            <a:srgbClr val="000000"/>
          </p15:clr>
        </p15:guide>
        <p15:guide id="2" pos="3072">
          <p15:clr>
            <a:srgbClr val="000000"/>
          </p15:clr>
        </p15:guide>
      </p15:sldGuideLst>
    </p:ext>
    <p:ext uri="{2D200454-40CA-4A62-9FC3-DE9A4176ACB9}">
      <p15:notesGuideLst xmlns:p15="http://schemas.microsoft.com/office/powerpoint/2012/main">
        <p15:guide id="1" orient="horz" pos="3126">
          <p15:clr>
            <a:srgbClr val="000000"/>
          </p15:clr>
        </p15:guide>
        <p15:guide id="2" pos="2141">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382" y="72"/>
      </p:cViewPr>
      <p:guideLst>
        <p:guide orient="horz" pos="1680"/>
        <p:guide pos="307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font" Target="fonts/font10.fntdata"/><Relationship Id="rId95" Type="http://schemas.openxmlformats.org/officeDocument/2006/relationships/font" Target="fonts/font1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font" Target="fonts/font5.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font" Target="fonts/font19.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7.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3.fntdata"/><Relationship Id="rId98"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4812" cy="496887"/>
          </a:xfrm>
          <a:prstGeom prst="rect">
            <a:avLst/>
          </a:prstGeom>
          <a:noFill/>
          <a:ln>
            <a:noFill/>
          </a:ln>
        </p:spPr>
        <p:txBody>
          <a:bodyPr spcFirstLastPara="1" wrap="square" lIns="91325" tIns="45650" rIns="91325" bIns="4565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52862" y="0"/>
            <a:ext cx="2944812" cy="496887"/>
          </a:xfrm>
          <a:prstGeom prst="rect">
            <a:avLst/>
          </a:prstGeom>
          <a:noFill/>
          <a:ln>
            <a:noFill/>
          </a:ln>
        </p:spPr>
        <p:txBody>
          <a:bodyPr spcFirstLastPara="1" wrap="square" lIns="91325" tIns="45650" rIns="91325" bIns="4565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6462" y="4718050"/>
            <a:ext cx="4984750" cy="4464050"/>
          </a:xfrm>
          <a:prstGeom prst="rect">
            <a:avLst/>
          </a:prstGeom>
          <a:noFill/>
          <a:ln>
            <a:noFill/>
          </a:ln>
        </p:spPr>
        <p:txBody>
          <a:bodyPr spcFirstLastPara="1" wrap="square" lIns="91325" tIns="45650" rIns="91325" bIns="456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429750"/>
            <a:ext cx="2944812" cy="496887"/>
          </a:xfrm>
          <a:prstGeom prst="rect">
            <a:avLst/>
          </a:prstGeom>
          <a:noFill/>
          <a:ln>
            <a:noFill/>
          </a:ln>
        </p:spPr>
        <p:txBody>
          <a:bodyPr spcFirstLastPara="1" wrap="square" lIns="91325" tIns="45650" rIns="91325" bIns="4565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52862" y="9429750"/>
            <a:ext cx="2944812" cy="496887"/>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p:nvPr/>
        </p:nvSpPr>
        <p:spPr>
          <a:xfrm>
            <a:off x="0" y="0"/>
            <a:ext cx="2944812" cy="496887"/>
          </a:xfrm>
          <a:prstGeom prst="rect">
            <a:avLst/>
          </a:prstGeom>
          <a:noFill/>
          <a:ln>
            <a:noFill/>
          </a:ln>
        </p:spPr>
        <p:txBody>
          <a:bodyPr spcFirstLastPara="1" wrap="square" lIns="91325" tIns="45650" rIns="91325" bIns="4565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lec00-outline</a:t>
            </a:r>
            <a:endParaRPr/>
          </a:p>
        </p:txBody>
      </p:sp>
      <p:sp>
        <p:nvSpPr>
          <p:cNvPr id="86" name="Google Shape;86;p1:notes"/>
          <p:cNvSpPr txBox="1"/>
          <p:nvPr/>
        </p:nvSpPr>
        <p:spPr>
          <a:xfrm>
            <a:off x="3852862" y="0"/>
            <a:ext cx="2944812" cy="496887"/>
          </a:xfrm>
          <a:prstGeom prst="rect">
            <a:avLst/>
          </a:prstGeom>
          <a:noFill/>
          <a:ln>
            <a:noFill/>
          </a:ln>
        </p:spPr>
        <p:txBody>
          <a:bodyPr spcFirstLastPara="1" wrap="square" lIns="91325" tIns="45650" rIns="91325" bIns="45650" anchor="t"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US" sz="1200" b="0" i="0" u="none" strike="noStrike" cap="none">
                <a:solidFill>
                  <a:srgbClr val="000000"/>
                </a:solidFill>
                <a:latin typeface="Times New Roman"/>
                <a:ea typeface="Times New Roman"/>
                <a:cs typeface="Times New Roman"/>
                <a:sym typeface="Times New Roman"/>
              </a:rPr>
              <a:t>*</a:t>
            </a:r>
            <a:endParaRPr/>
          </a:p>
        </p:txBody>
      </p:sp>
      <p:sp>
        <p:nvSpPr>
          <p:cNvPr id="87" name="Google Shape;87;p1:notes"/>
          <p:cNvSpPr txBox="1"/>
          <p:nvPr/>
        </p:nvSpPr>
        <p:spPr>
          <a:xfrm>
            <a:off x="3852862" y="9429750"/>
            <a:ext cx="2944812" cy="496887"/>
          </a:xfrm>
          <a:prstGeom prst="rect">
            <a:avLst/>
          </a:prstGeom>
          <a:noFill/>
          <a:ln>
            <a:noFill/>
          </a:ln>
        </p:spPr>
        <p:txBody>
          <a:bodyPr spcFirstLastPara="1" wrap="square" lIns="91325" tIns="45650" rIns="91325" bIns="4565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88" name="Google Shape;88;p1: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1:notes"/>
          <p:cNvSpPr txBox="1">
            <a:spLocks noGrp="1"/>
          </p:cNvSpPr>
          <p:nvPr>
            <p:ph type="body" idx="1"/>
          </p:nvPr>
        </p:nvSpPr>
        <p:spPr>
          <a:xfrm>
            <a:off x="906462" y="4718050"/>
            <a:ext cx="4984750" cy="4464050"/>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7: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31" name="Google Shape;231;p17: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39" name="Google Shape;239;p18: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9: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59" name="Google Shape;259;p19: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67" name="Google Shape;267;p20: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75" name="Google Shape;275;p21: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01" name="Google Shape;301;p24: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09" name="Google Shape;309;p25: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26" name="Google Shape;326;p27: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34" name="Google Shape;334;p28: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9: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42" name="Google Shape;342;p29: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0: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50" name="Google Shape;350;p30: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1: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58" name="Google Shape;358;p31: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2: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66" name="Google Shape;366;p32: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3: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74" name="Google Shape;374;p33: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4: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82" name="Google Shape;382;p34: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5: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90" name="Google Shape;390;p35: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6: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398" name="Google Shape;398;p36: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7: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406" name="Google Shape;406;p37: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8: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414" name="Google Shape;414;p38: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9: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422" name="Google Shape;422;p39: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0: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430" name="Google Shape;430;p40: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1: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438" name="Google Shape;438;p41: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p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p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3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906462" y="4718050"/>
            <a:ext cx="4984750" cy="4464050"/>
          </a:xfrm>
          <a:prstGeom prst="rect">
            <a:avLst/>
          </a:prstGeom>
        </p:spPr>
        <p:txBody>
          <a:bodyPr spcFirstLastPara="1" wrap="square" lIns="91325" tIns="45650" rIns="91325" bIns="4565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712787" y="744537"/>
            <a:ext cx="5375275"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742950" y="2130425"/>
            <a:ext cx="84201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320"/>
              </a:spcBef>
              <a:spcAft>
                <a:spcPts val="0"/>
              </a:spcAft>
              <a:buClr>
                <a:schemeClr val="dk1"/>
              </a:buClr>
              <a:buSzPts val="1600"/>
              <a:buFont typeface="Times New Roman"/>
              <a:buNone/>
              <a:defRPr/>
            </a:lvl3pPr>
            <a:lvl4pPr lvl="3" algn="ctr">
              <a:spcBef>
                <a:spcPts val="280"/>
              </a:spcBef>
              <a:spcAft>
                <a:spcPts val="0"/>
              </a:spcAft>
              <a:buClr>
                <a:schemeClr val="dk1"/>
              </a:buClr>
              <a:buSzPts val="1400"/>
              <a:buFont typeface="Times New Roman"/>
              <a:buNone/>
              <a:defRPr/>
            </a:lvl4pPr>
            <a:lvl5pPr lvl="4" algn="ctr">
              <a:spcBef>
                <a:spcPts val="240"/>
              </a:spcBef>
              <a:spcAft>
                <a:spcPts val="0"/>
              </a:spcAft>
              <a:buClr>
                <a:schemeClr val="dk1"/>
              </a:buClr>
              <a:buSzPts val="1200"/>
              <a:buFont typeface="Times New Roman"/>
              <a:buNone/>
              <a:defRPr/>
            </a:lvl5pPr>
            <a:lvl6pPr lvl="5" algn="ctr">
              <a:spcBef>
                <a:spcPts val="240"/>
              </a:spcBef>
              <a:spcAft>
                <a:spcPts val="0"/>
              </a:spcAft>
              <a:buClr>
                <a:schemeClr val="dk1"/>
              </a:buClr>
              <a:buSzPts val="1200"/>
              <a:buFont typeface="Times New Roman"/>
              <a:buNone/>
              <a:defRPr/>
            </a:lvl6pPr>
            <a:lvl7pPr lvl="6" algn="ctr">
              <a:spcBef>
                <a:spcPts val="240"/>
              </a:spcBef>
              <a:spcAft>
                <a:spcPts val="0"/>
              </a:spcAft>
              <a:buClr>
                <a:schemeClr val="dk1"/>
              </a:buClr>
              <a:buSzPts val="1200"/>
              <a:buFont typeface="Times New Roman"/>
              <a:buNone/>
              <a:defRPr/>
            </a:lvl7pPr>
            <a:lvl8pPr lvl="7" algn="ctr">
              <a:spcBef>
                <a:spcPts val="240"/>
              </a:spcBef>
              <a:spcAft>
                <a:spcPts val="0"/>
              </a:spcAft>
              <a:buClr>
                <a:schemeClr val="dk1"/>
              </a:buClr>
              <a:buSzPts val="1200"/>
              <a:buFont typeface="Times New Roman"/>
              <a:buNone/>
              <a:defRPr/>
            </a:lvl8pPr>
            <a:lvl9pPr lvl="8" algn="ctr">
              <a:spcBef>
                <a:spcPts val="240"/>
              </a:spcBef>
              <a:spcAft>
                <a:spcPts val="0"/>
              </a:spcAft>
              <a:buClr>
                <a:schemeClr val="dk1"/>
              </a:buClr>
              <a:buSzPts val="1200"/>
              <a:buFont typeface="Times New Roman"/>
              <a:buNone/>
              <a:defRPr/>
            </a:lvl9pPr>
          </a:lstStyle>
          <a:p>
            <a:endParaRPr/>
          </a:p>
        </p:txBody>
      </p:sp>
      <p:sp>
        <p:nvSpPr>
          <p:cNvPr id="18" name="Google Shape;18;p2"/>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381000" y="1219200"/>
            <a:ext cx="4610100" cy="5105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74" name="Google Shape;74;p11"/>
          <p:cNvSpPr txBox="1">
            <a:spLocks noGrp="1"/>
          </p:cNvSpPr>
          <p:nvPr>
            <p:ph type="body" idx="2"/>
          </p:nvPr>
        </p:nvSpPr>
        <p:spPr>
          <a:xfrm>
            <a:off x="5143500" y="1219200"/>
            <a:ext cx="4610100" cy="51054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75" name="Google Shape;75;p11"/>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82638" y="4406900"/>
            <a:ext cx="84201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82638" y="2906713"/>
            <a:ext cx="84201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81" name="Google Shape;81;p12"/>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rot="5400000">
            <a:off x="5495925" y="2066925"/>
            <a:ext cx="6172200" cy="23431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txBox="1">
            <a:spLocks noGrp="1"/>
          </p:cNvSpPr>
          <p:nvPr>
            <p:ph type="body" idx="1"/>
          </p:nvPr>
        </p:nvSpPr>
        <p:spPr>
          <a:xfrm rot="5400000">
            <a:off x="733425" y="-200025"/>
            <a:ext cx="6172200" cy="68770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5"/>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6"/>
          <p:cNvSpPr txBox="1">
            <a:spLocks noGrp="1"/>
          </p:cNvSpPr>
          <p:nvPr>
            <p:ph type="body" idx="1"/>
          </p:nvPr>
        </p:nvSpPr>
        <p:spPr>
          <a:xfrm rot="5400000">
            <a:off x="2514600" y="-914400"/>
            <a:ext cx="5105400" cy="9372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941513" y="4800600"/>
            <a:ext cx="59436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7"/>
          <p:cNvSpPr>
            <a:spLocks noGrp="1"/>
          </p:cNvSpPr>
          <p:nvPr>
            <p:ph type="pic" idx="2"/>
          </p:nvPr>
        </p:nvSpPr>
        <p:spPr>
          <a:xfrm>
            <a:off x="1941513" y="612775"/>
            <a:ext cx="5943600" cy="4114800"/>
          </a:xfrm>
          <a:prstGeom prst="rect">
            <a:avLst/>
          </a:prstGeom>
          <a:noFill/>
          <a:ln>
            <a:noFill/>
          </a:ln>
        </p:spPr>
      </p:sp>
      <p:sp>
        <p:nvSpPr>
          <p:cNvPr id="47" name="Google Shape;47;p7"/>
          <p:cNvSpPr txBox="1">
            <a:spLocks noGrp="1"/>
          </p:cNvSpPr>
          <p:nvPr>
            <p:ph type="body" idx="1"/>
          </p:nvPr>
        </p:nvSpPr>
        <p:spPr>
          <a:xfrm>
            <a:off x="1941513" y="5367338"/>
            <a:ext cx="59436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48" name="Google Shape;48;p7"/>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495300" y="273050"/>
            <a:ext cx="3259138"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8"/>
          <p:cNvSpPr txBox="1">
            <a:spLocks noGrp="1"/>
          </p:cNvSpPr>
          <p:nvPr>
            <p:ph type="body" idx="1"/>
          </p:nvPr>
        </p:nvSpPr>
        <p:spPr>
          <a:xfrm>
            <a:off x="3873500" y="273050"/>
            <a:ext cx="553720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54" name="Google Shape;54;p8"/>
          <p:cNvSpPr txBox="1">
            <a:spLocks noGrp="1"/>
          </p:cNvSpPr>
          <p:nvPr>
            <p:ph type="body" idx="2"/>
          </p:nvPr>
        </p:nvSpPr>
        <p:spPr>
          <a:xfrm>
            <a:off x="495300" y="1435100"/>
            <a:ext cx="3259138"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55" name="Google Shape;55;p8"/>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9"/>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95300" y="1535113"/>
            <a:ext cx="437673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5" name="Google Shape;65;p10"/>
          <p:cNvSpPr txBox="1">
            <a:spLocks noGrp="1"/>
          </p:cNvSpPr>
          <p:nvPr>
            <p:ph type="body" idx="2"/>
          </p:nvPr>
        </p:nvSpPr>
        <p:spPr>
          <a:xfrm>
            <a:off x="495300" y="2174875"/>
            <a:ext cx="437673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6" name="Google Shape;66;p10"/>
          <p:cNvSpPr txBox="1">
            <a:spLocks noGrp="1"/>
          </p:cNvSpPr>
          <p:nvPr>
            <p:ph type="body" idx="3"/>
          </p:nvPr>
        </p:nvSpPr>
        <p:spPr>
          <a:xfrm>
            <a:off x="5032375" y="1535113"/>
            <a:ext cx="437832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67" name="Google Shape;67;p10"/>
          <p:cNvSpPr txBox="1">
            <a:spLocks noGrp="1"/>
          </p:cNvSpPr>
          <p:nvPr>
            <p:ph type="body" idx="4"/>
          </p:nvPr>
        </p:nvSpPr>
        <p:spPr>
          <a:xfrm>
            <a:off x="5032375" y="2174875"/>
            <a:ext cx="437832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68" name="Google Shape;68;p10"/>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800"/>
              <a:buFont typeface="Times New Roman"/>
              <a:buNone/>
              <a:defRPr sz="8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3200" b="1"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3pPr>
            <a:lvl4pPr marL="1828800" marR="0" lvl="3" indent="-317500" algn="l" rtl="0">
              <a:spcBef>
                <a:spcPts val="280"/>
              </a:spcBef>
              <a:spcAft>
                <a:spcPts val="0"/>
              </a:spcAft>
              <a:buClr>
                <a:schemeClr val="dk1"/>
              </a:buClr>
              <a:buSzPts val="1400"/>
              <a:buFont typeface="Times New Roman"/>
              <a:buChar char="–"/>
              <a:defRPr sz="1400" b="0" i="0" u="none" strike="noStrike" cap="none">
                <a:solidFill>
                  <a:schemeClr val="dk1"/>
                </a:solidFill>
                <a:latin typeface="Times New Roman"/>
                <a:ea typeface="Times New Roman"/>
                <a:cs typeface="Times New Roman"/>
                <a:sym typeface="Times New Roman"/>
              </a:defRPr>
            </a:lvl4pPr>
            <a:lvl5pPr marL="2286000" marR="0" lvl="4"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2743200" marR="0" lvl="5"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3200400" marR="0" lvl="6"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3657600" marR="0" lvl="7"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4114800" marR="0" lvl="8"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381000" y="6477000"/>
            <a:ext cx="2063750" cy="228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cludehelp.com/basics/popular-high-level-programming-languages.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quiz.geeksforgeeks.org/toc-finite-automata-introduction/"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7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CS416 Compiler Design</a:t>
            </a:r>
            <a:endParaRPr/>
          </a:p>
        </p:txBody>
      </p:sp>
      <p:sp>
        <p:nvSpPr>
          <p:cNvPr id="92" name="Google Shape;92;p1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1</a:t>
            </a:fld>
            <a:endParaRPr/>
          </a:p>
        </p:txBody>
      </p:sp>
      <p:sp>
        <p:nvSpPr>
          <p:cNvPr id="93" name="Google Shape;93;p13"/>
          <p:cNvSpPr txBox="1">
            <a:spLocks noGrp="1"/>
          </p:cNvSpPr>
          <p:nvPr>
            <p:ph type="ctrTitle"/>
          </p:nvPr>
        </p:nvSpPr>
        <p:spPr>
          <a:xfrm>
            <a:off x="762000" y="1981200"/>
            <a:ext cx="8382000" cy="1447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 18CSC304J-Compiler Design</a:t>
            </a:r>
            <a:endParaRPr/>
          </a:p>
        </p:txBody>
      </p:sp>
      <p:sp>
        <p:nvSpPr>
          <p:cNvPr id="94" name="Google Shape;94;p13"/>
          <p:cNvSpPr txBox="1">
            <a:spLocks noGrp="1"/>
          </p:cNvSpPr>
          <p:nvPr>
            <p:ph type="subTitle" idx="1"/>
          </p:nvPr>
        </p:nvSpPr>
        <p:spPr>
          <a:xfrm>
            <a:off x="1524000" y="3886200"/>
            <a:ext cx="69342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lvl="0" indent="0" algn="ctr"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77" name="Google Shape;177;p2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10</a:t>
            </a:fld>
            <a:endParaRPr/>
          </a:p>
        </p:txBody>
      </p:sp>
      <p:sp>
        <p:nvSpPr>
          <p:cNvPr id="178" name="Google Shape;178;p2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Other Applications</a:t>
            </a:r>
            <a:endParaRPr/>
          </a:p>
        </p:txBody>
      </p:sp>
      <p:sp>
        <p:nvSpPr>
          <p:cNvPr id="179" name="Google Shape;179;p2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addition to the development of a compiler, the techniques used in compiler design can be applicable to many problems in computer science.</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Techniques used in a lexical analyzer can be used in text editors, information retrieval system, and pattern recognition programs.</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Techniques used in a parser can be used in a query processing system such as SQL.</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Many software having a complex front-end may need techniques used  in compiler design.</a:t>
            </a:r>
            <a:endParaRPr/>
          </a:p>
          <a:p>
            <a:pPr marL="1143000" lvl="2" indent="-228600" algn="l" rtl="0">
              <a:lnSpc>
                <a:spcPct val="100000"/>
              </a:lnSpc>
              <a:spcBef>
                <a:spcPts val="320"/>
              </a:spcBef>
              <a:spcAft>
                <a:spcPts val="0"/>
              </a:spcAft>
              <a:buClr>
                <a:schemeClr val="dk1"/>
              </a:buClr>
              <a:buSzPts val="1600"/>
              <a:buFont typeface="Times New Roman"/>
              <a:buChar char="•"/>
            </a:pPr>
            <a:r>
              <a:rPr lang="en-US" sz="1600" b="0" i="0" u="none">
                <a:solidFill>
                  <a:schemeClr val="dk1"/>
                </a:solidFill>
                <a:latin typeface="Times New Roman"/>
                <a:ea typeface="Times New Roman"/>
                <a:cs typeface="Times New Roman"/>
                <a:sym typeface="Times New Roman"/>
              </a:rPr>
              <a:t>A symbolic equation solver which takes an equation as input. That program should parse           the given input equation.</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Most of the techniques used in compiler design  can be used in Natural Language Processing (NLP) systems.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85" name="Google Shape;185;p2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11</a:t>
            </a:fld>
            <a:endParaRPr/>
          </a:p>
        </p:txBody>
      </p:sp>
      <p:sp>
        <p:nvSpPr>
          <p:cNvPr id="186" name="Google Shape;186;p2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Analysis-Synthesis model of compilation</a:t>
            </a:r>
            <a:endParaRPr/>
          </a:p>
        </p:txBody>
      </p:sp>
      <p:sp>
        <p:nvSpPr>
          <p:cNvPr id="187" name="Google Shape;187;p23"/>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There are two major parts of a compiler: </a:t>
            </a:r>
            <a:r>
              <a:rPr lang="en-US" sz="2400" b="1" i="0" u="none">
                <a:solidFill>
                  <a:schemeClr val="dk1"/>
                </a:solidFill>
                <a:latin typeface="Times New Roman"/>
                <a:ea typeface="Times New Roman"/>
                <a:cs typeface="Times New Roman"/>
                <a:sym typeface="Times New Roman"/>
              </a:rPr>
              <a:t>Analysis</a:t>
            </a:r>
            <a:r>
              <a:rPr lang="en-US" sz="2400" b="0" i="0" u="none">
                <a:solidFill>
                  <a:schemeClr val="dk1"/>
                </a:solidFill>
                <a:latin typeface="Times New Roman"/>
                <a:ea typeface="Times New Roman"/>
                <a:cs typeface="Times New Roman"/>
                <a:sym typeface="Times New Roman"/>
              </a:rPr>
              <a:t> and </a:t>
            </a:r>
            <a:r>
              <a:rPr lang="en-US" sz="2400" b="1" i="0" u="none">
                <a:solidFill>
                  <a:schemeClr val="dk1"/>
                </a:solidFill>
                <a:latin typeface="Times New Roman"/>
                <a:ea typeface="Times New Roman"/>
                <a:cs typeface="Times New Roman"/>
                <a:sym typeface="Times New Roman"/>
              </a:rPr>
              <a:t>Synthesis</a:t>
            </a:r>
            <a:endParaRPr/>
          </a:p>
          <a:p>
            <a:pPr marL="342900" lvl="0" indent="-190500" algn="l" rtl="0">
              <a:lnSpc>
                <a:spcPct val="100000"/>
              </a:lnSpc>
              <a:spcBef>
                <a:spcPts val="480"/>
              </a:spcBef>
              <a:spcAft>
                <a:spcPts val="0"/>
              </a:spcAft>
              <a:buClr>
                <a:schemeClr val="dk1"/>
              </a:buClr>
              <a:buSzPts val="2400"/>
              <a:buFont typeface="Times New Roman"/>
              <a:buNone/>
            </a:pPr>
            <a:endParaRPr sz="2400" b="1"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analysis phase, an intermediate representation is created from the given source program. </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Lexical Analyzer, Syntax Analyzer and Semantic Analyzer are the parts of this phase.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synthesis phase, the equivalent target program is created from this intermediate representation. </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Intermediate Code Generator, Code Generator, and Code Optimizer are the parts of this phase.</a:t>
            </a:r>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Analysis of source program</a:t>
            </a:r>
            <a:endParaRPr/>
          </a:p>
        </p:txBody>
      </p:sp>
      <p:sp>
        <p:nvSpPr>
          <p:cNvPr id="193" name="Google Shape;193;p2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Analysis is done in 3 phases:</a:t>
            </a:r>
            <a:endParaRPr/>
          </a:p>
          <a:p>
            <a:pPr marL="0" marR="0" lvl="0" indent="-152400" algn="l" rtl="0">
              <a:lnSpc>
                <a:spcPct val="100000"/>
              </a:lnSpc>
              <a:spcBef>
                <a:spcPts val="480"/>
              </a:spcBef>
              <a:spcAft>
                <a:spcPts val="0"/>
              </a:spcAft>
              <a:buClr>
                <a:schemeClr val="dk1"/>
              </a:buClr>
              <a:buSzPts val="2400"/>
              <a:buFont typeface="Times New Roman"/>
              <a:buAutoNum type="arabicPeriod"/>
            </a:pPr>
            <a:r>
              <a:rPr lang="en-US" sz="2400" b="1" i="0" u="none">
                <a:solidFill>
                  <a:schemeClr val="dk1"/>
                </a:solidFill>
                <a:latin typeface="Times New Roman"/>
                <a:ea typeface="Times New Roman"/>
                <a:cs typeface="Times New Roman"/>
                <a:sym typeface="Times New Roman"/>
              </a:rPr>
              <a:t>Linear Analysis:</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Stream of characters are read from left to right and grouped into    </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tokens</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a:t>
            </a:r>
            <a:r>
              <a:rPr lang="en-US" sz="2400" b="1" i="0" u="none">
                <a:solidFill>
                  <a:schemeClr val="dk1"/>
                </a:solidFill>
                <a:latin typeface="Times New Roman"/>
                <a:ea typeface="Times New Roman"/>
                <a:cs typeface="Times New Roman"/>
                <a:sym typeface="Times New Roman"/>
              </a:rPr>
              <a:t>Hierarchical Analysis (Syntax):</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Tokens are grouped hierarchically into nested collections </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3. Semantic Analysis:</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Checks inherent meaning of code.</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194" name="Google Shape;194;p24"/>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95" name="Google Shape;195;p2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407987" y="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Language Processing System</a:t>
            </a:r>
            <a:endParaRPr/>
          </a:p>
        </p:txBody>
      </p:sp>
      <p:pic>
        <p:nvPicPr>
          <p:cNvPr id="201" name="Google Shape;201;p25"/>
          <p:cNvPicPr preferRelativeResize="0">
            <a:picLocks noGrp="1"/>
          </p:cNvPicPr>
          <p:nvPr>
            <p:ph type="body" idx="1"/>
          </p:nvPr>
        </p:nvPicPr>
        <p:blipFill rotWithShape="1">
          <a:blip r:embed="rId3">
            <a:alphaModFix/>
          </a:blip>
          <a:srcRect/>
          <a:stretch/>
        </p:blipFill>
        <p:spPr>
          <a:xfrm>
            <a:off x="3263900" y="990600"/>
            <a:ext cx="3660775" cy="5343525"/>
          </a:xfrm>
          <a:prstGeom prst="rect">
            <a:avLst/>
          </a:prstGeom>
          <a:noFill/>
          <a:ln>
            <a:noFill/>
          </a:ln>
        </p:spPr>
      </p:pic>
      <p:sp>
        <p:nvSpPr>
          <p:cNvPr id="202" name="Google Shape;202;p25"/>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03" name="Google Shape;203;p2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13</a:t>
            </a:fld>
            <a:endParaRPr/>
          </a:p>
        </p:txBody>
      </p:sp>
      <p:sp>
        <p:nvSpPr>
          <p:cNvPr id="204" name="Google Shape;204;p25"/>
          <p:cNvSpPr txBox="1"/>
          <p:nvPr/>
        </p:nvSpPr>
        <p:spPr>
          <a:xfrm>
            <a:off x="304800" y="1066800"/>
            <a:ext cx="8229600" cy="5191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body" idx="1"/>
          </p:nvPr>
        </p:nvSpPr>
        <p:spPr>
          <a:xfrm>
            <a:off x="-9525" y="706437"/>
            <a:ext cx="9372600" cy="5867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Quattrocento Sans"/>
              <a:buNone/>
            </a:pPr>
            <a:r>
              <a:rPr lang="en-US" sz="2400" b="1" i="0" u="none">
                <a:solidFill>
                  <a:srgbClr val="000000"/>
                </a:solidFill>
                <a:latin typeface="Quattrocento Sans"/>
                <a:ea typeface="Quattrocento Sans"/>
                <a:cs typeface="Quattrocento Sans"/>
                <a:sym typeface="Quattrocento Sans"/>
              </a:rPr>
              <a:t>1</a:t>
            </a:r>
            <a:r>
              <a:rPr lang="en-US" sz="2400" b="1" i="0" u="none">
                <a:solidFill>
                  <a:schemeClr val="dk1"/>
                </a:solidFill>
                <a:latin typeface="Times New Roman"/>
                <a:ea typeface="Times New Roman"/>
                <a:cs typeface="Times New Roman"/>
                <a:sym typeface="Times New Roman"/>
              </a:rPr>
              <a:t>) Preprocessor</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converts the </a:t>
            </a:r>
            <a:r>
              <a:rPr lang="en-US" sz="2400" b="0" i="0" u="sng">
                <a:solidFill>
                  <a:schemeClr val="hlink"/>
                </a:solidFill>
                <a:latin typeface="Times New Roman"/>
                <a:ea typeface="Times New Roman"/>
                <a:cs typeface="Times New Roman"/>
                <a:sym typeface="Times New Roman"/>
                <a:hlinkClick r:id="rId3"/>
              </a:rPr>
              <a:t>HLL (high level language)</a:t>
            </a:r>
            <a:r>
              <a:rPr lang="en-US" sz="2400" b="0" i="0" u="none">
                <a:solidFill>
                  <a:schemeClr val="dk1"/>
                </a:solidFill>
                <a:latin typeface="Times New Roman"/>
                <a:ea typeface="Times New Roman"/>
                <a:cs typeface="Times New Roman"/>
                <a:sym typeface="Times New Roman"/>
              </a:rPr>
              <a:t> into pure high level language. It includes all the header files and also evaluates if any macro is included. It is the optional because if any language which does not  support #include and macro preprocessor is not required.</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2) Compiler: </a:t>
            </a:r>
            <a:r>
              <a:rPr lang="en-US" sz="2400" b="0" i="0" u="none">
                <a:solidFill>
                  <a:schemeClr val="dk1"/>
                </a:solidFill>
                <a:latin typeface="Times New Roman"/>
                <a:ea typeface="Times New Roman"/>
                <a:cs typeface="Times New Roman"/>
                <a:sym typeface="Times New Roman"/>
              </a:rPr>
              <a:t>takes pure high level language as a input and convert into assembly code.</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3) Assembler: </a:t>
            </a:r>
            <a:r>
              <a:rPr lang="en-US" sz="2400" b="0" i="0" u="none">
                <a:solidFill>
                  <a:schemeClr val="dk1"/>
                </a:solidFill>
                <a:latin typeface="Times New Roman"/>
                <a:ea typeface="Times New Roman"/>
                <a:cs typeface="Times New Roman"/>
                <a:sym typeface="Times New Roman"/>
              </a:rPr>
              <a:t>takes assembly code as an input and converts it into assembly code.</a:t>
            </a:r>
            <a:endParaRPr/>
          </a:p>
        </p:txBody>
      </p:sp>
      <p:sp>
        <p:nvSpPr>
          <p:cNvPr id="210" name="Google Shape;210;p26"/>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11" name="Google Shape;211;p2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200" b="1">
              <a:solidFill>
                <a:schemeClr val="dk2"/>
              </a:solidFill>
              <a:latin typeface="Times New Roman"/>
              <a:ea typeface="Times New Roman"/>
              <a:cs typeface="Times New Roman"/>
              <a:sym typeface="Times New Roman"/>
            </a:endParaRPr>
          </a:p>
        </p:txBody>
      </p:sp>
      <p:sp>
        <p:nvSpPr>
          <p:cNvPr id="217" name="Google Shape;217;p27"/>
          <p:cNvSpPr txBox="1">
            <a:spLocks noGrp="1"/>
          </p:cNvSpPr>
          <p:nvPr>
            <p:ph type="body" idx="1"/>
          </p:nvPr>
        </p:nvSpPr>
        <p:spPr>
          <a:xfrm>
            <a:off x="225425" y="161925"/>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4) Linking and loading:</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It has four functions</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1. Allocation: </a:t>
            </a:r>
            <a:r>
              <a:rPr lang="en-US" sz="2400" b="0" i="0" u="none">
                <a:solidFill>
                  <a:schemeClr val="dk1"/>
                </a:solidFill>
                <a:latin typeface="Times New Roman"/>
                <a:ea typeface="Times New Roman"/>
                <a:cs typeface="Times New Roman"/>
                <a:sym typeface="Times New Roman"/>
              </a:rPr>
              <a:t>get the memory portions from operating system and storing the object data.</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2. Relocation: </a:t>
            </a:r>
            <a:r>
              <a:rPr lang="en-US" sz="2400" b="0" i="0" u="none">
                <a:solidFill>
                  <a:schemeClr val="dk1"/>
                </a:solidFill>
                <a:latin typeface="Times New Roman"/>
                <a:ea typeface="Times New Roman"/>
                <a:cs typeface="Times New Roman"/>
                <a:sym typeface="Times New Roman"/>
              </a:rPr>
              <a:t>maps the relative address to the physical address and relocating the object code.</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3. Linker:</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It combines all the executable object module to pre single executable file.</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4. Loader:</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It loads the executable file into permanent storage.</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218" name="Google Shape;218;p27"/>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19" name="Google Shape;219;p2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25" name="Google Shape;225;p2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16</a:t>
            </a:fld>
            <a:endParaRPr/>
          </a:p>
        </p:txBody>
      </p:sp>
      <p:sp>
        <p:nvSpPr>
          <p:cNvPr id="226" name="Google Shape;226;p2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Phases of A Compiler</a:t>
            </a:r>
            <a:endParaRPr/>
          </a:p>
        </p:txBody>
      </p:sp>
      <p:pic>
        <p:nvPicPr>
          <p:cNvPr id="227" name="Google Shape;227;p28"/>
          <p:cNvPicPr preferRelativeResize="0"/>
          <p:nvPr/>
        </p:nvPicPr>
        <p:blipFill rotWithShape="1">
          <a:blip r:embed="rId3">
            <a:alphaModFix/>
          </a:blip>
          <a:srcRect/>
          <a:stretch/>
        </p:blipFill>
        <p:spPr>
          <a:xfrm>
            <a:off x="4038600" y="1295400"/>
            <a:ext cx="5645150" cy="5181600"/>
          </a:xfrm>
          <a:prstGeom prst="rect">
            <a:avLst/>
          </a:prstGeom>
          <a:noFill/>
          <a:ln>
            <a:noFill/>
          </a:ln>
        </p:spPr>
      </p:pic>
      <p:sp>
        <p:nvSpPr>
          <p:cNvPr id="228" name="Google Shape;228;p28"/>
          <p:cNvSpPr txBox="1"/>
          <p:nvPr/>
        </p:nvSpPr>
        <p:spPr>
          <a:xfrm>
            <a:off x="304800" y="1295400"/>
            <a:ext cx="3429000" cy="3786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Grouping of Phases:</a:t>
            </a:r>
            <a:endParaRPr/>
          </a:p>
          <a:p>
            <a:pPr marL="0" marR="0" lvl="0" indent="-1524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Analysis Phase: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Lexical, Syntax, Semantic</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Synthesis Phase: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Intermediate Code generation, Code optimizer, Code generator</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34" name="Google Shape;234;p2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17</a:t>
            </a:fld>
            <a:endParaRPr/>
          </a:p>
        </p:txBody>
      </p:sp>
      <p:sp>
        <p:nvSpPr>
          <p:cNvPr id="235" name="Google Shape;235;p2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Lexical Analyzer</a:t>
            </a:r>
            <a:endParaRPr/>
          </a:p>
        </p:txBody>
      </p:sp>
      <p:sp>
        <p:nvSpPr>
          <p:cNvPr id="236" name="Google Shape;236;p29"/>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Lexical Analyzer</a:t>
            </a:r>
            <a:r>
              <a:rPr lang="en-US" sz="2400" b="0" i="0" u="none">
                <a:solidFill>
                  <a:schemeClr val="dk1"/>
                </a:solidFill>
                <a:latin typeface="Times New Roman"/>
                <a:ea typeface="Times New Roman"/>
                <a:cs typeface="Times New Roman"/>
                <a:sym typeface="Times New Roman"/>
              </a:rPr>
              <a:t> reads the source program character by character and returns the </a:t>
            </a:r>
            <a:r>
              <a:rPr lang="en-US" sz="2400" b="0" i="1" u="none">
                <a:solidFill>
                  <a:schemeClr val="dk1"/>
                </a:solidFill>
                <a:latin typeface="Times New Roman"/>
                <a:ea typeface="Times New Roman"/>
                <a:cs typeface="Times New Roman"/>
                <a:sym typeface="Times New Roman"/>
              </a:rPr>
              <a:t>tokens</a:t>
            </a:r>
            <a:r>
              <a:rPr lang="en-US" sz="2400" b="0" i="0" u="none">
                <a:solidFill>
                  <a:schemeClr val="dk1"/>
                </a:solidFill>
                <a:latin typeface="Times New Roman"/>
                <a:ea typeface="Times New Roman"/>
                <a:cs typeface="Times New Roman"/>
                <a:sym typeface="Times New Roman"/>
              </a:rPr>
              <a:t> of the source program.</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0" i="1" u="none">
                <a:solidFill>
                  <a:schemeClr val="dk1"/>
                </a:solidFill>
                <a:latin typeface="Times New Roman"/>
                <a:ea typeface="Times New Roman"/>
                <a:cs typeface="Times New Roman"/>
                <a:sym typeface="Times New Roman"/>
              </a:rPr>
              <a:t>token</a:t>
            </a:r>
            <a:r>
              <a:rPr lang="en-US" sz="2400" b="0" i="0" u="none">
                <a:solidFill>
                  <a:schemeClr val="dk1"/>
                </a:solidFill>
                <a:latin typeface="Times New Roman"/>
                <a:ea typeface="Times New Roman"/>
                <a:cs typeface="Times New Roman"/>
                <a:sym typeface="Times New Roman"/>
              </a:rPr>
              <a:t> describes a pattern of characters having same meaning in the source program. (such as identifiers, operators, keywords, numbers, delimeters and so on)</a:t>
            </a:r>
            <a:endParaRPr/>
          </a:p>
          <a:p>
            <a:pPr marL="342900" lvl="0" indent="-342900" algn="l" rtl="0">
              <a:lnSpc>
                <a:spcPct val="9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Ex: </a:t>
            </a:r>
            <a:r>
              <a:rPr lang="en-US" sz="1800" b="0" i="0" u="none">
                <a:solidFill>
                  <a:schemeClr val="dk1"/>
                </a:solidFill>
                <a:latin typeface="Times New Roman"/>
                <a:ea typeface="Times New Roman"/>
                <a:cs typeface="Times New Roman"/>
                <a:sym typeface="Times New Roman"/>
              </a:rPr>
              <a:t>     newval := oldval + 12         =&gt;   tokens:  	</a:t>
            </a:r>
            <a:r>
              <a:rPr lang="en-US" sz="1400" b="0" i="0" u="none">
                <a:solidFill>
                  <a:schemeClr val="dk1"/>
                </a:solidFill>
                <a:latin typeface="Times New Roman"/>
                <a:ea typeface="Times New Roman"/>
                <a:cs typeface="Times New Roman"/>
                <a:sym typeface="Times New Roman"/>
              </a:rPr>
              <a:t>newval  	identifier</a:t>
            </a:r>
            <a:endParaRPr/>
          </a:p>
          <a:p>
            <a:pPr marL="342900" lvl="0" indent="-342900" algn="l" rtl="0">
              <a:lnSpc>
                <a:spcPct val="90000"/>
              </a:lnSpc>
              <a:spcBef>
                <a:spcPts val="28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 	assignment operator</a:t>
            </a:r>
            <a:endParaRPr/>
          </a:p>
          <a:p>
            <a:pPr marL="342900" lvl="0" indent="-342900" algn="l" rtl="0">
              <a:lnSpc>
                <a:spcPct val="90000"/>
              </a:lnSpc>
              <a:spcBef>
                <a:spcPts val="28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oldval	identifier</a:t>
            </a:r>
            <a:endParaRPr/>
          </a:p>
          <a:p>
            <a:pPr marL="342900" lvl="0" indent="-342900" algn="l" rtl="0">
              <a:lnSpc>
                <a:spcPct val="90000"/>
              </a:lnSpc>
              <a:spcBef>
                <a:spcPts val="28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	add operator</a:t>
            </a:r>
            <a:endParaRPr/>
          </a:p>
          <a:p>
            <a:pPr marL="342900" lvl="0" indent="-342900" algn="l" rtl="0">
              <a:lnSpc>
                <a:spcPct val="90000"/>
              </a:lnSpc>
              <a:spcBef>
                <a:spcPts val="28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12	a number</a:t>
            </a:r>
            <a:endParaRPr/>
          </a:p>
          <a:p>
            <a:pPr marL="342900" lvl="0" indent="-342900" algn="l" rtl="0">
              <a:lnSpc>
                <a:spcPct val="90000"/>
              </a:lnSpc>
              <a:spcBef>
                <a:spcPts val="280"/>
              </a:spcBef>
              <a:spcAft>
                <a:spcPts val="0"/>
              </a:spcAft>
              <a:buClr>
                <a:schemeClr val="dk1"/>
              </a:buClr>
              <a:buSzPts val="1400"/>
              <a:buFont typeface="Times New Roman"/>
              <a:buNone/>
            </a:pPr>
            <a:r>
              <a:rPr lang="en-US" sz="1400" b="0" i="0" u="none">
                <a:solidFill>
                  <a:schemeClr val="dk1"/>
                </a:solidFill>
                <a:latin typeface="Times New Roman"/>
                <a:ea typeface="Times New Roman"/>
                <a:cs typeface="Times New Roman"/>
                <a:sym typeface="Times New Roman"/>
              </a:rPr>
              <a:t>							</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Puts information about identifiers into the symbol table.</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Regular expressions are used to describe tokens (lexical constructs).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(Deterministic) Finite State Automaton can be used in the implementation of a lexical analyzer.</a:t>
            </a:r>
            <a:endParaRPr/>
          </a:p>
          <a:p>
            <a:pPr marL="342900" lvl="0" indent="-342900" algn="l" rtl="0">
              <a:lnSpc>
                <a:spcPct val="90000"/>
              </a:lnSpc>
              <a:spcBef>
                <a:spcPts val="280"/>
              </a:spcBef>
              <a:spcAft>
                <a:spcPts val="0"/>
              </a:spcAft>
              <a:buClr>
                <a:schemeClr val="dk1"/>
              </a:buClr>
              <a:buSzPts val="1400"/>
              <a:buFont typeface="Times New Roman"/>
              <a:buNone/>
            </a:pPr>
            <a:endParaRPr sz="1400" b="0" i="0" u="none">
              <a:solidFill>
                <a:schemeClr val="dk1"/>
              </a:solidFill>
              <a:latin typeface="Times New Roman"/>
              <a:ea typeface="Times New Roman"/>
              <a:cs typeface="Times New Roman"/>
              <a:sym typeface="Times New Roman"/>
            </a:endParaRPr>
          </a:p>
          <a:p>
            <a:pPr marL="342900" lvl="0" indent="-254000" algn="l" rtl="0">
              <a:spcBef>
                <a:spcPts val="280"/>
              </a:spcBef>
              <a:spcAft>
                <a:spcPts val="0"/>
              </a:spcAft>
              <a:buClr>
                <a:schemeClr val="dk1"/>
              </a:buClr>
              <a:buSzPts val="1400"/>
              <a:buFont typeface="Times New Roman"/>
              <a:buNone/>
            </a:pPr>
            <a:endParaRPr sz="1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42" name="Google Shape;242;p3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18</a:t>
            </a:fld>
            <a:endParaRPr/>
          </a:p>
        </p:txBody>
      </p:sp>
      <p:sp>
        <p:nvSpPr>
          <p:cNvPr id="243" name="Google Shape;243;p3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Syntax Analyzer</a:t>
            </a:r>
            <a:endParaRPr/>
          </a:p>
        </p:txBody>
      </p:sp>
      <p:sp>
        <p:nvSpPr>
          <p:cNvPr id="244" name="Google Shape;244;p30"/>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1" i="0" u="none">
                <a:solidFill>
                  <a:schemeClr val="dk1"/>
                </a:solidFill>
                <a:latin typeface="Times New Roman"/>
                <a:ea typeface="Times New Roman"/>
                <a:cs typeface="Times New Roman"/>
                <a:sym typeface="Times New Roman"/>
              </a:rPr>
              <a:t>Syntax Analyzer</a:t>
            </a:r>
            <a:r>
              <a:rPr lang="en-US" sz="2400" b="0" i="0" u="none">
                <a:solidFill>
                  <a:schemeClr val="dk1"/>
                </a:solidFill>
                <a:latin typeface="Times New Roman"/>
                <a:ea typeface="Times New Roman"/>
                <a:cs typeface="Times New Roman"/>
                <a:sym typeface="Times New Roman"/>
              </a:rPr>
              <a:t> creates the syntactic structure (generally a parse tree) of the given program.</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syntax analyzer is also called as a </a:t>
            </a:r>
            <a:r>
              <a:rPr lang="en-US" sz="2400" b="1" i="0" u="none">
                <a:solidFill>
                  <a:schemeClr val="dk1"/>
                </a:solidFill>
                <a:latin typeface="Times New Roman"/>
                <a:ea typeface="Times New Roman"/>
                <a:cs typeface="Times New Roman"/>
                <a:sym typeface="Times New Roman"/>
              </a:rPr>
              <a:t>parser</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1" i="0" u="none">
                <a:solidFill>
                  <a:schemeClr val="dk1"/>
                </a:solidFill>
                <a:latin typeface="Times New Roman"/>
                <a:ea typeface="Times New Roman"/>
                <a:cs typeface="Times New Roman"/>
                <a:sym typeface="Times New Roman"/>
              </a:rPr>
              <a:t>parse tree</a:t>
            </a:r>
            <a:r>
              <a:rPr lang="en-US" sz="2400" b="0" i="0" u="none">
                <a:solidFill>
                  <a:schemeClr val="dk1"/>
                </a:solidFill>
                <a:latin typeface="Times New Roman"/>
                <a:ea typeface="Times New Roman"/>
                <a:cs typeface="Times New Roman"/>
                <a:sym typeface="Times New Roman"/>
              </a:rPr>
              <a:t> describes a syntactic structure.</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600" b="0" i="0" u="none">
                <a:solidFill>
                  <a:schemeClr val="dk1"/>
                </a:solidFill>
                <a:latin typeface="Times New Roman"/>
                <a:ea typeface="Times New Roman"/>
                <a:cs typeface="Times New Roman"/>
                <a:sym typeface="Times New Roman"/>
              </a:rPr>
              <a:t>		assgstmt</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identifier	     := 	expression</a:t>
            </a:r>
            <a:endParaRPr/>
          </a:p>
          <a:p>
            <a:pPr marL="342900" lvl="0" indent="-342900" algn="l" rtl="0">
              <a:lnSpc>
                <a:spcPct val="100000"/>
              </a:lnSpc>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newval	         expression     +        expression</a:t>
            </a:r>
            <a:endParaRPr/>
          </a:p>
          <a:p>
            <a:pPr marL="342900" lvl="0" indent="-342900" algn="l" rtl="0">
              <a:lnSpc>
                <a:spcPct val="100000"/>
              </a:lnSpc>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identifier 	      number</a:t>
            </a:r>
            <a:endParaRPr/>
          </a:p>
          <a:p>
            <a:pPr marL="342900" lvl="0" indent="-342900" algn="l" rtl="0">
              <a:lnSpc>
                <a:spcPct val="100000"/>
              </a:lnSpc>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oldval                           12</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t>
            </a:r>
            <a:endParaRPr/>
          </a:p>
        </p:txBody>
      </p:sp>
      <p:cxnSp>
        <p:nvCxnSpPr>
          <p:cNvPr id="245" name="Google Shape;245;p30"/>
          <p:cNvCxnSpPr/>
          <p:nvPr/>
        </p:nvCxnSpPr>
        <p:spPr>
          <a:xfrm flipH="1">
            <a:off x="1752600" y="3276600"/>
            <a:ext cx="83820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46" name="Google Shape;246;p30"/>
          <p:cNvCxnSpPr/>
          <p:nvPr/>
        </p:nvCxnSpPr>
        <p:spPr>
          <a:xfrm>
            <a:off x="2590800" y="32766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47" name="Google Shape;247;p30"/>
          <p:cNvCxnSpPr/>
          <p:nvPr/>
        </p:nvCxnSpPr>
        <p:spPr>
          <a:xfrm>
            <a:off x="2590800" y="3276600"/>
            <a:ext cx="9906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48" name="Google Shape;248;p30"/>
          <p:cNvCxnSpPr/>
          <p:nvPr/>
        </p:nvCxnSpPr>
        <p:spPr>
          <a:xfrm>
            <a:off x="1676400" y="38862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49" name="Google Shape;249;p30"/>
          <p:cNvCxnSpPr/>
          <p:nvPr/>
        </p:nvCxnSpPr>
        <p:spPr>
          <a:xfrm flipH="1">
            <a:off x="3048000" y="3886200"/>
            <a:ext cx="6096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50" name="Google Shape;250;p30"/>
          <p:cNvCxnSpPr/>
          <p:nvPr/>
        </p:nvCxnSpPr>
        <p:spPr>
          <a:xfrm>
            <a:off x="3657600" y="3886200"/>
            <a:ext cx="3048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51" name="Google Shape;251;p30"/>
          <p:cNvCxnSpPr/>
          <p:nvPr/>
        </p:nvCxnSpPr>
        <p:spPr>
          <a:xfrm>
            <a:off x="3657600" y="3886200"/>
            <a:ext cx="10668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52" name="Google Shape;252;p30"/>
          <p:cNvCxnSpPr/>
          <p:nvPr/>
        </p:nvCxnSpPr>
        <p:spPr>
          <a:xfrm>
            <a:off x="3124200" y="4495800"/>
            <a:ext cx="0" cy="304800"/>
          </a:xfrm>
          <a:prstGeom prst="straightConnector1">
            <a:avLst/>
          </a:prstGeom>
          <a:noFill/>
          <a:ln w="9525" cap="flat" cmpd="sng">
            <a:solidFill>
              <a:schemeClr val="dk1"/>
            </a:solidFill>
            <a:prstDash val="solid"/>
            <a:miter lim="800000"/>
            <a:headEnd type="none" w="med" len="med"/>
            <a:tailEnd type="none" w="med" len="med"/>
          </a:ln>
        </p:spPr>
      </p:cxnSp>
      <p:cxnSp>
        <p:nvCxnSpPr>
          <p:cNvPr id="253" name="Google Shape;253;p30"/>
          <p:cNvCxnSpPr/>
          <p:nvPr/>
        </p:nvCxnSpPr>
        <p:spPr>
          <a:xfrm>
            <a:off x="3124200" y="50292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54" name="Google Shape;254;p30"/>
          <p:cNvCxnSpPr/>
          <p:nvPr/>
        </p:nvCxnSpPr>
        <p:spPr>
          <a:xfrm>
            <a:off x="4724400" y="4495800"/>
            <a:ext cx="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255" name="Google Shape;255;p30"/>
          <p:cNvCxnSpPr/>
          <p:nvPr/>
        </p:nvCxnSpPr>
        <p:spPr>
          <a:xfrm>
            <a:off x="4724400" y="5029200"/>
            <a:ext cx="0" cy="381000"/>
          </a:xfrm>
          <a:prstGeom prst="straightConnector1">
            <a:avLst/>
          </a:prstGeom>
          <a:noFill/>
          <a:ln w="9525" cap="flat" cmpd="sng">
            <a:solidFill>
              <a:schemeClr val="dk1"/>
            </a:solidFill>
            <a:prstDash val="solid"/>
            <a:miter lim="800000"/>
            <a:headEnd type="none" w="med" len="med"/>
            <a:tailEnd type="none" w="med" len="med"/>
          </a:ln>
        </p:spPr>
      </p:cxnSp>
      <p:sp>
        <p:nvSpPr>
          <p:cNvPr id="256" name="Google Shape;256;p30"/>
          <p:cNvSpPr txBox="1"/>
          <p:nvPr/>
        </p:nvSpPr>
        <p:spPr>
          <a:xfrm>
            <a:off x="5791200" y="3657600"/>
            <a:ext cx="3733800" cy="1069975"/>
          </a:xfrm>
          <a:prstGeom prst="rect">
            <a:avLst/>
          </a:prstGeom>
          <a:noFill/>
          <a:ln>
            <a:noFill/>
          </a:ln>
        </p:spPr>
        <p:txBody>
          <a:bodyPr spcFirstLastPara="1" wrap="square" lIns="91425" tIns="45700" rIns="91425" bIns="45700" anchor="t" anchorCtr="0">
            <a:spAutoFit/>
          </a:bodyPr>
          <a:lstStyle/>
          <a:p>
            <a:pPr marL="0" marR="0" lvl="0" indent="-101600" algn="l" rtl="0">
              <a:lnSpc>
                <a:spcPct val="100000"/>
              </a:lnSpc>
              <a:spcBef>
                <a:spcPts val="0"/>
              </a:spcBef>
              <a:spcAft>
                <a:spcPts val="0"/>
              </a:spcAft>
              <a:buClr>
                <a:schemeClr val="dk1"/>
              </a:buClr>
              <a:buSzPts val="1600"/>
              <a:buFont typeface="Times New Roman"/>
              <a:buChar char="•"/>
            </a:pPr>
            <a:r>
              <a:rPr lang="en-US" sz="1600" b="0" i="0" u="none">
                <a:solidFill>
                  <a:schemeClr val="dk1"/>
                </a:solidFill>
                <a:latin typeface="Times New Roman"/>
                <a:ea typeface="Times New Roman"/>
                <a:cs typeface="Times New Roman"/>
                <a:sym typeface="Times New Roman"/>
              </a:rPr>
              <a:t>  In a parse tree, all terminals are at leaves.</a:t>
            </a:r>
            <a:endParaRPr/>
          </a:p>
          <a:p>
            <a:pPr marL="0" marR="0" lvl="0" indent="0" algn="l" rtl="0">
              <a:lnSpc>
                <a:spcPct val="100000"/>
              </a:lnSpc>
              <a:spcBef>
                <a:spcPts val="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0" marR="0" lvl="0" indent="-101600" algn="l" rtl="0">
              <a:lnSpc>
                <a:spcPct val="100000"/>
              </a:lnSpc>
              <a:spcBef>
                <a:spcPts val="0"/>
              </a:spcBef>
              <a:spcAft>
                <a:spcPts val="0"/>
              </a:spcAft>
              <a:buClr>
                <a:schemeClr val="dk1"/>
              </a:buClr>
              <a:buSzPts val="1600"/>
              <a:buFont typeface="Times New Roman"/>
              <a:buChar char="•"/>
            </a:pPr>
            <a:r>
              <a:rPr lang="en-US" sz="1600" b="0" i="0" u="none">
                <a:solidFill>
                  <a:schemeClr val="dk1"/>
                </a:solidFill>
                <a:latin typeface="Times New Roman"/>
                <a:ea typeface="Times New Roman"/>
                <a:cs typeface="Times New Roman"/>
                <a:sym typeface="Times New Roman"/>
              </a:rPr>
              <a:t>  All inner nodes are non-terminals in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 context free grammar.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62" name="Google Shape;262;p3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19</a:t>
            </a:fld>
            <a:endParaRPr/>
          </a:p>
        </p:txBody>
      </p:sp>
      <p:sp>
        <p:nvSpPr>
          <p:cNvPr id="263" name="Google Shape;263;p3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Syntax Analyzer (CFG)</a:t>
            </a:r>
            <a:endParaRPr/>
          </a:p>
        </p:txBody>
      </p:sp>
      <p:sp>
        <p:nvSpPr>
          <p:cNvPr id="264" name="Google Shape;264;p3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syntax of a language is specified by a </a:t>
            </a:r>
            <a:r>
              <a:rPr lang="en-US" sz="2400" b="1" i="0" u="none">
                <a:solidFill>
                  <a:schemeClr val="dk1"/>
                </a:solidFill>
                <a:latin typeface="Times New Roman"/>
                <a:ea typeface="Times New Roman"/>
                <a:cs typeface="Times New Roman"/>
                <a:sym typeface="Times New Roman"/>
              </a:rPr>
              <a:t>context free grammar</a:t>
            </a:r>
            <a:r>
              <a:rPr lang="en-US" sz="2400" b="0" i="0" u="none">
                <a:solidFill>
                  <a:schemeClr val="dk1"/>
                </a:solidFill>
                <a:latin typeface="Times New Roman"/>
                <a:ea typeface="Times New Roman"/>
                <a:cs typeface="Times New Roman"/>
                <a:sym typeface="Times New Roman"/>
              </a:rPr>
              <a:t> (CFG).</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rules in a CFG are mostly recursive.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syntax analyzer checks whether a given program satisfies the rules implied by a CFG or not.</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If it satisfies, the syntax analyzer creates a parse tree for the given program.</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 </a:t>
            </a:r>
            <a:r>
              <a:rPr lang="en-US" sz="1600" b="0" i="0" u="none">
                <a:solidFill>
                  <a:schemeClr val="dk1"/>
                </a:solidFill>
                <a:latin typeface="Times New Roman"/>
                <a:ea typeface="Times New Roman"/>
                <a:cs typeface="Times New Roman"/>
                <a:sym typeface="Times New Roman"/>
              </a:rPr>
              <a:t>We use BNF (Backus Naur Form) to specify a CFG</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600" b="0" i="0" u="none">
                <a:solidFill>
                  <a:schemeClr val="dk1"/>
                </a:solidFill>
                <a:latin typeface="Times New Roman"/>
                <a:ea typeface="Times New Roman"/>
                <a:cs typeface="Times New Roman"/>
                <a:sym typeface="Times New Roman"/>
              </a:rPr>
              <a:t>assgstmt     -&gt;  identifier  := expression</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expression  -&gt;  identifier</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expression  -&gt;  number</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expression  -&gt;  expression  +  expression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CS416 Compiler Design</a:t>
            </a:r>
            <a:endParaRPr/>
          </a:p>
        </p:txBody>
      </p:sp>
      <p:sp>
        <p:nvSpPr>
          <p:cNvPr id="100" name="Google Shape;100;p1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2</a:t>
            </a:fld>
            <a:endParaRPr/>
          </a:p>
        </p:txBody>
      </p:sp>
      <p:sp>
        <p:nvSpPr>
          <p:cNvPr id="101" name="Google Shape;101;p1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Preliminaries Required</a:t>
            </a:r>
            <a:endParaRPr/>
          </a:p>
        </p:txBody>
      </p:sp>
      <p:sp>
        <p:nvSpPr>
          <p:cNvPr id="102" name="Google Shape;102;p1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Basic knowledge of programming languages.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Basic knowledge of FSA and CFG.</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Knowledge of a high programming language for the programming assignments.</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56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Textbook:</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Alfred V. Aho, Ravi Sethi, and Jeffrey D. Ullman,</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2400" b="0" i="1" u="none">
                <a:solidFill>
                  <a:schemeClr val="dk1"/>
                </a:solidFill>
                <a:latin typeface="Times New Roman"/>
                <a:ea typeface="Times New Roman"/>
                <a:cs typeface="Times New Roman"/>
                <a:sym typeface="Times New Roman"/>
              </a:rPr>
              <a:t>Compilers: Principles, Techniques, and Tools</a:t>
            </a:r>
            <a:r>
              <a:rPr lang="en-US" sz="2400" b="0" i="0" u="none">
                <a:solidFill>
                  <a:schemeClr val="dk1"/>
                </a:solidFill>
                <a:latin typeface="Times New Roman"/>
                <a:ea typeface="Times New Roman"/>
                <a:cs typeface="Times New Roman"/>
                <a:sym typeface="Times New Roman"/>
              </a:rPr>
              <a:t>”</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Addison-Wesley, 1986.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70" name="Google Shape;270;p3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20</a:t>
            </a:fld>
            <a:endParaRPr/>
          </a:p>
        </p:txBody>
      </p:sp>
      <p:sp>
        <p:nvSpPr>
          <p:cNvPr id="271" name="Google Shape;271;p3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Syntax Analyzer versus Lexical Analyzer</a:t>
            </a:r>
            <a:endParaRPr/>
          </a:p>
        </p:txBody>
      </p:sp>
      <p:sp>
        <p:nvSpPr>
          <p:cNvPr id="272" name="Google Shape;272;p32"/>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Which constructs of a program should be recognized by the lexical analyzer, and which ones by the syntax analyzer?</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Both of them do similar things; But the lexical analyzer deals with simple non-recursive constructs of the language.</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 syntax analyzer deals with recursive constructs of the language.</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 lexical analyzer simplifies the job of the syntax analyzer.</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 lexical analyzer recognizes the smallest meaningful units (tokens) in a source program.</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 syntax analyzer works on the smallest meaningful units (tokens) in a source program to recognize meaningful structures in our programming language.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78" name="Google Shape;278;p3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21</a:t>
            </a:fld>
            <a:endParaRPr/>
          </a:p>
        </p:txBody>
      </p:sp>
      <p:sp>
        <p:nvSpPr>
          <p:cNvPr id="279" name="Google Shape;279;p3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Parsing Techniques</a:t>
            </a:r>
            <a:endParaRPr/>
          </a:p>
        </p:txBody>
      </p:sp>
      <p:sp>
        <p:nvSpPr>
          <p:cNvPr id="280" name="Google Shape;280;p33"/>
          <p:cNvSpPr txBox="1">
            <a:spLocks noGrp="1"/>
          </p:cNvSpPr>
          <p:nvPr>
            <p:ph type="body" idx="1"/>
          </p:nvPr>
        </p:nvSpPr>
        <p:spPr>
          <a:xfrm>
            <a:off x="381000" y="1066800"/>
            <a:ext cx="93726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Depending on how the parse tree is created, there are different parsing techniques.</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parsing techniques are categorized into two groups: </a:t>
            </a:r>
            <a:endParaRPr/>
          </a:p>
          <a:p>
            <a:pPr marL="742950" lvl="1" indent="-285750" algn="l" rtl="0">
              <a:lnSpc>
                <a:spcPct val="90000"/>
              </a:lnSpc>
              <a:spcBef>
                <a:spcPts val="480"/>
              </a:spcBef>
              <a:spcAft>
                <a:spcPts val="0"/>
              </a:spcAft>
              <a:buClr>
                <a:schemeClr val="dk1"/>
              </a:buClr>
              <a:buSzPts val="2400"/>
              <a:buFont typeface="Times New Roman"/>
              <a:buChar char="–"/>
            </a:pPr>
            <a:r>
              <a:rPr lang="en-US" sz="2400" b="1" i="1" u="none">
                <a:solidFill>
                  <a:schemeClr val="dk1"/>
                </a:solidFill>
                <a:latin typeface="Times New Roman"/>
                <a:ea typeface="Times New Roman"/>
                <a:cs typeface="Times New Roman"/>
                <a:sym typeface="Times New Roman"/>
              </a:rPr>
              <a:t>Top-Down Parsing, </a:t>
            </a:r>
            <a:endParaRPr/>
          </a:p>
          <a:p>
            <a:pPr marL="742950" lvl="1" indent="-285750" algn="l" rtl="0">
              <a:lnSpc>
                <a:spcPct val="90000"/>
              </a:lnSpc>
              <a:spcBef>
                <a:spcPts val="480"/>
              </a:spcBef>
              <a:spcAft>
                <a:spcPts val="0"/>
              </a:spcAft>
              <a:buClr>
                <a:schemeClr val="dk1"/>
              </a:buClr>
              <a:buSzPts val="2400"/>
              <a:buFont typeface="Times New Roman"/>
              <a:buChar char="–"/>
            </a:pPr>
            <a:r>
              <a:rPr lang="en-US" sz="2400" b="1" i="1" u="none">
                <a:solidFill>
                  <a:schemeClr val="dk1"/>
                </a:solidFill>
                <a:latin typeface="Times New Roman"/>
                <a:ea typeface="Times New Roman"/>
                <a:cs typeface="Times New Roman"/>
                <a:sym typeface="Times New Roman"/>
              </a:rPr>
              <a:t>Bottom-Up Parsing</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Top-Down Parsing:</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Construction of the parse tree starts at the root, and proceeds towards the leaves.</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Efficient top-down parsers can be easily constructed by hand.</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Recursive Predictive Parsing, Non-Recursive Predictive Parsing (LL Parsing).</a:t>
            </a:r>
            <a:endParaRPr/>
          </a:p>
          <a:p>
            <a:pPr marL="342900" lvl="0" indent="-342900" algn="l" rtl="0">
              <a:lnSpc>
                <a:spcPct val="9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Bottom-Up Parsing:</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Construction of the parse tree starts at the leaves, and proceeds towards the root.</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Normally efficient bottom-up parsers are created with the help of some software tools.</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Bottom-up parsing is also known as shift-reduce parsing.</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Operator-Precedence Parsing – simple, restrictive, easy to implement </a:t>
            </a:r>
            <a:endParaRPr/>
          </a:p>
          <a:p>
            <a:pPr marL="742950" lvl="1" indent="-285750" algn="l" rtl="0">
              <a:lnSpc>
                <a:spcPct val="9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LR Parsing – much general form of shift-reduce parsing, LR, SLR, LALR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86" name="Google Shape;286;p3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22</a:t>
            </a:fld>
            <a:endParaRPr/>
          </a:p>
        </p:txBody>
      </p:sp>
      <p:sp>
        <p:nvSpPr>
          <p:cNvPr id="287" name="Google Shape;287;p3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Semantic Analyzer</a:t>
            </a:r>
            <a:endParaRPr/>
          </a:p>
        </p:txBody>
      </p:sp>
      <p:sp>
        <p:nvSpPr>
          <p:cNvPr id="288" name="Google Shape;288;p34"/>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semantic analyzer checks the source program for semantic errors and collects the type information for the code generation.</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Type-checking is an important part of semantic analyzer.</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Normally semantic information cannot be represented by a context-free language used in syntax analyzers.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Context-free grammars used in the syntax analysis are integrated with attributes (semantic rules)  </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the result is a syntax-directed translation, </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Attribute grammars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newval  :=  oldval  +  12</a:t>
            </a:r>
            <a:endParaRPr/>
          </a:p>
          <a:p>
            <a:pPr marL="1143000" lvl="2" indent="-127000" algn="l" rtl="0">
              <a:lnSpc>
                <a:spcPct val="100000"/>
              </a:lnSpc>
              <a:spcBef>
                <a:spcPts val="320"/>
              </a:spcBef>
              <a:spcAft>
                <a:spcPts val="0"/>
              </a:spcAft>
              <a:buClr>
                <a:schemeClr val="dk1"/>
              </a:buClr>
              <a:buSzPts val="1600"/>
              <a:buFont typeface="Times New Roman"/>
              <a:buNone/>
            </a:pPr>
            <a:endParaRPr sz="1600" b="0" i="0" u="none">
              <a:solidFill>
                <a:schemeClr val="dk1"/>
              </a:solidFill>
              <a:latin typeface="Times New Roman"/>
              <a:ea typeface="Times New Roman"/>
              <a:cs typeface="Times New Roman"/>
              <a:sym typeface="Times New Roman"/>
            </a:endParaRPr>
          </a:p>
          <a:p>
            <a:pPr marL="1143000" lvl="2" indent="-228600" algn="l" rtl="0">
              <a:lnSpc>
                <a:spcPct val="100000"/>
              </a:lnSpc>
              <a:spcBef>
                <a:spcPts val="320"/>
              </a:spcBef>
              <a:spcAft>
                <a:spcPts val="0"/>
              </a:spcAft>
              <a:buClr>
                <a:schemeClr val="dk1"/>
              </a:buClr>
              <a:buSzPts val="1600"/>
              <a:buFont typeface="Times New Roman"/>
              <a:buChar char="•"/>
            </a:pPr>
            <a:r>
              <a:rPr lang="en-US" sz="1600" b="0" i="0" u="none">
                <a:solidFill>
                  <a:schemeClr val="dk1"/>
                </a:solidFill>
                <a:latin typeface="Times New Roman"/>
                <a:ea typeface="Times New Roman"/>
                <a:cs typeface="Times New Roman"/>
                <a:sym typeface="Times New Roman"/>
              </a:rPr>
              <a:t>The type of the identifier </a:t>
            </a:r>
            <a:r>
              <a:rPr lang="en-US" sz="1600" b="0" i="1" u="none">
                <a:solidFill>
                  <a:schemeClr val="dk1"/>
                </a:solidFill>
                <a:latin typeface="Times New Roman"/>
                <a:ea typeface="Times New Roman"/>
                <a:cs typeface="Times New Roman"/>
                <a:sym typeface="Times New Roman"/>
              </a:rPr>
              <a:t>newval</a:t>
            </a:r>
            <a:r>
              <a:rPr lang="en-US" sz="1600" b="0" i="0" u="none">
                <a:solidFill>
                  <a:schemeClr val="dk1"/>
                </a:solidFill>
                <a:latin typeface="Times New Roman"/>
                <a:ea typeface="Times New Roman"/>
                <a:cs typeface="Times New Roman"/>
                <a:sym typeface="Times New Roman"/>
              </a:rPr>
              <a:t>  must match with type of the expression </a:t>
            </a:r>
            <a:r>
              <a:rPr lang="en-US" sz="1600" b="0" i="1" u="none">
                <a:solidFill>
                  <a:schemeClr val="dk1"/>
                </a:solidFill>
                <a:latin typeface="Times New Roman"/>
                <a:ea typeface="Times New Roman"/>
                <a:cs typeface="Times New Roman"/>
                <a:sym typeface="Times New Roman"/>
              </a:rPr>
              <a:t>(oldval+12)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5"/>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294" name="Google Shape;294;p3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23</a:t>
            </a:fld>
            <a:endParaRPr/>
          </a:p>
        </p:txBody>
      </p:sp>
      <p:sp>
        <p:nvSpPr>
          <p:cNvPr id="295" name="Google Shape;295;p3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Intermediate Code Generation</a:t>
            </a:r>
            <a:endParaRPr/>
          </a:p>
        </p:txBody>
      </p:sp>
      <p:sp>
        <p:nvSpPr>
          <p:cNvPr id="296" name="Google Shape;296;p3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compiler may produce an explicit intermediate codes representing  the source program.</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These intermediate codes are generally machine (architecture independent). But the level of intermediate codes is close to the level   of machine codes.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newval  :=  oldval * fact + 1</a:t>
            </a:r>
            <a:endParaRPr/>
          </a:p>
          <a:p>
            <a:pPr marL="742950" lvl="1" indent="-28575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id1  :=  id2 * id3 + 1</a:t>
            </a:r>
            <a:endParaRPr/>
          </a:p>
          <a:p>
            <a:pPr marL="742950" lvl="1" indent="-28575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MULT  	id2,id3,temp1		</a:t>
            </a:r>
            <a:r>
              <a:rPr lang="en-US" sz="1800" b="0" i="1" u="none">
                <a:solidFill>
                  <a:schemeClr val="dk1"/>
                </a:solidFill>
                <a:latin typeface="Times New Roman"/>
                <a:ea typeface="Times New Roman"/>
                <a:cs typeface="Times New Roman"/>
                <a:sym typeface="Times New Roman"/>
              </a:rPr>
              <a:t>Intermediates Codes (Quadraples)</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ADD	temp1,#1,temp2</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MOV	temp2,,id1</a:t>
            </a:r>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cxnSp>
        <p:nvCxnSpPr>
          <p:cNvPr id="297" name="Google Shape;297;p35"/>
          <p:cNvCxnSpPr/>
          <p:nvPr/>
        </p:nvCxnSpPr>
        <p:spPr>
          <a:xfrm>
            <a:off x="2209800" y="4038600"/>
            <a:ext cx="0" cy="228600"/>
          </a:xfrm>
          <a:prstGeom prst="straightConnector1">
            <a:avLst/>
          </a:prstGeom>
          <a:noFill/>
          <a:ln w="9525" cap="flat" cmpd="sng">
            <a:solidFill>
              <a:schemeClr val="dk1"/>
            </a:solidFill>
            <a:prstDash val="solid"/>
            <a:miter lim="800000"/>
            <a:headEnd type="none" w="med" len="med"/>
            <a:tailEnd type="triangle" w="med" len="med"/>
          </a:ln>
        </p:spPr>
      </p:cxnSp>
      <p:cxnSp>
        <p:nvCxnSpPr>
          <p:cNvPr id="298" name="Google Shape;298;p35"/>
          <p:cNvCxnSpPr/>
          <p:nvPr/>
        </p:nvCxnSpPr>
        <p:spPr>
          <a:xfrm>
            <a:off x="2209800" y="4648200"/>
            <a:ext cx="0" cy="3048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6"/>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04" name="Google Shape;304;p3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24</a:t>
            </a:fld>
            <a:endParaRPr/>
          </a:p>
        </p:txBody>
      </p:sp>
      <p:sp>
        <p:nvSpPr>
          <p:cNvPr id="305" name="Google Shape;305;p3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Code Optimizer (for Intermediate Code Generator)</a:t>
            </a:r>
            <a:endParaRPr/>
          </a:p>
        </p:txBody>
      </p:sp>
      <p:sp>
        <p:nvSpPr>
          <p:cNvPr id="306" name="Google Shape;306;p3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code optimizer optimizes the code produced by the intermediate code generator in the terms of time and space.</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MULT  	id2,id3,temp1		</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ADD	temp1,#1,id1</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7"/>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12" name="Google Shape;312;p3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25</a:t>
            </a:fld>
            <a:endParaRPr/>
          </a:p>
        </p:txBody>
      </p:sp>
      <p:sp>
        <p:nvSpPr>
          <p:cNvPr id="313" name="Google Shape;313;p3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Code Generator</a:t>
            </a:r>
            <a:endParaRPr/>
          </a:p>
        </p:txBody>
      </p:sp>
      <p:sp>
        <p:nvSpPr>
          <p:cNvPr id="314" name="Google Shape;314;p3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Produces the target language in a specific architecture.</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target program is normally is a relocatable object file containing  the machine codes.</a:t>
            </a:r>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Ex:   </a:t>
            </a:r>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a:t>
            </a:r>
            <a:r>
              <a:rPr lang="en-US" sz="1600" b="0" i="0" u="none">
                <a:solidFill>
                  <a:schemeClr val="dk1"/>
                </a:solidFill>
                <a:latin typeface="Times New Roman"/>
                <a:ea typeface="Times New Roman"/>
                <a:cs typeface="Times New Roman"/>
                <a:sym typeface="Times New Roman"/>
              </a:rPr>
              <a:t>( assume that we have an architecture with instructions whose at least one of its operands is</a:t>
            </a:r>
            <a:endParaRPr/>
          </a:p>
          <a:p>
            <a:pPr marL="342900" lvl="0" indent="-342900" algn="l" rtl="0">
              <a:lnSpc>
                <a:spcPct val="100000"/>
              </a:lnSpc>
              <a:spcBef>
                <a:spcPts val="32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a machine register)</a:t>
            </a:r>
            <a:endParaRPr sz="2400" b="0" i="0" u="none">
              <a:solidFill>
                <a:schemeClr val="dk1"/>
              </a:solidFill>
              <a:latin typeface="Times New Roman"/>
              <a:ea typeface="Times New Roman"/>
              <a:cs typeface="Times New Roman"/>
              <a:sym typeface="Times New Roman"/>
            </a:endParaRPr>
          </a:p>
          <a:p>
            <a:pPr marL="342900" lvl="0" indent="-1905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MOVE	id2,R1</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MULT	id3,R1</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ADD	#1,R1</a:t>
            </a:r>
            <a:endParaRPr/>
          </a:p>
          <a:p>
            <a:pPr marL="742950" lvl="1" indent="-285750" algn="l" rtl="0">
              <a:lnSpc>
                <a:spcPct val="100000"/>
              </a:lnSpc>
              <a:spcBef>
                <a:spcPts val="360"/>
              </a:spcBef>
              <a:spcAft>
                <a:spcPts val="0"/>
              </a:spcAft>
              <a:buClr>
                <a:schemeClr val="dk1"/>
              </a:buClr>
              <a:buSzPts val="1800"/>
              <a:buFont typeface="Times New Roman"/>
              <a:buNone/>
            </a:pPr>
            <a:r>
              <a:rPr lang="en-US" sz="1800" b="0" i="0" u="none">
                <a:solidFill>
                  <a:schemeClr val="dk1"/>
                </a:solidFill>
                <a:latin typeface="Times New Roman"/>
                <a:ea typeface="Times New Roman"/>
                <a:cs typeface="Times New Roman"/>
                <a:sym typeface="Times New Roman"/>
              </a:rPr>
              <a:t>	MOVE	R1,id1</a:t>
            </a:r>
            <a:endParaRPr/>
          </a:p>
        </p:txBody>
      </p:sp>
      <p:sp>
        <p:nvSpPr>
          <p:cNvPr id="315" name="Google Shape;315;p37"/>
          <p:cNvSpPr txBox="1"/>
          <p:nvPr/>
        </p:nvSpPr>
        <p:spPr>
          <a:xfrm>
            <a:off x="4479925" y="346075"/>
            <a:ext cx="184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Symbol table</a:t>
            </a:r>
            <a:endParaRPr/>
          </a:p>
        </p:txBody>
      </p:sp>
      <p:sp>
        <p:nvSpPr>
          <p:cNvPr id="321" name="Google Shape;321;p38"/>
          <p:cNvSpPr txBox="1">
            <a:spLocks noGrp="1"/>
          </p:cNvSpPr>
          <p:nvPr>
            <p:ph type="body" idx="1"/>
          </p:nvPr>
        </p:nvSpPr>
        <p:spPr>
          <a:xfrm>
            <a:off x="381000" y="103505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It is a data structure created and maintained by compilers in order to store information about the occurrence of various entities such as variable names, function names, objects, classes, interfaces, etc.</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Symbol table is used by both the analysis and the synthesis parts of a compiler.</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Uses:</a:t>
            </a:r>
            <a:endParaRPr sz="2400" b="1"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To store the names of all entities in a structured form at one place.</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To verify if a variable has been declared.</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To implement type checking, by verifying assignments and expressions in the source code are semantically correct.</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To determine the scope of a name (scope resolution).</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22" name="Google Shape;322;p38"/>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23" name="Google Shape;323;p3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handler</a:t>
            </a:r>
            <a:endParaRPr/>
          </a:p>
        </p:txBody>
      </p:sp>
      <p:sp>
        <p:nvSpPr>
          <p:cNvPr id="329" name="Google Shape;329;p39"/>
          <p:cNvSpPr txBox="1">
            <a:spLocks noGrp="1"/>
          </p:cNvSpPr>
          <p:nvPr>
            <p:ph type="body" idx="1"/>
          </p:nvPr>
        </p:nvSpPr>
        <p:spPr>
          <a:xfrm>
            <a:off x="381000" y="9144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tasks of the </a:t>
            </a:r>
            <a:r>
              <a:rPr lang="en-US" sz="2400" b="1" i="0" u="none">
                <a:solidFill>
                  <a:schemeClr val="dk1"/>
                </a:solidFill>
                <a:latin typeface="Times New Roman"/>
                <a:ea typeface="Times New Roman"/>
                <a:cs typeface="Times New Roman"/>
                <a:sym typeface="Times New Roman"/>
              </a:rPr>
              <a:t>Error Handling</a:t>
            </a:r>
            <a:r>
              <a:rPr lang="en-US" sz="2400" b="0" i="0" u="none">
                <a:solidFill>
                  <a:schemeClr val="dk1"/>
                </a:solidFill>
                <a:latin typeface="Times New Roman"/>
                <a:ea typeface="Times New Roman"/>
                <a:cs typeface="Times New Roman"/>
                <a:sym typeface="Times New Roman"/>
              </a:rPr>
              <a:t> process are to detect each error, report it to the user, and then make some recover strategy and implement them to handle error. </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An </a:t>
            </a:r>
            <a:r>
              <a:rPr lang="en-US" sz="2400" b="1" i="0" u="none">
                <a:solidFill>
                  <a:schemeClr val="dk1"/>
                </a:solidFill>
                <a:latin typeface="Times New Roman"/>
                <a:ea typeface="Times New Roman"/>
                <a:cs typeface="Times New Roman"/>
                <a:sym typeface="Times New Roman"/>
              </a:rPr>
              <a:t>Error</a:t>
            </a:r>
            <a:r>
              <a:rPr lang="en-US" sz="2400" b="0" i="0" u="none">
                <a:solidFill>
                  <a:schemeClr val="dk1"/>
                </a:solidFill>
                <a:latin typeface="Times New Roman"/>
                <a:ea typeface="Times New Roman"/>
                <a:cs typeface="Times New Roman"/>
                <a:sym typeface="Times New Roman"/>
              </a:rPr>
              <a:t> is the blank entries in the symbol table.</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Types of Error –</a:t>
            </a:r>
            <a:endParaRPr sz="24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Run-time error:</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error which takes place during the execution of a program, and usually happens because of adverse system parameters or invalid input data.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Logic errors, occur when executed code does not produce the expected result. Logic errors are best handled by meticulous program debugging.</a:t>
            </a:r>
            <a:endParaRPr/>
          </a:p>
          <a:p>
            <a:pPr marL="342900" marR="0" lvl="0" indent="-34290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Compile-time errors:</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rises at compile time, before execution of the program. </a:t>
            </a: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30" name="Google Shape;330;p39"/>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31" name="Google Shape;331;p3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handler (…)</a:t>
            </a:r>
            <a:endParaRPr/>
          </a:p>
        </p:txBody>
      </p:sp>
      <p:sp>
        <p:nvSpPr>
          <p:cNvPr id="337" name="Google Shape;337;p40"/>
          <p:cNvSpPr txBox="1">
            <a:spLocks noGrp="1"/>
          </p:cNvSpPr>
          <p:nvPr>
            <p:ph type="body" idx="1"/>
          </p:nvPr>
        </p:nvSpPr>
        <p:spPr>
          <a:xfrm>
            <a:off x="381000" y="914400"/>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Classification of Compile-time error –</a:t>
            </a: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Lexical </a:t>
            </a:r>
            <a:r>
              <a:rPr lang="en-US" sz="2400" b="0" i="0" u="none">
                <a:solidFill>
                  <a:schemeClr val="dk1"/>
                </a:solidFill>
                <a:latin typeface="Times New Roman"/>
                <a:ea typeface="Times New Roman"/>
                <a:cs typeface="Times New Roman"/>
                <a:sym typeface="Times New Roman"/>
              </a:rPr>
              <a:t>: This includes misspellings of identifiers, keywords or operators</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Syntax</a:t>
            </a:r>
            <a:r>
              <a:rPr lang="en-US" sz="2400" b="0" i="0" u="none">
                <a:solidFill>
                  <a:schemeClr val="dk1"/>
                </a:solidFill>
                <a:latin typeface="Times New Roman"/>
                <a:ea typeface="Times New Roman"/>
                <a:cs typeface="Times New Roman"/>
                <a:sym typeface="Times New Roman"/>
              </a:rPr>
              <a:t> : missing semicolon or unbalanced parenthesis</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Semantic</a:t>
            </a:r>
            <a:r>
              <a:rPr lang="en-US" sz="2400" b="0" i="0" u="none">
                <a:solidFill>
                  <a:schemeClr val="dk1"/>
                </a:solidFill>
                <a:latin typeface="Times New Roman"/>
                <a:ea typeface="Times New Roman"/>
                <a:cs typeface="Times New Roman"/>
                <a:sym typeface="Times New Roman"/>
              </a:rPr>
              <a:t> : incompatible value assignment or type mismatches between operator and operand</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Logical</a:t>
            </a:r>
            <a:r>
              <a:rPr lang="en-US" sz="2400" b="0" i="0" u="none">
                <a:solidFill>
                  <a:schemeClr val="dk1"/>
                </a:solidFill>
                <a:latin typeface="Times New Roman"/>
                <a:ea typeface="Times New Roman"/>
                <a:cs typeface="Times New Roman"/>
                <a:sym typeface="Times New Roman"/>
              </a:rPr>
              <a:t> : code not reachable, infinite loop.</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38" name="Google Shape;338;p40"/>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39" name="Google Shape;339;p4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200" b="1">
              <a:solidFill>
                <a:schemeClr val="dk2"/>
              </a:solidFill>
              <a:latin typeface="Times New Roman"/>
              <a:ea typeface="Times New Roman"/>
              <a:cs typeface="Times New Roman"/>
              <a:sym typeface="Times New Roman"/>
            </a:endParaRPr>
          </a:p>
        </p:txBody>
      </p:sp>
      <p:pic>
        <p:nvPicPr>
          <p:cNvPr id="345" name="Google Shape;345;p41"/>
          <p:cNvPicPr preferRelativeResize="0">
            <a:picLocks noGrp="1"/>
          </p:cNvPicPr>
          <p:nvPr>
            <p:ph type="body" idx="1"/>
          </p:nvPr>
        </p:nvPicPr>
        <p:blipFill rotWithShape="1">
          <a:blip r:embed="rId3">
            <a:alphaModFix/>
          </a:blip>
          <a:srcRect/>
          <a:stretch/>
        </p:blipFill>
        <p:spPr>
          <a:xfrm>
            <a:off x="1371600" y="255587"/>
            <a:ext cx="6477000" cy="6248400"/>
          </a:xfrm>
          <a:prstGeom prst="rect">
            <a:avLst/>
          </a:prstGeom>
          <a:noFill/>
          <a:ln>
            <a:noFill/>
          </a:ln>
        </p:spPr>
      </p:pic>
      <p:sp>
        <p:nvSpPr>
          <p:cNvPr id="346" name="Google Shape;346;p41"/>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47" name="Google Shape;347;p4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CS416 Compiler Design</a:t>
            </a:r>
            <a:endParaRPr/>
          </a:p>
        </p:txBody>
      </p:sp>
      <p:sp>
        <p:nvSpPr>
          <p:cNvPr id="108" name="Google Shape;108;p1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3</a:t>
            </a:fld>
            <a:endParaRPr/>
          </a:p>
        </p:txBody>
      </p:sp>
      <p:sp>
        <p:nvSpPr>
          <p:cNvPr id="109" name="Google Shape;109;p1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Course Outline</a:t>
            </a:r>
            <a:endParaRPr/>
          </a:p>
        </p:txBody>
      </p:sp>
      <p:sp>
        <p:nvSpPr>
          <p:cNvPr id="110" name="Google Shape;110;p15"/>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Introduction to Compiling</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Lexical Analysis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Syntax Analysis</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Context Free Grammars</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Top-Down Parsing, LL Parsing</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Bottom-Up Parsing, LR Parsing</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Syntax-Directed Translation</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Attribute Definitions</a:t>
            </a:r>
            <a:endParaRPr/>
          </a:p>
          <a:p>
            <a:pPr marL="742950" lvl="1" indent="-285750" algn="l" rtl="0">
              <a:lnSpc>
                <a:spcPct val="100000"/>
              </a:lnSpc>
              <a:spcBef>
                <a:spcPts val="360"/>
              </a:spcBef>
              <a:spcAft>
                <a:spcPts val="0"/>
              </a:spcAft>
              <a:buClr>
                <a:schemeClr val="dk1"/>
              </a:buClr>
              <a:buSzPts val="1800"/>
              <a:buFont typeface="Times New Roman"/>
              <a:buChar char="–"/>
            </a:pPr>
            <a:r>
              <a:rPr lang="en-US" sz="1800" b="0" i="0" u="none">
                <a:solidFill>
                  <a:schemeClr val="dk1"/>
                </a:solidFill>
                <a:latin typeface="Times New Roman"/>
                <a:ea typeface="Times New Roman"/>
                <a:cs typeface="Times New Roman"/>
                <a:sym typeface="Times New Roman"/>
              </a:rPr>
              <a:t>Evaluation of Attribute Definitions</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Semantic Analysis, Type Checking</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Run-Time Organization</a:t>
            </a:r>
            <a:endParaRPr/>
          </a:p>
          <a:p>
            <a:pPr marL="34290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Intermediate Code Generation</a:t>
            </a:r>
            <a:endParaRPr/>
          </a:p>
          <a:p>
            <a:pPr marL="742950" lvl="1" indent="-285750" algn="l" rtl="0">
              <a:lnSpc>
                <a:spcPct val="100000"/>
              </a:lnSpc>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a:p>
            <a:pPr marL="342900" lvl="0" indent="-228600" algn="l" rtl="0">
              <a:spcBef>
                <a:spcPts val="360"/>
              </a:spcBef>
              <a:spcAft>
                <a:spcPts val="0"/>
              </a:spcAft>
              <a:buClr>
                <a:schemeClr val="dk1"/>
              </a:buClr>
              <a:buSzPts val="1800"/>
              <a:buFont typeface="Times New Roman"/>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Recovery</a:t>
            </a:r>
            <a:endParaRPr/>
          </a:p>
        </p:txBody>
      </p:sp>
      <p:sp>
        <p:nvSpPr>
          <p:cNvPr id="353" name="Google Shape;353;p42"/>
          <p:cNvSpPr txBox="1">
            <a:spLocks noGrp="1"/>
          </p:cNvSpPr>
          <p:nvPr>
            <p:ph type="body" idx="1"/>
          </p:nvPr>
        </p:nvSpPr>
        <p:spPr>
          <a:xfrm>
            <a:off x="385762" y="914400"/>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Four common error-recovery strategies:</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Panic mode</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When a parser encounters an error anywhere in the statement, it ignores the rest of the statement by not processing input from erroneous input to delimiter, such as semi-colon.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This is the easiest way of error-recovery and also, it prevents the parser from developing infinite loops.</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Statement mode</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When a parser encounters an error, it tries to take corrective measures so that the rest of inputs of statement allow the parser to parse ahead.</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For example, inserting a missing semicolon, replacing comma with a semicolon etc.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Parser designers have to be careful here because one wrong correction may lead to an infinite loop.</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54" name="Google Shape;354;p42"/>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55" name="Google Shape;355;p4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Error Recovery (…)</a:t>
            </a:r>
            <a:endParaRPr/>
          </a:p>
        </p:txBody>
      </p:sp>
      <p:sp>
        <p:nvSpPr>
          <p:cNvPr id="361" name="Google Shape;361;p43"/>
          <p:cNvSpPr txBox="1">
            <a:spLocks noGrp="1"/>
          </p:cNvSpPr>
          <p:nvPr>
            <p:ph type="body" idx="1"/>
          </p:nvPr>
        </p:nvSpPr>
        <p:spPr>
          <a:xfrm>
            <a:off x="385762" y="914400"/>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Error productions</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Some common errors are known to the compiler designers that may occur in the code.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addition, the designers can create augmented grammar to be used, as productions that generate erroneous constructs when these errors are encountered.</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Global correction</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parser considers the program in hand as a whole and tries to figure out what the program is intended to do and tries to find out a closest match for it, which is error-free.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When an erroneous input (statement) X is fed, it creates a parse tree for some closest error-free statement Y.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This may allow the parser to make minimal changes in the source code, but due to the complexity (time and space) of this strategy, it has not been implemented in practice yet.</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62" name="Google Shape;362;p43"/>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63" name="Google Shape;363;p4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Cousins of complier</a:t>
            </a:r>
            <a:endParaRPr/>
          </a:p>
        </p:txBody>
      </p:sp>
      <p:sp>
        <p:nvSpPr>
          <p:cNvPr id="369" name="Google Shape;369;p44"/>
          <p:cNvSpPr txBox="1">
            <a:spLocks noGrp="1"/>
          </p:cNvSpPr>
          <p:nvPr>
            <p:ph type="body" idx="1"/>
          </p:nvPr>
        </p:nvSpPr>
        <p:spPr>
          <a:xfrm>
            <a:off x="385762" y="914400"/>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1. Preprocessor:</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preprocessor is a program that processes its input data to produce output that is used as input to another program.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output is said to be a preprocessed form of the input data, which is often used by some subsequent programs like compilers.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They may perform the following functions : Macro processing, Rational Preprocessors, File Inclusion, Language extension </a:t>
            </a: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Macro processing: </a:t>
            </a:r>
            <a:endParaRPr sz="2400" b="1"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A macro is a rule or pattern that specifies how a certain input sequence should be mapped to an output sequence according to a defined procedure. </a:t>
            </a:r>
            <a:endParaRPr/>
          </a:p>
          <a:p>
            <a:pPr marL="0" marR="0" lvl="0" indent="-1524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The mapping process that instantiates a macro into a specific output sequence is known as macro expansion. </a:t>
            </a:r>
            <a:endParaRPr/>
          </a:p>
        </p:txBody>
      </p:sp>
      <p:sp>
        <p:nvSpPr>
          <p:cNvPr id="370" name="Google Shape;370;p44"/>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71" name="Google Shape;371;p44"/>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5"/>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Cousins of complier (…)</a:t>
            </a:r>
            <a:endParaRPr/>
          </a:p>
        </p:txBody>
      </p:sp>
      <p:sp>
        <p:nvSpPr>
          <p:cNvPr id="377" name="Google Shape;377;p45"/>
          <p:cNvSpPr txBox="1">
            <a:spLocks noGrp="1"/>
          </p:cNvSpPr>
          <p:nvPr>
            <p:ph type="body" idx="1"/>
          </p:nvPr>
        </p:nvSpPr>
        <p:spPr>
          <a:xfrm>
            <a:off x="385762" y="914400"/>
            <a:ext cx="9372600" cy="5105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File Inclusion: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Preprocessor includes header files into the program text.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When the preprocessor finds an #include directive it replaces it by the entire content of the specified file.</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Rational Preprocessors: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These processors change older languages with more modern flow-of-control and data-structuring facilities. </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1" i="0" u="none">
                <a:solidFill>
                  <a:schemeClr val="dk1"/>
                </a:solidFill>
                <a:latin typeface="Times New Roman"/>
                <a:ea typeface="Times New Roman"/>
                <a:cs typeface="Times New Roman"/>
                <a:sym typeface="Times New Roman"/>
              </a:rPr>
              <a:t> Language extension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These processors attempt to add capabilities to the language by what amounts to built-in macros. </a:t>
            </a:r>
            <a:endParaRPr/>
          </a:p>
          <a:p>
            <a:pPr marL="342900" marR="0" lvl="0" indent="-342900" algn="l" rtl="0">
              <a:lnSpc>
                <a:spcPct val="100000"/>
              </a:lnSpc>
              <a:spcBef>
                <a:spcPts val="480"/>
              </a:spcBef>
              <a:spcAft>
                <a:spcPts val="0"/>
              </a:spcAft>
              <a:buClr>
                <a:schemeClr val="dk1"/>
              </a:buClr>
              <a:buSzPts val="2400"/>
              <a:buFont typeface="Noto Sans Symbols"/>
              <a:buChar char="✔"/>
            </a:pPr>
            <a:r>
              <a:rPr lang="en-US" sz="2400" b="0" i="0" u="none">
                <a:solidFill>
                  <a:schemeClr val="dk1"/>
                </a:solidFill>
                <a:latin typeface="Times New Roman"/>
                <a:ea typeface="Times New Roman"/>
                <a:cs typeface="Times New Roman"/>
                <a:sym typeface="Times New Roman"/>
              </a:rPr>
              <a:t>For example, the language Equel is a database query language embedded in C. </a:t>
            </a:r>
            <a:endParaRPr/>
          </a:p>
        </p:txBody>
      </p:sp>
      <p:sp>
        <p:nvSpPr>
          <p:cNvPr id="378" name="Google Shape;378;p45"/>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79" name="Google Shape;379;p45"/>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Cousins of complier (…)</a:t>
            </a:r>
            <a:endParaRPr/>
          </a:p>
        </p:txBody>
      </p:sp>
      <p:sp>
        <p:nvSpPr>
          <p:cNvPr id="385" name="Google Shape;385;p46"/>
          <p:cNvSpPr txBox="1">
            <a:spLocks noGrp="1"/>
          </p:cNvSpPr>
          <p:nvPr>
            <p:ph type="body" idx="1"/>
          </p:nvPr>
        </p:nvSpPr>
        <p:spPr>
          <a:xfrm>
            <a:off x="385762" y="914400"/>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2. Assembler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Assembler creates object code by translating assembly instruction mnemonics into machine code.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There are two types of assemblers: </a:t>
            </a: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One-pass assemblers </a:t>
            </a:r>
            <a:r>
              <a:rPr lang="en-US" sz="2400" b="0" i="0" u="none">
                <a:solidFill>
                  <a:schemeClr val="dk1"/>
                </a:solidFill>
                <a:latin typeface="Times New Roman"/>
                <a:ea typeface="Times New Roman"/>
                <a:cs typeface="Times New Roman"/>
                <a:sym typeface="Times New Roman"/>
              </a:rPr>
              <a:t>go through the source code once and assume that all symbols will be defined before any instruction that references them. ·</a:t>
            </a:r>
            <a:endParaRPr/>
          </a:p>
          <a:p>
            <a:pPr marL="0" marR="0" lvl="0" indent="-152400" algn="l" rtl="0">
              <a:lnSpc>
                <a:spcPct val="100000"/>
              </a:lnSpc>
              <a:spcBef>
                <a:spcPts val="48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Two-pass assemblers </a:t>
            </a:r>
            <a:r>
              <a:rPr lang="en-US" sz="2400" b="0" i="0" u="none">
                <a:solidFill>
                  <a:schemeClr val="dk1"/>
                </a:solidFill>
                <a:latin typeface="Times New Roman"/>
                <a:ea typeface="Times New Roman"/>
                <a:cs typeface="Times New Roman"/>
                <a:sym typeface="Times New Roman"/>
              </a:rPr>
              <a:t>create a table with all symbols and their values in the first pass, and then use the table in a second pass to generate code</a:t>
            </a:r>
            <a:endParaRPr/>
          </a:p>
        </p:txBody>
      </p:sp>
      <p:sp>
        <p:nvSpPr>
          <p:cNvPr id="386" name="Google Shape;386;p46"/>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87" name="Google Shape;387;p4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Cousins of complier (…)</a:t>
            </a:r>
            <a:endParaRPr/>
          </a:p>
        </p:txBody>
      </p:sp>
      <p:sp>
        <p:nvSpPr>
          <p:cNvPr id="393" name="Google Shape;393;p47"/>
          <p:cNvSpPr txBox="1">
            <a:spLocks noGrp="1"/>
          </p:cNvSpPr>
          <p:nvPr>
            <p:ph type="body" idx="1"/>
          </p:nvPr>
        </p:nvSpPr>
        <p:spPr>
          <a:xfrm>
            <a:off x="385762" y="914400"/>
            <a:ext cx="9372600" cy="5105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3. Linker and Loader</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linker or link editor is a program that takes one or more objects generated by a compiler and combines them into a single executable program.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Three tasks of the linker are </a:t>
            </a: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1.Searches the program to find library routines used by program, e.g. printf(), math routines. </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2. Determines the memory locations that code from each module will occupy and relocates its instructions by adjusting absolute references </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3. Resolves references among files.</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loader is the part of an operating system that is responsible for loading programs in memory, one of the essential stages in the process of starting a program. </a:t>
            </a:r>
            <a:endParaRPr/>
          </a:p>
          <a:p>
            <a:pPr marL="0" marR="0" lvl="0" indent="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394" name="Google Shape;394;p47"/>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395" name="Google Shape;395;p4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381000" y="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Grouping of Phases </a:t>
            </a:r>
            <a:endParaRPr/>
          </a:p>
        </p:txBody>
      </p:sp>
      <p:sp>
        <p:nvSpPr>
          <p:cNvPr id="401" name="Google Shape;401;p48"/>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402" name="Google Shape;402;p4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36</a:t>
            </a:fld>
            <a:endParaRPr/>
          </a:p>
        </p:txBody>
      </p:sp>
      <p:sp>
        <p:nvSpPr>
          <p:cNvPr id="403" name="Google Shape;403;p48"/>
          <p:cNvSpPr txBox="1">
            <a:spLocks noGrp="1"/>
          </p:cNvSpPr>
          <p:nvPr>
            <p:ph type="body" idx="1"/>
          </p:nvPr>
        </p:nvSpPr>
        <p:spPr>
          <a:xfrm>
            <a:off x="381000" y="973137"/>
            <a:ext cx="8996362" cy="5241925"/>
          </a:xfrm>
          <a:prstGeom prst="rect">
            <a:avLst/>
          </a:prstGeom>
          <a:solidFill>
            <a:srgbClr val="FFFFFF"/>
          </a:solidFill>
          <a:ln>
            <a:noFill/>
          </a:ln>
        </p:spPr>
        <p:txBody>
          <a:bodyPr spcFirstLastPara="1" wrap="square" lIns="0" tIns="0" rIns="0" bIns="142825" anchor="ctr" anchorCtr="0">
            <a:spAutoFit/>
          </a:bodyPr>
          <a:lstStyle/>
          <a:p>
            <a:pPr marL="0" marR="0" lvl="0" indent="0" algn="l"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Front end</a:t>
            </a:r>
            <a:endParaRPr/>
          </a:p>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Phases: </a:t>
            </a:r>
            <a:r>
              <a:rPr lang="en-US" sz="2400" b="0" i="0" u="none">
                <a:solidFill>
                  <a:schemeClr val="dk1"/>
                </a:solidFill>
                <a:latin typeface="Times New Roman"/>
                <a:ea typeface="Times New Roman"/>
                <a:cs typeface="Times New Roman"/>
                <a:sym typeface="Times New Roman"/>
              </a:rPr>
              <a:t>Lexical analysis, Syntax analysis,  Semantic analysis,  Intermediate code generation.</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Front end comprises of phases which are dependent on the input (source language) and independent on the target machine (target language).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It includes lexical and syntactic analysis, symbol table management, semantic analysis and the generation of intermediate code. </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Code optimization can also be done by the front end.</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It also includes error handling at the phases concerned.</a:t>
            </a:r>
            <a:endParaRPr/>
          </a:p>
          <a:p>
            <a:pPr marL="0" marR="0" lvl="0" indent="0" algn="l" rtl="0">
              <a:lnSpc>
                <a:spcPct val="100000"/>
              </a:lnSpc>
              <a:spcBef>
                <a:spcPts val="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br>
              <a:rPr lang="en-US" sz="24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a:spLocks noGrp="1"/>
          </p:cNvSpPr>
          <p:nvPr>
            <p:ph type="title"/>
          </p:nvPr>
        </p:nvSpPr>
        <p:spPr>
          <a:xfrm>
            <a:off x="381000" y="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Grouping of Phases (…) </a:t>
            </a:r>
            <a:endParaRPr/>
          </a:p>
        </p:txBody>
      </p:sp>
      <p:sp>
        <p:nvSpPr>
          <p:cNvPr id="409" name="Google Shape;409;p49"/>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410" name="Google Shape;410;p4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37</a:t>
            </a:fld>
            <a:endParaRPr/>
          </a:p>
        </p:txBody>
      </p:sp>
      <p:sp>
        <p:nvSpPr>
          <p:cNvPr id="411" name="Google Shape;411;p49"/>
          <p:cNvSpPr txBox="1">
            <a:spLocks noGrp="1"/>
          </p:cNvSpPr>
          <p:nvPr>
            <p:ph type="body" idx="1"/>
          </p:nvPr>
        </p:nvSpPr>
        <p:spPr>
          <a:xfrm>
            <a:off x="704850" y="1219200"/>
            <a:ext cx="8996362" cy="3468687"/>
          </a:xfrm>
          <a:prstGeom prst="rect">
            <a:avLst/>
          </a:prstGeom>
          <a:solidFill>
            <a:srgbClr val="FFFFFF"/>
          </a:solidFill>
          <a:ln>
            <a:noFill/>
          </a:ln>
        </p:spPr>
        <p:txBody>
          <a:bodyPr spcFirstLastPara="1" wrap="square" lIns="0" tIns="0" rIns="0" bIns="142825" anchor="ctr"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Back End</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Phases: Code optimizer and code generator</a:t>
            </a: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Back end comprises of those phases of the compiler that are dependent on the target machine and independent on the source language.</a:t>
            </a: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This includes code optimization, code generation.</a:t>
            </a: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In addition to this, it also encompasses error handling and symbol table management operations.</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0"/>
          <p:cNvSpPr txBox="1">
            <a:spLocks noGrp="1"/>
          </p:cNvSpPr>
          <p:nvPr>
            <p:ph type="title"/>
          </p:nvPr>
        </p:nvSpPr>
        <p:spPr>
          <a:xfrm>
            <a:off x="381000" y="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Grouping of Phases (…) </a:t>
            </a:r>
            <a:endParaRPr/>
          </a:p>
        </p:txBody>
      </p:sp>
      <p:sp>
        <p:nvSpPr>
          <p:cNvPr id="417" name="Google Shape;417;p50"/>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418" name="Google Shape;418;p5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38</a:t>
            </a:fld>
            <a:endParaRPr/>
          </a:p>
        </p:txBody>
      </p:sp>
      <p:sp>
        <p:nvSpPr>
          <p:cNvPr id="419" name="Google Shape;419;p50"/>
          <p:cNvSpPr txBox="1">
            <a:spLocks noGrp="1"/>
          </p:cNvSpPr>
          <p:nvPr>
            <p:ph type="body" idx="1"/>
          </p:nvPr>
        </p:nvSpPr>
        <p:spPr>
          <a:xfrm>
            <a:off x="414337" y="1233487"/>
            <a:ext cx="8994775" cy="4870450"/>
          </a:xfrm>
          <a:prstGeom prst="rect">
            <a:avLst/>
          </a:prstGeom>
          <a:solidFill>
            <a:srgbClr val="FFFFFF"/>
          </a:solidFill>
          <a:ln>
            <a:noFill/>
          </a:ln>
        </p:spPr>
        <p:txBody>
          <a:bodyPr spcFirstLastPara="1" wrap="square" lIns="0" tIns="0" rIns="0" bIns="142825" anchor="ctr"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Passes</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phases of compiler can be implemented in a single pass by marking the primary actions viz. reading of input file and writing to the output file.</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Several phases of compiler are grouped into one pass in such a way that the operations in each and every phase are incorporated during the pass.</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Lexical analysis, syntax analysis, semantic analysis and intermediate code generation might be grouped into one pass. If so, the token stream after lexical analysis may be translated directly into intermediate code.</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1"/>
          <p:cNvSpPr txBox="1">
            <a:spLocks noGrp="1"/>
          </p:cNvSpPr>
          <p:nvPr>
            <p:ph type="title"/>
          </p:nvPr>
        </p:nvSpPr>
        <p:spPr>
          <a:xfrm>
            <a:off x="381000" y="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Grouping of Phases (…) </a:t>
            </a:r>
            <a:endParaRPr/>
          </a:p>
        </p:txBody>
      </p:sp>
      <p:sp>
        <p:nvSpPr>
          <p:cNvPr id="425" name="Google Shape;425;p51"/>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426" name="Google Shape;426;p5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39</a:t>
            </a:fld>
            <a:endParaRPr/>
          </a:p>
        </p:txBody>
      </p:sp>
      <p:sp>
        <p:nvSpPr>
          <p:cNvPr id="427" name="Google Shape;427;p51"/>
          <p:cNvSpPr txBox="1">
            <a:spLocks noGrp="1"/>
          </p:cNvSpPr>
          <p:nvPr>
            <p:ph type="body" idx="1"/>
          </p:nvPr>
        </p:nvSpPr>
        <p:spPr>
          <a:xfrm>
            <a:off x="569912" y="1068387"/>
            <a:ext cx="8994775" cy="4059237"/>
          </a:xfrm>
          <a:prstGeom prst="rect">
            <a:avLst/>
          </a:prstGeom>
          <a:solidFill>
            <a:srgbClr val="FFFFFF"/>
          </a:solidFill>
          <a:ln>
            <a:noFill/>
          </a:ln>
        </p:spPr>
        <p:txBody>
          <a:bodyPr spcFirstLastPara="1" wrap="square" lIns="0" tIns="0" rIns="0" bIns="142825" anchor="ctr"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Reducing the Number of Passes</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Minimizing the number of passes improves the time efficiency as reading from and writing to intermediate files can be reduced.</a:t>
            </a:r>
            <a:endParaRPr sz="2400" b="0" i="0" u="none">
              <a:solidFill>
                <a:schemeClr val="dk1"/>
              </a:solidFill>
              <a:latin typeface="Times New Roman"/>
              <a:ea typeface="Times New Roman"/>
              <a:cs typeface="Times New Roman"/>
              <a:sym typeface="Times New Roman"/>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When grouping phases into one pass, the entire program has to be kept in memory to ensure proper information flow to each phase because one phase may need information in a different order than the information produced in previous phase.</a:t>
            </a:r>
            <a:endParaRPr/>
          </a:p>
          <a:p>
            <a:pPr marL="0" marR="0" lvl="0" indent="-1524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The source program or target program differs from its internal representation. So, the memory for internal form may be larger than that of input and output.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strike="noStrike" cap="none">
                <a:solidFill>
                  <a:schemeClr val="dk1"/>
                </a:solidFill>
                <a:latin typeface="Times New Roman"/>
                <a:ea typeface="Times New Roman"/>
                <a:cs typeface="Times New Roman"/>
                <a:sym typeface="Times New Roman"/>
              </a:rPr>
              <a:t>CS416 Compiler Design</a:t>
            </a:r>
            <a:endParaRPr/>
          </a:p>
        </p:txBody>
      </p:sp>
      <p:sp>
        <p:nvSpPr>
          <p:cNvPr id="116" name="Google Shape;116;p16"/>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strike="noStrike" cap="none">
                <a:solidFill>
                  <a:schemeClr val="dk1"/>
                </a:solidFill>
                <a:latin typeface="Times New Roman"/>
                <a:ea typeface="Times New Roman"/>
                <a:cs typeface="Times New Roman"/>
                <a:sym typeface="Times New Roman"/>
              </a:rPr>
              <a:t>4</a:t>
            </a:fld>
            <a:endParaRPr/>
          </a:p>
        </p:txBody>
      </p:sp>
      <p:sp>
        <p:nvSpPr>
          <p:cNvPr id="117" name="Google Shape;117;p16"/>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COMPILERS</a:t>
            </a:r>
            <a:endParaRPr/>
          </a:p>
        </p:txBody>
      </p:sp>
      <p:sp>
        <p:nvSpPr>
          <p:cNvPr id="118" name="Google Shape;118;p16"/>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A </a:t>
            </a:r>
            <a:r>
              <a:rPr lang="en-US" sz="2400" b="1" i="0" u="none">
                <a:solidFill>
                  <a:schemeClr val="dk1"/>
                </a:solidFill>
                <a:latin typeface="Times New Roman"/>
                <a:ea typeface="Times New Roman"/>
                <a:cs typeface="Times New Roman"/>
                <a:sym typeface="Times New Roman"/>
              </a:rPr>
              <a:t>compiler</a:t>
            </a:r>
            <a:r>
              <a:rPr lang="en-US" sz="2400" b="0" i="0" u="none">
                <a:solidFill>
                  <a:schemeClr val="dk1"/>
                </a:solidFill>
                <a:latin typeface="Times New Roman"/>
                <a:ea typeface="Times New Roman"/>
                <a:cs typeface="Times New Roman"/>
                <a:sym typeface="Times New Roman"/>
              </a:rPr>
              <a:t> is a program takes a program written in a source language and translates it into an equivalent program in a target language.</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source program            COMPILER          target program</a:t>
            </a:r>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a:p>
            <a:pPr marL="342900" lvl="0" indent="-34290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error messages</a:t>
            </a:r>
            <a:endParaRPr/>
          </a:p>
        </p:txBody>
      </p:sp>
      <p:sp>
        <p:nvSpPr>
          <p:cNvPr id="119" name="Google Shape;119;p16"/>
          <p:cNvSpPr txBox="1"/>
          <p:nvPr/>
        </p:nvSpPr>
        <p:spPr>
          <a:xfrm>
            <a:off x="3657600" y="2667000"/>
            <a:ext cx="2438400" cy="990600"/>
          </a:xfrm>
          <a:prstGeom prst="rect">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20" name="Google Shape;120;p16"/>
          <p:cNvCxnSpPr/>
          <p:nvPr/>
        </p:nvCxnSpPr>
        <p:spPr>
          <a:xfrm>
            <a:off x="3352800" y="3200400"/>
            <a:ext cx="3048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121" name="Google Shape;121;p16"/>
          <p:cNvCxnSpPr/>
          <p:nvPr/>
        </p:nvCxnSpPr>
        <p:spPr>
          <a:xfrm>
            <a:off x="6096000" y="3200400"/>
            <a:ext cx="304800" cy="0"/>
          </a:xfrm>
          <a:prstGeom prst="straightConnector1">
            <a:avLst/>
          </a:prstGeom>
          <a:noFill/>
          <a:ln w="9525" cap="flat" cmpd="sng">
            <a:solidFill>
              <a:schemeClr val="dk1"/>
            </a:solidFill>
            <a:prstDash val="solid"/>
            <a:miter lim="800000"/>
            <a:headEnd type="none" w="med" len="med"/>
            <a:tailEnd type="triangle" w="med" len="med"/>
          </a:ln>
        </p:spPr>
      </p:cxnSp>
      <p:sp>
        <p:nvSpPr>
          <p:cNvPr id="122" name="Google Shape;122;p16"/>
          <p:cNvSpPr txBox="1"/>
          <p:nvPr/>
        </p:nvSpPr>
        <p:spPr>
          <a:xfrm>
            <a:off x="457200" y="3352800"/>
            <a:ext cx="3167062" cy="581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Normally a program written in </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a high-level programming language)</a:t>
            </a:r>
            <a:endParaRPr/>
          </a:p>
        </p:txBody>
      </p:sp>
      <p:sp>
        <p:nvSpPr>
          <p:cNvPr id="123" name="Google Shape;123;p16"/>
          <p:cNvSpPr txBox="1"/>
          <p:nvPr/>
        </p:nvSpPr>
        <p:spPr>
          <a:xfrm>
            <a:off x="6248400" y="3276600"/>
            <a:ext cx="3349625" cy="581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 Normally the equivalent program in</a:t>
            </a:r>
            <a:endParaRPr/>
          </a:p>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machine code – relocatable object file)</a:t>
            </a:r>
            <a:endParaRPr/>
          </a:p>
        </p:txBody>
      </p:sp>
      <p:cxnSp>
        <p:nvCxnSpPr>
          <p:cNvPr id="124" name="Google Shape;124;p16"/>
          <p:cNvCxnSpPr/>
          <p:nvPr/>
        </p:nvCxnSpPr>
        <p:spPr>
          <a:xfrm>
            <a:off x="4724400" y="3657600"/>
            <a:ext cx="0" cy="609600"/>
          </a:xfrm>
          <a:prstGeom prst="straightConnector1">
            <a:avLst/>
          </a:prstGeom>
          <a:noFill/>
          <a:ln w="9525" cap="flat" cmpd="sng">
            <a:solidFill>
              <a:schemeClr val="dk1"/>
            </a:solidFill>
            <a:prstDash val="solid"/>
            <a:miter lim="800000"/>
            <a:headEnd type="none" w="med" len="med"/>
            <a:tailEnd type="triangle" w="med" len="med"/>
          </a:ln>
        </p:spPr>
      </p:cxnSp>
      <p:pic>
        <p:nvPicPr>
          <p:cNvPr id="125" name="Google Shape;125;p16"/>
          <p:cNvPicPr preferRelativeResize="0"/>
          <p:nvPr/>
        </p:nvPicPr>
        <p:blipFill rotWithShape="1">
          <a:blip r:embed="rId3">
            <a:alphaModFix/>
          </a:blip>
          <a:srcRect/>
          <a:stretch/>
        </p:blipFill>
        <p:spPr>
          <a:xfrm>
            <a:off x="6248400" y="4876800"/>
            <a:ext cx="3094037" cy="1257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Compiler construction tools</a:t>
            </a:r>
            <a:endParaRPr/>
          </a:p>
        </p:txBody>
      </p:sp>
      <p:sp>
        <p:nvSpPr>
          <p:cNvPr id="433" name="Google Shape;433;p52"/>
          <p:cNvSpPr txBox="1">
            <a:spLocks noGrp="1"/>
          </p:cNvSpPr>
          <p:nvPr>
            <p:ph type="body" idx="1"/>
          </p:nvPr>
        </p:nvSpPr>
        <p:spPr>
          <a:xfrm>
            <a:off x="385762" y="914400"/>
            <a:ext cx="9372600" cy="594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Parser Generators</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Input:</a:t>
            </a:r>
            <a:r>
              <a:rPr lang="en-US" sz="2400" b="0" i="0" u="none">
                <a:solidFill>
                  <a:schemeClr val="dk1"/>
                </a:solidFill>
                <a:latin typeface="Times New Roman"/>
                <a:ea typeface="Times New Roman"/>
                <a:cs typeface="Times New Roman"/>
                <a:sym typeface="Times New Roman"/>
              </a:rPr>
              <a:t> Grammatical description of a programming language</a:t>
            </a:r>
            <a:br>
              <a:rPr lang="en-US" sz="2400" b="0" i="0" u="none">
                <a:solidFill>
                  <a:schemeClr val="dk1"/>
                </a:solidFill>
                <a:latin typeface="Times New Roman"/>
                <a:ea typeface="Times New Roman"/>
                <a:cs typeface="Times New Roman"/>
                <a:sym typeface="Times New Roman"/>
              </a:rPr>
            </a:br>
            <a:r>
              <a:rPr lang="en-US" sz="2400" b="1" i="0" u="none">
                <a:solidFill>
                  <a:schemeClr val="dk1"/>
                </a:solidFill>
                <a:latin typeface="Times New Roman"/>
                <a:ea typeface="Times New Roman"/>
                <a:cs typeface="Times New Roman"/>
                <a:sym typeface="Times New Roman"/>
              </a:rPr>
              <a:t>Output:</a:t>
            </a:r>
            <a:r>
              <a:rPr lang="en-US" sz="2400" b="0" i="0" u="none">
                <a:solidFill>
                  <a:schemeClr val="dk1"/>
                </a:solidFill>
                <a:latin typeface="Times New Roman"/>
                <a:ea typeface="Times New Roman"/>
                <a:cs typeface="Times New Roman"/>
                <a:sym typeface="Times New Roman"/>
              </a:rPr>
              <a:t> Syntax analyzers.</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Parser generator takes the grammatical description of a programming language and produces a syntax analyzer.</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Scanner Generators</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Input:</a:t>
            </a:r>
            <a:r>
              <a:rPr lang="en-US" sz="2400" b="0" i="0" u="none">
                <a:solidFill>
                  <a:schemeClr val="dk1"/>
                </a:solidFill>
                <a:latin typeface="Times New Roman"/>
                <a:ea typeface="Times New Roman"/>
                <a:cs typeface="Times New Roman"/>
                <a:sym typeface="Times New Roman"/>
              </a:rPr>
              <a:t> Regular expression description of the tokens of a language</a:t>
            </a:r>
            <a:br>
              <a:rPr lang="en-US" sz="2400" b="0" i="0" u="none">
                <a:solidFill>
                  <a:schemeClr val="dk1"/>
                </a:solidFill>
                <a:latin typeface="Times New Roman"/>
                <a:ea typeface="Times New Roman"/>
                <a:cs typeface="Times New Roman"/>
                <a:sym typeface="Times New Roman"/>
              </a:rPr>
            </a:br>
            <a:r>
              <a:rPr lang="en-US" sz="2400" b="1" i="0" u="none">
                <a:solidFill>
                  <a:schemeClr val="dk1"/>
                </a:solidFill>
                <a:latin typeface="Times New Roman"/>
                <a:ea typeface="Times New Roman"/>
                <a:cs typeface="Times New Roman"/>
                <a:sym typeface="Times New Roman"/>
              </a:rPr>
              <a:t>Output:</a:t>
            </a:r>
            <a:r>
              <a:rPr lang="en-US" sz="2400" b="0" i="0" u="none">
                <a:solidFill>
                  <a:schemeClr val="dk1"/>
                </a:solidFill>
                <a:latin typeface="Times New Roman"/>
                <a:ea typeface="Times New Roman"/>
                <a:cs typeface="Times New Roman"/>
                <a:sym typeface="Times New Roman"/>
              </a:rPr>
              <a:t> Lexical analyzers.</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Scanner generator generates lexical analyzers from a regular expression description of the tokens of a language.</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Syntax-directed Translation Engines</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Input:</a:t>
            </a:r>
            <a:r>
              <a:rPr lang="en-US" sz="2400" b="0" i="0" u="none">
                <a:solidFill>
                  <a:schemeClr val="dk1"/>
                </a:solidFill>
                <a:latin typeface="Times New Roman"/>
                <a:ea typeface="Times New Roman"/>
                <a:cs typeface="Times New Roman"/>
                <a:sym typeface="Times New Roman"/>
              </a:rPr>
              <a:t> Parse tree.</a:t>
            </a:r>
            <a:br>
              <a:rPr lang="en-US" sz="2400" b="0" i="0" u="none">
                <a:solidFill>
                  <a:schemeClr val="dk1"/>
                </a:solidFill>
                <a:latin typeface="Times New Roman"/>
                <a:ea typeface="Times New Roman"/>
                <a:cs typeface="Times New Roman"/>
                <a:sym typeface="Times New Roman"/>
              </a:rPr>
            </a:br>
            <a:r>
              <a:rPr lang="en-US" sz="2400" b="1" i="0" u="none">
                <a:solidFill>
                  <a:schemeClr val="dk1"/>
                </a:solidFill>
                <a:latin typeface="Times New Roman"/>
                <a:ea typeface="Times New Roman"/>
                <a:cs typeface="Times New Roman"/>
                <a:sym typeface="Times New Roman"/>
              </a:rPr>
              <a:t>Output:</a:t>
            </a:r>
            <a:r>
              <a:rPr lang="en-US" sz="2400" b="0" i="0" u="none">
                <a:solidFill>
                  <a:schemeClr val="dk1"/>
                </a:solidFill>
                <a:latin typeface="Times New Roman"/>
                <a:ea typeface="Times New Roman"/>
                <a:cs typeface="Times New Roman"/>
                <a:sym typeface="Times New Roman"/>
              </a:rPr>
              <a:t> Intermediate code.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Syntax-directed translation engines produce collections of routines that walk a parse tree and generates intermediate code.</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434" name="Google Shape;434;p52"/>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435" name="Google Shape;435;p52"/>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3"/>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Compiler construction tools (…)</a:t>
            </a:r>
            <a:endParaRPr/>
          </a:p>
        </p:txBody>
      </p:sp>
      <p:sp>
        <p:nvSpPr>
          <p:cNvPr id="441" name="Google Shape;441;p53"/>
          <p:cNvSpPr txBox="1">
            <a:spLocks noGrp="1"/>
          </p:cNvSpPr>
          <p:nvPr>
            <p:ph type="body" idx="1"/>
          </p:nvPr>
        </p:nvSpPr>
        <p:spPr>
          <a:xfrm>
            <a:off x="385762" y="914400"/>
            <a:ext cx="9372600" cy="594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Automatic Code Generators</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Input:</a:t>
            </a:r>
            <a:r>
              <a:rPr lang="en-US" sz="2400" b="0" i="0" u="none">
                <a:solidFill>
                  <a:schemeClr val="dk1"/>
                </a:solidFill>
                <a:latin typeface="Times New Roman"/>
                <a:ea typeface="Times New Roman"/>
                <a:cs typeface="Times New Roman"/>
                <a:sym typeface="Times New Roman"/>
              </a:rPr>
              <a:t> Intermediate language.</a:t>
            </a:r>
            <a:br>
              <a:rPr lang="en-US" sz="2400" b="0" i="0" u="none">
                <a:solidFill>
                  <a:schemeClr val="dk1"/>
                </a:solidFill>
                <a:latin typeface="Times New Roman"/>
                <a:ea typeface="Times New Roman"/>
                <a:cs typeface="Times New Roman"/>
                <a:sym typeface="Times New Roman"/>
              </a:rPr>
            </a:br>
            <a:r>
              <a:rPr lang="en-US" sz="2400" b="1" i="0" u="none">
                <a:solidFill>
                  <a:schemeClr val="dk1"/>
                </a:solidFill>
                <a:latin typeface="Times New Roman"/>
                <a:ea typeface="Times New Roman"/>
                <a:cs typeface="Times New Roman"/>
                <a:sym typeface="Times New Roman"/>
              </a:rPr>
              <a:t>Output:</a:t>
            </a:r>
            <a:r>
              <a:rPr lang="en-US" sz="2400" b="0" i="0" u="none">
                <a:solidFill>
                  <a:schemeClr val="dk1"/>
                </a:solidFill>
                <a:latin typeface="Times New Roman"/>
                <a:ea typeface="Times New Roman"/>
                <a:cs typeface="Times New Roman"/>
                <a:sym typeface="Times New Roman"/>
              </a:rPr>
              <a:t> Machine language.</a:t>
            </a:r>
            <a:br>
              <a:rPr lang="en-US" sz="2400" b="0" i="0" u="none">
                <a:solidFill>
                  <a:schemeClr val="dk1"/>
                </a:solidFill>
                <a:latin typeface="Times New Roman"/>
                <a:ea typeface="Times New Roman"/>
                <a:cs typeface="Times New Roman"/>
                <a:sym typeface="Times New Roman"/>
              </a:rPr>
            </a:br>
            <a:r>
              <a:rPr lang="en-US" sz="2400" b="0" i="0" u="none">
                <a:solidFill>
                  <a:schemeClr val="dk1"/>
                </a:solidFill>
                <a:latin typeface="Times New Roman"/>
                <a:ea typeface="Times New Roman"/>
                <a:cs typeface="Times New Roman"/>
                <a:sym typeface="Times New Roman"/>
              </a:rPr>
              <a:t>Code-generator takes a collection of rules that define the translation of each operation of the intermediate language into the machine language for a target machine.</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Data-flow Analysis Engines</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Data-flow analysis engine gathers the information that is, the values transmitted from one part of a program to each of the other parts. Data-flow analysis is a key part of code optimization.</a:t>
            </a:r>
            <a:endParaRPr/>
          </a:p>
          <a:p>
            <a:pPr marL="0" marR="0" lvl="0" indent="0" algn="l" rtl="0">
              <a:lnSpc>
                <a:spcPct val="100000"/>
              </a:lnSpc>
              <a:spcBef>
                <a:spcPts val="48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Compiler Construction Toolkits</a:t>
            </a:r>
            <a:endParaRPr/>
          </a:p>
          <a:p>
            <a:pPr marL="0" marR="0" lvl="0" indent="0" algn="l" rtl="0">
              <a:lnSpc>
                <a:spcPct val="100000"/>
              </a:lnSpc>
              <a:spcBef>
                <a:spcPts val="48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The toolkits provide integrated set of routines for various phases of compiler. Compiler construction toolkits provide an integrated set of routines for construction of phases of compiler.</a:t>
            </a:r>
            <a:endParaRPr/>
          </a:p>
          <a:p>
            <a:pPr marL="342900" marR="0" lvl="0" indent="-190500" algn="l" rtl="0">
              <a:spcBef>
                <a:spcPts val="480"/>
              </a:spcBef>
              <a:spcAft>
                <a:spcPts val="0"/>
              </a:spcAft>
              <a:buClr>
                <a:schemeClr val="dk1"/>
              </a:buClr>
              <a:buSzPts val="2400"/>
              <a:buFont typeface="Times New Roman"/>
              <a:buNone/>
            </a:pPr>
            <a:endParaRPr sz="2400" b="0" i="0" u="none">
              <a:solidFill>
                <a:schemeClr val="dk1"/>
              </a:solidFill>
              <a:latin typeface="Times New Roman"/>
              <a:ea typeface="Times New Roman"/>
              <a:cs typeface="Times New Roman"/>
              <a:sym typeface="Times New Roman"/>
            </a:endParaRPr>
          </a:p>
        </p:txBody>
      </p:sp>
      <p:sp>
        <p:nvSpPr>
          <p:cNvPr id="442" name="Google Shape;442;p53"/>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443" name="Google Shape;443;p53"/>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681038" y="764183"/>
            <a:ext cx="8543925" cy="539155"/>
          </a:xfrm>
          <a:prstGeom prst="rect">
            <a:avLst/>
          </a:prstGeom>
          <a:noFill/>
          <a:ln>
            <a:noFill/>
          </a:ln>
        </p:spPr>
        <p:txBody>
          <a:bodyPr spcFirstLastPara="1" wrap="square" lIns="74283" tIns="37131" rIns="74283" bIns="37131" anchor="ctr" anchorCtr="0">
            <a:normAutofit/>
          </a:bodyPr>
          <a:lstStyle/>
          <a:p>
            <a:pPr>
              <a:lnSpc>
                <a:spcPct val="90000"/>
              </a:lnSpc>
              <a:buClr>
                <a:schemeClr val="dk1"/>
              </a:buClr>
              <a:buSzPts val="3000"/>
            </a:pPr>
            <a:r>
              <a:rPr lang="en-US" sz="2438"/>
              <a:t>LEXICAL ANALYSIS</a:t>
            </a:r>
            <a:endParaRPr sz="2438"/>
          </a:p>
        </p:txBody>
      </p:sp>
      <p:pic>
        <p:nvPicPr>
          <p:cNvPr id="90" name="Google Shape;90;p13"/>
          <p:cNvPicPr preferRelativeResize="0">
            <a:picLocks noGrp="1"/>
          </p:cNvPicPr>
          <p:nvPr>
            <p:ph type="body" idx="1"/>
          </p:nvPr>
        </p:nvPicPr>
        <p:blipFill rotWithShape="1">
          <a:blip r:embed="rId3">
            <a:alphaModFix/>
          </a:blip>
          <a:srcRect/>
          <a:stretch/>
        </p:blipFill>
        <p:spPr>
          <a:xfrm>
            <a:off x="5334794" y="1788319"/>
            <a:ext cx="4264223" cy="2123551"/>
          </a:xfrm>
          <a:prstGeom prst="rect">
            <a:avLst/>
          </a:prstGeom>
          <a:noFill/>
          <a:ln>
            <a:noFill/>
          </a:ln>
        </p:spPr>
      </p:pic>
      <p:sp>
        <p:nvSpPr>
          <p:cNvPr id="91" name="Google Shape;91;p13"/>
          <p:cNvSpPr txBox="1"/>
          <p:nvPr/>
        </p:nvSpPr>
        <p:spPr>
          <a:xfrm>
            <a:off x="134144" y="1285426"/>
            <a:ext cx="5087144" cy="3926811"/>
          </a:xfrm>
          <a:prstGeom prst="rect">
            <a:avLst/>
          </a:prstGeom>
          <a:noFill/>
          <a:ln>
            <a:noFill/>
          </a:ln>
        </p:spPr>
        <p:txBody>
          <a:bodyPr spcFirstLastPara="1" wrap="square" lIns="74283" tIns="37131" rIns="74283" bIns="37131" anchor="t" anchorCtr="0">
            <a:spAutoFit/>
          </a:bodyPr>
          <a:lstStyle/>
          <a:p>
            <a:pPr marL="232172" indent="-232172">
              <a:buClr>
                <a:schemeClr val="dk1"/>
              </a:buClr>
              <a:buSzPts val="2200"/>
              <a:buFont typeface="Arial"/>
              <a:buChar char="•"/>
            </a:pPr>
            <a:r>
              <a:rPr lang="en-US" sz="1788">
                <a:solidFill>
                  <a:schemeClr val="dk1"/>
                </a:solidFill>
                <a:latin typeface="Times New Roman"/>
                <a:ea typeface="Times New Roman"/>
                <a:cs typeface="Times New Roman"/>
                <a:sym typeface="Times New Roman"/>
              </a:rPr>
              <a:t>Lexical Analysis is the first phase of the compiler also known as a scanner.</a:t>
            </a:r>
            <a:endParaRPr sz="1138"/>
          </a:p>
          <a:p>
            <a:pPr marL="232172" indent="-232172">
              <a:buClr>
                <a:schemeClr val="dk1"/>
              </a:buClr>
              <a:buSzPts val="2200"/>
              <a:buFont typeface="Arial"/>
              <a:buChar char="•"/>
            </a:pPr>
            <a:r>
              <a:rPr lang="en-US" sz="1788">
                <a:solidFill>
                  <a:schemeClr val="dk1"/>
                </a:solidFill>
                <a:latin typeface="Times New Roman"/>
                <a:ea typeface="Times New Roman"/>
                <a:cs typeface="Times New Roman"/>
                <a:sym typeface="Times New Roman"/>
              </a:rPr>
              <a:t>It converts the High level input program into a sequence of </a:t>
            </a:r>
            <a:r>
              <a:rPr lang="en-US" sz="1788" b="1">
                <a:solidFill>
                  <a:schemeClr val="dk1"/>
                </a:solidFill>
                <a:latin typeface="Times New Roman"/>
                <a:ea typeface="Times New Roman"/>
                <a:cs typeface="Times New Roman"/>
                <a:sym typeface="Times New Roman"/>
              </a:rPr>
              <a:t>Tokens</a:t>
            </a:r>
            <a:r>
              <a:rPr lang="en-US" sz="1788">
                <a:solidFill>
                  <a:schemeClr val="dk1"/>
                </a:solidFill>
                <a:latin typeface="Times New Roman"/>
                <a:ea typeface="Times New Roman"/>
                <a:cs typeface="Times New Roman"/>
                <a:sym typeface="Times New Roman"/>
              </a:rPr>
              <a:t>.</a:t>
            </a:r>
            <a:endParaRPr sz="1138"/>
          </a:p>
          <a:p>
            <a:pPr marL="232172" indent="-232172">
              <a:buClr>
                <a:schemeClr val="dk1"/>
              </a:buClr>
              <a:buSzPts val="2200"/>
              <a:buFont typeface="Arial"/>
              <a:buChar char="•"/>
            </a:pPr>
            <a:r>
              <a:rPr lang="en-US" sz="1788">
                <a:solidFill>
                  <a:schemeClr val="dk1"/>
                </a:solidFill>
                <a:latin typeface="Times New Roman"/>
                <a:ea typeface="Times New Roman"/>
                <a:cs typeface="Times New Roman"/>
                <a:sym typeface="Times New Roman"/>
              </a:rPr>
              <a:t>Lexical Analysis can be implemented with the </a:t>
            </a:r>
            <a:r>
              <a:rPr lang="en-US" sz="1788" u="sng">
                <a:solidFill>
                  <a:schemeClr val="hlink"/>
                </a:solidFill>
                <a:latin typeface="Times New Roman"/>
                <a:ea typeface="Times New Roman"/>
                <a:cs typeface="Times New Roman"/>
                <a:sym typeface="Times New Roman"/>
                <a:hlinkClick r:id="rId4"/>
              </a:rPr>
              <a:t>Deterministic finite Automata</a:t>
            </a:r>
            <a:r>
              <a:rPr lang="en-US" sz="1788">
                <a:solidFill>
                  <a:schemeClr val="dk1"/>
                </a:solidFill>
                <a:latin typeface="Times New Roman"/>
                <a:ea typeface="Times New Roman"/>
                <a:cs typeface="Times New Roman"/>
                <a:sym typeface="Times New Roman"/>
              </a:rPr>
              <a:t>.</a:t>
            </a:r>
            <a:endParaRPr sz="1138"/>
          </a:p>
          <a:p>
            <a:pPr marL="232172" indent="-232172">
              <a:buClr>
                <a:schemeClr val="dk1"/>
              </a:buClr>
              <a:buSzPts val="2200"/>
              <a:buFont typeface="Arial"/>
              <a:buChar char="•"/>
            </a:pPr>
            <a:r>
              <a:rPr lang="en-US" sz="1788">
                <a:solidFill>
                  <a:schemeClr val="dk1"/>
                </a:solidFill>
                <a:latin typeface="Times New Roman"/>
                <a:ea typeface="Times New Roman"/>
                <a:cs typeface="Times New Roman"/>
                <a:sym typeface="Times New Roman"/>
              </a:rPr>
              <a:t>The output is a sequence of tokens that is sent to the parser for syntax analysis.</a:t>
            </a:r>
            <a:endParaRPr sz="1138"/>
          </a:p>
          <a:p>
            <a:pPr>
              <a:buSzPts val="2400"/>
            </a:pPr>
            <a:r>
              <a:rPr lang="en-US" sz="1950" b="1">
                <a:solidFill>
                  <a:schemeClr val="dk1"/>
                </a:solidFill>
                <a:latin typeface="Calibri"/>
                <a:ea typeface="Calibri"/>
                <a:cs typeface="Calibri"/>
                <a:sym typeface="Calibri"/>
              </a:rPr>
              <a:t>What is a token?</a:t>
            </a:r>
            <a:br>
              <a:rPr lang="en-US" sz="1950">
                <a:solidFill>
                  <a:schemeClr val="dk1"/>
                </a:solidFill>
                <a:latin typeface="Calibri"/>
                <a:ea typeface="Calibri"/>
                <a:cs typeface="Calibri"/>
                <a:sym typeface="Calibri"/>
              </a:rPr>
            </a:br>
            <a:r>
              <a:rPr lang="en-US" sz="1788">
                <a:solidFill>
                  <a:schemeClr val="dk1"/>
                </a:solidFill>
                <a:latin typeface="Times New Roman"/>
                <a:ea typeface="Times New Roman"/>
                <a:cs typeface="Times New Roman"/>
                <a:sym typeface="Times New Roman"/>
              </a:rPr>
              <a:t>A lexical token is a sequence of characters that can be treated as a unit in the grammar of the programming languages.</a:t>
            </a:r>
            <a:endParaRPr sz="1138"/>
          </a:p>
          <a:p>
            <a:pPr>
              <a:buSzPts val="2400"/>
            </a:pPr>
            <a:r>
              <a:rPr lang="en-US" sz="1950" b="1">
                <a:solidFill>
                  <a:schemeClr val="dk1"/>
                </a:solidFill>
                <a:latin typeface="Times New Roman"/>
                <a:ea typeface="Times New Roman"/>
                <a:cs typeface="Times New Roman"/>
                <a:sym typeface="Times New Roman"/>
              </a:rPr>
              <a:t>Examples: </a:t>
            </a:r>
            <a:endParaRPr sz="1788" b="1">
              <a:solidFill>
                <a:schemeClr val="dk1"/>
              </a:solidFill>
              <a:latin typeface="Times New Roman"/>
              <a:ea typeface="Times New Roman"/>
              <a:cs typeface="Times New Roman"/>
              <a:sym typeface="Times New Roman"/>
            </a:endParaRPr>
          </a:p>
          <a:p>
            <a:pPr marL="232172" indent="-139303">
              <a:buClr>
                <a:schemeClr val="dk1"/>
              </a:buClr>
              <a:buSzPts val="1800"/>
            </a:pPr>
            <a:endParaRPr sz="1463">
              <a:solidFill>
                <a:schemeClr val="dk1"/>
              </a:solidFill>
              <a:latin typeface="Calibri"/>
              <a:ea typeface="Calibri"/>
              <a:cs typeface="Calibri"/>
              <a:sym typeface="Calibri"/>
            </a:endParaRPr>
          </a:p>
        </p:txBody>
      </p:sp>
      <p:sp>
        <p:nvSpPr>
          <p:cNvPr id="92" name="Google Shape;92;p13"/>
          <p:cNvSpPr/>
          <p:nvPr/>
        </p:nvSpPr>
        <p:spPr>
          <a:xfrm>
            <a:off x="227013" y="4995953"/>
            <a:ext cx="8206547" cy="345385"/>
          </a:xfrm>
          <a:prstGeom prst="rect">
            <a:avLst/>
          </a:prstGeom>
          <a:noFill/>
          <a:ln>
            <a:noFill/>
          </a:ln>
        </p:spPr>
        <p:txBody>
          <a:bodyPr spcFirstLastPara="1" wrap="square" lIns="0" tIns="0" rIns="0" bIns="69611" anchor="ctr" anchorCtr="0">
            <a:noAutofit/>
          </a:bodyPr>
          <a:lstStyle/>
          <a:p>
            <a:pPr>
              <a:buClr>
                <a:schemeClr val="dk1"/>
              </a:buClr>
              <a:buSzPts val="2200"/>
            </a:pPr>
            <a:r>
              <a:rPr lang="en-US" sz="1788">
                <a:solidFill>
                  <a:schemeClr val="dk1"/>
                </a:solidFill>
                <a:latin typeface="Times New Roman"/>
                <a:ea typeface="Times New Roman"/>
                <a:cs typeface="Times New Roman"/>
                <a:sym typeface="Times New Roman"/>
              </a:rPr>
              <a:t>Keywords,  Identifier (variable name, function name), Operators, Separators</a:t>
            </a:r>
            <a:endParaRPr sz="1138"/>
          </a:p>
        </p:txBody>
      </p:sp>
      <p:sp>
        <p:nvSpPr>
          <p:cNvPr id="93" name="Google Shape;93;p13"/>
          <p:cNvSpPr txBox="1"/>
          <p:nvPr/>
        </p:nvSpPr>
        <p:spPr>
          <a:xfrm>
            <a:off x="134144" y="5461794"/>
            <a:ext cx="9338469" cy="350127"/>
          </a:xfrm>
          <a:prstGeom prst="rect">
            <a:avLst/>
          </a:prstGeom>
          <a:noFill/>
          <a:ln>
            <a:noFill/>
          </a:ln>
        </p:spPr>
        <p:txBody>
          <a:bodyPr spcFirstLastPara="1" wrap="square" lIns="74283" tIns="37131" rIns="74283" bIns="37131" anchor="t" anchorCtr="0">
            <a:spAutoFit/>
          </a:bodyPr>
          <a:lstStyle/>
          <a:p>
            <a:pPr>
              <a:buSzPts val="2200"/>
            </a:pPr>
            <a:r>
              <a:rPr lang="en-US" sz="1788" b="1">
                <a:solidFill>
                  <a:schemeClr val="dk1"/>
                </a:solidFill>
                <a:latin typeface="Times New Roman"/>
                <a:ea typeface="Times New Roman"/>
                <a:cs typeface="Times New Roman"/>
                <a:sym typeface="Times New Roman"/>
              </a:rPr>
              <a:t>Not tokens: </a:t>
            </a:r>
            <a:r>
              <a:rPr lang="en-US" sz="1788">
                <a:solidFill>
                  <a:schemeClr val="dk1"/>
                </a:solidFill>
                <a:latin typeface="Times New Roman"/>
                <a:ea typeface="Times New Roman"/>
                <a:cs typeface="Times New Roman"/>
                <a:sym typeface="Times New Roman"/>
              </a:rPr>
              <a:t>Comments, preprocessor directive, macros, blanks, tabs, newline. </a:t>
            </a:r>
            <a:endParaRPr sz="1138"/>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48866" y="805458"/>
            <a:ext cx="8543925" cy="45660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FSA for Relational operators</a:t>
            </a:r>
            <a:endParaRPr sz="2438"/>
          </a:p>
        </p:txBody>
      </p:sp>
      <p:pic>
        <p:nvPicPr>
          <p:cNvPr id="99" name="Google Shape;99;p14"/>
          <p:cNvPicPr preferRelativeResize="0">
            <a:picLocks noGrp="1"/>
          </p:cNvPicPr>
          <p:nvPr>
            <p:ph type="body" idx="1"/>
          </p:nvPr>
        </p:nvPicPr>
        <p:blipFill rotWithShape="1">
          <a:blip r:embed="rId3">
            <a:alphaModFix/>
          </a:blip>
          <a:srcRect/>
          <a:stretch/>
        </p:blipFill>
        <p:spPr>
          <a:xfrm>
            <a:off x="1506538" y="1187252"/>
            <a:ext cx="6428581" cy="35354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7472" y="2714427"/>
            <a:ext cx="8543925" cy="45660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FSA for floating point numbers</a:t>
            </a:r>
            <a:endParaRPr sz="2438"/>
          </a:p>
        </p:txBody>
      </p:sp>
      <p:pic>
        <p:nvPicPr>
          <p:cNvPr id="105" name="Google Shape;105;p15"/>
          <p:cNvPicPr preferRelativeResize="0">
            <a:picLocks noGrp="1"/>
          </p:cNvPicPr>
          <p:nvPr>
            <p:ph type="body" idx="1"/>
          </p:nvPr>
        </p:nvPicPr>
        <p:blipFill rotWithShape="1">
          <a:blip r:embed="rId3">
            <a:alphaModFix/>
          </a:blip>
          <a:srcRect/>
          <a:stretch/>
        </p:blipFill>
        <p:spPr>
          <a:xfrm>
            <a:off x="1885752" y="3630861"/>
            <a:ext cx="5928122" cy="1640681"/>
          </a:xfrm>
          <a:prstGeom prst="rect">
            <a:avLst/>
          </a:prstGeom>
          <a:noFill/>
          <a:ln>
            <a:noFill/>
          </a:ln>
        </p:spPr>
      </p:pic>
      <p:pic>
        <p:nvPicPr>
          <p:cNvPr id="106" name="Google Shape;106;p15"/>
          <p:cNvPicPr preferRelativeResize="0"/>
          <p:nvPr/>
        </p:nvPicPr>
        <p:blipFill rotWithShape="1">
          <a:blip r:embed="rId4">
            <a:alphaModFix/>
          </a:blip>
          <a:srcRect/>
          <a:stretch/>
        </p:blipFill>
        <p:spPr>
          <a:xfrm>
            <a:off x="2824758" y="1552278"/>
            <a:ext cx="2770584" cy="905470"/>
          </a:xfrm>
          <a:prstGeom prst="rect">
            <a:avLst/>
          </a:prstGeom>
          <a:noFill/>
          <a:ln>
            <a:noFill/>
          </a:ln>
        </p:spPr>
      </p:pic>
      <p:sp>
        <p:nvSpPr>
          <p:cNvPr id="107" name="Google Shape;107;p15"/>
          <p:cNvSpPr txBox="1"/>
          <p:nvPr/>
        </p:nvSpPr>
        <p:spPr>
          <a:xfrm>
            <a:off x="572691" y="929283"/>
            <a:ext cx="8543925" cy="456605"/>
          </a:xfrm>
          <a:prstGeom prst="rect">
            <a:avLst/>
          </a:prstGeom>
          <a:noFill/>
          <a:ln>
            <a:noFill/>
          </a:ln>
        </p:spPr>
        <p:txBody>
          <a:bodyPr spcFirstLastPara="1" wrap="square" lIns="74283" tIns="37131" rIns="74283" bIns="37131" anchor="ctr" anchorCtr="0">
            <a:noAutofit/>
          </a:bodyPr>
          <a:lstStyle/>
          <a:p>
            <a:pPr algn="ctr">
              <a:lnSpc>
                <a:spcPct val="90000"/>
              </a:lnSpc>
              <a:buClr>
                <a:schemeClr val="dk1"/>
              </a:buClr>
              <a:buSzPts val="3000"/>
            </a:pPr>
            <a:r>
              <a:rPr lang="en-US" sz="2438" b="1">
                <a:solidFill>
                  <a:schemeClr val="dk1"/>
                </a:solidFill>
                <a:latin typeface="Times New Roman"/>
                <a:ea typeface="Times New Roman"/>
                <a:cs typeface="Times New Roman"/>
                <a:sym typeface="Times New Roman"/>
              </a:rPr>
              <a:t>FSA for naming variables in Fortran</a:t>
            </a:r>
            <a:endParaRPr sz="2438" b="1">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81038" y="764183"/>
            <a:ext cx="8543925" cy="539155"/>
          </a:xfrm>
          <a:prstGeom prst="rect">
            <a:avLst/>
          </a:prstGeom>
          <a:noFill/>
          <a:ln>
            <a:noFill/>
          </a:ln>
        </p:spPr>
        <p:txBody>
          <a:bodyPr spcFirstLastPara="1" wrap="square" lIns="74283" tIns="37131" rIns="74283" bIns="37131" anchor="ctr" anchorCtr="0">
            <a:normAutofit/>
          </a:bodyPr>
          <a:lstStyle/>
          <a:p>
            <a:pPr>
              <a:lnSpc>
                <a:spcPct val="90000"/>
              </a:lnSpc>
              <a:buClr>
                <a:schemeClr val="dk1"/>
              </a:buClr>
              <a:buSzPts val="3000"/>
            </a:pPr>
            <a:r>
              <a:rPr lang="en-US" sz="2438"/>
              <a:t>LEXICAL ANALYSIS (…)</a:t>
            </a:r>
            <a:endParaRPr sz="2438"/>
          </a:p>
        </p:txBody>
      </p:sp>
      <p:sp>
        <p:nvSpPr>
          <p:cNvPr id="114" name="Google Shape;114;p16"/>
          <p:cNvSpPr txBox="1"/>
          <p:nvPr/>
        </p:nvSpPr>
        <p:spPr>
          <a:xfrm>
            <a:off x="134144" y="1285426"/>
            <a:ext cx="9482931" cy="3101521"/>
          </a:xfrm>
          <a:prstGeom prst="rect">
            <a:avLst/>
          </a:prstGeom>
          <a:noFill/>
          <a:ln>
            <a:noFill/>
          </a:ln>
        </p:spPr>
        <p:txBody>
          <a:bodyPr spcFirstLastPara="1" wrap="square" lIns="74283" tIns="37131" rIns="74283" bIns="37131" anchor="t" anchorCtr="0">
            <a:spAutoFit/>
          </a:bodyPr>
          <a:lstStyle/>
          <a:p>
            <a:pPr>
              <a:buSzPts val="2200"/>
            </a:pPr>
            <a:r>
              <a:rPr lang="en-US" sz="1788" b="1">
                <a:solidFill>
                  <a:schemeClr val="dk1"/>
                </a:solidFill>
                <a:latin typeface="Times New Roman"/>
                <a:ea typeface="Times New Roman"/>
                <a:cs typeface="Times New Roman"/>
                <a:sym typeface="Times New Roman"/>
              </a:rPr>
              <a:t>Lexemes:</a:t>
            </a:r>
            <a:endParaRPr sz="1138"/>
          </a:p>
          <a:p>
            <a:pPr marL="278606" indent="-278606">
              <a:buClr>
                <a:schemeClr val="dk1"/>
              </a:buClr>
              <a:buSzPts val="2200"/>
              <a:buFont typeface="Arial"/>
              <a:buChar char="•"/>
            </a:pPr>
            <a:r>
              <a:rPr lang="en-US" sz="1788">
                <a:solidFill>
                  <a:schemeClr val="dk1"/>
                </a:solidFill>
                <a:latin typeface="Times New Roman"/>
                <a:ea typeface="Times New Roman"/>
                <a:cs typeface="Times New Roman"/>
                <a:sym typeface="Times New Roman"/>
              </a:rPr>
              <a:t>The sequence of characters matched by a pattern to form the corresponding token or a sequence of input characters that comprises a single token is called a lexeme.</a:t>
            </a:r>
            <a:endParaRPr sz="1138"/>
          </a:p>
          <a:p>
            <a:pPr marL="278606" indent="-278606">
              <a:buClr>
                <a:schemeClr val="dk1"/>
              </a:buClr>
              <a:buSzPts val="2200"/>
              <a:buFont typeface="Arial"/>
              <a:buChar char="•"/>
            </a:pPr>
            <a:r>
              <a:rPr lang="en-US" sz="1788">
                <a:solidFill>
                  <a:schemeClr val="dk1"/>
                </a:solidFill>
                <a:latin typeface="Times New Roman"/>
                <a:ea typeface="Times New Roman"/>
                <a:cs typeface="Times New Roman"/>
                <a:sym typeface="Times New Roman"/>
              </a:rPr>
              <a:t>There are some predefined rules for every lexeme to be identified as a valid token. </a:t>
            </a:r>
            <a:endParaRPr sz="1138"/>
          </a:p>
          <a:p>
            <a:pPr marL="278606" indent="-278606">
              <a:buClr>
                <a:schemeClr val="dk1"/>
              </a:buClr>
              <a:buSzPts val="2200"/>
              <a:buFont typeface="Arial"/>
              <a:buChar char="•"/>
            </a:pPr>
            <a:r>
              <a:rPr lang="en-US" sz="1788">
                <a:solidFill>
                  <a:schemeClr val="dk1"/>
                </a:solidFill>
                <a:latin typeface="Times New Roman"/>
                <a:ea typeface="Times New Roman"/>
                <a:cs typeface="Times New Roman"/>
                <a:sym typeface="Times New Roman"/>
              </a:rPr>
              <a:t>These rules are defined by grammar rules, by means of a pattern. </a:t>
            </a:r>
            <a:endParaRPr sz="1788">
              <a:solidFill>
                <a:schemeClr val="dk1"/>
              </a:solidFill>
              <a:latin typeface="Times New Roman"/>
              <a:ea typeface="Times New Roman"/>
              <a:cs typeface="Times New Roman"/>
              <a:sym typeface="Times New Roman"/>
            </a:endParaRPr>
          </a:p>
          <a:p>
            <a:pPr>
              <a:buSzPts val="2200"/>
            </a:pPr>
            <a:endParaRPr sz="1788">
              <a:solidFill>
                <a:schemeClr val="dk1"/>
              </a:solidFill>
              <a:latin typeface="Times New Roman"/>
              <a:ea typeface="Times New Roman"/>
              <a:cs typeface="Times New Roman"/>
              <a:sym typeface="Times New Roman"/>
            </a:endParaRPr>
          </a:p>
          <a:p>
            <a:pPr>
              <a:buSzPts val="2200"/>
            </a:pPr>
            <a:r>
              <a:rPr lang="en-US" sz="1788" b="1">
                <a:solidFill>
                  <a:schemeClr val="dk1"/>
                </a:solidFill>
                <a:latin typeface="Times New Roman"/>
                <a:ea typeface="Times New Roman"/>
                <a:cs typeface="Times New Roman"/>
                <a:sym typeface="Times New Roman"/>
              </a:rPr>
              <a:t>Patterns:</a:t>
            </a:r>
            <a:endParaRPr sz="1138"/>
          </a:p>
          <a:p>
            <a:pPr marL="278606" indent="-278606">
              <a:buClr>
                <a:schemeClr val="dk1"/>
              </a:buClr>
              <a:buSzPts val="2200"/>
              <a:buFont typeface="Arial"/>
              <a:buChar char="•"/>
            </a:pPr>
            <a:r>
              <a:rPr lang="en-US" sz="1788">
                <a:solidFill>
                  <a:schemeClr val="dk1"/>
                </a:solidFill>
                <a:latin typeface="Times New Roman"/>
                <a:ea typeface="Times New Roman"/>
                <a:cs typeface="Times New Roman"/>
                <a:sym typeface="Times New Roman"/>
              </a:rPr>
              <a:t>A pattern explains what can be a token, and these patterns are defined by means of regular expressions.</a:t>
            </a:r>
            <a:endParaRPr sz="1138"/>
          </a:p>
          <a:p>
            <a:pPr>
              <a:buSzPts val="2200"/>
            </a:pPr>
            <a:endParaRPr sz="1788">
              <a:solidFill>
                <a:schemeClr val="dk1"/>
              </a:solidFill>
              <a:latin typeface="Times New Roman"/>
              <a:ea typeface="Times New Roman"/>
              <a:cs typeface="Times New Roman"/>
              <a:sym typeface="Times New Roman"/>
            </a:endParaRPr>
          </a:p>
          <a:p>
            <a:pPr>
              <a:buSzPts val="2200"/>
            </a:pPr>
            <a:endParaRPr sz="1788">
              <a:solidFill>
                <a:schemeClr val="dk1"/>
              </a:solidFill>
              <a:latin typeface="Times New Roman"/>
              <a:ea typeface="Times New Roman"/>
              <a:cs typeface="Times New Roman"/>
              <a:sym typeface="Times New Roman"/>
            </a:endParaRPr>
          </a:p>
        </p:txBody>
      </p:sp>
      <p:pic>
        <p:nvPicPr>
          <p:cNvPr id="115" name="Google Shape;115;p16"/>
          <p:cNvPicPr preferRelativeResize="0"/>
          <p:nvPr/>
        </p:nvPicPr>
        <p:blipFill rotWithShape="1">
          <a:blip r:embed="rId3">
            <a:alphaModFix/>
          </a:blip>
          <a:srcRect/>
          <a:stretch/>
        </p:blipFill>
        <p:spPr>
          <a:xfrm>
            <a:off x="980281" y="3810794"/>
            <a:ext cx="7419181" cy="238140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681038" y="764183"/>
            <a:ext cx="8543925" cy="539155"/>
          </a:xfrm>
          <a:prstGeom prst="rect">
            <a:avLst/>
          </a:prstGeom>
          <a:noFill/>
          <a:ln>
            <a:noFill/>
          </a:ln>
        </p:spPr>
        <p:txBody>
          <a:bodyPr spcFirstLastPara="1" wrap="square" lIns="74283" tIns="37131" rIns="74283" bIns="37131" anchor="ctr" anchorCtr="0">
            <a:normAutofit/>
          </a:bodyPr>
          <a:lstStyle/>
          <a:p>
            <a:pPr>
              <a:lnSpc>
                <a:spcPct val="90000"/>
              </a:lnSpc>
              <a:buClr>
                <a:schemeClr val="dk1"/>
              </a:buClr>
              <a:buSzPts val="3000"/>
            </a:pPr>
            <a:r>
              <a:rPr lang="en-US" sz="2438"/>
              <a:t>LEXICAL ANALYSIS (…)</a:t>
            </a:r>
            <a:endParaRPr sz="2438"/>
          </a:p>
        </p:txBody>
      </p:sp>
      <p:sp>
        <p:nvSpPr>
          <p:cNvPr id="122" name="Google Shape;122;p17"/>
          <p:cNvSpPr txBox="1"/>
          <p:nvPr/>
        </p:nvSpPr>
        <p:spPr>
          <a:xfrm>
            <a:off x="134144" y="1285426"/>
            <a:ext cx="9482931" cy="4752358"/>
          </a:xfrm>
          <a:prstGeom prst="rect">
            <a:avLst/>
          </a:prstGeom>
          <a:noFill/>
          <a:ln>
            <a:noFill/>
          </a:ln>
        </p:spPr>
        <p:txBody>
          <a:bodyPr spcFirstLastPara="1" wrap="square" lIns="74283" tIns="37131" rIns="74283" bIns="37131" anchor="t" anchorCtr="0">
            <a:spAutoFit/>
          </a:bodyPr>
          <a:lstStyle/>
          <a:p>
            <a:pPr>
              <a:buSzPts val="2200"/>
            </a:pPr>
            <a:r>
              <a:rPr lang="en-US" sz="1788" b="1">
                <a:solidFill>
                  <a:schemeClr val="dk1"/>
                </a:solidFill>
                <a:latin typeface="Times New Roman"/>
                <a:ea typeface="Times New Roman"/>
                <a:cs typeface="Times New Roman"/>
                <a:sym typeface="Times New Roman"/>
              </a:rPr>
              <a:t>Functions of Lexical Analyser:</a:t>
            </a:r>
            <a:endParaRPr sz="1138"/>
          </a:p>
          <a:p>
            <a:pPr>
              <a:buSzPts val="2200"/>
            </a:pPr>
            <a:r>
              <a:rPr lang="en-US" sz="1788">
                <a:solidFill>
                  <a:schemeClr val="dk1"/>
                </a:solidFill>
                <a:latin typeface="Times New Roman"/>
                <a:ea typeface="Times New Roman"/>
                <a:cs typeface="Times New Roman"/>
                <a:sym typeface="Times New Roman"/>
              </a:rPr>
              <a:t>1. Tokenization i.e. Dividing the program into valid tokens.</a:t>
            </a:r>
            <a:br>
              <a:rPr lang="en-US" sz="1788">
                <a:solidFill>
                  <a:schemeClr val="dk1"/>
                </a:solidFill>
                <a:latin typeface="Times New Roman"/>
                <a:ea typeface="Times New Roman"/>
                <a:cs typeface="Times New Roman"/>
                <a:sym typeface="Times New Roman"/>
              </a:rPr>
            </a:br>
            <a:r>
              <a:rPr lang="en-US" sz="1788">
                <a:solidFill>
                  <a:schemeClr val="dk1"/>
                </a:solidFill>
                <a:latin typeface="Times New Roman"/>
                <a:ea typeface="Times New Roman"/>
                <a:cs typeface="Times New Roman"/>
                <a:sym typeface="Times New Roman"/>
              </a:rPr>
              <a:t>2. Remove white space characters.</a:t>
            </a:r>
            <a:br>
              <a:rPr lang="en-US" sz="1788">
                <a:solidFill>
                  <a:schemeClr val="dk1"/>
                </a:solidFill>
                <a:latin typeface="Times New Roman"/>
                <a:ea typeface="Times New Roman"/>
                <a:cs typeface="Times New Roman"/>
                <a:sym typeface="Times New Roman"/>
              </a:rPr>
            </a:br>
            <a:r>
              <a:rPr lang="en-US" sz="1788">
                <a:solidFill>
                  <a:schemeClr val="dk1"/>
                </a:solidFill>
                <a:latin typeface="Times New Roman"/>
                <a:ea typeface="Times New Roman"/>
                <a:cs typeface="Times New Roman"/>
                <a:sym typeface="Times New Roman"/>
              </a:rPr>
              <a:t>3. Remove comments.</a:t>
            </a:r>
            <a:br>
              <a:rPr lang="en-US" sz="1788">
                <a:solidFill>
                  <a:schemeClr val="dk1"/>
                </a:solidFill>
                <a:latin typeface="Times New Roman"/>
                <a:ea typeface="Times New Roman"/>
                <a:cs typeface="Times New Roman"/>
                <a:sym typeface="Times New Roman"/>
              </a:rPr>
            </a:br>
            <a:r>
              <a:rPr lang="en-US" sz="1788">
                <a:solidFill>
                  <a:schemeClr val="dk1"/>
                </a:solidFill>
                <a:latin typeface="Times New Roman"/>
                <a:ea typeface="Times New Roman"/>
                <a:cs typeface="Times New Roman"/>
                <a:sym typeface="Times New Roman"/>
              </a:rPr>
              <a:t>4. It also provides help in generating error messages by providing row numbers and column numbers.</a:t>
            </a:r>
            <a:endParaRPr sz="1138"/>
          </a:p>
          <a:p>
            <a:pPr>
              <a:buSzPts val="2200"/>
            </a:pPr>
            <a:endParaRPr sz="1788">
              <a:solidFill>
                <a:schemeClr val="dk1"/>
              </a:solidFill>
              <a:latin typeface="Times New Roman"/>
              <a:ea typeface="Times New Roman"/>
              <a:cs typeface="Times New Roman"/>
              <a:sym typeface="Times New Roman"/>
            </a:endParaRPr>
          </a:p>
          <a:p>
            <a:pPr>
              <a:buSzPts val="2200"/>
            </a:pPr>
            <a:r>
              <a:rPr lang="en-US" sz="1788" b="1">
                <a:solidFill>
                  <a:schemeClr val="dk1"/>
                </a:solidFill>
                <a:latin typeface="Times New Roman"/>
                <a:ea typeface="Times New Roman"/>
                <a:cs typeface="Times New Roman"/>
                <a:sym typeface="Times New Roman"/>
              </a:rPr>
              <a:t>Issues in Lexical Analysis:</a:t>
            </a:r>
            <a:endParaRPr sz="1138"/>
          </a:p>
          <a:p>
            <a:pPr>
              <a:buSzPts val="2200"/>
            </a:pPr>
            <a:r>
              <a:rPr lang="en-US" sz="1788">
                <a:solidFill>
                  <a:schemeClr val="dk1"/>
                </a:solidFill>
                <a:latin typeface="Times New Roman"/>
                <a:ea typeface="Times New Roman"/>
                <a:cs typeface="Times New Roman"/>
                <a:sym typeface="Times New Roman"/>
              </a:rPr>
              <a:t>Reasons of separating analysis phase into lexical and syntax: </a:t>
            </a:r>
            <a:endParaRPr sz="1138"/>
          </a:p>
          <a:p>
            <a:pPr marL="371475" indent="-371475">
              <a:buClr>
                <a:schemeClr val="dk1"/>
              </a:buClr>
              <a:buSzPts val="2200"/>
              <a:buFont typeface="Times New Roman"/>
              <a:buAutoNum type="arabicPeriod"/>
            </a:pPr>
            <a:r>
              <a:rPr lang="en-US" sz="1788" b="1">
                <a:solidFill>
                  <a:schemeClr val="dk1"/>
                </a:solidFill>
                <a:latin typeface="Times New Roman"/>
                <a:ea typeface="Times New Roman"/>
                <a:cs typeface="Times New Roman"/>
                <a:sym typeface="Times New Roman"/>
              </a:rPr>
              <a:t>Simplicity: </a:t>
            </a:r>
            <a:r>
              <a:rPr lang="en-US" sz="1788">
                <a:solidFill>
                  <a:schemeClr val="dk1"/>
                </a:solidFill>
                <a:latin typeface="Times New Roman"/>
                <a:ea typeface="Times New Roman"/>
                <a:cs typeface="Times New Roman"/>
                <a:sym typeface="Times New Roman"/>
              </a:rPr>
              <a:t>Separation of lexical and syntax analysis allows us to simplify these phases.</a:t>
            </a:r>
            <a:endParaRPr sz="1138"/>
          </a:p>
          <a:p>
            <a:pPr marL="371475" indent="-371475">
              <a:buClr>
                <a:schemeClr val="dk1"/>
              </a:buClr>
              <a:buSzPts val="2200"/>
              <a:buFont typeface="Times New Roman"/>
              <a:buAutoNum type="arabicPeriod"/>
            </a:pPr>
            <a:r>
              <a:rPr lang="en-US" sz="1788" b="1">
                <a:solidFill>
                  <a:schemeClr val="dk1"/>
                </a:solidFill>
                <a:latin typeface="Times New Roman"/>
                <a:ea typeface="Times New Roman"/>
                <a:cs typeface="Times New Roman"/>
                <a:sym typeface="Times New Roman"/>
              </a:rPr>
              <a:t>Efficiency: </a:t>
            </a:r>
            <a:r>
              <a:rPr lang="en-US" sz="1788">
                <a:solidFill>
                  <a:schemeClr val="dk1"/>
                </a:solidFill>
                <a:latin typeface="Times New Roman"/>
                <a:ea typeface="Times New Roman"/>
                <a:cs typeface="Times New Roman"/>
                <a:sym typeface="Times New Roman"/>
              </a:rPr>
              <a:t>A large amount of time is spent reading the source program and partitioning into tokens. Separate lexical and syntax analyzer working in parallel can significantly improve the performance. </a:t>
            </a:r>
            <a:endParaRPr sz="1138"/>
          </a:p>
          <a:p>
            <a:pPr marL="371475" indent="-371475">
              <a:buClr>
                <a:schemeClr val="dk1"/>
              </a:buClr>
              <a:buSzPts val="2200"/>
              <a:buFont typeface="Times New Roman"/>
              <a:buAutoNum type="arabicPeriod"/>
            </a:pPr>
            <a:r>
              <a:rPr lang="en-US" sz="1788" b="1">
                <a:solidFill>
                  <a:schemeClr val="dk1"/>
                </a:solidFill>
                <a:latin typeface="Times New Roman"/>
                <a:ea typeface="Times New Roman"/>
                <a:cs typeface="Times New Roman"/>
                <a:sym typeface="Times New Roman"/>
              </a:rPr>
              <a:t>Portability:  </a:t>
            </a:r>
            <a:r>
              <a:rPr lang="en-US" sz="1788">
                <a:solidFill>
                  <a:schemeClr val="dk1"/>
                </a:solidFill>
                <a:latin typeface="Times New Roman"/>
                <a:ea typeface="Times New Roman"/>
                <a:cs typeface="Times New Roman"/>
                <a:sym typeface="Times New Roman"/>
              </a:rPr>
              <a:t>Mostly the lexical analysis phase is different for different languages and other phases are almost the same. To construct a compiler for C++ language we only have to develop the lexical analysis phase and use the other phases of pascal language.</a:t>
            </a:r>
            <a:endParaRPr sz="1138"/>
          </a:p>
          <a:p>
            <a:pPr>
              <a:buSzPts val="2200"/>
            </a:pPr>
            <a:endParaRPr sz="1788">
              <a:solidFill>
                <a:schemeClr val="dk1"/>
              </a:solidFill>
              <a:latin typeface="Times New Roman"/>
              <a:ea typeface="Times New Roman"/>
              <a:cs typeface="Times New Roman"/>
              <a:sym typeface="Times New Roman"/>
            </a:endParaRPr>
          </a:p>
          <a:p>
            <a:pPr>
              <a:buSzPts val="2200"/>
            </a:pPr>
            <a:endParaRPr sz="1788">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681038" y="939602"/>
            <a:ext cx="8543925" cy="673298"/>
          </a:xfrm>
          <a:prstGeom prst="rect">
            <a:avLst/>
          </a:prstGeom>
          <a:noFill/>
          <a:ln>
            <a:noFill/>
          </a:ln>
        </p:spPr>
        <p:txBody>
          <a:bodyPr spcFirstLastPara="1" wrap="square" lIns="74283" tIns="37131" rIns="74283" bIns="37131" anchor="ctr" anchorCtr="0">
            <a:normAutofit fontScale="90000"/>
          </a:bodyPr>
          <a:lstStyle/>
          <a:p>
            <a:pPr>
              <a:lnSpc>
                <a:spcPct val="90000"/>
              </a:lnSpc>
              <a:buClr>
                <a:schemeClr val="dk1"/>
              </a:buClr>
              <a:buSzPct val="111111"/>
            </a:pPr>
            <a:r>
              <a:rPr lang="en-US" sz="2194"/>
              <a:t>Attributes for tokens</a:t>
            </a:r>
            <a:br>
              <a:rPr lang="en-US" sz="3217"/>
            </a:br>
            <a:endParaRPr sz="3217"/>
          </a:p>
        </p:txBody>
      </p:sp>
      <p:pic>
        <p:nvPicPr>
          <p:cNvPr id="128" name="Google Shape;128;p18"/>
          <p:cNvPicPr preferRelativeResize="0">
            <a:picLocks noGrp="1"/>
          </p:cNvPicPr>
          <p:nvPr>
            <p:ph type="body" idx="1"/>
          </p:nvPr>
        </p:nvPicPr>
        <p:blipFill rotWithShape="1">
          <a:blip r:embed="rId3">
            <a:alphaModFix/>
          </a:blip>
          <a:srcRect/>
          <a:stretch/>
        </p:blipFill>
        <p:spPr>
          <a:xfrm>
            <a:off x="1331119" y="1612900"/>
            <a:ext cx="5862339" cy="322718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681038" y="764183"/>
            <a:ext cx="8543925" cy="539155"/>
          </a:xfrm>
          <a:prstGeom prst="rect">
            <a:avLst/>
          </a:prstGeom>
          <a:noFill/>
          <a:ln>
            <a:noFill/>
          </a:ln>
        </p:spPr>
        <p:txBody>
          <a:bodyPr spcFirstLastPara="1" wrap="square" lIns="74283" tIns="37131" rIns="74283" bIns="37131" anchor="ctr" anchorCtr="0">
            <a:normAutofit/>
          </a:bodyPr>
          <a:lstStyle/>
          <a:p>
            <a:pPr>
              <a:lnSpc>
                <a:spcPct val="90000"/>
              </a:lnSpc>
              <a:buClr>
                <a:schemeClr val="dk1"/>
              </a:buClr>
              <a:buSzPts val="3000"/>
            </a:pPr>
            <a:r>
              <a:rPr lang="en-US" sz="2438"/>
              <a:t>Specification of Tokens</a:t>
            </a:r>
            <a:endParaRPr sz="2438"/>
          </a:p>
        </p:txBody>
      </p:sp>
      <p:sp>
        <p:nvSpPr>
          <p:cNvPr id="135" name="Google Shape;135;p19"/>
          <p:cNvSpPr txBox="1"/>
          <p:nvPr/>
        </p:nvSpPr>
        <p:spPr>
          <a:xfrm>
            <a:off x="134144" y="1285426"/>
            <a:ext cx="9482931" cy="4826288"/>
          </a:xfrm>
          <a:prstGeom prst="rect">
            <a:avLst/>
          </a:prstGeom>
          <a:noFill/>
          <a:ln>
            <a:noFill/>
          </a:ln>
        </p:spPr>
        <p:txBody>
          <a:bodyPr spcFirstLastPara="1" wrap="square" lIns="74283" tIns="37131" rIns="74283" bIns="37131" anchor="t" anchorCtr="0">
            <a:spAutoFit/>
          </a:bodyPr>
          <a:lstStyle/>
          <a:p>
            <a:pPr>
              <a:buSzPts val="2000"/>
            </a:pPr>
            <a:r>
              <a:rPr lang="en-US" sz="1625" b="1">
                <a:solidFill>
                  <a:schemeClr val="dk1"/>
                </a:solidFill>
                <a:latin typeface="Times New Roman"/>
                <a:ea typeface="Times New Roman"/>
                <a:cs typeface="Times New Roman"/>
                <a:sym typeface="Times New Roman"/>
              </a:rPr>
              <a:t>Alphabets: </a:t>
            </a:r>
            <a:r>
              <a:rPr lang="en-US" sz="1625">
                <a:solidFill>
                  <a:schemeClr val="dk1"/>
                </a:solidFill>
                <a:latin typeface="Times New Roman"/>
                <a:ea typeface="Times New Roman"/>
                <a:cs typeface="Times New Roman"/>
                <a:sym typeface="Times New Roman"/>
              </a:rPr>
              <a:t>Any finite set of symbols.</a:t>
            </a:r>
            <a:endParaRPr sz="1138"/>
          </a:p>
          <a:p>
            <a:pPr>
              <a:buSzPts val="2000"/>
            </a:pPr>
            <a:r>
              <a:rPr lang="en-US" sz="1625">
                <a:solidFill>
                  <a:schemeClr val="dk1"/>
                </a:solidFill>
                <a:latin typeface="Times New Roman"/>
                <a:ea typeface="Times New Roman"/>
                <a:cs typeface="Times New Roman"/>
                <a:sym typeface="Times New Roman"/>
              </a:rPr>
              <a:t>Eg:  {0,1} is a set of binary alphabets</a:t>
            </a:r>
            <a:endParaRPr sz="1138"/>
          </a:p>
          <a:p>
            <a:pPr>
              <a:buSzPts val="2000"/>
            </a:pPr>
            <a:endParaRPr sz="1625">
              <a:solidFill>
                <a:schemeClr val="dk1"/>
              </a:solidFill>
              <a:latin typeface="Times New Roman"/>
              <a:ea typeface="Times New Roman"/>
              <a:cs typeface="Times New Roman"/>
              <a:sym typeface="Times New Roman"/>
            </a:endParaRPr>
          </a:p>
          <a:p>
            <a:pPr>
              <a:buSzPts val="2000"/>
            </a:pPr>
            <a:r>
              <a:rPr lang="en-US" sz="1625" b="1">
                <a:solidFill>
                  <a:schemeClr val="dk1"/>
                </a:solidFill>
                <a:latin typeface="Times New Roman"/>
                <a:ea typeface="Times New Roman"/>
                <a:cs typeface="Times New Roman"/>
                <a:sym typeface="Times New Roman"/>
              </a:rPr>
              <a:t>Strings: </a:t>
            </a:r>
            <a:r>
              <a:rPr lang="en-US" sz="1625">
                <a:solidFill>
                  <a:schemeClr val="dk1"/>
                </a:solidFill>
                <a:latin typeface="Times New Roman"/>
                <a:ea typeface="Times New Roman"/>
                <a:cs typeface="Times New Roman"/>
                <a:sym typeface="Times New Roman"/>
              </a:rPr>
              <a:t>Any finite sequence of alphabets is called a string. Length of the string is the total number of occurrence of alphabets. A string of zero length is known as an empty string and is denoted by ε</a:t>
            </a:r>
            <a:endParaRPr sz="1138"/>
          </a:p>
          <a:p>
            <a:pPr>
              <a:buSzPts val="2000"/>
            </a:pPr>
            <a:endParaRPr sz="1625">
              <a:solidFill>
                <a:schemeClr val="dk1"/>
              </a:solidFill>
              <a:latin typeface="Times New Roman"/>
              <a:ea typeface="Times New Roman"/>
              <a:cs typeface="Times New Roman"/>
              <a:sym typeface="Times New Roman"/>
            </a:endParaRPr>
          </a:p>
          <a:p>
            <a:pPr>
              <a:buSzPts val="2000"/>
            </a:pPr>
            <a:r>
              <a:rPr lang="en-US" sz="1625" b="1">
                <a:solidFill>
                  <a:schemeClr val="dk1"/>
                </a:solidFill>
                <a:latin typeface="Times New Roman"/>
                <a:ea typeface="Times New Roman"/>
                <a:cs typeface="Times New Roman"/>
                <a:sym typeface="Times New Roman"/>
              </a:rPr>
              <a:t>Language: </a:t>
            </a:r>
            <a:r>
              <a:rPr lang="en-US" sz="1625">
                <a:solidFill>
                  <a:schemeClr val="dk1"/>
                </a:solidFill>
                <a:latin typeface="Times New Roman"/>
                <a:ea typeface="Times New Roman"/>
                <a:cs typeface="Times New Roman"/>
                <a:sym typeface="Times New Roman"/>
              </a:rPr>
              <a:t>A language is considered as a finite set of strings over some finite set of alphabets. Computer languages are considered as finite sets, and mathematically set operations can be performed on them. Finite languages can be described by means of regular expressions.</a:t>
            </a:r>
            <a:endParaRPr sz="1138"/>
          </a:p>
          <a:p>
            <a:pPr>
              <a:buSzPts val="2000"/>
            </a:pPr>
            <a:endParaRPr sz="1625">
              <a:solidFill>
                <a:schemeClr val="dk1"/>
              </a:solidFill>
              <a:latin typeface="Times New Roman"/>
              <a:ea typeface="Times New Roman"/>
              <a:cs typeface="Times New Roman"/>
              <a:sym typeface="Times New Roman"/>
            </a:endParaRPr>
          </a:p>
          <a:p>
            <a:pPr>
              <a:buSzPts val="2000"/>
            </a:pPr>
            <a:r>
              <a:rPr lang="en-US" sz="1625" b="1">
                <a:solidFill>
                  <a:schemeClr val="dk1"/>
                </a:solidFill>
                <a:latin typeface="Times New Roman"/>
                <a:ea typeface="Times New Roman"/>
                <a:cs typeface="Times New Roman"/>
                <a:sym typeface="Times New Roman"/>
              </a:rPr>
              <a:t>Longest Match Rule</a:t>
            </a:r>
            <a:endParaRPr sz="1138"/>
          </a:p>
          <a:p>
            <a:pPr>
              <a:buSzPts val="2000"/>
            </a:pPr>
            <a:r>
              <a:rPr lang="en-US" sz="1625">
                <a:solidFill>
                  <a:schemeClr val="dk1"/>
                </a:solidFill>
                <a:latin typeface="Times New Roman"/>
                <a:ea typeface="Times New Roman"/>
                <a:cs typeface="Times New Roman"/>
                <a:sym typeface="Times New Roman"/>
              </a:rPr>
              <a:t>When the lexical analyzer read the source-code, it scans the code letter by letter; and when it encounters a whitespace, operator symbol, or special symbols, it decides that a word is completed.</a:t>
            </a:r>
            <a:endParaRPr sz="1138"/>
          </a:p>
          <a:p>
            <a:pPr>
              <a:buSzPts val="2000"/>
            </a:pPr>
            <a:r>
              <a:rPr lang="en-US" sz="1625" b="1">
                <a:solidFill>
                  <a:schemeClr val="dk1"/>
                </a:solidFill>
                <a:latin typeface="Times New Roman"/>
                <a:ea typeface="Times New Roman"/>
                <a:cs typeface="Times New Roman"/>
                <a:sym typeface="Times New Roman"/>
              </a:rPr>
              <a:t>Eg: int intvalue;</a:t>
            </a:r>
            <a:endParaRPr sz="1138"/>
          </a:p>
          <a:p>
            <a:pPr marL="278606" indent="-278606">
              <a:buClr>
                <a:schemeClr val="dk1"/>
              </a:buClr>
              <a:buSzPts val="2000"/>
              <a:buFont typeface="Arial"/>
              <a:buChar char="•"/>
            </a:pPr>
            <a:r>
              <a:rPr lang="en-US" sz="1625">
                <a:solidFill>
                  <a:schemeClr val="dk1"/>
                </a:solidFill>
                <a:latin typeface="Times New Roman"/>
                <a:ea typeface="Times New Roman"/>
                <a:cs typeface="Times New Roman"/>
                <a:sym typeface="Times New Roman"/>
              </a:rPr>
              <a:t>The Longest Match Rule states that the lexeme scanned should be determined based on the longest match among all the tokens available. </a:t>
            </a:r>
            <a:endParaRPr sz="1138"/>
          </a:p>
          <a:p>
            <a:pPr marL="278606" indent="-278606">
              <a:buClr>
                <a:schemeClr val="dk1"/>
              </a:buClr>
              <a:buSzPts val="2000"/>
              <a:buFont typeface="Arial"/>
              <a:buChar char="•"/>
            </a:pPr>
            <a:r>
              <a:rPr lang="en-US" sz="1625">
                <a:solidFill>
                  <a:schemeClr val="dk1"/>
                </a:solidFill>
                <a:latin typeface="Times New Roman"/>
                <a:ea typeface="Times New Roman"/>
                <a:cs typeface="Times New Roman"/>
                <a:sym typeface="Times New Roman"/>
              </a:rPr>
              <a:t>The lexical analyzer also follows </a:t>
            </a:r>
            <a:r>
              <a:rPr lang="en-US" sz="1625" b="1">
                <a:solidFill>
                  <a:schemeClr val="dk1"/>
                </a:solidFill>
                <a:latin typeface="Times New Roman"/>
                <a:ea typeface="Times New Roman"/>
                <a:cs typeface="Times New Roman"/>
                <a:sym typeface="Times New Roman"/>
              </a:rPr>
              <a:t>rule priority</a:t>
            </a:r>
            <a:r>
              <a:rPr lang="en-US" sz="1625">
                <a:solidFill>
                  <a:schemeClr val="dk1"/>
                </a:solidFill>
                <a:latin typeface="Times New Roman"/>
                <a:ea typeface="Times New Roman"/>
                <a:cs typeface="Times New Roman"/>
                <a:sym typeface="Times New Roman"/>
              </a:rPr>
              <a:t> where a reserved word, e.g., a keyword, of a language is given priority over user input. </a:t>
            </a:r>
            <a:endParaRPr sz="1138"/>
          </a:p>
          <a:p>
            <a:pPr>
              <a:buSzPts val="2000"/>
            </a:pPr>
            <a:endParaRPr sz="1625">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81038" y="764183"/>
            <a:ext cx="8543925" cy="539155"/>
          </a:xfrm>
          <a:prstGeom prst="rect">
            <a:avLst/>
          </a:prstGeom>
          <a:noFill/>
          <a:ln>
            <a:noFill/>
          </a:ln>
        </p:spPr>
        <p:txBody>
          <a:bodyPr spcFirstLastPara="1" wrap="square" lIns="74283" tIns="37131" rIns="74283" bIns="37131" anchor="ctr" anchorCtr="0">
            <a:normAutofit/>
          </a:bodyPr>
          <a:lstStyle/>
          <a:p>
            <a:pPr>
              <a:lnSpc>
                <a:spcPct val="90000"/>
              </a:lnSpc>
              <a:buClr>
                <a:schemeClr val="dk1"/>
              </a:buClr>
              <a:buSzPts val="3000"/>
            </a:pPr>
            <a:r>
              <a:rPr lang="en-US" sz="2438"/>
              <a:t>Specification of Tokens (…)</a:t>
            </a:r>
            <a:endParaRPr sz="2438"/>
          </a:p>
        </p:txBody>
      </p:sp>
      <p:sp>
        <p:nvSpPr>
          <p:cNvPr id="142" name="Google Shape;142;p20"/>
          <p:cNvSpPr txBox="1"/>
          <p:nvPr/>
        </p:nvSpPr>
        <p:spPr>
          <a:xfrm>
            <a:off x="134144" y="1285426"/>
            <a:ext cx="9482931" cy="4076083"/>
          </a:xfrm>
          <a:prstGeom prst="rect">
            <a:avLst/>
          </a:prstGeom>
          <a:noFill/>
          <a:ln>
            <a:noFill/>
          </a:ln>
        </p:spPr>
        <p:txBody>
          <a:bodyPr spcFirstLastPara="1" wrap="square" lIns="74283" tIns="37131" rIns="74283" bIns="37131" anchor="t" anchorCtr="0">
            <a:spAutoFit/>
          </a:bodyPr>
          <a:lstStyle/>
          <a:p>
            <a:pPr>
              <a:buSzPts val="2000"/>
            </a:pPr>
            <a:r>
              <a:rPr lang="en-US" sz="1625" b="1">
                <a:solidFill>
                  <a:schemeClr val="dk1"/>
                </a:solidFill>
                <a:latin typeface="Calibri"/>
                <a:ea typeface="Calibri"/>
                <a:cs typeface="Calibri"/>
                <a:sym typeface="Calibri"/>
              </a:rPr>
              <a:t>Prefix of String:</a:t>
            </a:r>
            <a:endParaRPr sz="1138"/>
          </a:p>
          <a:p>
            <a:pPr>
              <a:buSzPts val="2000"/>
            </a:pPr>
            <a:r>
              <a:rPr lang="en-US" sz="1625">
                <a:solidFill>
                  <a:schemeClr val="dk1"/>
                </a:solidFill>
                <a:latin typeface="Calibri"/>
                <a:ea typeface="Calibri"/>
                <a:cs typeface="Calibri"/>
                <a:sym typeface="Calibri"/>
              </a:rPr>
              <a:t>A part of a string which is obtained by zero or more trailing characters/symbols for a string </a:t>
            </a:r>
            <a:endParaRPr sz="1138"/>
          </a:p>
          <a:p>
            <a:pPr>
              <a:buSzPts val="2000"/>
            </a:pPr>
            <a:r>
              <a:rPr lang="en-US" sz="1625">
                <a:solidFill>
                  <a:schemeClr val="dk1"/>
                </a:solidFill>
                <a:latin typeface="Calibri"/>
                <a:ea typeface="Calibri"/>
                <a:cs typeface="Calibri"/>
                <a:sym typeface="Calibri"/>
              </a:rPr>
              <a:t>Example prefix of string “apple” is apple, appl, app, ap etc.</a:t>
            </a:r>
            <a:endParaRPr sz="1138"/>
          </a:p>
          <a:p>
            <a:pPr>
              <a:buSzPts val="2000"/>
            </a:pPr>
            <a:r>
              <a:rPr lang="en-US" sz="1625" b="1">
                <a:solidFill>
                  <a:schemeClr val="dk1"/>
                </a:solidFill>
                <a:latin typeface="Calibri"/>
                <a:ea typeface="Calibri"/>
                <a:cs typeface="Calibri"/>
                <a:sym typeface="Calibri"/>
              </a:rPr>
              <a:t>Suffix of String:</a:t>
            </a:r>
            <a:endParaRPr sz="1138"/>
          </a:p>
          <a:p>
            <a:pPr>
              <a:buSzPts val="2000"/>
            </a:pPr>
            <a:r>
              <a:rPr lang="en-US" sz="1625">
                <a:solidFill>
                  <a:schemeClr val="dk1"/>
                </a:solidFill>
                <a:latin typeface="Calibri"/>
                <a:ea typeface="Calibri"/>
                <a:cs typeface="Calibri"/>
                <a:sym typeface="Calibri"/>
              </a:rPr>
              <a:t>A part of a string which is obtained by deleting zero or more leading symbols for a string </a:t>
            </a:r>
            <a:endParaRPr sz="1138"/>
          </a:p>
          <a:p>
            <a:pPr>
              <a:buSzPts val="2000"/>
            </a:pPr>
            <a:r>
              <a:rPr lang="en-US" sz="1625">
                <a:solidFill>
                  <a:schemeClr val="dk1"/>
                </a:solidFill>
                <a:latin typeface="Calibri"/>
                <a:ea typeface="Calibri"/>
                <a:cs typeface="Calibri"/>
                <a:sym typeface="Calibri"/>
              </a:rPr>
              <a:t>Example of string “apple” is apple, pple, ple, le etc.</a:t>
            </a:r>
            <a:endParaRPr sz="1138"/>
          </a:p>
          <a:p>
            <a:pPr>
              <a:buSzPts val="2000"/>
            </a:pPr>
            <a:r>
              <a:rPr lang="en-US" sz="1625" b="1">
                <a:solidFill>
                  <a:schemeClr val="dk1"/>
                </a:solidFill>
                <a:latin typeface="Calibri"/>
                <a:ea typeface="Calibri"/>
                <a:cs typeface="Calibri"/>
                <a:sym typeface="Calibri"/>
              </a:rPr>
              <a:t>Substring :</a:t>
            </a:r>
            <a:endParaRPr sz="1138"/>
          </a:p>
          <a:p>
            <a:pPr>
              <a:buSzPts val="2000"/>
            </a:pPr>
            <a:r>
              <a:rPr lang="en-US" sz="1625">
                <a:solidFill>
                  <a:schemeClr val="dk1"/>
                </a:solidFill>
                <a:latin typeface="Calibri"/>
                <a:ea typeface="Calibri"/>
                <a:cs typeface="Calibri"/>
                <a:sym typeface="Calibri"/>
              </a:rPr>
              <a:t>Any string obtained by deleting a prefix or suffix from a string is called substring </a:t>
            </a:r>
            <a:endParaRPr sz="1138"/>
          </a:p>
          <a:p>
            <a:pPr>
              <a:buSzPts val="2000"/>
            </a:pPr>
            <a:r>
              <a:rPr lang="en-US" sz="1625">
                <a:solidFill>
                  <a:schemeClr val="dk1"/>
                </a:solidFill>
                <a:latin typeface="Calibri"/>
                <a:ea typeface="Calibri"/>
                <a:cs typeface="Calibri"/>
                <a:sym typeface="Calibri"/>
              </a:rPr>
              <a:t>Example, substring of “apple” is ppl etc. </a:t>
            </a:r>
            <a:endParaRPr sz="1138"/>
          </a:p>
          <a:p>
            <a:pPr>
              <a:buSzPts val="2000"/>
            </a:pPr>
            <a:r>
              <a:rPr lang="en-US" sz="1625" b="1">
                <a:solidFill>
                  <a:schemeClr val="dk1"/>
                </a:solidFill>
                <a:latin typeface="Calibri"/>
                <a:ea typeface="Calibri"/>
                <a:cs typeface="Calibri"/>
                <a:sym typeface="Calibri"/>
              </a:rPr>
              <a:t>Proper prefix, suffix, or substring:</a:t>
            </a:r>
            <a:endParaRPr sz="1138"/>
          </a:p>
          <a:p>
            <a:pPr>
              <a:buSzPts val="2000"/>
            </a:pPr>
            <a:r>
              <a:rPr lang="en-US" sz="1625">
                <a:solidFill>
                  <a:schemeClr val="dk1"/>
                </a:solidFill>
                <a:latin typeface="Calibri"/>
                <a:ea typeface="Calibri"/>
                <a:cs typeface="Calibri"/>
                <a:sym typeface="Calibri"/>
              </a:rPr>
              <a:t>A proper prefix, suffix or substring is that part “x” of the string “s” which is a prefix, a suffix or substring of string “s” such that x ≠ s </a:t>
            </a:r>
            <a:endParaRPr sz="1138"/>
          </a:p>
          <a:p>
            <a:pPr>
              <a:buSzPts val="2000"/>
            </a:pPr>
            <a:r>
              <a:rPr lang="en-US" sz="1625" b="1">
                <a:solidFill>
                  <a:schemeClr val="dk1"/>
                </a:solidFill>
                <a:latin typeface="Calibri"/>
                <a:ea typeface="Calibri"/>
                <a:cs typeface="Calibri"/>
                <a:sym typeface="Calibri"/>
              </a:rPr>
              <a:t>Subsequence</a:t>
            </a:r>
            <a:r>
              <a:rPr lang="en-US" sz="1625">
                <a:solidFill>
                  <a:schemeClr val="dk1"/>
                </a:solidFill>
                <a:latin typeface="Calibri"/>
                <a:ea typeface="Calibri"/>
                <a:cs typeface="Calibri"/>
                <a:sym typeface="Calibri"/>
              </a:rPr>
              <a:t>:</a:t>
            </a:r>
            <a:endParaRPr sz="1138"/>
          </a:p>
          <a:p>
            <a:pPr>
              <a:buSzPts val="2000"/>
            </a:pPr>
            <a:r>
              <a:rPr lang="en-US" sz="1625">
                <a:solidFill>
                  <a:schemeClr val="dk1"/>
                </a:solidFill>
                <a:latin typeface="Calibri"/>
                <a:ea typeface="Calibri"/>
                <a:cs typeface="Calibri"/>
                <a:sym typeface="Calibri"/>
              </a:rPr>
              <a:t>A string formed by deleting zero or more not necessarily contiguous symbols from string is call subsequence.</a:t>
            </a:r>
            <a:endParaRPr sz="1138"/>
          </a:p>
          <a:p>
            <a:pPr>
              <a:buSzPts val="2000"/>
            </a:pPr>
            <a:endParaRPr sz="1625" b="1">
              <a:solidFill>
                <a:schemeClr val="dk1"/>
              </a:solidFill>
              <a:latin typeface="Times New Roman"/>
              <a:ea typeface="Times New Roman"/>
              <a:cs typeface="Times New Roman"/>
              <a:sym typeface="Times New Roman"/>
            </a:endParaRPr>
          </a:p>
          <a:p>
            <a:pPr>
              <a:buSzPts val="2000"/>
            </a:pPr>
            <a:endParaRPr sz="1625">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200" b="1">
              <a:solidFill>
                <a:schemeClr val="dk2"/>
              </a:solidFill>
              <a:latin typeface="Times New Roman"/>
              <a:ea typeface="Times New Roman"/>
              <a:cs typeface="Times New Roman"/>
              <a:sym typeface="Times New Roman"/>
            </a:endParaRPr>
          </a:p>
        </p:txBody>
      </p:sp>
      <p:sp>
        <p:nvSpPr>
          <p:cNvPr id="131" name="Google Shape;131;p17"/>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190500" algn="l" rtl="0">
              <a:spcBef>
                <a:spcPts val="0"/>
              </a:spcBef>
              <a:spcAft>
                <a:spcPts val="0"/>
              </a:spcAft>
              <a:buClr>
                <a:schemeClr val="dk1"/>
              </a:buClr>
              <a:buSzPts val="2400"/>
              <a:buFont typeface="Times New Roman"/>
              <a:buNone/>
            </a:pPr>
            <a:endParaRPr sz="2400">
              <a:solidFill>
                <a:schemeClr val="dk1"/>
              </a:solidFill>
              <a:latin typeface="Times New Roman"/>
              <a:ea typeface="Times New Roman"/>
              <a:cs typeface="Times New Roman"/>
              <a:sym typeface="Times New Roman"/>
            </a:endParaRPr>
          </a:p>
        </p:txBody>
      </p:sp>
      <p:sp>
        <p:nvSpPr>
          <p:cNvPr id="132" name="Google Shape;132;p17"/>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33" name="Google Shape;133;p17"/>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5</a:t>
            </a:fld>
            <a:endParaRPr/>
          </a:p>
        </p:txBody>
      </p:sp>
      <p:pic>
        <p:nvPicPr>
          <p:cNvPr id="134" name="Google Shape;134;p17"/>
          <p:cNvPicPr preferRelativeResize="0"/>
          <p:nvPr/>
        </p:nvPicPr>
        <p:blipFill rotWithShape="1">
          <a:blip r:embed="rId3">
            <a:alphaModFix/>
          </a:blip>
          <a:srcRect/>
          <a:stretch/>
        </p:blipFill>
        <p:spPr>
          <a:xfrm>
            <a:off x="1066800" y="381000"/>
            <a:ext cx="6781800" cy="4876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681038" y="764183"/>
            <a:ext cx="8543925" cy="539155"/>
          </a:xfrm>
          <a:prstGeom prst="rect">
            <a:avLst/>
          </a:prstGeom>
          <a:noFill/>
          <a:ln>
            <a:noFill/>
          </a:ln>
        </p:spPr>
        <p:txBody>
          <a:bodyPr spcFirstLastPara="1" wrap="square" lIns="74283" tIns="37131" rIns="74283" bIns="37131" anchor="ctr" anchorCtr="0">
            <a:normAutofit/>
          </a:bodyPr>
          <a:lstStyle/>
          <a:p>
            <a:pPr>
              <a:lnSpc>
                <a:spcPct val="90000"/>
              </a:lnSpc>
              <a:buClr>
                <a:schemeClr val="dk1"/>
              </a:buClr>
              <a:buSzPts val="3000"/>
            </a:pPr>
            <a:r>
              <a:rPr lang="en-US" sz="2438"/>
              <a:t>Specification of Tokens (…)</a:t>
            </a:r>
            <a:endParaRPr sz="2438"/>
          </a:p>
        </p:txBody>
      </p:sp>
      <p:sp>
        <p:nvSpPr>
          <p:cNvPr id="149" name="Google Shape;149;p21"/>
          <p:cNvSpPr txBox="1"/>
          <p:nvPr/>
        </p:nvSpPr>
        <p:spPr>
          <a:xfrm>
            <a:off x="134144" y="1285426"/>
            <a:ext cx="9482931" cy="2575672"/>
          </a:xfrm>
          <a:prstGeom prst="rect">
            <a:avLst/>
          </a:prstGeom>
          <a:noFill/>
          <a:ln>
            <a:noFill/>
          </a:ln>
        </p:spPr>
        <p:txBody>
          <a:bodyPr spcFirstLastPara="1" wrap="square" lIns="74283" tIns="37131" rIns="74283" bIns="37131" anchor="t" anchorCtr="0">
            <a:spAutoFit/>
          </a:bodyPr>
          <a:lstStyle/>
          <a:p>
            <a:pPr>
              <a:buSzPts val="2000"/>
            </a:pPr>
            <a:r>
              <a:rPr lang="en-US" sz="1625" b="1">
                <a:solidFill>
                  <a:schemeClr val="dk1"/>
                </a:solidFill>
                <a:latin typeface="Times New Roman"/>
                <a:ea typeface="Times New Roman"/>
                <a:cs typeface="Times New Roman"/>
                <a:sym typeface="Times New Roman"/>
              </a:rPr>
              <a:t>Regular Expression:</a:t>
            </a:r>
            <a:endParaRPr sz="1138"/>
          </a:p>
          <a:p>
            <a:pPr marL="278606" indent="-278606">
              <a:buClr>
                <a:schemeClr val="dk1"/>
              </a:buClr>
              <a:buSzPts val="2000"/>
              <a:buFont typeface="Arial"/>
              <a:buChar char="•"/>
            </a:pPr>
            <a:r>
              <a:rPr lang="en-US" sz="1625">
                <a:solidFill>
                  <a:schemeClr val="dk1"/>
                </a:solidFill>
                <a:latin typeface="Times New Roman"/>
                <a:ea typeface="Times New Roman"/>
                <a:cs typeface="Times New Roman"/>
                <a:sym typeface="Times New Roman"/>
              </a:rPr>
              <a:t>Regular expression can be used to specify the structure of tokens used in the programming language. </a:t>
            </a:r>
            <a:endParaRPr sz="1138"/>
          </a:p>
          <a:p>
            <a:pPr marL="278606" indent="-278606">
              <a:buClr>
                <a:schemeClr val="dk1"/>
              </a:buClr>
              <a:buSzPts val="2000"/>
              <a:buFont typeface="Arial"/>
              <a:buChar char="•"/>
            </a:pPr>
            <a:r>
              <a:rPr lang="en-US" sz="1625">
                <a:solidFill>
                  <a:schemeClr val="dk1"/>
                </a:solidFill>
                <a:latin typeface="Times New Roman"/>
                <a:ea typeface="Times New Roman"/>
                <a:cs typeface="Times New Roman"/>
                <a:sym typeface="Times New Roman"/>
              </a:rPr>
              <a:t>Regular expressions defines the patterns for the tokens. </a:t>
            </a:r>
            <a:endParaRPr sz="1138"/>
          </a:p>
          <a:p>
            <a:pPr marL="278606" indent="-278606">
              <a:buClr>
                <a:schemeClr val="dk1"/>
              </a:buClr>
              <a:buSzPts val="2000"/>
              <a:buFont typeface="Arial"/>
              <a:buChar char="•"/>
            </a:pPr>
            <a:r>
              <a:rPr lang="en-US" sz="1625">
                <a:solidFill>
                  <a:schemeClr val="dk1"/>
                </a:solidFill>
                <a:latin typeface="Times New Roman"/>
                <a:ea typeface="Times New Roman"/>
                <a:cs typeface="Times New Roman"/>
                <a:sym typeface="Times New Roman"/>
              </a:rPr>
              <a:t>When comparing this pattern against a string, it'll either be true or false. </a:t>
            </a:r>
            <a:endParaRPr sz="1138"/>
          </a:p>
          <a:p>
            <a:pPr marL="278606" indent="-278606">
              <a:buClr>
                <a:schemeClr val="dk1"/>
              </a:buClr>
              <a:buSzPts val="2000"/>
              <a:buFont typeface="Arial"/>
              <a:buChar char="•"/>
            </a:pPr>
            <a:r>
              <a:rPr lang="en-US" sz="1625">
                <a:solidFill>
                  <a:schemeClr val="dk1"/>
                </a:solidFill>
                <a:latin typeface="Times New Roman"/>
                <a:ea typeface="Times New Roman"/>
                <a:cs typeface="Times New Roman"/>
                <a:sym typeface="Times New Roman"/>
              </a:rPr>
              <a:t>The set of string describe by a regular expression is called set and the language describe by regular expression is called </a:t>
            </a:r>
            <a:r>
              <a:rPr lang="en-US" sz="1625" b="1">
                <a:solidFill>
                  <a:schemeClr val="dk1"/>
                </a:solidFill>
                <a:latin typeface="Times New Roman"/>
                <a:ea typeface="Times New Roman"/>
                <a:cs typeface="Times New Roman"/>
                <a:sym typeface="Times New Roman"/>
              </a:rPr>
              <a:t>regular language.</a:t>
            </a:r>
            <a:endParaRPr sz="1138"/>
          </a:p>
          <a:p>
            <a:pPr marL="278606" indent="-175419">
              <a:buClr>
                <a:schemeClr val="dk1"/>
              </a:buClr>
              <a:buSzPts val="2000"/>
            </a:pPr>
            <a:endParaRPr sz="1625" b="1">
              <a:solidFill>
                <a:schemeClr val="dk1"/>
              </a:solidFill>
              <a:latin typeface="Times New Roman"/>
              <a:ea typeface="Times New Roman"/>
              <a:cs typeface="Times New Roman"/>
              <a:sym typeface="Times New Roman"/>
            </a:endParaRPr>
          </a:p>
          <a:p>
            <a:pPr>
              <a:buSzPts val="2000"/>
            </a:pPr>
            <a:r>
              <a:rPr lang="en-US" sz="1625" b="1">
                <a:solidFill>
                  <a:schemeClr val="dk1"/>
                </a:solidFill>
                <a:latin typeface="Times New Roman"/>
                <a:ea typeface="Times New Roman"/>
                <a:cs typeface="Times New Roman"/>
                <a:sym typeface="Times New Roman"/>
              </a:rPr>
              <a:t>Examples:</a:t>
            </a:r>
            <a:endParaRPr sz="1138"/>
          </a:p>
          <a:p>
            <a:pPr>
              <a:buSzPts val="2000"/>
            </a:pPr>
            <a:endParaRPr sz="1625">
              <a:solidFill>
                <a:schemeClr val="dk1"/>
              </a:solidFill>
              <a:latin typeface="Times New Roman"/>
              <a:ea typeface="Times New Roman"/>
              <a:cs typeface="Times New Roman"/>
              <a:sym typeface="Times New Roman"/>
            </a:endParaRPr>
          </a:p>
          <a:p>
            <a:pPr>
              <a:buSzPts val="2000"/>
            </a:pPr>
            <a:endParaRPr sz="1625">
              <a:solidFill>
                <a:schemeClr val="dk1"/>
              </a:solidFill>
              <a:latin typeface="Times New Roman"/>
              <a:ea typeface="Times New Roman"/>
              <a:cs typeface="Times New Roman"/>
              <a:sym typeface="Times New Roman"/>
            </a:endParaRPr>
          </a:p>
        </p:txBody>
      </p:sp>
      <p:pic>
        <p:nvPicPr>
          <p:cNvPr id="150" name="Google Shape;150;p21"/>
          <p:cNvPicPr preferRelativeResize="0"/>
          <p:nvPr/>
        </p:nvPicPr>
        <p:blipFill rotWithShape="1">
          <a:blip r:embed="rId3">
            <a:alphaModFix/>
          </a:blip>
          <a:srcRect/>
          <a:stretch/>
        </p:blipFill>
        <p:spPr>
          <a:xfrm>
            <a:off x="1346597" y="3475434"/>
            <a:ext cx="3683794" cy="207406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681038" y="764183"/>
            <a:ext cx="8543925" cy="539155"/>
          </a:xfrm>
          <a:prstGeom prst="rect">
            <a:avLst/>
          </a:prstGeom>
          <a:noFill/>
          <a:ln>
            <a:noFill/>
          </a:ln>
        </p:spPr>
        <p:txBody>
          <a:bodyPr spcFirstLastPara="1" wrap="square" lIns="74283" tIns="37131" rIns="74283" bIns="37131" anchor="ctr" anchorCtr="0">
            <a:normAutofit/>
          </a:bodyPr>
          <a:lstStyle/>
          <a:p>
            <a:pPr>
              <a:lnSpc>
                <a:spcPct val="90000"/>
              </a:lnSpc>
              <a:buClr>
                <a:schemeClr val="dk1"/>
              </a:buClr>
              <a:buSzPts val="3000"/>
            </a:pPr>
            <a:r>
              <a:rPr lang="en-US" sz="2438"/>
              <a:t>Specification of Tokens (…)</a:t>
            </a:r>
            <a:endParaRPr sz="2438"/>
          </a:p>
        </p:txBody>
      </p:sp>
      <p:sp>
        <p:nvSpPr>
          <p:cNvPr id="157" name="Google Shape;157;p22"/>
          <p:cNvSpPr txBox="1"/>
          <p:nvPr/>
        </p:nvSpPr>
        <p:spPr>
          <a:xfrm>
            <a:off x="134144" y="1285426"/>
            <a:ext cx="9482931" cy="4326151"/>
          </a:xfrm>
          <a:prstGeom prst="rect">
            <a:avLst/>
          </a:prstGeom>
          <a:noFill/>
          <a:ln>
            <a:noFill/>
          </a:ln>
        </p:spPr>
        <p:txBody>
          <a:bodyPr spcFirstLastPara="1" wrap="square" lIns="74283" tIns="37131" rIns="74283" bIns="37131" anchor="t" anchorCtr="0">
            <a:spAutoFit/>
          </a:bodyPr>
          <a:lstStyle/>
          <a:p>
            <a:pPr>
              <a:buSzPts val="2000"/>
            </a:pPr>
            <a:r>
              <a:rPr lang="en-US" sz="1625" b="1">
                <a:solidFill>
                  <a:schemeClr val="dk1"/>
                </a:solidFill>
                <a:latin typeface="Times New Roman"/>
                <a:ea typeface="Times New Roman"/>
                <a:cs typeface="Times New Roman"/>
                <a:sym typeface="Times New Roman"/>
              </a:rPr>
              <a:t>Operations on Regular Expressions</a:t>
            </a:r>
            <a:endParaRPr sz="1138"/>
          </a:p>
          <a:p>
            <a:pPr>
              <a:buSzPts val="2000"/>
            </a:pPr>
            <a:endParaRPr sz="1625" b="1">
              <a:solidFill>
                <a:schemeClr val="dk1"/>
              </a:solidFill>
              <a:latin typeface="Times New Roman"/>
              <a:ea typeface="Times New Roman"/>
              <a:cs typeface="Times New Roman"/>
              <a:sym typeface="Times New Roman"/>
            </a:endParaRPr>
          </a:p>
          <a:p>
            <a:pPr marL="278606" indent="-278606">
              <a:buClr>
                <a:schemeClr val="dk1"/>
              </a:buClr>
              <a:buSzPts val="2000"/>
              <a:buFont typeface="Arial"/>
              <a:buChar char="•"/>
            </a:pPr>
            <a:r>
              <a:rPr lang="en-US" sz="1625" b="1">
                <a:solidFill>
                  <a:schemeClr val="dk1"/>
                </a:solidFill>
                <a:latin typeface="Times New Roman"/>
                <a:ea typeface="Times New Roman"/>
                <a:cs typeface="Times New Roman"/>
                <a:sym typeface="Times New Roman"/>
              </a:rPr>
              <a:t>Union:</a:t>
            </a:r>
            <a:r>
              <a:rPr lang="en-US" sz="1625">
                <a:solidFill>
                  <a:schemeClr val="dk1"/>
                </a:solidFill>
                <a:latin typeface="Times New Roman"/>
                <a:ea typeface="Times New Roman"/>
                <a:cs typeface="Times New Roman"/>
                <a:sym typeface="Times New Roman"/>
              </a:rPr>
              <a:t> If L and M are two regular languages then their union L U M is also a union.</a:t>
            </a:r>
            <a:endParaRPr sz="1138"/>
          </a:p>
          <a:p>
            <a:pPr>
              <a:buSzPts val="2000"/>
            </a:pPr>
            <a:r>
              <a:rPr lang="en-US" sz="1625">
                <a:solidFill>
                  <a:schemeClr val="dk1"/>
                </a:solidFill>
                <a:latin typeface="Times New Roman"/>
                <a:ea typeface="Times New Roman"/>
                <a:cs typeface="Times New Roman"/>
                <a:sym typeface="Times New Roman"/>
              </a:rPr>
              <a:t> L U M = {s | s is in L or s is in M}  </a:t>
            </a:r>
            <a:endParaRPr sz="1625">
              <a:solidFill>
                <a:schemeClr val="dk1"/>
              </a:solidFill>
              <a:latin typeface="Times New Roman"/>
              <a:ea typeface="Times New Roman"/>
              <a:cs typeface="Times New Roman"/>
              <a:sym typeface="Times New Roman"/>
            </a:endParaRPr>
          </a:p>
          <a:p>
            <a:pPr>
              <a:buSzPts val="2000"/>
            </a:pPr>
            <a:endParaRPr sz="1625">
              <a:solidFill>
                <a:schemeClr val="dk1"/>
              </a:solidFill>
              <a:latin typeface="Times New Roman"/>
              <a:ea typeface="Times New Roman"/>
              <a:cs typeface="Times New Roman"/>
              <a:sym typeface="Times New Roman"/>
            </a:endParaRPr>
          </a:p>
          <a:p>
            <a:pPr marL="278606" indent="-278606">
              <a:buClr>
                <a:schemeClr val="dk1"/>
              </a:buClr>
              <a:buSzPts val="2000"/>
              <a:buFont typeface="Arial"/>
              <a:buChar char="•"/>
            </a:pPr>
            <a:r>
              <a:rPr lang="en-US" sz="1625" b="1">
                <a:solidFill>
                  <a:schemeClr val="dk1"/>
                </a:solidFill>
                <a:latin typeface="Times New Roman"/>
                <a:ea typeface="Times New Roman"/>
                <a:cs typeface="Times New Roman"/>
                <a:sym typeface="Times New Roman"/>
              </a:rPr>
              <a:t>Intersection:</a:t>
            </a:r>
            <a:r>
              <a:rPr lang="en-US" sz="1625">
                <a:solidFill>
                  <a:schemeClr val="dk1"/>
                </a:solidFill>
                <a:latin typeface="Times New Roman"/>
                <a:ea typeface="Times New Roman"/>
                <a:cs typeface="Times New Roman"/>
                <a:sym typeface="Times New Roman"/>
              </a:rPr>
              <a:t> If L and M are two regular languages then their intersection is also an intersection.</a:t>
            </a:r>
            <a:endParaRPr sz="1138"/>
          </a:p>
          <a:p>
            <a:pPr>
              <a:buSzPts val="2000"/>
            </a:pPr>
            <a:r>
              <a:rPr lang="en-US" sz="1625">
                <a:solidFill>
                  <a:schemeClr val="dk1"/>
                </a:solidFill>
                <a:latin typeface="Times New Roman"/>
                <a:ea typeface="Times New Roman"/>
                <a:cs typeface="Times New Roman"/>
                <a:sym typeface="Times New Roman"/>
              </a:rPr>
              <a:t>L ⋂ M = {st | s is in L and t is in M}  </a:t>
            </a:r>
            <a:endParaRPr sz="1625">
              <a:solidFill>
                <a:schemeClr val="dk1"/>
              </a:solidFill>
              <a:latin typeface="Times New Roman"/>
              <a:ea typeface="Times New Roman"/>
              <a:cs typeface="Times New Roman"/>
              <a:sym typeface="Times New Roman"/>
            </a:endParaRPr>
          </a:p>
          <a:p>
            <a:pPr>
              <a:buSzPts val="2000"/>
            </a:pPr>
            <a:endParaRPr sz="1625">
              <a:solidFill>
                <a:schemeClr val="dk1"/>
              </a:solidFill>
              <a:latin typeface="Times New Roman"/>
              <a:ea typeface="Times New Roman"/>
              <a:cs typeface="Times New Roman"/>
              <a:sym typeface="Times New Roman"/>
            </a:endParaRPr>
          </a:p>
          <a:p>
            <a:pPr marL="278606" indent="-278606">
              <a:buClr>
                <a:schemeClr val="dk1"/>
              </a:buClr>
              <a:buSzPts val="2000"/>
              <a:buFont typeface="Arial"/>
              <a:buChar char="•"/>
            </a:pPr>
            <a:r>
              <a:rPr lang="en-US" sz="1625" b="1">
                <a:solidFill>
                  <a:schemeClr val="dk1"/>
                </a:solidFill>
                <a:latin typeface="Times New Roman"/>
                <a:ea typeface="Times New Roman"/>
                <a:cs typeface="Times New Roman"/>
                <a:sym typeface="Times New Roman"/>
              </a:rPr>
              <a:t>Kleen closure:</a:t>
            </a:r>
            <a:r>
              <a:rPr lang="en-US" sz="1625">
                <a:solidFill>
                  <a:schemeClr val="dk1"/>
                </a:solidFill>
                <a:latin typeface="Times New Roman"/>
                <a:ea typeface="Times New Roman"/>
                <a:cs typeface="Times New Roman"/>
                <a:sym typeface="Times New Roman"/>
              </a:rPr>
              <a:t> If L is a regular language then its Kleen closure L1* will also be a regular language.</a:t>
            </a:r>
            <a:endParaRPr sz="1138"/>
          </a:p>
          <a:p>
            <a:pPr>
              <a:buSzPts val="2000"/>
            </a:pPr>
            <a:r>
              <a:rPr lang="en-US" sz="1625">
                <a:solidFill>
                  <a:schemeClr val="dk1"/>
                </a:solidFill>
                <a:latin typeface="Times New Roman"/>
                <a:ea typeface="Times New Roman"/>
                <a:cs typeface="Times New Roman"/>
                <a:sym typeface="Times New Roman"/>
              </a:rPr>
              <a:t>L* = Zero or more occurrence of language L.  </a:t>
            </a:r>
            <a:endParaRPr sz="1625">
              <a:solidFill>
                <a:schemeClr val="dk1"/>
              </a:solidFill>
              <a:latin typeface="Times New Roman"/>
              <a:ea typeface="Times New Roman"/>
              <a:cs typeface="Times New Roman"/>
              <a:sym typeface="Times New Roman"/>
            </a:endParaRPr>
          </a:p>
          <a:p>
            <a:pPr>
              <a:buSzPts val="2000"/>
            </a:pPr>
            <a:endParaRPr sz="1625">
              <a:solidFill>
                <a:schemeClr val="dk1"/>
              </a:solidFill>
              <a:latin typeface="Times New Roman"/>
              <a:ea typeface="Times New Roman"/>
              <a:cs typeface="Times New Roman"/>
              <a:sym typeface="Times New Roman"/>
            </a:endParaRPr>
          </a:p>
          <a:p>
            <a:pPr marL="278606" indent="-278606">
              <a:buClr>
                <a:schemeClr val="dk1"/>
              </a:buClr>
              <a:buSzPts val="2000"/>
              <a:buFont typeface="Arial"/>
              <a:buChar char="•"/>
            </a:pPr>
            <a:r>
              <a:rPr lang="en-US" sz="1625" b="1">
                <a:solidFill>
                  <a:schemeClr val="dk1"/>
                </a:solidFill>
                <a:latin typeface="Times New Roman"/>
                <a:ea typeface="Times New Roman"/>
                <a:cs typeface="Times New Roman"/>
                <a:sym typeface="Times New Roman"/>
              </a:rPr>
              <a:t>Positive Closure: </a:t>
            </a:r>
            <a:r>
              <a:rPr lang="en-US" sz="1625">
                <a:solidFill>
                  <a:schemeClr val="dk1"/>
                </a:solidFill>
                <a:latin typeface="Times New Roman"/>
                <a:ea typeface="Times New Roman"/>
                <a:cs typeface="Times New Roman"/>
                <a:sym typeface="Times New Roman"/>
              </a:rPr>
              <a:t>If L is a regular language then its positive closure L1</a:t>
            </a:r>
            <a:r>
              <a:rPr lang="en-US" sz="1625" baseline="30000">
                <a:solidFill>
                  <a:schemeClr val="dk1"/>
                </a:solidFill>
                <a:latin typeface="Times New Roman"/>
                <a:ea typeface="Times New Roman"/>
                <a:cs typeface="Times New Roman"/>
                <a:sym typeface="Times New Roman"/>
              </a:rPr>
              <a:t>+</a:t>
            </a:r>
            <a:r>
              <a:rPr lang="en-US" sz="1625">
                <a:solidFill>
                  <a:schemeClr val="dk1"/>
                </a:solidFill>
                <a:latin typeface="Times New Roman"/>
                <a:ea typeface="Times New Roman"/>
                <a:cs typeface="Times New Roman"/>
                <a:sym typeface="Times New Roman"/>
              </a:rPr>
              <a:t> will also be a regular language.</a:t>
            </a:r>
            <a:endParaRPr sz="1138"/>
          </a:p>
          <a:p>
            <a:pPr>
              <a:buSzPts val="2000"/>
            </a:pPr>
            <a:r>
              <a:rPr lang="en-US" sz="1625">
                <a:solidFill>
                  <a:schemeClr val="dk1"/>
                </a:solidFill>
                <a:latin typeface="Times New Roman"/>
                <a:ea typeface="Times New Roman"/>
                <a:cs typeface="Times New Roman"/>
                <a:sym typeface="Times New Roman"/>
              </a:rPr>
              <a:t>L</a:t>
            </a:r>
            <a:r>
              <a:rPr lang="en-US" sz="1625" baseline="30000">
                <a:solidFill>
                  <a:schemeClr val="dk1"/>
                </a:solidFill>
                <a:latin typeface="Times New Roman"/>
                <a:ea typeface="Times New Roman"/>
                <a:cs typeface="Times New Roman"/>
                <a:sym typeface="Times New Roman"/>
              </a:rPr>
              <a:t>+= </a:t>
            </a:r>
            <a:r>
              <a:rPr lang="en-US" sz="1625">
                <a:solidFill>
                  <a:schemeClr val="dk1"/>
                </a:solidFill>
                <a:latin typeface="Times New Roman"/>
                <a:ea typeface="Times New Roman"/>
                <a:cs typeface="Times New Roman"/>
                <a:sym typeface="Times New Roman"/>
              </a:rPr>
              <a:t>One or more occurrence of language L.</a:t>
            </a:r>
            <a:endParaRPr sz="1138"/>
          </a:p>
          <a:p>
            <a:pPr>
              <a:buSzPts val="2000"/>
            </a:pPr>
            <a:endParaRPr sz="1625">
              <a:solidFill>
                <a:schemeClr val="dk1"/>
              </a:solidFill>
              <a:latin typeface="Times New Roman"/>
              <a:ea typeface="Times New Roman"/>
              <a:cs typeface="Times New Roman"/>
              <a:sym typeface="Times New Roman"/>
            </a:endParaRPr>
          </a:p>
          <a:p>
            <a:pPr marL="278606" indent="-278606">
              <a:buClr>
                <a:schemeClr val="dk1"/>
              </a:buClr>
              <a:buSzPts val="2000"/>
              <a:buFont typeface="Arial"/>
              <a:buChar char="•"/>
            </a:pPr>
            <a:r>
              <a:rPr lang="en-US" sz="1625" b="1">
                <a:solidFill>
                  <a:schemeClr val="dk1"/>
                </a:solidFill>
                <a:latin typeface="Times New Roman"/>
                <a:ea typeface="Times New Roman"/>
                <a:cs typeface="Times New Roman"/>
                <a:sym typeface="Times New Roman"/>
              </a:rPr>
              <a:t>?:</a:t>
            </a:r>
            <a:r>
              <a:rPr lang="en-US" sz="1625">
                <a:solidFill>
                  <a:schemeClr val="dk1"/>
                </a:solidFill>
                <a:latin typeface="Times New Roman"/>
                <a:ea typeface="Times New Roman"/>
                <a:cs typeface="Times New Roman"/>
                <a:sym typeface="Times New Roman"/>
              </a:rPr>
              <a:t> If L is a regular language then its positive closure L1</a:t>
            </a:r>
            <a:r>
              <a:rPr lang="en-US" sz="1625" baseline="30000">
                <a:solidFill>
                  <a:schemeClr val="dk1"/>
                </a:solidFill>
                <a:latin typeface="Times New Roman"/>
                <a:ea typeface="Times New Roman"/>
                <a:cs typeface="Times New Roman"/>
                <a:sym typeface="Times New Roman"/>
              </a:rPr>
              <a:t>?</a:t>
            </a:r>
            <a:r>
              <a:rPr lang="en-US" sz="1625">
                <a:solidFill>
                  <a:schemeClr val="dk1"/>
                </a:solidFill>
                <a:latin typeface="Times New Roman"/>
                <a:ea typeface="Times New Roman"/>
                <a:cs typeface="Times New Roman"/>
                <a:sym typeface="Times New Roman"/>
              </a:rPr>
              <a:t> will also be a regular language</a:t>
            </a:r>
            <a:endParaRPr sz="1625">
              <a:solidFill>
                <a:schemeClr val="dk1"/>
              </a:solidFill>
              <a:latin typeface="Times New Roman"/>
              <a:ea typeface="Times New Roman"/>
              <a:cs typeface="Times New Roman"/>
              <a:sym typeface="Times New Roman"/>
            </a:endParaRPr>
          </a:p>
          <a:p>
            <a:pPr>
              <a:buSzPts val="2000"/>
            </a:pPr>
            <a:r>
              <a:rPr lang="en-US" sz="1625">
                <a:solidFill>
                  <a:schemeClr val="dk1"/>
                </a:solidFill>
                <a:latin typeface="Times New Roman"/>
                <a:ea typeface="Times New Roman"/>
                <a:cs typeface="Times New Roman"/>
                <a:sym typeface="Times New Roman"/>
              </a:rPr>
              <a:t>L</a:t>
            </a:r>
            <a:r>
              <a:rPr lang="en-US" sz="1625" baseline="30000">
                <a:solidFill>
                  <a:schemeClr val="dk1"/>
                </a:solidFill>
                <a:latin typeface="Times New Roman"/>
                <a:ea typeface="Times New Roman"/>
                <a:cs typeface="Times New Roman"/>
                <a:sym typeface="Times New Roman"/>
              </a:rPr>
              <a:t>?</a:t>
            </a:r>
            <a:r>
              <a:rPr lang="en-US" sz="1625">
                <a:solidFill>
                  <a:schemeClr val="dk1"/>
                </a:solidFill>
                <a:latin typeface="Times New Roman"/>
                <a:ea typeface="Times New Roman"/>
                <a:cs typeface="Times New Roman"/>
                <a:sym typeface="Times New Roman"/>
              </a:rPr>
              <a:t> = Zero or one occurrence of language L.</a:t>
            </a:r>
            <a:endParaRPr sz="1625" b="1">
              <a:solidFill>
                <a:schemeClr val="dk1"/>
              </a:solidFill>
              <a:latin typeface="Times New Roman"/>
              <a:ea typeface="Times New Roman"/>
              <a:cs typeface="Times New Roman"/>
              <a:sym typeface="Times New Roman"/>
            </a:endParaRPr>
          </a:p>
          <a:p>
            <a:pPr>
              <a:buSzPts val="2000"/>
            </a:pPr>
            <a:endParaRPr sz="1625">
              <a:solidFill>
                <a:schemeClr val="dk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Specification of Tokens (…)</a:t>
            </a:r>
            <a:endParaRPr sz="2438"/>
          </a:p>
        </p:txBody>
      </p:sp>
      <p:sp>
        <p:nvSpPr>
          <p:cNvPr id="164" name="Google Shape;164;p23"/>
          <p:cNvSpPr txBox="1"/>
          <p:nvPr/>
        </p:nvSpPr>
        <p:spPr>
          <a:xfrm>
            <a:off x="134144" y="1285421"/>
            <a:ext cx="9482850" cy="4879875"/>
          </a:xfrm>
          <a:prstGeom prst="rect">
            <a:avLst/>
          </a:prstGeom>
          <a:noFill/>
          <a:ln>
            <a:noFill/>
          </a:ln>
        </p:spPr>
        <p:txBody>
          <a:bodyPr spcFirstLastPara="1" wrap="square" lIns="74283" tIns="37131" rIns="74283" bIns="37131" anchor="t" anchorCtr="0">
            <a:noAutofit/>
          </a:bodyPr>
          <a:lstStyle/>
          <a:p>
            <a:pPr marL="278606">
              <a:spcBef>
                <a:spcPts val="390"/>
              </a:spcBef>
              <a:buSzPts val="2400"/>
            </a:pPr>
            <a:endParaRPr sz="1950">
              <a:solidFill>
                <a:schemeClr val="dk1"/>
              </a:solidFill>
              <a:latin typeface="Times New Roman"/>
              <a:ea typeface="Times New Roman"/>
              <a:cs typeface="Times New Roman"/>
              <a:sym typeface="Times New Roman"/>
            </a:endParaRPr>
          </a:p>
          <a:p>
            <a:pPr>
              <a:spcBef>
                <a:spcPts val="390"/>
              </a:spcBef>
              <a:buSzPts val="2400"/>
            </a:pPr>
            <a:r>
              <a:rPr lang="en-US" sz="1950" b="1">
                <a:solidFill>
                  <a:schemeClr val="dk1"/>
                </a:solidFill>
                <a:latin typeface="Times New Roman"/>
                <a:ea typeface="Times New Roman"/>
                <a:cs typeface="Times New Roman"/>
                <a:sym typeface="Times New Roman"/>
              </a:rPr>
              <a:t>Regular Definitions</a:t>
            </a:r>
            <a:endParaRPr sz="1950" b="1">
              <a:solidFill>
                <a:schemeClr val="dk1"/>
              </a:solidFill>
              <a:latin typeface="Times New Roman"/>
              <a:ea typeface="Times New Roman"/>
              <a:cs typeface="Times New Roman"/>
              <a:sym typeface="Times New Roman"/>
            </a:endParaRPr>
          </a:p>
          <a:p>
            <a:pPr>
              <a:spcBef>
                <a:spcPts val="390"/>
              </a:spcBef>
              <a:buSzPts val="2400"/>
            </a:pPr>
            <a:endParaRPr sz="1950">
              <a:solidFill>
                <a:schemeClr val="dk1"/>
              </a:solidFill>
              <a:latin typeface="Times New Roman"/>
              <a:ea typeface="Times New Roman"/>
              <a:cs typeface="Times New Roman"/>
              <a:sym typeface="Times New Roman"/>
            </a:endParaRPr>
          </a:p>
          <a:p>
            <a:pPr>
              <a:spcBef>
                <a:spcPts val="390"/>
              </a:spcBef>
              <a:buSzPts val="2400"/>
            </a:pPr>
            <a:endParaRPr sz="1950">
              <a:solidFill>
                <a:schemeClr val="dk1"/>
              </a:solidFill>
              <a:latin typeface="Times New Roman"/>
              <a:ea typeface="Times New Roman"/>
              <a:cs typeface="Times New Roman"/>
              <a:sym typeface="Times New Roman"/>
            </a:endParaRPr>
          </a:p>
          <a:p>
            <a:pPr>
              <a:spcBef>
                <a:spcPts val="390"/>
              </a:spcBef>
              <a:buSzPts val="2400"/>
            </a:pPr>
            <a:endParaRPr sz="1950">
              <a:solidFill>
                <a:schemeClr val="dk1"/>
              </a:solidFill>
              <a:latin typeface="Times New Roman"/>
              <a:ea typeface="Times New Roman"/>
              <a:cs typeface="Times New Roman"/>
              <a:sym typeface="Times New Roman"/>
            </a:endParaRPr>
          </a:p>
          <a:p>
            <a:pPr>
              <a:spcBef>
                <a:spcPts val="390"/>
              </a:spcBef>
              <a:buSzPts val="2400"/>
            </a:pPr>
            <a:endParaRPr sz="1950">
              <a:solidFill>
                <a:schemeClr val="dk1"/>
              </a:solidFill>
              <a:latin typeface="Times New Roman"/>
              <a:ea typeface="Times New Roman"/>
              <a:cs typeface="Times New Roman"/>
              <a:sym typeface="Times New Roman"/>
            </a:endParaRPr>
          </a:p>
          <a:p>
            <a:pPr>
              <a:spcBef>
                <a:spcPts val="390"/>
              </a:spcBef>
              <a:buSzPts val="2400"/>
            </a:pPr>
            <a:endParaRPr sz="1950">
              <a:solidFill>
                <a:schemeClr val="dk1"/>
              </a:solidFill>
              <a:latin typeface="Times New Roman"/>
              <a:ea typeface="Times New Roman"/>
              <a:cs typeface="Times New Roman"/>
              <a:sym typeface="Times New Roman"/>
            </a:endParaRPr>
          </a:p>
          <a:p>
            <a:pPr>
              <a:spcBef>
                <a:spcPts val="390"/>
              </a:spcBef>
              <a:buSzPts val="2400"/>
            </a:pPr>
            <a:endParaRPr sz="1950">
              <a:solidFill>
                <a:schemeClr val="dk1"/>
              </a:solidFill>
              <a:latin typeface="Times New Roman"/>
              <a:ea typeface="Times New Roman"/>
              <a:cs typeface="Times New Roman"/>
              <a:sym typeface="Times New Roman"/>
            </a:endParaRPr>
          </a:p>
          <a:p>
            <a:pPr>
              <a:spcBef>
                <a:spcPts val="390"/>
              </a:spcBef>
              <a:buSzPts val="2400"/>
            </a:pPr>
            <a:r>
              <a:rPr lang="en-US" sz="1950">
                <a:solidFill>
                  <a:schemeClr val="dk1"/>
                </a:solidFill>
                <a:latin typeface="Times New Roman"/>
                <a:ea typeface="Times New Roman"/>
                <a:cs typeface="Times New Roman"/>
                <a:sym typeface="Times New Roman"/>
              </a:rPr>
              <a:t>We can give names to regular expressions, and we can use these names as symbols to define other regular expressions.</a:t>
            </a:r>
            <a:endParaRPr sz="1138"/>
          </a:p>
        </p:txBody>
      </p:sp>
      <p:pic>
        <p:nvPicPr>
          <p:cNvPr id="165" name="Google Shape;165;p23"/>
          <p:cNvPicPr preferRelativeResize="0"/>
          <p:nvPr/>
        </p:nvPicPr>
        <p:blipFill rotWithShape="1">
          <a:blip r:embed="rId3">
            <a:alphaModFix/>
          </a:blip>
          <a:srcRect/>
          <a:stretch/>
        </p:blipFill>
        <p:spPr>
          <a:xfrm>
            <a:off x="305033" y="2257537"/>
            <a:ext cx="8543925" cy="177604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Specification of Tokens (…)</a:t>
            </a:r>
            <a:endParaRPr sz="2438"/>
          </a:p>
        </p:txBody>
      </p:sp>
      <p:sp>
        <p:nvSpPr>
          <p:cNvPr id="172" name="Google Shape;172;p24"/>
          <p:cNvSpPr txBox="1"/>
          <p:nvPr/>
        </p:nvSpPr>
        <p:spPr>
          <a:xfrm>
            <a:off x="134144" y="1285421"/>
            <a:ext cx="9482850" cy="4879875"/>
          </a:xfrm>
          <a:prstGeom prst="rect">
            <a:avLst/>
          </a:prstGeom>
          <a:noFill/>
          <a:ln>
            <a:noFill/>
          </a:ln>
        </p:spPr>
        <p:txBody>
          <a:bodyPr spcFirstLastPara="1" wrap="square" lIns="74283" tIns="37131" rIns="74283" bIns="37131" anchor="t" anchorCtr="0">
            <a:noAutofit/>
          </a:bodyPr>
          <a:lstStyle/>
          <a:p>
            <a:pPr>
              <a:spcBef>
                <a:spcPts val="390"/>
              </a:spcBef>
              <a:buSzPts val="2200"/>
            </a:pPr>
            <a:r>
              <a:rPr lang="en-US" sz="1788" b="1">
                <a:latin typeface="Times New Roman"/>
                <a:ea typeface="Times New Roman"/>
                <a:cs typeface="Times New Roman"/>
                <a:sym typeface="Times New Roman"/>
              </a:rPr>
              <a:t>Examples of Regular Definitions</a:t>
            </a:r>
            <a:endParaRPr sz="1788" b="1">
              <a:latin typeface="Times New Roman"/>
              <a:ea typeface="Times New Roman"/>
              <a:cs typeface="Times New Roman"/>
              <a:sym typeface="Times New Roman"/>
            </a:endParaRPr>
          </a:p>
          <a:p>
            <a:pPr>
              <a:spcBef>
                <a:spcPts val="390"/>
              </a:spcBef>
              <a:buSzPts val="2200"/>
            </a:pPr>
            <a:endParaRPr sz="1788" b="1">
              <a:latin typeface="Times New Roman"/>
              <a:ea typeface="Times New Roman"/>
              <a:cs typeface="Times New Roman"/>
              <a:sym typeface="Times New Roman"/>
            </a:endParaRPr>
          </a:p>
          <a:p>
            <a:pPr>
              <a:spcBef>
                <a:spcPts val="390"/>
              </a:spcBef>
              <a:buSzPts val="2200"/>
            </a:pPr>
            <a:endParaRPr sz="1788" b="1">
              <a:latin typeface="Times New Roman"/>
              <a:ea typeface="Times New Roman"/>
              <a:cs typeface="Times New Roman"/>
              <a:sym typeface="Times New Roman"/>
            </a:endParaRPr>
          </a:p>
        </p:txBody>
      </p:sp>
      <p:pic>
        <p:nvPicPr>
          <p:cNvPr id="173" name="Google Shape;173;p24"/>
          <p:cNvPicPr preferRelativeResize="0"/>
          <p:nvPr/>
        </p:nvPicPr>
        <p:blipFill rotWithShape="1">
          <a:blip r:embed="rId3">
            <a:alphaModFix/>
          </a:blip>
          <a:srcRect/>
          <a:stretch/>
        </p:blipFill>
        <p:spPr>
          <a:xfrm>
            <a:off x="1081743" y="1993292"/>
            <a:ext cx="7806236" cy="4009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INPUT BUFFERING</a:t>
            </a:r>
            <a:endParaRPr sz="2438"/>
          </a:p>
        </p:txBody>
      </p:sp>
      <p:sp>
        <p:nvSpPr>
          <p:cNvPr id="180" name="Google Shape;180;p25"/>
          <p:cNvSpPr txBox="1"/>
          <p:nvPr/>
        </p:nvSpPr>
        <p:spPr>
          <a:xfrm>
            <a:off x="134144" y="1210630"/>
            <a:ext cx="9482850" cy="4879875"/>
          </a:xfrm>
          <a:prstGeom prst="rect">
            <a:avLst/>
          </a:prstGeom>
          <a:noFill/>
          <a:ln>
            <a:noFill/>
          </a:ln>
        </p:spPr>
        <p:txBody>
          <a:bodyPr spcFirstLastPara="1" wrap="square" lIns="74283" tIns="37131" rIns="74283" bIns="37131" anchor="t" anchorCtr="0">
            <a:noAutofit/>
          </a:bodyPr>
          <a:lstStyle/>
          <a:p>
            <a:pPr>
              <a:spcBef>
                <a:spcPts val="390"/>
              </a:spcBef>
              <a:buSzPts val="2200"/>
            </a:pPr>
            <a:r>
              <a:rPr lang="en-US" sz="1788" b="1">
                <a:latin typeface="Times New Roman"/>
                <a:ea typeface="Times New Roman"/>
                <a:cs typeface="Times New Roman"/>
                <a:sym typeface="Times New Roman"/>
              </a:rPr>
              <a:t>Need for Buffering:</a:t>
            </a:r>
            <a:endParaRPr sz="1788" b="1">
              <a:latin typeface="Times New Roman"/>
              <a:ea typeface="Times New Roman"/>
              <a:cs typeface="Times New Roman"/>
              <a:sym typeface="Times New Roman"/>
            </a:endParaRPr>
          </a:p>
          <a:p>
            <a:pPr marL="371475" indent="-299244">
              <a:lnSpc>
                <a:spcPct val="115000"/>
              </a:lnSpc>
              <a:buClr>
                <a:srgbClr val="222222"/>
              </a:buClr>
              <a:buSzPts val="2200"/>
              <a:buFont typeface="Times New Roman"/>
              <a:buChar char="●"/>
            </a:pPr>
            <a:r>
              <a:rPr lang="en-US" sz="1788">
                <a:solidFill>
                  <a:schemeClr val="dk1"/>
                </a:solidFill>
                <a:latin typeface="Times New Roman"/>
                <a:ea typeface="Times New Roman"/>
                <a:cs typeface="Times New Roman"/>
                <a:sym typeface="Times New Roman"/>
              </a:rPr>
              <a:t>The main task of the lexical analyzer is to read the input characters of the source program group them into lexemes and produce as output a sequence of tokens for each lexeme in the source program.</a:t>
            </a:r>
            <a:endParaRPr sz="1788">
              <a:solidFill>
                <a:schemeClr val="dk1"/>
              </a:solidFill>
              <a:latin typeface="Times New Roman"/>
              <a:ea typeface="Times New Roman"/>
              <a:cs typeface="Times New Roman"/>
              <a:sym typeface="Times New Roman"/>
            </a:endParaRPr>
          </a:p>
          <a:p>
            <a:pPr marL="371475" indent="-299244">
              <a:lnSpc>
                <a:spcPct val="115000"/>
              </a:lnSpc>
              <a:buClr>
                <a:srgbClr val="222222"/>
              </a:buClr>
              <a:buSzPts val="2200"/>
              <a:buFont typeface="Times New Roman"/>
              <a:buChar char="●"/>
            </a:pPr>
            <a:r>
              <a:rPr lang="en-US" sz="1788">
                <a:solidFill>
                  <a:schemeClr val="dk1"/>
                </a:solidFill>
                <a:latin typeface="Times New Roman"/>
                <a:ea typeface="Times New Roman"/>
                <a:cs typeface="Times New Roman"/>
                <a:sym typeface="Times New Roman"/>
              </a:rPr>
              <a:t>When the lexical analyzer discovers a lexeme constituting an identifier, it needs to enter that lexeme into the symbol table.</a:t>
            </a:r>
            <a:endParaRPr sz="1788">
              <a:solidFill>
                <a:schemeClr val="dk1"/>
              </a:solidFill>
              <a:latin typeface="Times New Roman"/>
              <a:ea typeface="Times New Roman"/>
              <a:cs typeface="Times New Roman"/>
              <a:sym typeface="Times New Roman"/>
            </a:endParaRPr>
          </a:p>
          <a:p>
            <a:pPr marL="371475" indent="-299244">
              <a:lnSpc>
                <a:spcPct val="115000"/>
              </a:lnSpc>
              <a:buClr>
                <a:schemeClr val="dk1"/>
              </a:buClr>
              <a:buSzPts val="2200"/>
              <a:buFont typeface="Times New Roman"/>
              <a:buChar char="●"/>
            </a:pPr>
            <a:r>
              <a:rPr lang="en-US" sz="1788">
                <a:solidFill>
                  <a:srgbClr val="222222"/>
                </a:solidFill>
                <a:highlight>
                  <a:srgbClr val="FFFFFF"/>
                </a:highlight>
                <a:latin typeface="Georgia"/>
                <a:ea typeface="Georgia"/>
                <a:cs typeface="Georgia"/>
                <a:sym typeface="Georgia"/>
              </a:rPr>
              <a:t>To  ensure that a right lexeme is found, one or more characters have to be looked up beyond the next lexeme</a:t>
            </a:r>
            <a:endParaRPr sz="1788">
              <a:solidFill>
                <a:schemeClr val="dk1"/>
              </a:solidFill>
              <a:latin typeface="Times New Roman"/>
              <a:ea typeface="Times New Roman"/>
              <a:cs typeface="Times New Roman"/>
              <a:sym typeface="Times New Roman"/>
            </a:endParaRPr>
          </a:p>
          <a:p>
            <a:pPr marL="371475" indent="-299244">
              <a:lnSpc>
                <a:spcPct val="115000"/>
              </a:lnSpc>
              <a:buClr>
                <a:schemeClr val="dk1"/>
              </a:buClr>
              <a:buSzPts val="2200"/>
              <a:buFont typeface="Times New Roman"/>
              <a:buChar char="●"/>
            </a:pPr>
            <a:r>
              <a:rPr lang="en-US" sz="1788">
                <a:solidFill>
                  <a:srgbClr val="222222"/>
                </a:solidFill>
                <a:highlight>
                  <a:srgbClr val="FFFFFF"/>
                </a:highlight>
                <a:latin typeface="Georgia"/>
                <a:ea typeface="Georgia"/>
                <a:cs typeface="Georgia"/>
                <a:sym typeface="Georgia"/>
              </a:rPr>
              <a:t>Hence a two-buffer scheme is introduced to handle large lookaheads safely.</a:t>
            </a:r>
            <a:endParaRPr sz="1788">
              <a:solidFill>
                <a:schemeClr val="dk1"/>
              </a:solidFill>
              <a:latin typeface="Times New Roman"/>
              <a:ea typeface="Times New Roman"/>
              <a:cs typeface="Times New Roman"/>
              <a:sym typeface="Times New Roman"/>
            </a:endParaRPr>
          </a:p>
          <a:p>
            <a:pPr marL="371475" indent="-299244">
              <a:lnSpc>
                <a:spcPct val="115000"/>
              </a:lnSpc>
              <a:buClr>
                <a:srgbClr val="222222"/>
              </a:buClr>
              <a:buSzPts val="2200"/>
              <a:buFont typeface="Times New Roman"/>
              <a:buChar char="●"/>
            </a:pPr>
            <a:r>
              <a:rPr lang="en-US" sz="1788">
                <a:solidFill>
                  <a:schemeClr val="dk1"/>
                </a:solidFill>
                <a:latin typeface="Times New Roman"/>
                <a:ea typeface="Times New Roman"/>
                <a:cs typeface="Times New Roman"/>
                <a:sym typeface="Times New Roman"/>
              </a:rPr>
              <a:t>The lexical analyzer not only identifies the lexemes but also pre-processes the source text like removing comments, white spaces, etc.</a:t>
            </a:r>
            <a:endParaRPr sz="1788">
              <a:solidFill>
                <a:schemeClr val="dk1"/>
              </a:solidFill>
              <a:latin typeface="Times New Roman"/>
              <a:ea typeface="Times New Roman"/>
              <a:cs typeface="Times New Roman"/>
              <a:sym typeface="Times New Roman"/>
            </a:endParaRPr>
          </a:p>
          <a:p>
            <a:pPr>
              <a:lnSpc>
                <a:spcPct val="115000"/>
              </a:lnSpc>
              <a:buSzPts val="2200"/>
            </a:pPr>
            <a:r>
              <a:rPr lang="en-US" sz="1788" b="1">
                <a:solidFill>
                  <a:schemeClr val="dk1"/>
                </a:solidFill>
                <a:latin typeface="Times New Roman"/>
                <a:ea typeface="Times New Roman"/>
                <a:cs typeface="Times New Roman"/>
                <a:sym typeface="Times New Roman"/>
              </a:rPr>
              <a:t>Lexical analyzers are divided into a cascade of two processes:</a:t>
            </a:r>
            <a:endParaRPr sz="1788" b="1">
              <a:solidFill>
                <a:schemeClr val="dk1"/>
              </a:solidFill>
              <a:latin typeface="Times New Roman"/>
              <a:ea typeface="Times New Roman"/>
              <a:cs typeface="Times New Roman"/>
              <a:sym typeface="Times New Roman"/>
            </a:endParaRPr>
          </a:p>
          <a:p>
            <a:pPr marL="371475" indent="-299244">
              <a:lnSpc>
                <a:spcPct val="115000"/>
              </a:lnSpc>
              <a:spcBef>
                <a:spcPts val="975"/>
              </a:spcBef>
              <a:buClr>
                <a:srgbClr val="222222"/>
              </a:buClr>
              <a:buSzPts val="2200"/>
              <a:buFont typeface="Calibri"/>
              <a:buChar char="●"/>
            </a:pPr>
            <a:r>
              <a:rPr lang="en-US" sz="1788" b="1">
                <a:solidFill>
                  <a:schemeClr val="dk1"/>
                </a:solidFill>
                <a:latin typeface="Times New Roman"/>
                <a:ea typeface="Times New Roman"/>
                <a:cs typeface="Times New Roman"/>
                <a:sym typeface="Times New Roman"/>
              </a:rPr>
              <a:t>Scanning: </a:t>
            </a:r>
            <a:r>
              <a:rPr lang="en-US" sz="1788">
                <a:solidFill>
                  <a:schemeClr val="dk1"/>
                </a:solidFill>
                <a:latin typeface="Times New Roman"/>
                <a:ea typeface="Times New Roman"/>
                <a:cs typeface="Times New Roman"/>
                <a:sym typeface="Times New Roman"/>
              </a:rPr>
              <a:t>It consists of simple processes that do not require the tokenization of the input such as deletion of comments, compaction of consecutive white space characters into one. </a:t>
            </a:r>
            <a:endParaRPr sz="1788">
              <a:solidFill>
                <a:schemeClr val="dk1"/>
              </a:solidFill>
              <a:latin typeface="Times New Roman"/>
              <a:ea typeface="Times New Roman"/>
              <a:cs typeface="Times New Roman"/>
              <a:sym typeface="Times New Roman"/>
            </a:endParaRPr>
          </a:p>
          <a:p>
            <a:pPr marL="371475" indent="-299244">
              <a:lnSpc>
                <a:spcPct val="115000"/>
              </a:lnSpc>
              <a:buClr>
                <a:srgbClr val="222222"/>
              </a:buClr>
              <a:buSzPts val="2200"/>
              <a:buFont typeface="Georgia"/>
              <a:buChar char="●"/>
            </a:pPr>
            <a:r>
              <a:rPr lang="en-US" sz="1788" b="1">
                <a:solidFill>
                  <a:schemeClr val="dk1"/>
                </a:solidFill>
                <a:latin typeface="Times New Roman"/>
                <a:ea typeface="Times New Roman"/>
                <a:cs typeface="Times New Roman"/>
                <a:sym typeface="Times New Roman"/>
              </a:rPr>
              <a:t>Lexical Analysis: </a:t>
            </a:r>
            <a:r>
              <a:rPr lang="en-US" sz="1788">
                <a:solidFill>
                  <a:schemeClr val="dk1"/>
                </a:solidFill>
                <a:latin typeface="Times New Roman"/>
                <a:ea typeface="Times New Roman"/>
                <a:cs typeface="Times New Roman"/>
                <a:sym typeface="Times New Roman"/>
              </a:rPr>
              <a:t>This is the more complex portion where the scanner produces sequence of tokens as outpu</a:t>
            </a:r>
            <a:r>
              <a:rPr lang="en-US" sz="1788">
                <a:solidFill>
                  <a:srgbClr val="222222"/>
                </a:solidFill>
                <a:highlight>
                  <a:srgbClr val="FFFFFF"/>
                </a:highlight>
                <a:latin typeface="Times New Roman"/>
                <a:ea typeface="Times New Roman"/>
                <a:cs typeface="Times New Roman"/>
                <a:sym typeface="Times New Roman"/>
              </a:rPr>
              <a:t>t. </a:t>
            </a:r>
            <a:endParaRPr sz="1788">
              <a:solidFill>
                <a:srgbClr val="222222"/>
              </a:solidFill>
              <a:highlight>
                <a:srgbClr val="FFFFFF"/>
              </a:highlight>
              <a:latin typeface="Times New Roman"/>
              <a:ea typeface="Times New Roman"/>
              <a:cs typeface="Times New Roman"/>
              <a:sym typeface="Times New Roman"/>
            </a:endParaRPr>
          </a:p>
          <a:p>
            <a:pPr>
              <a:spcBef>
                <a:spcPts val="1219"/>
              </a:spcBef>
              <a:buSzPts val="2200"/>
            </a:pPr>
            <a:endParaRPr sz="1788" b="1">
              <a:latin typeface="Times New Roman"/>
              <a:ea typeface="Times New Roman"/>
              <a:cs typeface="Times New Roman"/>
              <a:sym typeface="Times New Roman"/>
            </a:endParaRPr>
          </a:p>
          <a:p>
            <a:pPr>
              <a:spcBef>
                <a:spcPts val="390"/>
              </a:spcBef>
              <a:buSzPts val="2200"/>
            </a:pPr>
            <a:endParaRPr sz="1788" b="1">
              <a:latin typeface="Times New Roman"/>
              <a:ea typeface="Times New Roman"/>
              <a:cs typeface="Times New Roman"/>
              <a:sym typeface="Times New Roman"/>
            </a:endParaRPr>
          </a:p>
          <a:p>
            <a:pPr>
              <a:spcBef>
                <a:spcPts val="390"/>
              </a:spcBef>
              <a:buSzPts val="2200"/>
            </a:pPr>
            <a:endParaRPr sz="1788" b="1">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INPUT BUFFERING (...)</a:t>
            </a:r>
            <a:endParaRPr sz="2438"/>
          </a:p>
        </p:txBody>
      </p:sp>
      <p:sp>
        <p:nvSpPr>
          <p:cNvPr id="187" name="Google Shape;187;p26"/>
          <p:cNvSpPr txBox="1"/>
          <p:nvPr/>
        </p:nvSpPr>
        <p:spPr>
          <a:xfrm>
            <a:off x="134144" y="1210630"/>
            <a:ext cx="9482850" cy="4879875"/>
          </a:xfrm>
          <a:prstGeom prst="rect">
            <a:avLst/>
          </a:prstGeom>
          <a:noFill/>
          <a:ln>
            <a:noFill/>
          </a:ln>
        </p:spPr>
        <p:txBody>
          <a:bodyPr spcFirstLastPara="1" wrap="square" lIns="74283" tIns="37131" rIns="74283" bIns="37131" anchor="t" anchorCtr="0">
            <a:noAutofit/>
          </a:bodyPr>
          <a:lstStyle/>
          <a:p>
            <a:pPr>
              <a:lnSpc>
                <a:spcPct val="110000"/>
              </a:lnSpc>
              <a:buClr>
                <a:schemeClr val="dk1"/>
              </a:buClr>
              <a:buSzPts val="1100"/>
            </a:pPr>
            <a:r>
              <a:rPr lang="en-US" sz="1788">
                <a:solidFill>
                  <a:srgbClr val="222222"/>
                </a:solidFill>
                <a:highlight>
                  <a:srgbClr val="FFFFFF"/>
                </a:highlight>
                <a:latin typeface="Georgia"/>
                <a:ea typeface="Georgia"/>
                <a:cs typeface="Georgia"/>
                <a:sym typeface="Georgia"/>
              </a:rPr>
              <a:t>Techniques for speeding up the process of lexical analyzer such as the use of sentinels to mark the buffer end have been adopted. </a:t>
            </a:r>
            <a:endParaRPr sz="1788">
              <a:solidFill>
                <a:srgbClr val="222222"/>
              </a:solidFill>
              <a:highlight>
                <a:srgbClr val="FFFFFF"/>
              </a:highlight>
              <a:latin typeface="Georgia"/>
              <a:ea typeface="Georgia"/>
              <a:cs typeface="Georgia"/>
              <a:sym typeface="Georgia"/>
            </a:endParaRPr>
          </a:p>
          <a:p>
            <a:pPr>
              <a:lnSpc>
                <a:spcPct val="110000"/>
              </a:lnSpc>
              <a:spcBef>
                <a:spcPts val="813"/>
              </a:spcBef>
              <a:buClr>
                <a:schemeClr val="dk1"/>
              </a:buClr>
              <a:buSzPts val="1100"/>
            </a:pPr>
            <a:r>
              <a:rPr lang="en-US" sz="1788">
                <a:solidFill>
                  <a:srgbClr val="222222"/>
                </a:solidFill>
                <a:highlight>
                  <a:srgbClr val="FFFFFF"/>
                </a:highlight>
                <a:latin typeface="Georgia"/>
                <a:ea typeface="Georgia"/>
                <a:cs typeface="Georgia"/>
                <a:sym typeface="Georgia"/>
              </a:rPr>
              <a:t>There are three general approaches for the implementation of a lexical analyzer:</a:t>
            </a:r>
            <a:endParaRPr sz="1788">
              <a:solidFill>
                <a:srgbClr val="222222"/>
              </a:solidFill>
              <a:highlight>
                <a:srgbClr val="FFFFFF"/>
              </a:highlight>
              <a:latin typeface="Georgia"/>
              <a:ea typeface="Georgia"/>
              <a:cs typeface="Georgia"/>
              <a:sym typeface="Georgia"/>
            </a:endParaRPr>
          </a:p>
          <a:p>
            <a:pPr marL="371475" indent="-299244">
              <a:lnSpc>
                <a:spcPct val="115000"/>
              </a:lnSpc>
              <a:spcBef>
                <a:spcPts val="975"/>
              </a:spcBef>
              <a:buClr>
                <a:srgbClr val="222222"/>
              </a:buClr>
              <a:buSzPts val="2200"/>
              <a:buFont typeface="Georgia"/>
              <a:buAutoNum type="arabicPeriod"/>
            </a:pPr>
            <a:r>
              <a:rPr lang="en-US" sz="1788" b="1">
                <a:solidFill>
                  <a:srgbClr val="222222"/>
                </a:solidFill>
                <a:highlight>
                  <a:srgbClr val="FFFFFF"/>
                </a:highlight>
                <a:latin typeface="Georgia"/>
                <a:ea typeface="Georgia"/>
                <a:cs typeface="Georgia"/>
                <a:sym typeface="Georgia"/>
              </a:rPr>
              <a:t>By using a lexical-analyzer generator:</a:t>
            </a:r>
            <a:r>
              <a:rPr lang="en-US" sz="1788">
                <a:solidFill>
                  <a:srgbClr val="222222"/>
                </a:solidFill>
                <a:highlight>
                  <a:srgbClr val="FFFFFF"/>
                </a:highlight>
                <a:latin typeface="Georgia"/>
                <a:ea typeface="Georgia"/>
                <a:cs typeface="Georgia"/>
                <a:sym typeface="Georgia"/>
              </a:rPr>
              <a:t> In this, the generator provides routines for reading and buffering the input.</a:t>
            </a:r>
            <a:endParaRPr sz="1788">
              <a:solidFill>
                <a:srgbClr val="222222"/>
              </a:solidFill>
              <a:highlight>
                <a:srgbClr val="FFFFFF"/>
              </a:highlight>
              <a:latin typeface="Georgia"/>
              <a:ea typeface="Georgia"/>
              <a:cs typeface="Georgia"/>
              <a:sym typeface="Georgia"/>
            </a:endParaRPr>
          </a:p>
          <a:p>
            <a:pPr marL="371475" indent="-299244">
              <a:lnSpc>
                <a:spcPct val="115000"/>
              </a:lnSpc>
              <a:buClr>
                <a:srgbClr val="222222"/>
              </a:buClr>
              <a:buSzPts val="2200"/>
              <a:buFont typeface="Georgia"/>
              <a:buAutoNum type="arabicPeriod"/>
            </a:pPr>
            <a:r>
              <a:rPr lang="en-US" sz="1788">
                <a:solidFill>
                  <a:srgbClr val="222222"/>
                </a:solidFill>
                <a:highlight>
                  <a:srgbClr val="FFFFFF"/>
                </a:highlight>
                <a:latin typeface="Georgia"/>
                <a:ea typeface="Georgia"/>
                <a:cs typeface="Georgia"/>
                <a:sym typeface="Georgia"/>
              </a:rPr>
              <a:t>By writing the lexical analyzer in a conventional systems-programming language, using I/O facilities of that language to read the input. </a:t>
            </a:r>
            <a:endParaRPr sz="1788">
              <a:solidFill>
                <a:srgbClr val="222222"/>
              </a:solidFill>
              <a:highlight>
                <a:srgbClr val="FFFFFF"/>
              </a:highlight>
              <a:latin typeface="Georgia"/>
              <a:ea typeface="Georgia"/>
              <a:cs typeface="Georgia"/>
              <a:sym typeface="Georgia"/>
            </a:endParaRPr>
          </a:p>
          <a:p>
            <a:pPr marL="371475" indent="-299244">
              <a:lnSpc>
                <a:spcPct val="115000"/>
              </a:lnSpc>
              <a:buClr>
                <a:srgbClr val="222222"/>
              </a:buClr>
              <a:buSzPts val="2200"/>
              <a:buFont typeface="Georgia"/>
              <a:buAutoNum type="arabicPeriod"/>
            </a:pPr>
            <a:r>
              <a:rPr lang="en-US" sz="1788">
                <a:solidFill>
                  <a:srgbClr val="222222"/>
                </a:solidFill>
                <a:highlight>
                  <a:srgbClr val="FFFFFF"/>
                </a:highlight>
                <a:latin typeface="Georgia"/>
                <a:ea typeface="Georgia"/>
                <a:cs typeface="Georgia"/>
                <a:sym typeface="Georgia"/>
              </a:rPr>
              <a:t>By writing the lexical analyzer in assembly language and explicitly managing the reading of input. </a:t>
            </a:r>
            <a:endParaRPr sz="1788">
              <a:solidFill>
                <a:srgbClr val="222222"/>
              </a:solidFill>
              <a:highlight>
                <a:srgbClr val="FFFFFF"/>
              </a:highlight>
              <a:latin typeface="Georgia"/>
              <a:ea typeface="Georgia"/>
              <a:cs typeface="Georgia"/>
              <a:sym typeface="Georgia"/>
            </a:endParaRPr>
          </a:p>
          <a:p>
            <a:pPr>
              <a:spcBef>
                <a:spcPts val="2031"/>
              </a:spcBef>
              <a:buSzPts val="2200"/>
            </a:pPr>
            <a:endParaRPr sz="1788" b="1">
              <a:latin typeface="Times New Roman"/>
              <a:ea typeface="Times New Roman"/>
              <a:cs typeface="Times New Roman"/>
              <a:sym typeface="Times New Roman"/>
            </a:endParaRPr>
          </a:p>
          <a:p>
            <a:pPr>
              <a:spcBef>
                <a:spcPts val="390"/>
              </a:spcBef>
              <a:buSzPts val="2200"/>
            </a:pPr>
            <a:endParaRPr sz="1788" b="1">
              <a:latin typeface="Times New Roman"/>
              <a:ea typeface="Times New Roman"/>
              <a:cs typeface="Times New Roman"/>
              <a:sym typeface="Times New Roman"/>
            </a:endParaRPr>
          </a:p>
          <a:p>
            <a:pPr>
              <a:spcBef>
                <a:spcPts val="390"/>
              </a:spcBef>
              <a:buSzPts val="2200"/>
            </a:pPr>
            <a:endParaRPr sz="1788" b="1">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INPUT BUFFERING (...)</a:t>
            </a:r>
            <a:endParaRPr sz="2438"/>
          </a:p>
        </p:txBody>
      </p:sp>
      <p:sp>
        <p:nvSpPr>
          <p:cNvPr id="194" name="Google Shape;194;p27"/>
          <p:cNvSpPr txBox="1"/>
          <p:nvPr/>
        </p:nvSpPr>
        <p:spPr>
          <a:xfrm>
            <a:off x="109220" y="1073521"/>
            <a:ext cx="9482850" cy="4879875"/>
          </a:xfrm>
          <a:prstGeom prst="rect">
            <a:avLst/>
          </a:prstGeom>
          <a:noFill/>
          <a:ln>
            <a:noFill/>
          </a:ln>
        </p:spPr>
        <p:txBody>
          <a:bodyPr spcFirstLastPara="1" wrap="square" lIns="74283" tIns="37131" rIns="74283" bIns="37131" anchor="t" anchorCtr="0">
            <a:noAutofit/>
          </a:bodyPr>
          <a:lstStyle/>
          <a:p>
            <a:pPr>
              <a:lnSpc>
                <a:spcPct val="115000"/>
              </a:lnSpc>
              <a:buClr>
                <a:schemeClr val="dk1"/>
              </a:buClr>
              <a:buSzPts val="1100"/>
            </a:pPr>
            <a:r>
              <a:rPr lang="en-US" sz="1788" b="1">
                <a:highlight>
                  <a:srgbClr val="FFFFFF"/>
                </a:highlight>
                <a:latin typeface="Georgia"/>
                <a:ea typeface="Georgia"/>
                <a:cs typeface="Georgia"/>
                <a:sym typeface="Georgia"/>
              </a:rPr>
              <a:t>Buffer Pairs</a:t>
            </a:r>
            <a:endParaRPr sz="1788" b="1">
              <a:highlight>
                <a:srgbClr val="FFFFFF"/>
              </a:highlight>
              <a:latin typeface="Georgia"/>
              <a:ea typeface="Georgia"/>
              <a:cs typeface="Georgia"/>
              <a:sym typeface="Georgia"/>
            </a:endParaRPr>
          </a:p>
          <a:p>
            <a:pPr>
              <a:lnSpc>
                <a:spcPct val="115000"/>
              </a:lnSpc>
              <a:spcBef>
                <a:spcPts val="975"/>
              </a:spcBef>
              <a:buSzPts val="2200"/>
            </a:pPr>
            <a:r>
              <a:rPr lang="en-US" sz="1788">
                <a:solidFill>
                  <a:srgbClr val="222222"/>
                </a:solidFill>
                <a:highlight>
                  <a:srgbClr val="FFFFFF"/>
                </a:highlight>
                <a:latin typeface="Georgia"/>
                <a:ea typeface="Georgia"/>
                <a:cs typeface="Georgia"/>
                <a:sym typeface="Georgia"/>
              </a:rPr>
              <a:t>Specialized buffering techniques are used to reduce the amount of overhead, which is required to process an input character in moving characters</a:t>
            </a:r>
            <a:endParaRPr sz="1788">
              <a:solidFill>
                <a:srgbClr val="222222"/>
              </a:solidFill>
              <a:highlight>
                <a:srgbClr val="FFFFFF"/>
              </a:highlight>
              <a:latin typeface="Georgia"/>
              <a:ea typeface="Georgia"/>
              <a:cs typeface="Georgia"/>
              <a:sym typeface="Georgia"/>
            </a:endParaRPr>
          </a:p>
          <a:p>
            <a:pPr>
              <a:lnSpc>
                <a:spcPct val="115000"/>
              </a:lnSpc>
              <a:spcBef>
                <a:spcPts val="2031"/>
              </a:spcBef>
              <a:buSzPts val="1150"/>
            </a:pPr>
            <a:endParaRPr sz="934">
              <a:solidFill>
                <a:srgbClr val="222222"/>
              </a:solidFill>
              <a:highlight>
                <a:srgbClr val="FFFFFF"/>
              </a:highlight>
              <a:latin typeface="Georgia"/>
              <a:ea typeface="Georgia"/>
              <a:cs typeface="Georgia"/>
              <a:sym typeface="Georgia"/>
            </a:endParaRPr>
          </a:p>
          <a:p>
            <a:pPr>
              <a:spcBef>
                <a:spcPts val="2031"/>
              </a:spcBef>
              <a:buSzPts val="2200"/>
            </a:pPr>
            <a:endParaRPr sz="1788" b="1">
              <a:latin typeface="Times New Roman"/>
              <a:ea typeface="Times New Roman"/>
              <a:cs typeface="Times New Roman"/>
              <a:sym typeface="Times New Roman"/>
            </a:endParaRPr>
          </a:p>
          <a:p>
            <a:pPr marL="371475" marR="288925" indent="-299244">
              <a:lnSpc>
                <a:spcPct val="140000"/>
              </a:lnSpc>
              <a:spcBef>
                <a:spcPts val="975"/>
              </a:spcBef>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Consists of two buffers, each consists of N-character size which are reloaded alternatively.</a:t>
            </a:r>
            <a:endParaRPr sz="1788">
              <a:solidFill>
                <a:srgbClr val="222222"/>
              </a:solidFill>
              <a:highlight>
                <a:srgbClr val="FFFFFF"/>
              </a:highlight>
              <a:latin typeface="Georgia"/>
              <a:ea typeface="Georgia"/>
              <a:cs typeface="Georgia"/>
              <a:sym typeface="Georgia"/>
            </a:endParaRPr>
          </a:p>
          <a:p>
            <a:pPr marL="371475" marR="288925" indent="-299244">
              <a:lnSpc>
                <a:spcPct val="14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Two pointers: lexemeBegin and forward </a:t>
            </a:r>
            <a:endParaRPr sz="1788">
              <a:solidFill>
                <a:srgbClr val="222222"/>
              </a:solidFill>
              <a:highlight>
                <a:srgbClr val="FFFFFF"/>
              </a:highlight>
              <a:latin typeface="Georgia"/>
              <a:ea typeface="Georgia"/>
              <a:cs typeface="Georgia"/>
              <a:sym typeface="Georgia"/>
            </a:endParaRPr>
          </a:p>
          <a:p>
            <a:pPr marL="371475" marR="288925" indent="-299244">
              <a:lnSpc>
                <a:spcPct val="14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Lexeme Begin points to the beginning of the current lexeme which is yet to be found.  Forward scans ahead until a match for a pattern is found. </a:t>
            </a:r>
            <a:endParaRPr sz="1788">
              <a:solidFill>
                <a:srgbClr val="222222"/>
              </a:solidFill>
              <a:highlight>
                <a:srgbClr val="FFFFFF"/>
              </a:highlight>
              <a:latin typeface="Georgia"/>
              <a:ea typeface="Georgia"/>
              <a:cs typeface="Georgia"/>
              <a:sym typeface="Georgia"/>
            </a:endParaRPr>
          </a:p>
          <a:p>
            <a:pPr marL="371475" marR="288925" indent="-299244">
              <a:lnSpc>
                <a:spcPct val="14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Once a lexeme is found, lexeme begin is set to the character immediately after the lexeme which is just found and forward is set to the character at its right end. </a:t>
            </a:r>
            <a:endParaRPr sz="1788">
              <a:solidFill>
                <a:srgbClr val="222222"/>
              </a:solidFill>
              <a:highlight>
                <a:srgbClr val="FFFFFF"/>
              </a:highlight>
              <a:latin typeface="Georgia"/>
              <a:ea typeface="Georgia"/>
              <a:cs typeface="Georgia"/>
              <a:sym typeface="Georgia"/>
            </a:endParaRPr>
          </a:p>
          <a:p>
            <a:pPr marL="371475" marR="288925" indent="-299244">
              <a:lnSpc>
                <a:spcPct val="14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Current lexeme is the set of characters between two pointers.</a:t>
            </a:r>
            <a:endParaRPr sz="1788">
              <a:solidFill>
                <a:srgbClr val="222222"/>
              </a:solidFill>
              <a:highlight>
                <a:srgbClr val="FFFFFF"/>
              </a:highlight>
              <a:latin typeface="Georgia"/>
              <a:ea typeface="Georgia"/>
              <a:cs typeface="Georgia"/>
              <a:sym typeface="Georgia"/>
            </a:endParaRPr>
          </a:p>
          <a:p>
            <a:pPr>
              <a:spcBef>
                <a:spcPts val="1219"/>
              </a:spcBef>
              <a:buSzPts val="2200"/>
            </a:pPr>
            <a:endParaRPr sz="1788" b="1">
              <a:latin typeface="Times New Roman"/>
              <a:ea typeface="Times New Roman"/>
              <a:cs typeface="Times New Roman"/>
              <a:sym typeface="Times New Roman"/>
            </a:endParaRPr>
          </a:p>
        </p:txBody>
      </p:sp>
      <p:pic>
        <p:nvPicPr>
          <p:cNvPr id="195" name="Google Shape;195;p27"/>
          <p:cNvPicPr preferRelativeResize="0"/>
          <p:nvPr/>
        </p:nvPicPr>
        <p:blipFill rotWithShape="1">
          <a:blip r:embed="rId3">
            <a:alphaModFix/>
          </a:blip>
          <a:srcRect/>
          <a:stretch/>
        </p:blipFill>
        <p:spPr>
          <a:xfrm>
            <a:off x="3066517" y="2212871"/>
            <a:ext cx="3951594" cy="97303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INPUT BUFFERING (...)</a:t>
            </a:r>
            <a:endParaRPr sz="2438"/>
          </a:p>
        </p:txBody>
      </p:sp>
      <p:sp>
        <p:nvSpPr>
          <p:cNvPr id="202" name="Google Shape;202;p28"/>
          <p:cNvSpPr txBox="1"/>
          <p:nvPr/>
        </p:nvSpPr>
        <p:spPr>
          <a:xfrm>
            <a:off x="109220" y="1073521"/>
            <a:ext cx="9482850" cy="4879875"/>
          </a:xfrm>
          <a:prstGeom prst="rect">
            <a:avLst/>
          </a:prstGeom>
          <a:noFill/>
          <a:ln>
            <a:noFill/>
          </a:ln>
        </p:spPr>
        <p:txBody>
          <a:bodyPr spcFirstLastPara="1" wrap="square" lIns="74283" tIns="37131" rIns="74283" bIns="37131" anchor="t" anchorCtr="0">
            <a:noAutofit/>
          </a:bodyPr>
          <a:lstStyle/>
          <a:p>
            <a:pPr>
              <a:lnSpc>
                <a:spcPct val="115000"/>
              </a:lnSpc>
              <a:buClr>
                <a:schemeClr val="dk1"/>
              </a:buClr>
              <a:buSzPts val="1100"/>
            </a:pPr>
            <a:r>
              <a:rPr lang="en-US" sz="1788" b="1">
                <a:highlight>
                  <a:srgbClr val="FFFFFF"/>
                </a:highlight>
                <a:latin typeface="Georgia"/>
                <a:ea typeface="Georgia"/>
                <a:cs typeface="Georgia"/>
                <a:sym typeface="Georgia"/>
              </a:rPr>
              <a:t>Sentinels</a:t>
            </a:r>
            <a:endParaRPr sz="1788" b="1">
              <a:highlight>
                <a:srgbClr val="FFFFFF"/>
              </a:highlight>
              <a:latin typeface="Georgia"/>
              <a:ea typeface="Georgia"/>
              <a:cs typeface="Georgia"/>
              <a:sym typeface="Georgia"/>
            </a:endParaRPr>
          </a:p>
          <a:p>
            <a:pPr marL="371475" indent="-299244">
              <a:lnSpc>
                <a:spcPct val="11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Sentinels is used to make a check, each time when the forward pointer is moved, a check is done to ensure that one half of the buffer has not moved off. If it is done, then the other half must be reloaded. </a:t>
            </a:r>
            <a:r>
              <a:rPr lang="en-US" sz="1788">
                <a:solidFill>
                  <a:srgbClr val="222222"/>
                </a:solidFill>
                <a:highlight>
                  <a:srgbClr val="FFFFFF"/>
                </a:highlight>
                <a:latin typeface="Times New Roman"/>
                <a:ea typeface="Times New Roman"/>
                <a:cs typeface="Times New Roman"/>
                <a:sym typeface="Times New Roman"/>
              </a:rPr>
              <a:t>The sentinel is a special character that cannot be part of the source program. </a:t>
            </a:r>
            <a:r>
              <a:rPr lang="en-US" sz="1788" i="1">
                <a:solidFill>
                  <a:srgbClr val="222222"/>
                </a:solidFill>
                <a:highlight>
                  <a:srgbClr val="FFFFFF"/>
                </a:highlight>
                <a:latin typeface="Times New Roman"/>
                <a:ea typeface="Times New Roman"/>
                <a:cs typeface="Times New Roman"/>
                <a:sym typeface="Times New Roman"/>
              </a:rPr>
              <a:t>(</a:t>
            </a:r>
            <a:r>
              <a:rPr lang="en-US" sz="1788">
                <a:solidFill>
                  <a:srgbClr val="222222"/>
                </a:solidFill>
                <a:highlight>
                  <a:srgbClr val="FFFFFF"/>
                </a:highlight>
                <a:latin typeface="Times New Roman"/>
                <a:ea typeface="Times New Roman"/>
                <a:cs typeface="Times New Roman"/>
                <a:sym typeface="Times New Roman"/>
              </a:rPr>
              <a:t>eof character is used as sentinel).</a:t>
            </a:r>
            <a:endParaRPr sz="1788">
              <a:solidFill>
                <a:srgbClr val="222222"/>
              </a:solidFill>
              <a:highlight>
                <a:srgbClr val="FFFFFF"/>
              </a:highlight>
              <a:latin typeface="Times New Roman"/>
              <a:ea typeface="Times New Roman"/>
              <a:cs typeface="Times New Roman"/>
              <a:sym typeface="Times New Roman"/>
            </a:endParaRPr>
          </a:p>
          <a:p>
            <a:pPr marL="371475" indent="-299244">
              <a:lnSpc>
                <a:spcPct val="11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Therefore the ends of the buffer halves require two tests for each advance of the forward pointer. </a:t>
            </a:r>
            <a:endParaRPr sz="1788">
              <a:solidFill>
                <a:srgbClr val="222222"/>
              </a:solidFill>
              <a:highlight>
                <a:srgbClr val="FFFFFF"/>
              </a:highlight>
              <a:latin typeface="Georgia"/>
              <a:ea typeface="Georgia"/>
              <a:cs typeface="Georgia"/>
              <a:sym typeface="Georgia"/>
            </a:endParaRPr>
          </a:p>
          <a:p>
            <a:pPr>
              <a:lnSpc>
                <a:spcPct val="110000"/>
              </a:lnSpc>
              <a:spcBef>
                <a:spcPts val="813"/>
              </a:spcBef>
              <a:buClr>
                <a:schemeClr val="dk1"/>
              </a:buClr>
              <a:buSzPts val="1100"/>
            </a:pPr>
            <a:r>
              <a:rPr lang="en-US" sz="1788">
                <a:solidFill>
                  <a:srgbClr val="222222"/>
                </a:solidFill>
                <a:highlight>
                  <a:srgbClr val="FFFFFF"/>
                </a:highlight>
                <a:latin typeface="Georgia"/>
                <a:ea typeface="Georgia"/>
                <a:cs typeface="Georgia"/>
                <a:sym typeface="Georgia"/>
              </a:rPr>
              <a:t>Test 1: For end of buffer. </a:t>
            </a:r>
            <a:endParaRPr sz="1788">
              <a:solidFill>
                <a:srgbClr val="222222"/>
              </a:solidFill>
              <a:highlight>
                <a:srgbClr val="FFFFFF"/>
              </a:highlight>
              <a:latin typeface="Georgia"/>
              <a:ea typeface="Georgia"/>
              <a:cs typeface="Georgia"/>
              <a:sym typeface="Georgia"/>
            </a:endParaRPr>
          </a:p>
          <a:p>
            <a:pPr>
              <a:lnSpc>
                <a:spcPct val="110000"/>
              </a:lnSpc>
              <a:spcBef>
                <a:spcPts val="813"/>
              </a:spcBef>
              <a:buClr>
                <a:schemeClr val="dk1"/>
              </a:buClr>
              <a:buSzPts val="1100"/>
            </a:pPr>
            <a:r>
              <a:rPr lang="en-US" sz="1788">
                <a:solidFill>
                  <a:srgbClr val="222222"/>
                </a:solidFill>
                <a:highlight>
                  <a:srgbClr val="FFFFFF"/>
                </a:highlight>
                <a:latin typeface="Georgia"/>
                <a:ea typeface="Georgia"/>
                <a:cs typeface="Georgia"/>
                <a:sym typeface="Georgia"/>
              </a:rPr>
              <a:t>Test 2: To determine what character is read. </a:t>
            </a:r>
            <a:endParaRPr sz="1788">
              <a:solidFill>
                <a:srgbClr val="222222"/>
              </a:solidFill>
              <a:highlight>
                <a:srgbClr val="FFFFFF"/>
              </a:highlight>
              <a:latin typeface="Georgia"/>
              <a:ea typeface="Georgia"/>
              <a:cs typeface="Georgia"/>
              <a:sym typeface="Georgia"/>
            </a:endParaRPr>
          </a:p>
          <a:p>
            <a:pPr marL="371475" indent="-299244">
              <a:lnSpc>
                <a:spcPct val="110000"/>
              </a:lnSpc>
              <a:spcBef>
                <a:spcPts val="813"/>
              </a:spcBef>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The usage of sentinel reduces the two tests to one by extending each buffer half to hold a sentinel character at the end.</a:t>
            </a:r>
            <a:endParaRPr sz="1788">
              <a:solidFill>
                <a:srgbClr val="222222"/>
              </a:solidFill>
              <a:highlight>
                <a:srgbClr val="FFFFFF"/>
              </a:highlight>
              <a:latin typeface="Times New Roman"/>
              <a:ea typeface="Times New Roman"/>
              <a:cs typeface="Times New Roman"/>
              <a:sym typeface="Times New Roman"/>
            </a:endParaRPr>
          </a:p>
          <a:p>
            <a:pPr>
              <a:spcBef>
                <a:spcPts val="813"/>
              </a:spcBef>
              <a:buSzPts val="2200"/>
            </a:pPr>
            <a:endParaRPr sz="1788" b="1">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INPUT BUFFERING (...)</a:t>
            </a:r>
            <a:endParaRPr sz="2438"/>
          </a:p>
        </p:txBody>
      </p:sp>
      <p:sp>
        <p:nvSpPr>
          <p:cNvPr id="209" name="Google Shape;209;p29"/>
          <p:cNvSpPr txBox="1"/>
          <p:nvPr/>
        </p:nvSpPr>
        <p:spPr>
          <a:xfrm>
            <a:off x="109220" y="1073521"/>
            <a:ext cx="9482850" cy="4879875"/>
          </a:xfrm>
          <a:prstGeom prst="rect">
            <a:avLst/>
          </a:prstGeom>
          <a:noFill/>
          <a:ln>
            <a:noFill/>
          </a:ln>
        </p:spPr>
        <p:txBody>
          <a:bodyPr spcFirstLastPara="1" wrap="square" lIns="74283" tIns="37131" rIns="74283" bIns="37131" anchor="t" anchorCtr="0">
            <a:noAutofit/>
          </a:bodyPr>
          <a:lstStyle/>
          <a:p>
            <a:pPr>
              <a:spcBef>
                <a:spcPts val="390"/>
              </a:spcBef>
              <a:buSzPts val="2200"/>
            </a:pPr>
            <a:r>
              <a:rPr lang="en-US" sz="1788" b="1">
                <a:highlight>
                  <a:srgbClr val="FFFFFF"/>
                </a:highlight>
                <a:latin typeface="Georgia"/>
                <a:ea typeface="Georgia"/>
                <a:cs typeface="Georgia"/>
                <a:sym typeface="Georgia"/>
              </a:rPr>
              <a:t>Pseudocode for input buffering</a:t>
            </a:r>
            <a:endParaRPr sz="1788" b="1">
              <a:highlight>
                <a:srgbClr val="FFFFFF"/>
              </a:highlight>
              <a:latin typeface="Georgia"/>
              <a:ea typeface="Georgia"/>
              <a:cs typeface="Georgia"/>
              <a:sym typeface="Georgia"/>
            </a:endParaRPr>
          </a:p>
          <a:p>
            <a:pPr>
              <a:spcBef>
                <a:spcPts val="390"/>
              </a:spcBef>
              <a:buSzPts val="2200"/>
            </a:pPr>
            <a:endParaRPr sz="1788" b="1">
              <a:highlight>
                <a:srgbClr val="FFFFFF"/>
              </a:highlight>
              <a:latin typeface="Georgia"/>
              <a:ea typeface="Georgia"/>
              <a:cs typeface="Georgia"/>
              <a:sym typeface="Georgia"/>
            </a:endParaRPr>
          </a:p>
        </p:txBody>
      </p:sp>
      <p:pic>
        <p:nvPicPr>
          <p:cNvPr id="210" name="Google Shape;210;p29"/>
          <p:cNvPicPr preferRelativeResize="0"/>
          <p:nvPr/>
        </p:nvPicPr>
        <p:blipFill rotWithShape="1">
          <a:blip r:embed="rId3">
            <a:alphaModFix/>
          </a:blip>
          <a:srcRect/>
          <a:stretch/>
        </p:blipFill>
        <p:spPr>
          <a:xfrm>
            <a:off x="681038" y="1993417"/>
            <a:ext cx="5738748" cy="364822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INPUT BUFFERING (...)</a:t>
            </a:r>
            <a:endParaRPr sz="2438"/>
          </a:p>
        </p:txBody>
      </p:sp>
      <p:sp>
        <p:nvSpPr>
          <p:cNvPr id="217" name="Google Shape;217;p30"/>
          <p:cNvSpPr txBox="1"/>
          <p:nvPr/>
        </p:nvSpPr>
        <p:spPr>
          <a:xfrm>
            <a:off x="109220" y="1073521"/>
            <a:ext cx="9482850" cy="4879875"/>
          </a:xfrm>
          <a:prstGeom prst="rect">
            <a:avLst/>
          </a:prstGeom>
          <a:noFill/>
          <a:ln>
            <a:noFill/>
          </a:ln>
        </p:spPr>
        <p:txBody>
          <a:bodyPr spcFirstLastPara="1" wrap="square" lIns="74283" tIns="37131" rIns="74283" bIns="37131" anchor="t" anchorCtr="0">
            <a:noAutofit/>
          </a:bodyPr>
          <a:lstStyle/>
          <a:p>
            <a:pPr>
              <a:spcBef>
                <a:spcPts val="390"/>
              </a:spcBef>
              <a:buSzPts val="2200"/>
            </a:pPr>
            <a:r>
              <a:rPr lang="en-US" sz="1788" b="1">
                <a:highlight>
                  <a:srgbClr val="FFFFFF"/>
                </a:highlight>
                <a:latin typeface="Georgia"/>
                <a:ea typeface="Georgia"/>
                <a:cs typeface="Georgia"/>
                <a:sym typeface="Georgia"/>
              </a:rPr>
              <a:t>Pseudocode for input buffering (reduced no. of tests)</a:t>
            </a:r>
            <a:endParaRPr sz="1788" b="1">
              <a:highlight>
                <a:srgbClr val="FFFFFF"/>
              </a:highlight>
              <a:latin typeface="Georgia"/>
              <a:ea typeface="Georgia"/>
              <a:cs typeface="Georgia"/>
              <a:sym typeface="Georgia"/>
            </a:endParaRPr>
          </a:p>
          <a:p>
            <a:pPr>
              <a:spcBef>
                <a:spcPts val="390"/>
              </a:spcBef>
              <a:buSzPts val="2200"/>
            </a:pPr>
            <a:endParaRPr sz="1788" b="1">
              <a:highlight>
                <a:srgbClr val="FFFFFF"/>
              </a:highlight>
              <a:latin typeface="Georgia"/>
              <a:ea typeface="Georgia"/>
              <a:cs typeface="Georgia"/>
              <a:sym typeface="Georgia"/>
            </a:endParaRPr>
          </a:p>
        </p:txBody>
      </p:sp>
      <p:pic>
        <p:nvPicPr>
          <p:cNvPr id="218" name="Google Shape;218;p30"/>
          <p:cNvPicPr preferRelativeResize="0"/>
          <p:nvPr/>
        </p:nvPicPr>
        <p:blipFill rotWithShape="1">
          <a:blip r:embed="rId3">
            <a:alphaModFix/>
          </a:blip>
          <a:srcRect/>
          <a:stretch/>
        </p:blipFill>
        <p:spPr>
          <a:xfrm>
            <a:off x="681038" y="1830081"/>
            <a:ext cx="6536542" cy="39611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381000" y="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Translators</a:t>
            </a:r>
            <a:endParaRPr/>
          </a:p>
        </p:txBody>
      </p:sp>
      <p:pic>
        <p:nvPicPr>
          <p:cNvPr id="140" name="Google Shape;140;p18"/>
          <p:cNvPicPr preferRelativeResize="0">
            <a:picLocks noGrp="1"/>
          </p:cNvPicPr>
          <p:nvPr>
            <p:ph type="body" idx="1"/>
          </p:nvPr>
        </p:nvPicPr>
        <p:blipFill rotWithShape="1">
          <a:blip r:embed="rId3">
            <a:alphaModFix/>
          </a:blip>
          <a:srcRect/>
          <a:stretch/>
        </p:blipFill>
        <p:spPr>
          <a:xfrm>
            <a:off x="2749550" y="3733800"/>
            <a:ext cx="4724400" cy="1809750"/>
          </a:xfrm>
          <a:prstGeom prst="rect">
            <a:avLst/>
          </a:prstGeom>
          <a:noFill/>
          <a:ln>
            <a:noFill/>
          </a:ln>
        </p:spPr>
      </p:pic>
      <p:sp>
        <p:nvSpPr>
          <p:cNvPr id="141" name="Google Shape;141;p18"/>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42" name="Google Shape;142;p18"/>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6</a:t>
            </a:fld>
            <a:endParaRPr/>
          </a:p>
        </p:txBody>
      </p:sp>
      <p:pic>
        <p:nvPicPr>
          <p:cNvPr id="143" name="Google Shape;143;p18"/>
          <p:cNvPicPr preferRelativeResize="0"/>
          <p:nvPr/>
        </p:nvPicPr>
        <p:blipFill rotWithShape="1">
          <a:blip r:embed="rId4">
            <a:alphaModFix/>
          </a:blip>
          <a:srcRect/>
          <a:stretch/>
        </p:blipFill>
        <p:spPr>
          <a:xfrm>
            <a:off x="2749550" y="762000"/>
            <a:ext cx="4324350" cy="19907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INPUT BUFFERING (...)</a:t>
            </a:r>
            <a:endParaRPr sz="2438"/>
          </a:p>
        </p:txBody>
      </p:sp>
      <p:sp>
        <p:nvSpPr>
          <p:cNvPr id="225" name="Google Shape;225;p31"/>
          <p:cNvSpPr txBox="1"/>
          <p:nvPr/>
        </p:nvSpPr>
        <p:spPr>
          <a:xfrm>
            <a:off x="109220" y="1073521"/>
            <a:ext cx="9482850" cy="4879875"/>
          </a:xfrm>
          <a:prstGeom prst="rect">
            <a:avLst/>
          </a:prstGeom>
          <a:noFill/>
          <a:ln>
            <a:noFill/>
          </a:ln>
        </p:spPr>
        <p:txBody>
          <a:bodyPr spcFirstLastPara="1" wrap="square" lIns="74283" tIns="37131" rIns="74283" bIns="37131" anchor="t" anchorCtr="0">
            <a:noAutofit/>
          </a:bodyPr>
          <a:lstStyle/>
          <a:p>
            <a:pPr>
              <a:lnSpc>
                <a:spcPct val="110000"/>
              </a:lnSpc>
              <a:buSzPts val="2200"/>
            </a:pPr>
            <a:r>
              <a:rPr lang="en-US" sz="1788" b="1">
                <a:solidFill>
                  <a:srgbClr val="2B00FE"/>
                </a:solidFill>
                <a:highlight>
                  <a:srgbClr val="FFFFFF"/>
                </a:highlight>
                <a:latin typeface="Georgia"/>
                <a:ea typeface="Georgia"/>
                <a:cs typeface="Georgia"/>
                <a:sym typeface="Georgia"/>
              </a:rPr>
              <a:t>Disadvantages:</a:t>
            </a:r>
            <a:endParaRPr sz="1788" b="1">
              <a:solidFill>
                <a:srgbClr val="2B00FE"/>
              </a:solidFill>
              <a:highlight>
                <a:srgbClr val="FFFFFF"/>
              </a:highlight>
              <a:latin typeface="Georgia"/>
              <a:ea typeface="Georgia"/>
              <a:cs typeface="Georgia"/>
              <a:sym typeface="Georgia"/>
            </a:endParaRPr>
          </a:p>
          <a:p>
            <a:pPr marL="371475" marR="299244" indent="-299244">
              <a:lnSpc>
                <a:spcPct val="140000"/>
              </a:lnSpc>
              <a:spcBef>
                <a:spcPts val="975"/>
              </a:spcBef>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This scheme works well most of the time, but the amount of lookahead is limited.</a:t>
            </a:r>
            <a:endParaRPr sz="1788">
              <a:solidFill>
                <a:srgbClr val="222222"/>
              </a:solidFill>
              <a:highlight>
                <a:srgbClr val="FFFFFF"/>
              </a:highlight>
              <a:latin typeface="Georgia"/>
              <a:ea typeface="Georgia"/>
              <a:cs typeface="Georgia"/>
              <a:sym typeface="Georgia"/>
            </a:endParaRPr>
          </a:p>
          <a:p>
            <a:pPr marL="371475" marR="299244" indent="-299244">
              <a:lnSpc>
                <a:spcPct val="14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This limited lookahead may make it impossible to recognize tokens in situations where the distance that the forward pointer must travel is more than the length of the buffer. </a:t>
            </a:r>
            <a:endParaRPr sz="1788">
              <a:solidFill>
                <a:srgbClr val="222222"/>
              </a:solidFill>
              <a:highlight>
                <a:srgbClr val="FFFFFF"/>
              </a:highlight>
              <a:latin typeface="Georgia"/>
              <a:ea typeface="Georgia"/>
              <a:cs typeface="Georgia"/>
              <a:sym typeface="Georgia"/>
            </a:endParaRPr>
          </a:p>
          <a:p>
            <a:pPr>
              <a:lnSpc>
                <a:spcPct val="115000"/>
              </a:lnSpc>
              <a:spcBef>
                <a:spcPts val="2031"/>
              </a:spcBef>
              <a:buSzPts val="2200"/>
            </a:pPr>
            <a:r>
              <a:rPr lang="en-US" sz="1788" b="1">
                <a:solidFill>
                  <a:srgbClr val="2B00FE"/>
                </a:solidFill>
                <a:highlight>
                  <a:srgbClr val="FFFFFF"/>
                </a:highlight>
                <a:latin typeface="Georgia"/>
                <a:ea typeface="Georgia"/>
                <a:cs typeface="Georgia"/>
                <a:sym typeface="Georgia"/>
              </a:rPr>
              <a:t>Advantages</a:t>
            </a:r>
            <a:endParaRPr sz="1788" b="1">
              <a:solidFill>
                <a:srgbClr val="2B00FE"/>
              </a:solidFill>
              <a:highlight>
                <a:srgbClr val="FFFFFF"/>
              </a:highlight>
              <a:latin typeface="Georgia"/>
              <a:ea typeface="Georgia"/>
              <a:cs typeface="Georgia"/>
              <a:sym typeface="Georgia"/>
            </a:endParaRPr>
          </a:p>
          <a:p>
            <a:pPr marL="371475" marR="288925" indent="-299244">
              <a:lnSpc>
                <a:spcPct val="140000"/>
              </a:lnSpc>
              <a:spcBef>
                <a:spcPts val="975"/>
              </a:spcBef>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Most of the time, It performs only one test to see whether forward pointer points to an eof.</a:t>
            </a:r>
            <a:endParaRPr sz="1788">
              <a:solidFill>
                <a:srgbClr val="222222"/>
              </a:solidFill>
              <a:highlight>
                <a:srgbClr val="FFFFFF"/>
              </a:highlight>
              <a:latin typeface="Georgia"/>
              <a:ea typeface="Georgia"/>
              <a:cs typeface="Georgia"/>
              <a:sym typeface="Georgia"/>
            </a:endParaRPr>
          </a:p>
          <a:p>
            <a:pPr marL="371475" marR="288925" indent="-299244">
              <a:lnSpc>
                <a:spcPct val="14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Only when it reaches the end of the buffer half or eof, it performs more tests. </a:t>
            </a:r>
            <a:endParaRPr sz="1788">
              <a:solidFill>
                <a:srgbClr val="222222"/>
              </a:solidFill>
              <a:highlight>
                <a:srgbClr val="FFFFFF"/>
              </a:highlight>
              <a:latin typeface="Georgia"/>
              <a:ea typeface="Georgia"/>
              <a:cs typeface="Georgia"/>
              <a:sym typeface="Georgia"/>
            </a:endParaRPr>
          </a:p>
          <a:p>
            <a:pPr marL="371475" marR="288925" indent="-299244">
              <a:lnSpc>
                <a:spcPct val="140000"/>
              </a:lnSpc>
              <a:buClr>
                <a:srgbClr val="222222"/>
              </a:buClr>
              <a:buSzPts val="2200"/>
              <a:buFont typeface="Georgia"/>
              <a:buChar char="●"/>
            </a:pPr>
            <a:r>
              <a:rPr lang="en-US" sz="1788">
                <a:solidFill>
                  <a:srgbClr val="222222"/>
                </a:solidFill>
                <a:highlight>
                  <a:srgbClr val="FFFFFF"/>
                </a:highlight>
                <a:latin typeface="Georgia"/>
                <a:ea typeface="Georgia"/>
                <a:cs typeface="Georgia"/>
                <a:sym typeface="Georgia"/>
              </a:rPr>
              <a:t>Since N input characters are encountered between eofs, the average number of tests per input character is very close to 1.</a:t>
            </a:r>
            <a:endParaRPr sz="1788">
              <a:solidFill>
                <a:srgbClr val="222222"/>
              </a:solidFill>
              <a:highlight>
                <a:srgbClr val="FFFFFF"/>
              </a:highlight>
              <a:latin typeface="Georgia"/>
              <a:ea typeface="Georgia"/>
              <a:cs typeface="Georgia"/>
              <a:sym typeface="Georgia"/>
            </a:endParaRPr>
          </a:p>
          <a:p>
            <a:pPr marL="371475">
              <a:lnSpc>
                <a:spcPct val="110000"/>
              </a:lnSpc>
              <a:spcBef>
                <a:spcPts val="1219"/>
              </a:spcBef>
              <a:buSzPts val="2200"/>
            </a:pPr>
            <a:endParaRPr sz="1788" b="1">
              <a:highlight>
                <a:srgbClr val="FFFFFF"/>
              </a:highlight>
              <a:latin typeface="Georgia"/>
              <a:ea typeface="Georgia"/>
              <a:cs typeface="Georgia"/>
              <a:sym typeface="Georgia"/>
            </a:endParaRPr>
          </a:p>
          <a:p>
            <a:pPr>
              <a:spcBef>
                <a:spcPts val="813"/>
              </a:spcBef>
              <a:buSzPts val="2200"/>
            </a:pPr>
            <a:endParaRPr sz="1788" b="1">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FINITE STATE AUTOMATA</a:t>
            </a:r>
            <a:endParaRPr sz="2438"/>
          </a:p>
        </p:txBody>
      </p:sp>
      <p:sp>
        <p:nvSpPr>
          <p:cNvPr id="232" name="Google Shape;232;p32"/>
          <p:cNvSpPr txBox="1"/>
          <p:nvPr/>
        </p:nvSpPr>
        <p:spPr>
          <a:xfrm>
            <a:off x="325914" y="1009029"/>
            <a:ext cx="9482850" cy="4879875"/>
          </a:xfrm>
          <a:prstGeom prst="rect">
            <a:avLst/>
          </a:prstGeom>
          <a:noFill/>
          <a:ln>
            <a:noFill/>
          </a:ln>
        </p:spPr>
        <p:txBody>
          <a:bodyPr spcFirstLastPara="1" wrap="square" lIns="74283" tIns="37131" rIns="74283" bIns="37131" anchor="t" anchorCtr="0">
            <a:noAutofit/>
          </a:bodyPr>
          <a:lstStyle/>
          <a:p>
            <a:pPr marL="650081" indent="-278606">
              <a:lnSpc>
                <a:spcPct val="110000"/>
              </a:lnSpc>
              <a:spcBef>
                <a:spcPts val="1219"/>
              </a:spcBef>
              <a:buSzPts val="2200"/>
              <a:buFont typeface="Arial"/>
              <a:buChar char="•"/>
            </a:pPr>
            <a:r>
              <a:rPr lang="en-US" sz="1788">
                <a:latin typeface="Times New Roman"/>
                <a:ea typeface="Times New Roman"/>
                <a:cs typeface="Times New Roman"/>
                <a:sym typeface="Times New Roman"/>
              </a:rPr>
              <a:t>The finite automata or finite state machine is an abstract machine which have five elements or tuple. </a:t>
            </a:r>
            <a:endParaRPr sz="1788">
              <a:latin typeface="Times New Roman"/>
              <a:ea typeface="Times New Roman"/>
              <a:cs typeface="Times New Roman"/>
              <a:sym typeface="Times New Roman"/>
            </a:endParaRPr>
          </a:p>
          <a:p>
            <a:pPr marL="650081" indent="-278606">
              <a:lnSpc>
                <a:spcPct val="110000"/>
              </a:lnSpc>
              <a:spcBef>
                <a:spcPts val="1219"/>
              </a:spcBef>
              <a:buSzPts val="2200"/>
              <a:buFont typeface="Arial"/>
              <a:buChar char="•"/>
            </a:pPr>
            <a:r>
              <a:rPr lang="en-US" sz="1788">
                <a:latin typeface="Times New Roman"/>
                <a:ea typeface="Times New Roman"/>
                <a:cs typeface="Times New Roman"/>
                <a:sym typeface="Times New Roman"/>
              </a:rPr>
              <a:t>It has a set of states and rules for moving from one state to another but it depends upon the applied input symbol. </a:t>
            </a:r>
            <a:endParaRPr sz="1788">
              <a:latin typeface="Times New Roman"/>
              <a:ea typeface="Times New Roman"/>
              <a:cs typeface="Times New Roman"/>
              <a:sym typeface="Times New Roman"/>
            </a:endParaRPr>
          </a:p>
          <a:p>
            <a:pPr marL="650081" indent="-278606">
              <a:lnSpc>
                <a:spcPct val="110000"/>
              </a:lnSpc>
              <a:spcBef>
                <a:spcPts val="1219"/>
              </a:spcBef>
              <a:buSzPts val="2200"/>
              <a:buFont typeface="Arial"/>
              <a:buChar char="•"/>
            </a:pPr>
            <a:r>
              <a:rPr lang="en-US" sz="1788">
                <a:latin typeface="Times New Roman"/>
                <a:ea typeface="Times New Roman"/>
                <a:cs typeface="Times New Roman"/>
                <a:sym typeface="Times New Roman"/>
              </a:rPr>
              <a:t>It is an abstract model of digital computer.</a:t>
            </a:r>
            <a:r>
              <a:rPr lang="en-US" sz="1950"/>
              <a:t> </a:t>
            </a:r>
            <a:endParaRPr sz="1950"/>
          </a:p>
          <a:p>
            <a:pPr marL="650081" indent="-278606">
              <a:lnSpc>
                <a:spcPct val="110000"/>
              </a:lnSpc>
              <a:spcBef>
                <a:spcPts val="1219"/>
              </a:spcBef>
              <a:buSzPts val="2200"/>
              <a:buFont typeface="Arial"/>
              <a:buChar char="•"/>
            </a:pPr>
            <a:r>
              <a:rPr lang="en-US" sz="1788">
                <a:latin typeface="Times New Roman"/>
                <a:ea typeface="Times New Roman"/>
                <a:cs typeface="Times New Roman"/>
                <a:sym typeface="Times New Roman"/>
              </a:rPr>
              <a:t>Formal specification of machine is  { Q, Σ, q, F, δ }. </a:t>
            </a:r>
            <a:endParaRPr sz="1788">
              <a:latin typeface="Times New Roman"/>
              <a:ea typeface="Times New Roman"/>
              <a:cs typeface="Times New Roman"/>
              <a:sym typeface="Times New Roman"/>
            </a:endParaRPr>
          </a:p>
          <a:p>
            <a:pPr marL="371475">
              <a:lnSpc>
                <a:spcPct val="110000"/>
              </a:lnSpc>
              <a:spcBef>
                <a:spcPts val="1219"/>
              </a:spcBef>
              <a:buSzPts val="2200"/>
            </a:pPr>
            <a:endParaRPr sz="1788">
              <a:latin typeface="Times New Roman"/>
              <a:ea typeface="Times New Roman"/>
              <a:cs typeface="Times New Roman"/>
              <a:sym typeface="Times New Roman"/>
            </a:endParaRPr>
          </a:p>
          <a:p>
            <a:pPr marL="650081" indent="-165100">
              <a:lnSpc>
                <a:spcPct val="110000"/>
              </a:lnSpc>
              <a:spcBef>
                <a:spcPts val="1219"/>
              </a:spcBef>
              <a:buSzPts val="2200"/>
            </a:pPr>
            <a:endParaRPr sz="1788">
              <a:latin typeface="Times New Roman"/>
              <a:ea typeface="Times New Roman"/>
              <a:cs typeface="Times New Roman"/>
              <a:sym typeface="Times New Roman"/>
            </a:endParaRPr>
          </a:p>
        </p:txBody>
      </p:sp>
      <p:sp>
        <p:nvSpPr>
          <p:cNvPr id="233" name="Google Shape;233;p32"/>
          <p:cNvSpPr/>
          <p:nvPr/>
        </p:nvSpPr>
        <p:spPr>
          <a:xfrm>
            <a:off x="1138652" y="3632713"/>
            <a:ext cx="2330066" cy="1445686"/>
          </a:xfrm>
          <a:prstGeom prst="rect">
            <a:avLst/>
          </a:prstGeom>
          <a:noFill/>
          <a:ln>
            <a:noFill/>
          </a:ln>
        </p:spPr>
        <p:txBody>
          <a:bodyPr spcFirstLastPara="1" wrap="square" lIns="0" tIns="0" rIns="0" bIns="69611" anchor="ctr" anchorCtr="0">
            <a:noAutofit/>
          </a:bodyPr>
          <a:lstStyle/>
          <a:p>
            <a:pPr>
              <a:buSzPts val="2200"/>
            </a:pPr>
            <a:r>
              <a:rPr lang="en-US" sz="1788">
                <a:latin typeface="Times New Roman"/>
                <a:ea typeface="Times New Roman"/>
                <a:cs typeface="Times New Roman"/>
                <a:sym typeface="Times New Roman"/>
              </a:rPr>
              <a:t>Q : Finite set of states. </a:t>
            </a:r>
            <a:endParaRPr sz="1788">
              <a:latin typeface="Times New Roman"/>
              <a:ea typeface="Times New Roman"/>
              <a:cs typeface="Times New Roman"/>
              <a:sym typeface="Times New Roman"/>
            </a:endParaRPr>
          </a:p>
          <a:p>
            <a:pPr>
              <a:buSzPts val="2200"/>
            </a:pPr>
            <a:r>
              <a:rPr lang="en-US" sz="1788">
                <a:latin typeface="Times New Roman"/>
                <a:ea typeface="Times New Roman"/>
                <a:cs typeface="Times New Roman"/>
                <a:sym typeface="Times New Roman"/>
              </a:rPr>
              <a:t>Σ : set of Input Symbols. </a:t>
            </a:r>
            <a:endParaRPr sz="1788">
              <a:latin typeface="Times New Roman"/>
              <a:ea typeface="Times New Roman"/>
              <a:cs typeface="Times New Roman"/>
              <a:sym typeface="Times New Roman"/>
            </a:endParaRPr>
          </a:p>
          <a:p>
            <a:pPr>
              <a:buSzPts val="2200"/>
            </a:pPr>
            <a:r>
              <a:rPr lang="en-US" sz="1788">
                <a:latin typeface="Times New Roman"/>
                <a:ea typeface="Times New Roman"/>
                <a:cs typeface="Times New Roman"/>
                <a:sym typeface="Times New Roman"/>
              </a:rPr>
              <a:t>q : Initial state. </a:t>
            </a:r>
            <a:endParaRPr sz="1788">
              <a:latin typeface="Times New Roman"/>
              <a:ea typeface="Times New Roman"/>
              <a:cs typeface="Times New Roman"/>
              <a:sym typeface="Times New Roman"/>
            </a:endParaRPr>
          </a:p>
          <a:p>
            <a:pPr>
              <a:buSzPts val="2200"/>
            </a:pPr>
            <a:r>
              <a:rPr lang="en-US" sz="1788">
                <a:latin typeface="Times New Roman"/>
                <a:ea typeface="Times New Roman"/>
                <a:cs typeface="Times New Roman"/>
                <a:sym typeface="Times New Roman"/>
              </a:rPr>
              <a:t>F : set of Final States. </a:t>
            </a:r>
            <a:endParaRPr sz="1788">
              <a:latin typeface="Times New Roman"/>
              <a:ea typeface="Times New Roman"/>
              <a:cs typeface="Times New Roman"/>
              <a:sym typeface="Times New Roman"/>
            </a:endParaRPr>
          </a:p>
          <a:p>
            <a:pPr>
              <a:buSzPts val="2200"/>
            </a:pPr>
            <a:r>
              <a:rPr lang="en-US" sz="1788">
                <a:latin typeface="Times New Roman"/>
                <a:ea typeface="Times New Roman"/>
                <a:cs typeface="Times New Roman"/>
                <a:sym typeface="Times New Roman"/>
              </a:rPr>
              <a:t>δ : Transition Function. </a:t>
            </a:r>
            <a:endParaRPr sz="1788">
              <a:latin typeface="Times New Roman"/>
              <a:ea typeface="Times New Roman"/>
              <a:cs typeface="Times New Roman"/>
              <a:sym typeface="Times New Roman"/>
            </a:endParaRPr>
          </a:p>
        </p:txBody>
      </p:sp>
      <p:sp>
        <p:nvSpPr>
          <p:cNvPr id="234" name="Google Shape;234;p32"/>
          <p:cNvSpPr txBox="1"/>
          <p:nvPr/>
        </p:nvSpPr>
        <p:spPr>
          <a:xfrm>
            <a:off x="355525" y="5230598"/>
            <a:ext cx="8406641" cy="680281"/>
          </a:xfrm>
          <a:prstGeom prst="rect">
            <a:avLst/>
          </a:prstGeom>
          <a:noFill/>
          <a:ln>
            <a:noFill/>
          </a:ln>
        </p:spPr>
        <p:txBody>
          <a:bodyPr spcFirstLastPara="1" wrap="square" lIns="74283" tIns="37131" rIns="74283" bIns="37131" anchor="t" anchorCtr="0">
            <a:spAutoFit/>
          </a:bodyPr>
          <a:lstStyle/>
          <a:p>
            <a:pPr marL="650081" indent="-278606">
              <a:lnSpc>
                <a:spcPct val="110000"/>
              </a:lnSpc>
              <a:buSzPts val="2200"/>
              <a:buFont typeface="Arial"/>
              <a:buChar char="•"/>
            </a:pPr>
            <a:r>
              <a:rPr lang="en-US" sz="1788">
                <a:latin typeface="Times New Roman"/>
                <a:ea typeface="Times New Roman"/>
                <a:cs typeface="Times New Roman"/>
                <a:sym typeface="Times New Roman"/>
              </a:rPr>
              <a:t>Two Types: Deterministic Finite state automata (DFA); Non Deterministic Finite State Automata (NFA)</a:t>
            </a:r>
            <a:endParaRPr sz="1788">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3"/>
          <p:cNvPicPr preferRelativeResize="0"/>
          <p:nvPr/>
        </p:nvPicPr>
        <p:blipFill rotWithShape="1">
          <a:blip r:embed="rId3">
            <a:alphaModFix/>
          </a:blip>
          <a:srcRect/>
          <a:stretch/>
        </p:blipFill>
        <p:spPr>
          <a:xfrm>
            <a:off x="1769666" y="854472"/>
            <a:ext cx="5169694" cy="490656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FINITE STATE AUTOMATA (…)</a:t>
            </a:r>
            <a:endParaRPr sz="2438"/>
          </a:p>
        </p:txBody>
      </p:sp>
      <p:sp>
        <p:nvSpPr>
          <p:cNvPr id="246" name="Google Shape;246;p34"/>
          <p:cNvSpPr txBox="1"/>
          <p:nvPr/>
        </p:nvSpPr>
        <p:spPr>
          <a:xfrm>
            <a:off x="0" y="1033770"/>
            <a:ext cx="9482850" cy="4879875"/>
          </a:xfrm>
          <a:prstGeom prst="rect">
            <a:avLst/>
          </a:prstGeom>
          <a:noFill/>
          <a:ln>
            <a:noFill/>
          </a:ln>
        </p:spPr>
        <p:txBody>
          <a:bodyPr spcFirstLastPara="1" wrap="square" lIns="74283" tIns="37131" rIns="74283" bIns="37131" anchor="t" anchorCtr="0">
            <a:noAutofit/>
          </a:bodyPr>
          <a:lstStyle/>
          <a:p>
            <a:pPr marL="371475">
              <a:lnSpc>
                <a:spcPct val="110000"/>
              </a:lnSpc>
              <a:spcBef>
                <a:spcPts val="1219"/>
              </a:spcBef>
              <a:buSzPts val="2200"/>
            </a:pPr>
            <a:r>
              <a:rPr lang="en-US" sz="1788">
                <a:latin typeface="Times New Roman"/>
                <a:ea typeface="Times New Roman"/>
                <a:cs typeface="Times New Roman"/>
                <a:sym typeface="Times New Roman"/>
              </a:rPr>
              <a:t> </a:t>
            </a:r>
            <a:endParaRPr sz="1788">
              <a:latin typeface="Times New Roman"/>
              <a:ea typeface="Times New Roman"/>
              <a:cs typeface="Times New Roman"/>
              <a:sym typeface="Times New Roman"/>
            </a:endParaRPr>
          </a:p>
          <a:p>
            <a:pPr marL="371475">
              <a:lnSpc>
                <a:spcPct val="110000"/>
              </a:lnSpc>
              <a:spcBef>
                <a:spcPts val="1219"/>
              </a:spcBef>
              <a:buSzPts val="2200"/>
            </a:pPr>
            <a:endParaRPr sz="1788">
              <a:latin typeface="Times New Roman"/>
              <a:ea typeface="Times New Roman"/>
              <a:cs typeface="Times New Roman"/>
              <a:sym typeface="Times New Roman"/>
            </a:endParaRPr>
          </a:p>
          <a:p>
            <a:pPr marL="650081" indent="-165100">
              <a:lnSpc>
                <a:spcPct val="110000"/>
              </a:lnSpc>
              <a:spcBef>
                <a:spcPts val="1219"/>
              </a:spcBef>
              <a:buSzPts val="2200"/>
            </a:pPr>
            <a:endParaRPr sz="1788">
              <a:latin typeface="Times New Roman"/>
              <a:ea typeface="Times New Roman"/>
              <a:cs typeface="Times New Roman"/>
              <a:sym typeface="Times New Roman"/>
            </a:endParaRPr>
          </a:p>
        </p:txBody>
      </p:sp>
      <p:pic>
        <p:nvPicPr>
          <p:cNvPr id="247" name="Google Shape;247;p34"/>
          <p:cNvPicPr preferRelativeResize="0"/>
          <p:nvPr/>
        </p:nvPicPr>
        <p:blipFill rotWithShape="1">
          <a:blip r:embed="rId3">
            <a:alphaModFix/>
          </a:blip>
          <a:srcRect/>
          <a:stretch/>
        </p:blipFill>
        <p:spPr>
          <a:xfrm>
            <a:off x="889993" y="1572945"/>
            <a:ext cx="7680851" cy="421680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681038" y="764183"/>
            <a:ext cx="8543925" cy="539175"/>
          </a:xfrm>
          <a:prstGeom prst="rect">
            <a:avLst/>
          </a:prstGeom>
          <a:noFill/>
          <a:ln>
            <a:noFill/>
          </a:ln>
        </p:spPr>
        <p:txBody>
          <a:bodyPr spcFirstLastPara="1" wrap="square" lIns="74283" tIns="37131" rIns="74283" bIns="37131" anchor="ctr" anchorCtr="0">
            <a:noAutofit/>
          </a:bodyPr>
          <a:lstStyle/>
          <a:p>
            <a:pPr>
              <a:lnSpc>
                <a:spcPct val="90000"/>
              </a:lnSpc>
              <a:buClr>
                <a:schemeClr val="dk1"/>
              </a:buClr>
              <a:buSzPts val="3000"/>
            </a:pPr>
            <a:r>
              <a:rPr lang="en-US" sz="2438"/>
              <a:t>FINITE STATE AUTOMATA (…)</a:t>
            </a:r>
            <a:endParaRPr sz="2438"/>
          </a:p>
        </p:txBody>
      </p:sp>
      <p:sp>
        <p:nvSpPr>
          <p:cNvPr id="254" name="Google Shape;254;p35"/>
          <p:cNvSpPr txBox="1"/>
          <p:nvPr/>
        </p:nvSpPr>
        <p:spPr>
          <a:xfrm>
            <a:off x="0" y="1033770"/>
            <a:ext cx="9482850" cy="4879875"/>
          </a:xfrm>
          <a:prstGeom prst="rect">
            <a:avLst/>
          </a:prstGeom>
          <a:noFill/>
          <a:ln>
            <a:noFill/>
          </a:ln>
        </p:spPr>
        <p:txBody>
          <a:bodyPr spcFirstLastPara="1" wrap="square" lIns="74283" tIns="37131" rIns="74283" bIns="37131" anchor="t" anchorCtr="0">
            <a:noAutofit/>
          </a:bodyPr>
          <a:lstStyle/>
          <a:p>
            <a:pPr marL="371475">
              <a:lnSpc>
                <a:spcPct val="110000"/>
              </a:lnSpc>
              <a:spcBef>
                <a:spcPts val="1219"/>
              </a:spcBef>
              <a:buSzPts val="2200"/>
            </a:pPr>
            <a:r>
              <a:rPr lang="en-US" sz="1788">
                <a:latin typeface="Times New Roman"/>
                <a:ea typeface="Times New Roman"/>
                <a:cs typeface="Times New Roman"/>
                <a:sym typeface="Times New Roman"/>
              </a:rPr>
              <a:t> </a:t>
            </a:r>
            <a:endParaRPr sz="1788">
              <a:latin typeface="Times New Roman"/>
              <a:ea typeface="Times New Roman"/>
              <a:cs typeface="Times New Roman"/>
              <a:sym typeface="Times New Roman"/>
            </a:endParaRPr>
          </a:p>
          <a:p>
            <a:pPr marL="371475">
              <a:lnSpc>
                <a:spcPct val="110000"/>
              </a:lnSpc>
              <a:spcBef>
                <a:spcPts val="1219"/>
              </a:spcBef>
              <a:buSzPts val="2200"/>
            </a:pPr>
            <a:endParaRPr sz="1788">
              <a:latin typeface="Times New Roman"/>
              <a:ea typeface="Times New Roman"/>
              <a:cs typeface="Times New Roman"/>
              <a:sym typeface="Times New Roman"/>
            </a:endParaRPr>
          </a:p>
          <a:p>
            <a:pPr marL="650081" indent="-165100">
              <a:lnSpc>
                <a:spcPct val="110000"/>
              </a:lnSpc>
              <a:spcBef>
                <a:spcPts val="1219"/>
              </a:spcBef>
              <a:buSzPts val="2200"/>
            </a:pPr>
            <a:endParaRPr sz="1788">
              <a:latin typeface="Times New Roman"/>
              <a:ea typeface="Times New Roman"/>
              <a:cs typeface="Times New Roman"/>
              <a:sym typeface="Times New Roman"/>
            </a:endParaRPr>
          </a:p>
        </p:txBody>
      </p:sp>
      <p:pic>
        <p:nvPicPr>
          <p:cNvPr id="255" name="Google Shape;255;p35"/>
          <p:cNvPicPr preferRelativeResize="0"/>
          <p:nvPr/>
        </p:nvPicPr>
        <p:blipFill rotWithShape="1">
          <a:blip r:embed="rId3">
            <a:alphaModFix/>
          </a:blip>
          <a:srcRect/>
          <a:stretch/>
        </p:blipFill>
        <p:spPr>
          <a:xfrm>
            <a:off x="1022904" y="1398505"/>
            <a:ext cx="7386429" cy="466043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6"/>
          <p:cNvPicPr preferRelativeResize="0"/>
          <p:nvPr/>
        </p:nvPicPr>
        <p:blipFill rotWithShape="1">
          <a:blip r:embed="rId3">
            <a:alphaModFix/>
          </a:blip>
          <a:srcRect/>
          <a:stretch/>
        </p:blipFill>
        <p:spPr>
          <a:xfrm>
            <a:off x="770037" y="1035050"/>
            <a:ext cx="3697982" cy="4395788"/>
          </a:xfrm>
          <a:prstGeom prst="rect">
            <a:avLst/>
          </a:prstGeom>
          <a:noFill/>
          <a:ln>
            <a:noFill/>
          </a:ln>
        </p:spPr>
      </p:pic>
      <p:pic>
        <p:nvPicPr>
          <p:cNvPr id="261" name="Google Shape;261;p36"/>
          <p:cNvPicPr preferRelativeResize="0"/>
          <p:nvPr/>
        </p:nvPicPr>
        <p:blipFill rotWithShape="1">
          <a:blip r:embed="rId4">
            <a:alphaModFix/>
          </a:blip>
          <a:srcRect/>
          <a:stretch/>
        </p:blipFill>
        <p:spPr>
          <a:xfrm>
            <a:off x="5004594" y="1165969"/>
            <a:ext cx="4241006" cy="440610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A tool for lexical analysis</a:t>
            </a:r>
            <a:endParaRPr/>
          </a:p>
        </p:txBody>
      </p:sp>
      <p:sp>
        <p:nvSpPr>
          <p:cNvPr id="268" name="Google Shape;268;p37"/>
          <p:cNvSpPr txBox="1">
            <a:spLocks noGrp="1"/>
          </p:cNvSpPr>
          <p:nvPr>
            <p:ph type="subTitle" idx="1"/>
          </p:nvPr>
        </p:nvSpPr>
        <p:spPr>
          <a:xfrm>
            <a:off x="427984" y="1487856"/>
            <a:ext cx="9419719" cy="4427963"/>
          </a:xfrm>
          <a:prstGeom prst="rect">
            <a:avLst/>
          </a:prstGeom>
          <a:noFill/>
          <a:ln>
            <a:noFill/>
          </a:ln>
        </p:spPr>
        <p:txBody>
          <a:bodyPr spcFirstLastPara="1" wrap="square" lIns="74283" tIns="37131" rIns="74283" bIns="37131" anchor="t" anchorCtr="0">
            <a:normAutofit/>
          </a:bodyPr>
          <a:lstStyle/>
          <a:p>
            <a:pPr marL="371475" indent="-299244" algn="l">
              <a:lnSpc>
                <a:spcPct val="150000"/>
              </a:lnSpc>
              <a:spcBef>
                <a:spcPts val="0"/>
              </a:spcBef>
              <a:buSzPts val="2200"/>
              <a:buFont typeface="Times New Roman"/>
              <a:buChar char="●"/>
            </a:pPr>
            <a:r>
              <a:rPr lang="en-US" sz="1788"/>
              <a:t>Lex is a tool in lexical analysis phase to recognize tokens using regular expression.</a:t>
            </a:r>
            <a:endParaRPr sz="1788"/>
          </a:p>
          <a:p>
            <a:pPr marL="371475" indent="-299244" algn="l">
              <a:lnSpc>
                <a:spcPct val="150000"/>
              </a:lnSpc>
              <a:spcBef>
                <a:spcPts val="0"/>
              </a:spcBef>
              <a:buSzPts val="2200"/>
              <a:buFont typeface="Times New Roman"/>
              <a:buChar char="●"/>
            </a:pPr>
            <a:r>
              <a:rPr lang="en-US" sz="1788"/>
              <a:t>Lex is a program that generates lexical analyzer. It is used with YACC parser generator.</a:t>
            </a:r>
            <a:endParaRPr sz="1788"/>
          </a:p>
          <a:p>
            <a:pPr marL="371475" indent="-299244" algn="l">
              <a:lnSpc>
                <a:spcPct val="150000"/>
              </a:lnSpc>
              <a:spcBef>
                <a:spcPts val="0"/>
              </a:spcBef>
              <a:buSzPts val="2200"/>
              <a:buFont typeface="Times New Roman"/>
              <a:buChar char="●"/>
            </a:pPr>
            <a:r>
              <a:rPr lang="en-US" sz="1788"/>
              <a:t>The lexical analyzer is a program that transforms an input stream into a sequence of tokens.</a:t>
            </a:r>
            <a:endParaRPr sz="1788"/>
          </a:p>
          <a:p>
            <a:pPr marL="371475" indent="-299244" algn="l">
              <a:lnSpc>
                <a:spcPct val="150000"/>
              </a:lnSpc>
              <a:spcBef>
                <a:spcPts val="0"/>
              </a:spcBef>
              <a:buSzPts val="2200"/>
              <a:buFont typeface="Times New Roman"/>
              <a:buChar char="●"/>
            </a:pPr>
            <a:r>
              <a:rPr lang="en-US" sz="1788"/>
              <a:t>It reads the input stream and produces the source code as output through implementing the lexical analyzer in the C program</a:t>
            </a:r>
            <a:endParaRPr sz="1788">
              <a:solidFill>
                <a:srgbClr val="000000"/>
              </a:solidFill>
            </a:endParaRPr>
          </a:p>
          <a:p>
            <a:pPr marL="0" indent="0">
              <a:lnSpc>
                <a:spcPct val="90000"/>
              </a:lnSpc>
              <a:spcBef>
                <a:spcPts val="813"/>
              </a:spcBef>
            </a:pPr>
            <a:endParaRPr sz="1788">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A tool for lexical analysis</a:t>
            </a:r>
            <a:endParaRPr/>
          </a:p>
        </p:txBody>
      </p:sp>
      <p:sp>
        <p:nvSpPr>
          <p:cNvPr id="275" name="Google Shape;275;p38"/>
          <p:cNvSpPr txBox="1">
            <a:spLocks noGrp="1"/>
          </p:cNvSpPr>
          <p:nvPr>
            <p:ph type="subTitle" idx="1"/>
          </p:nvPr>
        </p:nvSpPr>
        <p:spPr>
          <a:xfrm>
            <a:off x="427984" y="1487856"/>
            <a:ext cx="9419719" cy="4427963"/>
          </a:xfrm>
          <a:prstGeom prst="rect">
            <a:avLst/>
          </a:prstGeom>
          <a:noFill/>
          <a:ln>
            <a:noFill/>
          </a:ln>
        </p:spPr>
        <p:txBody>
          <a:bodyPr spcFirstLastPara="1" wrap="square" lIns="74283" tIns="37131" rIns="74283" bIns="37131" anchor="t" anchorCtr="0">
            <a:normAutofit/>
          </a:bodyPr>
          <a:lstStyle/>
          <a:p>
            <a:pPr marL="0" indent="0" algn="l">
              <a:lnSpc>
                <a:spcPct val="130000"/>
              </a:lnSpc>
              <a:spcBef>
                <a:spcPts val="1138"/>
              </a:spcBef>
              <a:buSzPts val="1100"/>
            </a:pPr>
            <a:r>
              <a:rPr lang="en-US" sz="1788"/>
              <a:t>The function of Lex is as follows:</a:t>
            </a:r>
            <a:endParaRPr sz="1788"/>
          </a:p>
          <a:p>
            <a:pPr marL="371475" marR="20638" indent="-239911" algn="l">
              <a:lnSpc>
                <a:spcPct val="178571"/>
              </a:lnSpc>
              <a:spcBef>
                <a:spcPts val="1138"/>
              </a:spcBef>
              <a:buSzPts val="1050"/>
              <a:buFont typeface="Verdana"/>
              <a:buChar char="●"/>
            </a:pPr>
            <a:r>
              <a:rPr lang="en-US" sz="1788"/>
              <a:t>Firstly lexical analyzer creates a program lex.1 in the Lex language. Then Lex compiler runs the lex.1 program and produces a C program lex.yy.c.</a:t>
            </a:r>
            <a:endParaRPr sz="1788"/>
          </a:p>
          <a:p>
            <a:pPr marL="371475" marR="20638" indent="-239911" algn="l">
              <a:lnSpc>
                <a:spcPct val="178571"/>
              </a:lnSpc>
              <a:spcBef>
                <a:spcPts val="0"/>
              </a:spcBef>
              <a:buSzPts val="1050"/>
              <a:buFont typeface="Verdana"/>
              <a:buChar char="●"/>
            </a:pPr>
            <a:r>
              <a:rPr lang="en-US" sz="1788"/>
              <a:t>Finally C compiler runs the lex.yy.c program and produces an object program a.out.</a:t>
            </a:r>
            <a:endParaRPr sz="1788"/>
          </a:p>
          <a:p>
            <a:pPr marL="371475" marR="20638" indent="-239911" algn="l">
              <a:lnSpc>
                <a:spcPct val="178571"/>
              </a:lnSpc>
              <a:spcBef>
                <a:spcPts val="0"/>
              </a:spcBef>
              <a:buSzPts val="1050"/>
              <a:buFont typeface="Verdana"/>
              <a:buChar char="●"/>
            </a:pPr>
            <a:r>
              <a:rPr lang="en-US" sz="1788"/>
              <a:t>a.out is lexical analyzer that transforms an input stream into a sequence of tokens</a:t>
            </a:r>
            <a:r>
              <a:rPr lang="en-US" sz="853">
                <a:highlight>
                  <a:srgbClr val="FFFFFF"/>
                </a:highlight>
                <a:latin typeface="Verdana"/>
                <a:ea typeface="Verdana"/>
                <a:cs typeface="Verdana"/>
                <a:sym typeface="Verdana"/>
              </a:rPr>
              <a:t>.</a:t>
            </a:r>
            <a:endParaRPr sz="853">
              <a:highlight>
                <a:srgbClr val="FFFFFF"/>
              </a:highlight>
              <a:latin typeface="Verdana"/>
              <a:ea typeface="Verdana"/>
              <a:cs typeface="Verdana"/>
              <a:sym typeface="Verdana"/>
            </a:endParaRPr>
          </a:p>
          <a:p>
            <a:pPr marL="0" indent="0">
              <a:lnSpc>
                <a:spcPct val="90000"/>
              </a:lnSpc>
              <a:spcBef>
                <a:spcPts val="894"/>
              </a:spcBef>
            </a:pPr>
            <a:endParaRPr sz="1788"/>
          </a:p>
        </p:txBody>
      </p:sp>
      <p:pic>
        <p:nvPicPr>
          <p:cNvPr id="276" name="Google Shape;276;p38"/>
          <p:cNvPicPr preferRelativeResize="0"/>
          <p:nvPr/>
        </p:nvPicPr>
        <p:blipFill rotWithShape="1">
          <a:blip r:embed="rId3">
            <a:alphaModFix/>
          </a:blip>
          <a:srcRect/>
          <a:stretch/>
        </p:blipFill>
        <p:spPr>
          <a:xfrm>
            <a:off x="2053576" y="4272495"/>
            <a:ext cx="5619514" cy="200689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File format</a:t>
            </a:r>
            <a:endParaRPr/>
          </a:p>
        </p:txBody>
      </p:sp>
      <p:sp>
        <p:nvSpPr>
          <p:cNvPr id="283" name="Google Shape;283;p39"/>
          <p:cNvSpPr txBox="1">
            <a:spLocks noGrp="1"/>
          </p:cNvSpPr>
          <p:nvPr>
            <p:ph type="subTitle" idx="1"/>
          </p:nvPr>
        </p:nvSpPr>
        <p:spPr>
          <a:xfrm>
            <a:off x="427984" y="1487856"/>
            <a:ext cx="9419719" cy="4427963"/>
          </a:xfrm>
          <a:prstGeom prst="rect">
            <a:avLst/>
          </a:prstGeom>
          <a:noFill/>
          <a:ln>
            <a:noFill/>
          </a:ln>
        </p:spPr>
        <p:txBody>
          <a:bodyPr spcFirstLastPara="1" wrap="square" lIns="74283" tIns="37131" rIns="74283" bIns="37131" anchor="t" anchorCtr="0">
            <a:normAutofit/>
          </a:bodyPr>
          <a:lstStyle/>
          <a:p>
            <a:pPr marL="0" indent="0" algn="l">
              <a:lnSpc>
                <a:spcPct val="115000"/>
              </a:lnSpc>
              <a:spcBef>
                <a:spcPts val="894"/>
              </a:spcBef>
            </a:pPr>
            <a:r>
              <a:rPr lang="en-US" sz="1788" b="1">
                <a:highlight>
                  <a:srgbClr val="FFFFFF"/>
                </a:highlight>
              </a:rPr>
              <a:t>Definitions</a:t>
            </a:r>
            <a:r>
              <a:rPr lang="en-US" sz="1788">
                <a:highlight>
                  <a:srgbClr val="FFFFFF"/>
                </a:highlight>
              </a:rPr>
              <a:t> include declarations of constant, variable and regular definitions.</a:t>
            </a:r>
            <a:endParaRPr sz="1788">
              <a:highlight>
                <a:srgbClr val="FFFFFF"/>
              </a:highlight>
            </a:endParaRPr>
          </a:p>
          <a:p>
            <a:pPr marL="0" indent="0" algn="l">
              <a:lnSpc>
                <a:spcPct val="115000"/>
              </a:lnSpc>
              <a:spcBef>
                <a:spcPts val="894"/>
              </a:spcBef>
            </a:pPr>
            <a:r>
              <a:rPr lang="en-US" sz="1788" b="1">
                <a:highlight>
                  <a:srgbClr val="FFFFFF"/>
                </a:highlight>
              </a:rPr>
              <a:t>Rules</a:t>
            </a:r>
            <a:r>
              <a:rPr lang="en-US" sz="1788">
                <a:highlight>
                  <a:srgbClr val="FFFFFF"/>
                </a:highlight>
              </a:rPr>
              <a:t> define the statement of form p1 {action1} p2 {action2}....pn {action}.</a:t>
            </a:r>
            <a:endParaRPr sz="1788">
              <a:highlight>
                <a:srgbClr val="FFFFFF"/>
              </a:highlight>
            </a:endParaRPr>
          </a:p>
          <a:p>
            <a:pPr marL="0" indent="0" algn="l">
              <a:lnSpc>
                <a:spcPct val="115000"/>
              </a:lnSpc>
              <a:spcBef>
                <a:spcPts val="894"/>
              </a:spcBef>
            </a:pPr>
            <a:r>
              <a:rPr lang="en-US" sz="1788">
                <a:highlight>
                  <a:srgbClr val="FFFFFF"/>
                </a:highlight>
              </a:rPr>
              <a:t>Where </a:t>
            </a:r>
            <a:r>
              <a:rPr lang="en-US" sz="1788" b="1">
                <a:highlight>
                  <a:srgbClr val="FFFFFF"/>
                </a:highlight>
              </a:rPr>
              <a:t>pi</a:t>
            </a:r>
            <a:r>
              <a:rPr lang="en-US" sz="1788">
                <a:highlight>
                  <a:srgbClr val="FFFFFF"/>
                </a:highlight>
              </a:rPr>
              <a:t> describes the regular expression and </a:t>
            </a:r>
            <a:r>
              <a:rPr lang="en-US" sz="1788" b="1">
                <a:highlight>
                  <a:srgbClr val="FFFFFF"/>
                </a:highlight>
              </a:rPr>
              <a:t>action1</a:t>
            </a:r>
            <a:r>
              <a:rPr lang="en-US" sz="1788">
                <a:highlight>
                  <a:srgbClr val="FFFFFF"/>
                </a:highlight>
              </a:rPr>
              <a:t> describes the actions what action the lexical analyzer should take when pattern pi matches a lexeme.</a:t>
            </a:r>
            <a:endParaRPr sz="1788">
              <a:highlight>
                <a:srgbClr val="FFFFFF"/>
              </a:highlight>
            </a:endParaRPr>
          </a:p>
          <a:p>
            <a:pPr marL="0" indent="0" algn="l">
              <a:lnSpc>
                <a:spcPct val="115000"/>
              </a:lnSpc>
              <a:spcBef>
                <a:spcPts val="894"/>
              </a:spcBef>
            </a:pPr>
            <a:r>
              <a:rPr lang="en-US" sz="1788" b="1">
                <a:highlight>
                  <a:srgbClr val="FFFFFF"/>
                </a:highlight>
              </a:rPr>
              <a:t>User subroutines</a:t>
            </a:r>
            <a:r>
              <a:rPr lang="en-US" sz="1788">
                <a:highlight>
                  <a:srgbClr val="FFFFFF"/>
                </a:highlight>
              </a:rPr>
              <a:t> are auxiliary procedures needed by the actions. The subroutine can be loaded with </a:t>
            </a:r>
            <a:endParaRPr sz="1788">
              <a:highlight>
                <a:srgbClr val="FFFFFF"/>
              </a:highlight>
            </a:endParaRPr>
          </a:p>
          <a:p>
            <a:pPr marL="0" indent="0" algn="l">
              <a:lnSpc>
                <a:spcPct val="115000"/>
              </a:lnSpc>
              <a:spcBef>
                <a:spcPts val="894"/>
              </a:spcBef>
            </a:pPr>
            <a:r>
              <a:rPr lang="en-US" sz="1788">
                <a:highlight>
                  <a:srgbClr val="FFFFFF"/>
                </a:highlight>
              </a:rPr>
              <a:t>the lexical analyzer and compiled separately.</a:t>
            </a:r>
            <a:endParaRPr sz="1788">
              <a:highlight>
                <a:srgbClr val="FFFFFF"/>
              </a:highlight>
            </a:endParaRPr>
          </a:p>
          <a:p>
            <a:pPr marL="0" indent="0" algn="l">
              <a:lnSpc>
                <a:spcPct val="130000"/>
              </a:lnSpc>
              <a:spcBef>
                <a:spcPts val="1138"/>
              </a:spcBef>
              <a:spcAft>
                <a:spcPts val="325"/>
              </a:spcAft>
            </a:pPr>
            <a:endParaRPr sz="1788"/>
          </a:p>
        </p:txBody>
      </p:sp>
      <p:pic>
        <p:nvPicPr>
          <p:cNvPr id="284" name="Google Shape;284;p39"/>
          <p:cNvPicPr preferRelativeResize="0"/>
          <p:nvPr/>
        </p:nvPicPr>
        <p:blipFill rotWithShape="1">
          <a:blip r:embed="rId3">
            <a:alphaModFix/>
          </a:blip>
          <a:srcRect/>
          <a:stretch/>
        </p:blipFill>
        <p:spPr>
          <a:xfrm>
            <a:off x="6619235" y="3677320"/>
            <a:ext cx="3116384" cy="217624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Files created by LEX</a:t>
            </a:r>
            <a:endParaRPr/>
          </a:p>
        </p:txBody>
      </p:sp>
      <p:sp>
        <p:nvSpPr>
          <p:cNvPr id="291" name="Google Shape;291;p40"/>
          <p:cNvSpPr txBox="1">
            <a:spLocks noGrp="1"/>
          </p:cNvSpPr>
          <p:nvPr>
            <p:ph type="subTitle" idx="1"/>
          </p:nvPr>
        </p:nvSpPr>
        <p:spPr>
          <a:xfrm>
            <a:off x="427984" y="1487856"/>
            <a:ext cx="9419719" cy="4427963"/>
          </a:xfrm>
          <a:prstGeom prst="rect">
            <a:avLst/>
          </a:prstGeom>
          <a:noFill/>
          <a:ln>
            <a:noFill/>
          </a:ln>
        </p:spPr>
        <p:txBody>
          <a:bodyPr spcFirstLastPara="1" wrap="square" lIns="74283" tIns="37131" rIns="74283" bIns="37131" anchor="t" anchorCtr="0">
            <a:normAutofit/>
          </a:bodyPr>
          <a:lstStyle/>
          <a:p>
            <a:pPr marL="371475" indent="-299244" algn="l">
              <a:lnSpc>
                <a:spcPct val="150000"/>
              </a:lnSpc>
              <a:spcBef>
                <a:spcPts val="0"/>
              </a:spcBef>
              <a:buSzPts val="2200"/>
              <a:buFont typeface="Times New Roman"/>
              <a:buChar char="●"/>
            </a:pPr>
            <a:r>
              <a:rPr lang="en-US" sz="1788"/>
              <a:t>lex.l is an a input file written in a language which describes the generation of lexical analyzer. The lex compiler transforms lex.l to a C program known as lex.yy.c.</a:t>
            </a:r>
            <a:endParaRPr sz="1788"/>
          </a:p>
          <a:p>
            <a:pPr marL="371475" indent="-299244" algn="l">
              <a:lnSpc>
                <a:spcPct val="150000"/>
              </a:lnSpc>
              <a:spcBef>
                <a:spcPts val="0"/>
              </a:spcBef>
              <a:buSzPts val="2200"/>
              <a:buFont typeface="Times New Roman"/>
              <a:buChar char="●"/>
            </a:pPr>
            <a:r>
              <a:rPr lang="en-US" sz="1788"/>
              <a:t>lex.yy.c is compiled by the C compiler to a file called a.out.</a:t>
            </a:r>
            <a:endParaRPr sz="1788"/>
          </a:p>
          <a:p>
            <a:pPr marL="371475" indent="-299244" algn="l">
              <a:lnSpc>
                <a:spcPct val="150000"/>
              </a:lnSpc>
              <a:spcBef>
                <a:spcPts val="0"/>
              </a:spcBef>
              <a:buSzPts val="2200"/>
              <a:buFont typeface="Times New Roman"/>
              <a:buChar char="●"/>
            </a:pPr>
            <a:r>
              <a:rPr lang="en-US" sz="1788"/>
              <a:t>The output of C compiler is the working lexical analyzer which takes stream of input characters and produces a stream of token</a:t>
            </a:r>
            <a:r>
              <a:rPr lang="en-US" sz="975">
                <a:highlight>
                  <a:srgbClr val="FFFFFF"/>
                </a:highlight>
                <a:latin typeface="Trebuchet MS"/>
                <a:ea typeface="Trebuchet MS"/>
                <a:cs typeface="Trebuchet MS"/>
                <a:sym typeface="Trebuchet MS"/>
              </a:rPr>
              <a:t>s.</a:t>
            </a:r>
            <a:endParaRPr sz="975">
              <a:highlight>
                <a:srgbClr val="FFFFFF"/>
              </a:highlight>
              <a:latin typeface="Trebuchet MS"/>
              <a:ea typeface="Trebuchet MS"/>
              <a:cs typeface="Trebuchet MS"/>
              <a:sym typeface="Trebuchet MS"/>
            </a:endParaRPr>
          </a:p>
          <a:p>
            <a:pPr marL="0" indent="0" algn="l">
              <a:lnSpc>
                <a:spcPct val="115000"/>
              </a:lnSpc>
              <a:spcBef>
                <a:spcPts val="894"/>
              </a:spcBef>
            </a:pPr>
            <a:endParaRPr sz="1788" b="1">
              <a:highlight>
                <a:srgbClr val="FFFFFF"/>
              </a:highlight>
            </a:endParaRPr>
          </a:p>
          <a:p>
            <a:pPr marL="0" indent="0" algn="l">
              <a:lnSpc>
                <a:spcPct val="130000"/>
              </a:lnSpc>
              <a:spcBef>
                <a:spcPts val="1138"/>
              </a:spcBef>
              <a:spcAft>
                <a:spcPts val="325"/>
              </a:spcAft>
            </a:pPr>
            <a:endParaRPr sz="1788"/>
          </a:p>
        </p:txBody>
      </p:sp>
      <p:pic>
        <p:nvPicPr>
          <p:cNvPr id="292" name="Google Shape;292;p40"/>
          <p:cNvPicPr preferRelativeResize="0"/>
          <p:nvPr/>
        </p:nvPicPr>
        <p:blipFill rotWithShape="1">
          <a:blip r:embed="rId3">
            <a:alphaModFix/>
          </a:blip>
          <a:srcRect/>
          <a:stretch/>
        </p:blipFill>
        <p:spPr>
          <a:xfrm>
            <a:off x="2656724" y="3917161"/>
            <a:ext cx="4093964" cy="12924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3200" b="1">
              <a:solidFill>
                <a:schemeClr val="dk2"/>
              </a:solidFill>
              <a:latin typeface="Times New Roman"/>
              <a:ea typeface="Times New Roman"/>
              <a:cs typeface="Times New Roman"/>
              <a:sym typeface="Times New Roman"/>
            </a:endParaRPr>
          </a:p>
        </p:txBody>
      </p:sp>
      <p:pic>
        <p:nvPicPr>
          <p:cNvPr id="149" name="Google Shape;149;p19"/>
          <p:cNvPicPr preferRelativeResize="0">
            <a:picLocks noGrp="1"/>
          </p:cNvPicPr>
          <p:nvPr>
            <p:ph type="body" idx="1"/>
          </p:nvPr>
        </p:nvPicPr>
        <p:blipFill rotWithShape="1">
          <a:blip r:embed="rId3">
            <a:alphaModFix/>
          </a:blip>
          <a:srcRect/>
          <a:stretch/>
        </p:blipFill>
        <p:spPr>
          <a:xfrm>
            <a:off x="1524000" y="131762"/>
            <a:ext cx="6372225" cy="2066925"/>
          </a:xfrm>
          <a:prstGeom prst="rect">
            <a:avLst/>
          </a:prstGeom>
          <a:noFill/>
          <a:ln>
            <a:noFill/>
          </a:ln>
        </p:spPr>
      </p:pic>
      <p:sp>
        <p:nvSpPr>
          <p:cNvPr id="150" name="Google Shape;150;p19"/>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51" name="Google Shape;151;p19"/>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7</a:t>
            </a:fld>
            <a:endParaRPr/>
          </a:p>
        </p:txBody>
      </p:sp>
      <p:pic>
        <p:nvPicPr>
          <p:cNvPr id="152" name="Google Shape;152;p19"/>
          <p:cNvPicPr preferRelativeResize="0"/>
          <p:nvPr/>
        </p:nvPicPr>
        <p:blipFill rotWithShape="1">
          <a:blip r:embed="rId4">
            <a:alphaModFix/>
          </a:blip>
          <a:srcRect/>
          <a:stretch/>
        </p:blipFill>
        <p:spPr>
          <a:xfrm>
            <a:off x="1363662" y="2432050"/>
            <a:ext cx="6600825" cy="2009775"/>
          </a:xfrm>
          <a:prstGeom prst="rect">
            <a:avLst/>
          </a:prstGeom>
          <a:noFill/>
          <a:ln>
            <a:noFill/>
          </a:ln>
        </p:spPr>
      </p:pic>
      <p:pic>
        <p:nvPicPr>
          <p:cNvPr id="153" name="Google Shape;153;p19"/>
          <p:cNvPicPr preferRelativeResize="0"/>
          <p:nvPr/>
        </p:nvPicPr>
        <p:blipFill rotWithShape="1">
          <a:blip r:embed="rId5">
            <a:alphaModFix/>
          </a:blip>
          <a:srcRect/>
          <a:stretch/>
        </p:blipFill>
        <p:spPr>
          <a:xfrm>
            <a:off x="1497012" y="4675187"/>
            <a:ext cx="6334125" cy="19907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1"/>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Files created by LEX</a:t>
            </a:r>
            <a:endParaRPr/>
          </a:p>
        </p:txBody>
      </p:sp>
      <p:sp>
        <p:nvSpPr>
          <p:cNvPr id="299" name="Google Shape;299;p41"/>
          <p:cNvSpPr txBox="1">
            <a:spLocks noGrp="1"/>
          </p:cNvSpPr>
          <p:nvPr>
            <p:ph type="subTitle" idx="1"/>
          </p:nvPr>
        </p:nvSpPr>
        <p:spPr>
          <a:xfrm>
            <a:off x="427984" y="1487856"/>
            <a:ext cx="9419719" cy="4427963"/>
          </a:xfrm>
          <a:prstGeom prst="rect">
            <a:avLst/>
          </a:prstGeom>
          <a:noFill/>
          <a:ln>
            <a:noFill/>
          </a:ln>
        </p:spPr>
        <p:txBody>
          <a:bodyPr spcFirstLastPara="1" wrap="square" lIns="74283" tIns="37131" rIns="74283" bIns="37131" anchor="t" anchorCtr="0">
            <a:normAutofit/>
          </a:bodyPr>
          <a:lstStyle/>
          <a:p>
            <a:pPr marL="371475" indent="-299244" algn="l">
              <a:lnSpc>
                <a:spcPct val="150000"/>
              </a:lnSpc>
              <a:spcBef>
                <a:spcPts val="0"/>
              </a:spcBef>
              <a:buSzPts val="2200"/>
              <a:buFont typeface="Times New Roman"/>
              <a:buChar char="●"/>
            </a:pPr>
            <a:r>
              <a:rPr lang="en-US" sz="1788"/>
              <a:t>lex.l is an a input file written in a language which describes the generation of lexical analyzer. The lex compiler transforms lex.l to a C program known as lex.yy.c.</a:t>
            </a:r>
            <a:endParaRPr sz="1788"/>
          </a:p>
          <a:p>
            <a:pPr marL="371475" indent="-299244" algn="l">
              <a:lnSpc>
                <a:spcPct val="150000"/>
              </a:lnSpc>
              <a:spcBef>
                <a:spcPts val="0"/>
              </a:spcBef>
              <a:buSzPts val="2200"/>
              <a:buFont typeface="Times New Roman"/>
              <a:buChar char="●"/>
            </a:pPr>
            <a:r>
              <a:rPr lang="en-US" sz="1788"/>
              <a:t>lex.yy.c is compiled by the C compiler to a file called a.out.</a:t>
            </a:r>
            <a:endParaRPr sz="1788"/>
          </a:p>
          <a:p>
            <a:pPr marL="371475" indent="-299244" algn="l">
              <a:lnSpc>
                <a:spcPct val="150000"/>
              </a:lnSpc>
              <a:spcBef>
                <a:spcPts val="0"/>
              </a:spcBef>
              <a:buSzPts val="2200"/>
              <a:buFont typeface="Times New Roman"/>
              <a:buChar char="●"/>
            </a:pPr>
            <a:r>
              <a:rPr lang="en-US" sz="1788"/>
              <a:t>The output of C compiler is the working lexical analyzer which takes stream of input characters and produces a stream of token</a:t>
            </a:r>
            <a:r>
              <a:rPr lang="en-US" sz="975">
                <a:highlight>
                  <a:srgbClr val="FFFFFF"/>
                </a:highlight>
                <a:latin typeface="Trebuchet MS"/>
                <a:ea typeface="Trebuchet MS"/>
                <a:cs typeface="Trebuchet MS"/>
                <a:sym typeface="Trebuchet MS"/>
              </a:rPr>
              <a:t>s.</a:t>
            </a:r>
            <a:endParaRPr sz="975">
              <a:highlight>
                <a:srgbClr val="FFFFFF"/>
              </a:highlight>
              <a:latin typeface="Trebuchet MS"/>
              <a:ea typeface="Trebuchet MS"/>
              <a:cs typeface="Trebuchet MS"/>
              <a:sym typeface="Trebuchet MS"/>
            </a:endParaRPr>
          </a:p>
          <a:p>
            <a:pPr marL="0" indent="0" algn="l">
              <a:lnSpc>
                <a:spcPct val="115000"/>
              </a:lnSpc>
              <a:spcBef>
                <a:spcPts val="894"/>
              </a:spcBef>
            </a:pPr>
            <a:endParaRPr sz="1788" b="1">
              <a:highlight>
                <a:srgbClr val="FFFFFF"/>
              </a:highlight>
            </a:endParaRPr>
          </a:p>
          <a:p>
            <a:pPr marL="0" indent="0" algn="l">
              <a:lnSpc>
                <a:spcPct val="130000"/>
              </a:lnSpc>
              <a:spcBef>
                <a:spcPts val="1138"/>
              </a:spcBef>
              <a:spcAft>
                <a:spcPts val="325"/>
              </a:spcAft>
            </a:pPr>
            <a:endParaRPr sz="1788"/>
          </a:p>
        </p:txBody>
      </p:sp>
      <p:pic>
        <p:nvPicPr>
          <p:cNvPr id="300" name="Google Shape;300;p41"/>
          <p:cNvPicPr preferRelativeResize="0"/>
          <p:nvPr/>
        </p:nvPicPr>
        <p:blipFill rotWithShape="1">
          <a:blip r:embed="rId3">
            <a:alphaModFix/>
          </a:blip>
          <a:srcRect/>
          <a:stretch/>
        </p:blipFill>
        <p:spPr>
          <a:xfrm>
            <a:off x="2656724" y="3917161"/>
            <a:ext cx="4093964" cy="129242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Variable</a:t>
            </a:r>
            <a:endParaRPr/>
          </a:p>
        </p:txBody>
      </p:sp>
      <p:sp>
        <p:nvSpPr>
          <p:cNvPr id="307" name="Google Shape;307;p42"/>
          <p:cNvSpPr txBox="1">
            <a:spLocks noGrp="1"/>
          </p:cNvSpPr>
          <p:nvPr>
            <p:ph type="subTitle" idx="1"/>
          </p:nvPr>
        </p:nvSpPr>
        <p:spPr>
          <a:xfrm>
            <a:off x="427985" y="1487856"/>
            <a:ext cx="4471106" cy="4427963"/>
          </a:xfrm>
          <a:prstGeom prst="rect">
            <a:avLst/>
          </a:prstGeom>
          <a:noFill/>
          <a:ln>
            <a:noFill/>
          </a:ln>
        </p:spPr>
        <p:txBody>
          <a:bodyPr spcFirstLastPara="1" wrap="square" lIns="74283" tIns="37131" rIns="74283" bIns="37131" anchor="t" anchorCtr="0">
            <a:normAutofit/>
          </a:bodyPr>
          <a:lstStyle/>
          <a:p>
            <a:pPr marL="371475" indent="-299244" algn="l">
              <a:lnSpc>
                <a:spcPct val="150000"/>
              </a:lnSpc>
              <a:spcBef>
                <a:spcPts val="0"/>
              </a:spcBef>
              <a:buSzPts val="2200"/>
              <a:buFont typeface="Times New Roman"/>
              <a:buChar char="●"/>
            </a:pPr>
            <a:r>
              <a:rPr lang="en-US" sz="1788" b="1"/>
              <a:t>yyin </a:t>
            </a:r>
            <a:r>
              <a:rPr lang="en-US" sz="1788"/>
              <a:t>is a variable of the type FILE* and points to the input file. yyin is defined by LEX automatically. If the programmer assigns an input file to yyin in the auxiliary functions section, then yyin is set to point to that file. Otherwise LEX assigns yyin to stdin(console input).</a:t>
            </a:r>
            <a:endParaRPr sz="934">
              <a:solidFill>
                <a:srgbClr val="333333"/>
              </a:solidFill>
              <a:latin typeface="Arial"/>
              <a:ea typeface="Arial"/>
              <a:cs typeface="Arial"/>
              <a:sym typeface="Arial"/>
            </a:endParaRPr>
          </a:p>
          <a:p>
            <a:pPr marL="0" indent="0" algn="l">
              <a:lnSpc>
                <a:spcPct val="150000"/>
              </a:lnSpc>
              <a:spcBef>
                <a:spcPts val="0"/>
              </a:spcBef>
            </a:pPr>
            <a:endParaRPr sz="934">
              <a:solidFill>
                <a:srgbClr val="333333"/>
              </a:solidFill>
              <a:latin typeface="Arial"/>
              <a:ea typeface="Arial"/>
              <a:cs typeface="Arial"/>
              <a:sym typeface="Arial"/>
            </a:endParaRPr>
          </a:p>
          <a:p>
            <a:pPr marL="0" indent="0" algn="l">
              <a:lnSpc>
                <a:spcPct val="115000"/>
              </a:lnSpc>
              <a:spcBef>
                <a:spcPts val="894"/>
              </a:spcBef>
            </a:pPr>
            <a:endParaRPr sz="1788" b="1">
              <a:highlight>
                <a:srgbClr val="FFFFFF"/>
              </a:highlight>
            </a:endParaRPr>
          </a:p>
          <a:p>
            <a:pPr marL="0" indent="0" algn="l">
              <a:lnSpc>
                <a:spcPct val="130000"/>
              </a:lnSpc>
              <a:spcBef>
                <a:spcPts val="1138"/>
              </a:spcBef>
              <a:spcAft>
                <a:spcPts val="325"/>
              </a:spcAft>
            </a:pPr>
            <a:endParaRPr sz="1788"/>
          </a:p>
        </p:txBody>
      </p:sp>
      <p:pic>
        <p:nvPicPr>
          <p:cNvPr id="308" name="Google Shape;308;p42"/>
          <p:cNvPicPr preferRelativeResize="0"/>
          <p:nvPr/>
        </p:nvPicPr>
        <p:blipFill rotWithShape="1">
          <a:blip r:embed="rId3">
            <a:alphaModFix/>
          </a:blip>
          <a:srcRect/>
          <a:stretch/>
        </p:blipFill>
        <p:spPr>
          <a:xfrm>
            <a:off x="5204815" y="1487856"/>
            <a:ext cx="4231642" cy="472720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3"/>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Variable</a:t>
            </a:r>
            <a:endParaRPr/>
          </a:p>
        </p:txBody>
      </p:sp>
      <p:sp>
        <p:nvSpPr>
          <p:cNvPr id="315" name="Google Shape;315;p43"/>
          <p:cNvSpPr txBox="1">
            <a:spLocks noGrp="1"/>
          </p:cNvSpPr>
          <p:nvPr>
            <p:ph type="subTitle" idx="1"/>
          </p:nvPr>
        </p:nvSpPr>
        <p:spPr>
          <a:xfrm>
            <a:off x="427985" y="1487856"/>
            <a:ext cx="4471106" cy="4427963"/>
          </a:xfrm>
          <a:prstGeom prst="rect">
            <a:avLst/>
          </a:prstGeom>
          <a:noFill/>
          <a:ln>
            <a:noFill/>
          </a:ln>
        </p:spPr>
        <p:txBody>
          <a:bodyPr spcFirstLastPara="1" wrap="square" lIns="74283" tIns="37131" rIns="74283" bIns="37131" anchor="t" anchorCtr="0">
            <a:normAutofit/>
          </a:bodyPr>
          <a:lstStyle/>
          <a:p>
            <a:pPr marL="371475" indent="-290730" algn="l">
              <a:lnSpc>
                <a:spcPct val="150000"/>
              </a:lnSpc>
              <a:spcBef>
                <a:spcPts val="0"/>
              </a:spcBef>
              <a:buSzPct val="100000"/>
              <a:buFont typeface="Times New Roman"/>
              <a:buChar char="●"/>
            </a:pPr>
            <a:r>
              <a:rPr lang="en-US" sz="1788"/>
              <a:t>yytext is of type char* and it contains the lexeme currently found. A lexeme is a sequence of characters in the input stream that matches some pattern in the Rules Section. Each invocation of the function yylex() results in yytext carrying a pointer to the lexeme found in the input stream by yylex(). The value of yytext will be overwritten after the next yylex() invocation.</a:t>
            </a:r>
            <a:endParaRPr sz="1788"/>
          </a:p>
          <a:p>
            <a:pPr marL="0" indent="0" algn="l">
              <a:lnSpc>
                <a:spcPct val="150000"/>
              </a:lnSpc>
              <a:spcBef>
                <a:spcPts val="0"/>
              </a:spcBef>
              <a:buSzPct val="225616"/>
            </a:pPr>
            <a:endParaRPr sz="934">
              <a:solidFill>
                <a:srgbClr val="333333"/>
              </a:solidFill>
              <a:latin typeface="Arial"/>
              <a:ea typeface="Arial"/>
              <a:cs typeface="Arial"/>
              <a:sym typeface="Arial"/>
            </a:endParaRPr>
          </a:p>
          <a:p>
            <a:pPr marL="0" indent="0" algn="l">
              <a:lnSpc>
                <a:spcPct val="115000"/>
              </a:lnSpc>
              <a:spcBef>
                <a:spcPts val="894"/>
              </a:spcBef>
              <a:buSzPct val="117936"/>
            </a:pPr>
            <a:endParaRPr sz="1788" b="1">
              <a:highlight>
                <a:srgbClr val="FFFFFF"/>
              </a:highlight>
            </a:endParaRPr>
          </a:p>
          <a:p>
            <a:pPr marL="0" indent="0" algn="l">
              <a:lnSpc>
                <a:spcPct val="130000"/>
              </a:lnSpc>
              <a:spcBef>
                <a:spcPts val="1138"/>
              </a:spcBef>
              <a:spcAft>
                <a:spcPts val="325"/>
              </a:spcAft>
              <a:buSzPct val="117936"/>
            </a:pPr>
            <a:endParaRPr sz="1788"/>
          </a:p>
        </p:txBody>
      </p:sp>
      <p:pic>
        <p:nvPicPr>
          <p:cNvPr id="316" name="Google Shape;316;p43"/>
          <p:cNvPicPr preferRelativeResize="0"/>
          <p:nvPr/>
        </p:nvPicPr>
        <p:blipFill rotWithShape="1">
          <a:blip r:embed="rId3">
            <a:alphaModFix/>
          </a:blip>
          <a:srcRect/>
          <a:stretch/>
        </p:blipFill>
        <p:spPr>
          <a:xfrm>
            <a:off x="4986252" y="1325681"/>
            <a:ext cx="4524995" cy="4889381"/>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4"/>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Variable</a:t>
            </a:r>
            <a:endParaRPr/>
          </a:p>
        </p:txBody>
      </p:sp>
      <p:sp>
        <p:nvSpPr>
          <p:cNvPr id="323" name="Google Shape;323;p44"/>
          <p:cNvSpPr txBox="1">
            <a:spLocks noGrp="1"/>
          </p:cNvSpPr>
          <p:nvPr>
            <p:ph type="subTitle" idx="1"/>
          </p:nvPr>
        </p:nvSpPr>
        <p:spPr>
          <a:xfrm>
            <a:off x="427985" y="1487856"/>
            <a:ext cx="4471106" cy="4427963"/>
          </a:xfrm>
          <a:prstGeom prst="rect">
            <a:avLst/>
          </a:prstGeom>
          <a:noFill/>
          <a:ln>
            <a:noFill/>
          </a:ln>
        </p:spPr>
        <p:txBody>
          <a:bodyPr spcFirstLastPara="1" wrap="square" lIns="74283" tIns="37131" rIns="74283" bIns="37131" anchor="t" anchorCtr="0">
            <a:normAutofit/>
          </a:bodyPr>
          <a:lstStyle/>
          <a:p>
            <a:pPr marL="371475" indent="-299244" algn="l">
              <a:lnSpc>
                <a:spcPct val="115000"/>
              </a:lnSpc>
              <a:spcBef>
                <a:spcPts val="0"/>
              </a:spcBef>
              <a:buSzPts val="2200"/>
              <a:buFont typeface="Times New Roman"/>
              <a:buChar char="●"/>
            </a:pPr>
            <a:r>
              <a:rPr lang="en-US" sz="1788"/>
              <a:t>yyleng is a variable of the type int and it stores the length of the lexeme pointed to by yytext.</a:t>
            </a:r>
            <a:endParaRPr sz="1788"/>
          </a:p>
          <a:p>
            <a:pPr marL="0" indent="0" algn="l">
              <a:lnSpc>
                <a:spcPct val="115000"/>
              </a:lnSpc>
              <a:spcBef>
                <a:spcPts val="975"/>
              </a:spcBef>
            </a:pPr>
            <a:endParaRPr sz="1788"/>
          </a:p>
          <a:p>
            <a:pPr marL="0" indent="0" algn="l">
              <a:lnSpc>
                <a:spcPct val="150000"/>
              </a:lnSpc>
              <a:spcBef>
                <a:spcPts val="0"/>
              </a:spcBef>
            </a:pPr>
            <a:endParaRPr sz="934">
              <a:solidFill>
                <a:srgbClr val="333333"/>
              </a:solidFill>
              <a:latin typeface="Arial"/>
              <a:ea typeface="Arial"/>
              <a:cs typeface="Arial"/>
              <a:sym typeface="Arial"/>
            </a:endParaRPr>
          </a:p>
          <a:p>
            <a:pPr marL="0" indent="0" algn="l">
              <a:lnSpc>
                <a:spcPct val="115000"/>
              </a:lnSpc>
              <a:spcBef>
                <a:spcPts val="894"/>
              </a:spcBef>
            </a:pPr>
            <a:endParaRPr sz="1788" b="1">
              <a:highlight>
                <a:srgbClr val="FFFFFF"/>
              </a:highlight>
            </a:endParaRPr>
          </a:p>
          <a:p>
            <a:pPr marL="0" indent="0" algn="l">
              <a:lnSpc>
                <a:spcPct val="130000"/>
              </a:lnSpc>
              <a:spcBef>
                <a:spcPts val="1138"/>
              </a:spcBef>
              <a:spcAft>
                <a:spcPts val="325"/>
              </a:spcAft>
            </a:pPr>
            <a:endParaRPr sz="1788"/>
          </a:p>
        </p:txBody>
      </p:sp>
      <p:pic>
        <p:nvPicPr>
          <p:cNvPr id="324" name="Google Shape;324;p44"/>
          <p:cNvPicPr preferRelativeResize="0"/>
          <p:nvPr/>
        </p:nvPicPr>
        <p:blipFill rotWithShape="1">
          <a:blip r:embed="rId3">
            <a:alphaModFix/>
          </a:blip>
          <a:srcRect/>
          <a:stretch/>
        </p:blipFill>
        <p:spPr>
          <a:xfrm>
            <a:off x="1158585" y="2687289"/>
            <a:ext cx="4471106" cy="155987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5"/>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Functions</a:t>
            </a:r>
            <a:endParaRPr/>
          </a:p>
        </p:txBody>
      </p:sp>
      <p:sp>
        <p:nvSpPr>
          <p:cNvPr id="331" name="Google Shape;331;p45"/>
          <p:cNvSpPr txBox="1">
            <a:spLocks noGrp="1"/>
          </p:cNvSpPr>
          <p:nvPr>
            <p:ph type="subTitle" idx="1"/>
          </p:nvPr>
        </p:nvSpPr>
        <p:spPr>
          <a:xfrm>
            <a:off x="253480" y="1487856"/>
            <a:ext cx="5941894" cy="4727288"/>
          </a:xfrm>
          <a:prstGeom prst="rect">
            <a:avLst/>
          </a:prstGeom>
          <a:noFill/>
          <a:ln>
            <a:noFill/>
          </a:ln>
        </p:spPr>
        <p:txBody>
          <a:bodyPr spcFirstLastPara="1" wrap="square" lIns="74283" tIns="37131" rIns="74283" bIns="37131" anchor="t" anchorCtr="0">
            <a:normAutofit fontScale="92500" lnSpcReduction="20000"/>
          </a:bodyPr>
          <a:lstStyle/>
          <a:p>
            <a:pPr marL="371475" indent="-297696" algn="l">
              <a:lnSpc>
                <a:spcPct val="115000"/>
              </a:lnSpc>
              <a:spcBef>
                <a:spcPts val="0"/>
              </a:spcBef>
              <a:buSzPct val="100000"/>
              <a:buFont typeface="Times New Roman"/>
              <a:buChar char="●"/>
            </a:pPr>
            <a:r>
              <a:rPr lang="en-US" sz="2275"/>
              <a:t>ylex() is a function of return type int. LEX automatically defines yylex() in lex.yy.c but does not call it. </a:t>
            </a:r>
            <a:endParaRPr sz="2275"/>
          </a:p>
          <a:p>
            <a:pPr marL="371475" indent="-297696" algn="l">
              <a:lnSpc>
                <a:spcPct val="115000"/>
              </a:lnSpc>
              <a:spcBef>
                <a:spcPts val="0"/>
              </a:spcBef>
              <a:buSzPct val="100000"/>
              <a:buFont typeface="Times New Roman"/>
              <a:buChar char="●"/>
            </a:pPr>
            <a:r>
              <a:rPr lang="en-US" sz="2275"/>
              <a:t>The programmer must call yylex() in the Auxiliary functions section of the LEX program. </a:t>
            </a:r>
            <a:endParaRPr sz="2275"/>
          </a:p>
          <a:p>
            <a:pPr marL="371475" indent="-297696" algn="l">
              <a:lnSpc>
                <a:spcPct val="115000"/>
              </a:lnSpc>
              <a:spcBef>
                <a:spcPts val="0"/>
              </a:spcBef>
              <a:buSzPct val="100000"/>
              <a:buFont typeface="Times New Roman"/>
              <a:buChar char="●"/>
            </a:pPr>
            <a:r>
              <a:rPr lang="en-US" sz="2275"/>
              <a:t>LEX generates code for the definition of yylex() according to the rules specified in the Rules section.</a:t>
            </a:r>
            <a:endParaRPr sz="2275"/>
          </a:p>
          <a:p>
            <a:pPr marL="371475" indent="-297696" algn="l">
              <a:lnSpc>
                <a:spcPct val="115000"/>
              </a:lnSpc>
              <a:spcBef>
                <a:spcPts val="0"/>
              </a:spcBef>
              <a:buClr>
                <a:srgbClr val="333333"/>
              </a:buClr>
              <a:buSzPct val="100000"/>
              <a:buFont typeface="Arial"/>
              <a:buChar char="●"/>
            </a:pPr>
            <a:r>
              <a:rPr lang="en-US" sz="2275"/>
              <a:t>When yylex() is invoked, it reads the input as pointed to by yyin and scans through the input looking for a matching pattern. </a:t>
            </a:r>
            <a:endParaRPr sz="2275"/>
          </a:p>
          <a:p>
            <a:pPr marL="371475" indent="-297696" algn="l">
              <a:lnSpc>
                <a:spcPct val="115000"/>
              </a:lnSpc>
              <a:spcBef>
                <a:spcPts val="0"/>
              </a:spcBef>
              <a:buClr>
                <a:srgbClr val="333333"/>
              </a:buClr>
              <a:buSzPct val="100000"/>
              <a:buFont typeface="Arial"/>
              <a:buChar char="●"/>
            </a:pPr>
            <a:r>
              <a:rPr lang="en-US" sz="2275"/>
              <a:t>When the input or a part of the input matches one of the given patterns, yylex() executes the corresponding action associated with the pattern as specified in the Rules sectio</a:t>
            </a:r>
            <a:r>
              <a:rPr lang="en-US" sz="2275">
                <a:solidFill>
                  <a:srgbClr val="333333"/>
                </a:solidFill>
                <a:latin typeface="Arial"/>
                <a:ea typeface="Arial"/>
                <a:cs typeface="Arial"/>
                <a:sym typeface="Arial"/>
              </a:rPr>
              <a:t>n. </a:t>
            </a:r>
            <a:endParaRPr sz="2275"/>
          </a:p>
          <a:p>
            <a:pPr marL="371475" indent="0" algn="l">
              <a:lnSpc>
                <a:spcPct val="115000"/>
              </a:lnSpc>
              <a:spcBef>
                <a:spcPts val="975"/>
              </a:spcBef>
              <a:buSzPct val="140762"/>
            </a:pPr>
            <a:endParaRPr sz="1788"/>
          </a:p>
          <a:p>
            <a:pPr marL="0" indent="0" algn="l">
              <a:lnSpc>
                <a:spcPct val="115000"/>
              </a:lnSpc>
              <a:spcBef>
                <a:spcPts val="975"/>
              </a:spcBef>
              <a:buSzPct val="140762"/>
            </a:pPr>
            <a:endParaRPr sz="1788"/>
          </a:p>
          <a:p>
            <a:pPr marL="0" indent="0" algn="l">
              <a:lnSpc>
                <a:spcPct val="150000"/>
              </a:lnSpc>
              <a:spcBef>
                <a:spcPts val="0"/>
              </a:spcBef>
              <a:buSzPct val="269284"/>
            </a:pPr>
            <a:endParaRPr sz="934">
              <a:solidFill>
                <a:srgbClr val="333333"/>
              </a:solidFill>
              <a:latin typeface="Arial"/>
              <a:ea typeface="Arial"/>
              <a:cs typeface="Arial"/>
              <a:sym typeface="Arial"/>
            </a:endParaRPr>
          </a:p>
          <a:p>
            <a:pPr marL="0" indent="0" algn="l">
              <a:lnSpc>
                <a:spcPct val="115000"/>
              </a:lnSpc>
              <a:spcBef>
                <a:spcPts val="894"/>
              </a:spcBef>
              <a:buSzPct val="140762"/>
            </a:pPr>
            <a:endParaRPr sz="1788" b="1">
              <a:highlight>
                <a:srgbClr val="FFFFFF"/>
              </a:highlight>
            </a:endParaRPr>
          </a:p>
          <a:p>
            <a:pPr marL="0" indent="0" algn="l">
              <a:lnSpc>
                <a:spcPct val="130000"/>
              </a:lnSpc>
              <a:spcBef>
                <a:spcPts val="1138"/>
              </a:spcBef>
              <a:spcAft>
                <a:spcPts val="325"/>
              </a:spcAft>
              <a:buSzPct val="140762"/>
            </a:pPr>
            <a:endParaRPr sz="1788"/>
          </a:p>
        </p:txBody>
      </p:sp>
      <p:pic>
        <p:nvPicPr>
          <p:cNvPr id="332" name="Google Shape;332;p45"/>
          <p:cNvPicPr preferRelativeResize="0"/>
          <p:nvPr/>
        </p:nvPicPr>
        <p:blipFill rotWithShape="1">
          <a:blip r:embed="rId3">
            <a:alphaModFix/>
          </a:blip>
          <a:srcRect/>
          <a:stretch/>
        </p:blipFill>
        <p:spPr>
          <a:xfrm>
            <a:off x="6507049" y="1487856"/>
            <a:ext cx="3515302" cy="42285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6"/>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LEX Functions</a:t>
            </a:r>
            <a:endParaRPr/>
          </a:p>
        </p:txBody>
      </p:sp>
      <p:sp>
        <p:nvSpPr>
          <p:cNvPr id="339" name="Google Shape;339;p46"/>
          <p:cNvSpPr txBox="1">
            <a:spLocks noGrp="1"/>
          </p:cNvSpPr>
          <p:nvPr>
            <p:ph type="subTitle" idx="1"/>
          </p:nvPr>
        </p:nvSpPr>
        <p:spPr>
          <a:xfrm>
            <a:off x="253480" y="1487856"/>
            <a:ext cx="5941894" cy="4727288"/>
          </a:xfrm>
          <a:prstGeom prst="rect">
            <a:avLst/>
          </a:prstGeom>
          <a:noFill/>
          <a:ln>
            <a:noFill/>
          </a:ln>
        </p:spPr>
        <p:txBody>
          <a:bodyPr spcFirstLastPara="1" wrap="square" lIns="74283" tIns="37131" rIns="74283" bIns="37131" anchor="t" anchorCtr="0">
            <a:normAutofit fontScale="77500" lnSpcReduction="20000"/>
          </a:bodyPr>
          <a:lstStyle/>
          <a:p>
            <a:pPr marL="371475" indent="-285725" algn="l">
              <a:lnSpc>
                <a:spcPct val="115000"/>
              </a:lnSpc>
              <a:spcBef>
                <a:spcPts val="0"/>
              </a:spcBef>
              <a:buClr>
                <a:srgbClr val="333333"/>
              </a:buClr>
              <a:buSzPct val="100000"/>
              <a:buFont typeface="Arial"/>
              <a:buChar char="●"/>
            </a:pPr>
            <a:r>
              <a:rPr lang="en-US" sz="2519"/>
              <a:t>LEX declares the function yywrap() of return-type int in the file lex.yy.c . </a:t>
            </a:r>
            <a:endParaRPr sz="2519"/>
          </a:p>
          <a:p>
            <a:pPr marL="371475" indent="-285725" algn="l">
              <a:lnSpc>
                <a:spcPct val="115000"/>
              </a:lnSpc>
              <a:spcBef>
                <a:spcPts val="0"/>
              </a:spcBef>
              <a:buClr>
                <a:srgbClr val="333333"/>
              </a:buClr>
              <a:buSzPct val="100000"/>
              <a:buFont typeface="Arial"/>
              <a:buChar char="●"/>
            </a:pPr>
            <a:r>
              <a:rPr lang="en-US" sz="2519"/>
              <a:t>LEX does not provide any definition for yywrap(). yylex() makes a call to yywrap() when it encounters the end of input. </a:t>
            </a:r>
            <a:endParaRPr sz="2519"/>
          </a:p>
          <a:p>
            <a:pPr marL="371475" indent="-285725" algn="l">
              <a:lnSpc>
                <a:spcPct val="115000"/>
              </a:lnSpc>
              <a:spcBef>
                <a:spcPts val="0"/>
              </a:spcBef>
              <a:buClr>
                <a:srgbClr val="333333"/>
              </a:buClr>
              <a:buSzPct val="100000"/>
              <a:buFont typeface="Arial"/>
              <a:buChar char="●"/>
            </a:pPr>
            <a:r>
              <a:rPr lang="en-US" sz="2519"/>
              <a:t>If yywrap() returns zero (indicating false) yylex() assumes there is more input and it continues scanning from the location pointed to by yyin. </a:t>
            </a:r>
            <a:endParaRPr sz="2519"/>
          </a:p>
          <a:p>
            <a:pPr marL="371475" indent="-285725" algn="l">
              <a:lnSpc>
                <a:spcPct val="115000"/>
              </a:lnSpc>
              <a:spcBef>
                <a:spcPts val="0"/>
              </a:spcBef>
              <a:buClr>
                <a:srgbClr val="333333"/>
              </a:buClr>
              <a:buSzPct val="100000"/>
              <a:buFont typeface="Arial"/>
              <a:buChar char="●"/>
            </a:pPr>
            <a:r>
              <a:rPr lang="en-US" sz="2519"/>
              <a:t>If yywrap() returns a non-zero value (indicating true), yylex() terminates the scanning process and returns 0 (i.e. “wraps up”).</a:t>
            </a:r>
            <a:endParaRPr sz="2519"/>
          </a:p>
          <a:p>
            <a:pPr marL="371475" indent="-285725" algn="l">
              <a:lnSpc>
                <a:spcPct val="115000"/>
              </a:lnSpc>
              <a:spcBef>
                <a:spcPts val="0"/>
              </a:spcBef>
              <a:buClr>
                <a:srgbClr val="333333"/>
              </a:buClr>
              <a:buSzPct val="100000"/>
              <a:buFont typeface="Arial"/>
              <a:buChar char="●"/>
            </a:pPr>
            <a:r>
              <a:rPr lang="en-US" sz="2519"/>
              <a:t>If the programmer wishes to scan more than one input file using the generated lexical analyzer, it can be simply done by setting yyin to a new input file in yywrap() and return 0.</a:t>
            </a:r>
            <a:endParaRPr sz="2519"/>
          </a:p>
          <a:p>
            <a:pPr marL="371475" indent="0" algn="l">
              <a:lnSpc>
                <a:spcPct val="115000"/>
              </a:lnSpc>
              <a:spcBef>
                <a:spcPts val="975"/>
              </a:spcBef>
              <a:buSzPct val="174545"/>
            </a:pPr>
            <a:endParaRPr sz="1788"/>
          </a:p>
          <a:p>
            <a:pPr marL="0" indent="0" algn="l">
              <a:lnSpc>
                <a:spcPct val="115000"/>
              </a:lnSpc>
              <a:spcBef>
                <a:spcPts val="975"/>
              </a:spcBef>
              <a:buSzPct val="174545"/>
            </a:pPr>
            <a:endParaRPr sz="1788"/>
          </a:p>
          <a:p>
            <a:pPr marL="0" indent="0" algn="l">
              <a:lnSpc>
                <a:spcPct val="150000"/>
              </a:lnSpc>
              <a:spcBef>
                <a:spcPts val="0"/>
              </a:spcBef>
              <a:buSzPct val="333913"/>
            </a:pPr>
            <a:endParaRPr sz="934">
              <a:solidFill>
                <a:srgbClr val="333333"/>
              </a:solidFill>
              <a:latin typeface="Arial"/>
              <a:ea typeface="Arial"/>
              <a:cs typeface="Arial"/>
              <a:sym typeface="Arial"/>
            </a:endParaRPr>
          </a:p>
          <a:p>
            <a:pPr marL="0" indent="0" algn="l">
              <a:lnSpc>
                <a:spcPct val="115000"/>
              </a:lnSpc>
              <a:spcBef>
                <a:spcPts val="894"/>
              </a:spcBef>
              <a:buSzPct val="174545"/>
            </a:pPr>
            <a:endParaRPr sz="1788" b="1">
              <a:highlight>
                <a:srgbClr val="FFFFFF"/>
              </a:highlight>
            </a:endParaRPr>
          </a:p>
          <a:p>
            <a:pPr marL="0" indent="0" algn="l">
              <a:lnSpc>
                <a:spcPct val="130000"/>
              </a:lnSpc>
              <a:spcBef>
                <a:spcPts val="1138"/>
              </a:spcBef>
              <a:spcAft>
                <a:spcPts val="325"/>
              </a:spcAft>
              <a:buSzPct val="174545"/>
            </a:pPr>
            <a:endParaRPr sz="1788"/>
          </a:p>
        </p:txBody>
      </p:sp>
      <p:pic>
        <p:nvPicPr>
          <p:cNvPr id="340" name="Google Shape;340;p46"/>
          <p:cNvPicPr preferRelativeResize="0"/>
          <p:nvPr/>
        </p:nvPicPr>
        <p:blipFill rotWithShape="1">
          <a:blip r:embed="rId3">
            <a:alphaModFix/>
          </a:blip>
          <a:srcRect/>
          <a:stretch/>
        </p:blipFill>
        <p:spPr>
          <a:xfrm>
            <a:off x="6058284" y="1500207"/>
            <a:ext cx="3727222" cy="417883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7"/>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Disambiguation</a:t>
            </a:r>
            <a:endParaRPr/>
          </a:p>
        </p:txBody>
      </p:sp>
      <p:sp>
        <p:nvSpPr>
          <p:cNvPr id="347" name="Google Shape;347;p47"/>
          <p:cNvSpPr txBox="1">
            <a:spLocks noGrp="1"/>
          </p:cNvSpPr>
          <p:nvPr>
            <p:ph type="subTitle" idx="1"/>
          </p:nvPr>
        </p:nvSpPr>
        <p:spPr>
          <a:xfrm>
            <a:off x="253480" y="1487856"/>
            <a:ext cx="8933681" cy="4727288"/>
          </a:xfrm>
          <a:prstGeom prst="rect">
            <a:avLst/>
          </a:prstGeom>
          <a:noFill/>
          <a:ln>
            <a:noFill/>
          </a:ln>
        </p:spPr>
        <p:txBody>
          <a:bodyPr spcFirstLastPara="1" wrap="square" lIns="74283" tIns="37131" rIns="74283" bIns="37131" anchor="t" anchorCtr="0">
            <a:normAutofit/>
          </a:bodyPr>
          <a:lstStyle/>
          <a:p>
            <a:pPr marL="371475" indent="-299244" algn="l">
              <a:lnSpc>
                <a:spcPct val="150000"/>
              </a:lnSpc>
              <a:spcBef>
                <a:spcPts val="0"/>
              </a:spcBef>
              <a:buSzPts val="2200"/>
              <a:buFont typeface="Times New Roman"/>
              <a:buChar char="●"/>
            </a:pPr>
            <a:r>
              <a:rPr lang="en-US" sz="1788"/>
              <a:t>yylex() uses two important disambiguation rules in selecting the right action to execute in case there is more than one pattern that matches a string in the given input:</a:t>
            </a:r>
            <a:endParaRPr sz="1788"/>
          </a:p>
          <a:p>
            <a:pPr marL="371475" indent="0" algn="l">
              <a:lnSpc>
                <a:spcPct val="150000"/>
              </a:lnSpc>
              <a:spcBef>
                <a:spcPts val="0"/>
              </a:spcBef>
            </a:pPr>
            <a:endParaRPr sz="1788"/>
          </a:p>
          <a:p>
            <a:pPr marL="371475" indent="0" algn="l">
              <a:lnSpc>
                <a:spcPct val="150000"/>
              </a:lnSpc>
              <a:spcBef>
                <a:spcPts val="0"/>
              </a:spcBef>
            </a:pPr>
            <a:r>
              <a:rPr lang="en-US" sz="1788"/>
              <a:t>1. Choose the first match.</a:t>
            </a:r>
            <a:endParaRPr sz="1788"/>
          </a:p>
          <a:p>
            <a:pPr marL="371475" indent="0" algn="l">
              <a:lnSpc>
                <a:spcPct val="150000"/>
              </a:lnSpc>
              <a:spcBef>
                <a:spcPts val="0"/>
              </a:spcBef>
            </a:pPr>
            <a:r>
              <a:rPr lang="en-US" sz="1788"/>
              <a:t>2. "Longest match" is preferred</a:t>
            </a:r>
            <a:endParaRPr sz="1828" b="1">
              <a:solidFill>
                <a:srgbClr val="555555"/>
              </a:solidFill>
              <a:latin typeface="Arial"/>
              <a:ea typeface="Arial"/>
              <a:cs typeface="Arial"/>
              <a:sym typeface="Arial"/>
            </a:endParaRPr>
          </a:p>
          <a:p>
            <a:pPr marL="371475" indent="0" algn="l">
              <a:lnSpc>
                <a:spcPct val="115000"/>
              </a:lnSpc>
              <a:spcBef>
                <a:spcPts val="0"/>
              </a:spcBef>
            </a:pPr>
            <a:endParaRPr sz="2519"/>
          </a:p>
          <a:p>
            <a:pPr marL="371475" indent="0" algn="l">
              <a:lnSpc>
                <a:spcPct val="115000"/>
              </a:lnSpc>
              <a:spcBef>
                <a:spcPts val="975"/>
              </a:spcBef>
            </a:pPr>
            <a:endParaRPr sz="1788"/>
          </a:p>
          <a:p>
            <a:pPr marL="0" indent="0" algn="l">
              <a:lnSpc>
                <a:spcPct val="115000"/>
              </a:lnSpc>
              <a:spcBef>
                <a:spcPts val="975"/>
              </a:spcBef>
            </a:pPr>
            <a:endParaRPr sz="1788"/>
          </a:p>
          <a:p>
            <a:pPr marL="0" indent="0" algn="l">
              <a:lnSpc>
                <a:spcPct val="150000"/>
              </a:lnSpc>
              <a:spcBef>
                <a:spcPts val="0"/>
              </a:spcBef>
            </a:pPr>
            <a:endParaRPr sz="934">
              <a:solidFill>
                <a:srgbClr val="333333"/>
              </a:solidFill>
              <a:latin typeface="Arial"/>
              <a:ea typeface="Arial"/>
              <a:cs typeface="Arial"/>
              <a:sym typeface="Arial"/>
            </a:endParaRPr>
          </a:p>
          <a:p>
            <a:pPr marL="0" indent="0" algn="l">
              <a:lnSpc>
                <a:spcPct val="115000"/>
              </a:lnSpc>
              <a:spcBef>
                <a:spcPts val="894"/>
              </a:spcBef>
            </a:pPr>
            <a:endParaRPr sz="1788" b="1">
              <a:highlight>
                <a:srgbClr val="FFFFFF"/>
              </a:highlight>
            </a:endParaRPr>
          </a:p>
          <a:p>
            <a:pPr marL="0" indent="0" algn="l">
              <a:lnSpc>
                <a:spcPct val="130000"/>
              </a:lnSpc>
              <a:spcBef>
                <a:spcPts val="1138"/>
              </a:spcBef>
              <a:spcAft>
                <a:spcPts val="325"/>
              </a:spcAft>
            </a:pPr>
            <a:endParaRPr sz="1788"/>
          </a:p>
        </p:txBody>
      </p:sp>
      <p:pic>
        <p:nvPicPr>
          <p:cNvPr id="348" name="Google Shape;348;p47"/>
          <p:cNvPicPr preferRelativeResize="0"/>
          <p:nvPr/>
        </p:nvPicPr>
        <p:blipFill rotWithShape="1">
          <a:blip r:embed="rId3">
            <a:alphaModFix/>
          </a:blip>
          <a:srcRect/>
          <a:stretch/>
        </p:blipFill>
        <p:spPr>
          <a:xfrm>
            <a:off x="1146844" y="3682907"/>
            <a:ext cx="2402522" cy="2158183"/>
          </a:xfrm>
          <a:prstGeom prst="rect">
            <a:avLst/>
          </a:prstGeom>
          <a:noFill/>
          <a:ln>
            <a:noFill/>
          </a:ln>
        </p:spPr>
      </p:pic>
      <p:pic>
        <p:nvPicPr>
          <p:cNvPr id="349" name="Google Shape;349;p47"/>
          <p:cNvPicPr preferRelativeResize="0"/>
          <p:nvPr/>
        </p:nvPicPr>
        <p:blipFill rotWithShape="1">
          <a:blip r:embed="rId4">
            <a:alphaModFix/>
          </a:blip>
          <a:srcRect/>
          <a:stretch/>
        </p:blipFill>
        <p:spPr>
          <a:xfrm>
            <a:off x="4920683" y="3918064"/>
            <a:ext cx="2458950" cy="192302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Disambiguation</a:t>
            </a:r>
            <a:endParaRPr/>
          </a:p>
        </p:txBody>
      </p:sp>
      <p:sp>
        <p:nvSpPr>
          <p:cNvPr id="356" name="Google Shape;356;p48"/>
          <p:cNvSpPr txBox="1">
            <a:spLocks noGrp="1"/>
          </p:cNvSpPr>
          <p:nvPr>
            <p:ph type="subTitle" idx="1"/>
          </p:nvPr>
        </p:nvSpPr>
        <p:spPr>
          <a:xfrm>
            <a:off x="253480" y="1487856"/>
            <a:ext cx="8933681" cy="4727288"/>
          </a:xfrm>
          <a:prstGeom prst="rect">
            <a:avLst/>
          </a:prstGeom>
          <a:noFill/>
          <a:ln>
            <a:noFill/>
          </a:ln>
        </p:spPr>
        <p:txBody>
          <a:bodyPr spcFirstLastPara="1" wrap="square" lIns="74283" tIns="37131" rIns="74283" bIns="37131" anchor="t" anchorCtr="0">
            <a:normAutofit/>
          </a:bodyPr>
          <a:lstStyle/>
          <a:p>
            <a:pPr marL="371475" indent="-299244" algn="l">
              <a:lnSpc>
                <a:spcPct val="150000"/>
              </a:lnSpc>
              <a:spcBef>
                <a:spcPts val="0"/>
              </a:spcBef>
              <a:buSzPts val="2200"/>
              <a:buFont typeface="Times New Roman"/>
              <a:buChar char="●"/>
            </a:pPr>
            <a:r>
              <a:rPr lang="en-US" sz="1788"/>
              <a:t>yylex() uses two important disambiguation rules in selecting the right action to execute in case there is more than one pattern that matches a string in the given input:</a:t>
            </a:r>
            <a:endParaRPr sz="1788"/>
          </a:p>
          <a:p>
            <a:pPr marL="371475" indent="0" algn="l">
              <a:lnSpc>
                <a:spcPct val="150000"/>
              </a:lnSpc>
              <a:spcBef>
                <a:spcPts val="0"/>
              </a:spcBef>
            </a:pPr>
            <a:endParaRPr sz="1788"/>
          </a:p>
          <a:p>
            <a:pPr marL="371475" indent="0" algn="l">
              <a:lnSpc>
                <a:spcPct val="150000"/>
              </a:lnSpc>
              <a:spcBef>
                <a:spcPts val="0"/>
              </a:spcBef>
            </a:pPr>
            <a:r>
              <a:rPr lang="en-US" sz="1788"/>
              <a:t>1. Choose the first match.</a:t>
            </a:r>
            <a:endParaRPr sz="1788"/>
          </a:p>
          <a:p>
            <a:pPr marL="371475" indent="0" algn="l">
              <a:lnSpc>
                <a:spcPct val="150000"/>
              </a:lnSpc>
              <a:spcBef>
                <a:spcPts val="0"/>
              </a:spcBef>
            </a:pPr>
            <a:r>
              <a:rPr lang="en-US" sz="1788"/>
              <a:t>2. "Longest match" is preferred</a:t>
            </a:r>
            <a:endParaRPr sz="1828" b="1">
              <a:solidFill>
                <a:srgbClr val="555555"/>
              </a:solidFill>
              <a:latin typeface="Arial"/>
              <a:ea typeface="Arial"/>
              <a:cs typeface="Arial"/>
              <a:sym typeface="Arial"/>
            </a:endParaRPr>
          </a:p>
          <a:p>
            <a:pPr marL="371475" indent="0" algn="l">
              <a:lnSpc>
                <a:spcPct val="115000"/>
              </a:lnSpc>
              <a:spcBef>
                <a:spcPts val="0"/>
              </a:spcBef>
            </a:pPr>
            <a:endParaRPr sz="2519"/>
          </a:p>
          <a:p>
            <a:pPr marL="371475" indent="0" algn="l">
              <a:lnSpc>
                <a:spcPct val="115000"/>
              </a:lnSpc>
              <a:spcBef>
                <a:spcPts val="975"/>
              </a:spcBef>
            </a:pPr>
            <a:endParaRPr sz="1788"/>
          </a:p>
          <a:p>
            <a:pPr marL="0" indent="0" algn="l">
              <a:lnSpc>
                <a:spcPct val="115000"/>
              </a:lnSpc>
              <a:spcBef>
                <a:spcPts val="975"/>
              </a:spcBef>
            </a:pPr>
            <a:endParaRPr sz="1788"/>
          </a:p>
          <a:p>
            <a:pPr marL="0" indent="0" algn="l">
              <a:lnSpc>
                <a:spcPct val="150000"/>
              </a:lnSpc>
              <a:spcBef>
                <a:spcPts val="0"/>
              </a:spcBef>
            </a:pPr>
            <a:endParaRPr sz="934">
              <a:solidFill>
                <a:srgbClr val="333333"/>
              </a:solidFill>
              <a:latin typeface="Arial"/>
              <a:ea typeface="Arial"/>
              <a:cs typeface="Arial"/>
              <a:sym typeface="Arial"/>
            </a:endParaRPr>
          </a:p>
          <a:p>
            <a:pPr marL="0" indent="0" algn="l">
              <a:lnSpc>
                <a:spcPct val="115000"/>
              </a:lnSpc>
              <a:spcBef>
                <a:spcPts val="894"/>
              </a:spcBef>
            </a:pPr>
            <a:endParaRPr sz="1788" b="1">
              <a:highlight>
                <a:srgbClr val="FFFFFF"/>
              </a:highlight>
            </a:endParaRPr>
          </a:p>
          <a:p>
            <a:pPr marL="0" indent="0" algn="l">
              <a:lnSpc>
                <a:spcPct val="130000"/>
              </a:lnSpc>
              <a:spcBef>
                <a:spcPts val="1138"/>
              </a:spcBef>
              <a:spcAft>
                <a:spcPts val="325"/>
              </a:spcAft>
            </a:pPr>
            <a:endParaRPr sz="1788"/>
          </a:p>
        </p:txBody>
      </p:sp>
      <p:pic>
        <p:nvPicPr>
          <p:cNvPr id="357" name="Google Shape;357;p48"/>
          <p:cNvPicPr preferRelativeResize="0"/>
          <p:nvPr/>
        </p:nvPicPr>
        <p:blipFill rotWithShape="1">
          <a:blip r:embed="rId3">
            <a:alphaModFix/>
          </a:blip>
          <a:srcRect/>
          <a:stretch/>
        </p:blipFill>
        <p:spPr>
          <a:xfrm>
            <a:off x="1146844" y="3682907"/>
            <a:ext cx="2402522" cy="2158183"/>
          </a:xfrm>
          <a:prstGeom prst="rect">
            <a:avLst/>
          </a:prstGeom>
          <a:noFill/>
          <a:ln>
            <a:noFill/>
          </a:ln>
        </p:spPr>
      </p:pic>
      <p:pic>
        <p:nvPicPr>
          <p:cNvPr id="358" name="Google Shape;358;p48"/>
          <p:cNvPicPr preferRelativeResize="0"/>
          <p:nvPr/>
        </p:nvPicPr>
        <p:blipFill rotWithShape="1">
          <a:blip r:embed="rId4">
            <a:alphaModFix/>
          </a:blip>
          <a:srcRect/>
          <a:stretch/>
        </p:blipFill>
        <p:spPr>
          <a:xfrm>
            <a:off x="4920683" y="3918064"/>
            <a:ext cx="2458950" cy="19230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9"/>
          <p:cNvSpPr txBox="1">
            <a:spLocks noGrp="1"/>
          </p:cNvSpPr>
          <p:nvPr>
            <p:ph type="ctrTitle"/>
          </p:nvPr>
        </p:nvSpPr>
        <p:spPr>
          <a:xfrm>
            <a:off x="839353" y="642932"/>
            <a:ext cx="7429500" cy="733444"/>
          </a:xfrm>
          <a:prstGeom prst="rect">
            <a:avLst/>
          </a:prstGeom>
          <a:noFill/>
          <a:ln>
            <a:noFill/>
          </a:ln>
        </p:spPr>
        <p:txBody>
          <a:bodyPr spcFirstLastPara="1" wrap="square" lIns="74283" tIns="37131" rIns="74283" bIns="37131" anchor="b" anchorCtr="0">
            <a:normAutofit/>
          </a:bodyPr>
          <a:lstStyle/>
          <a:p>
            <a:pPr>
              <a:lnSpc>
                <a:spcPct val="90000"/>
              </a:lnSpc>
              <a:buSzPct val="111111"/>
            </a:pPr>
            <a:r>
              <a:rPr lang="en-US"/>
              <a:t>Example: Token identification </a:t>
            </a:r>
            <a:endParaRPr/>
          </a:p>
        </p:txBody>
      </p:sp>
      <p:sp>
        <p:nvSpPr>
          <p:cNvPr id="365" name="Google Shape;365;p49"/>
          <p:cNvSpPr txBox="1">
            <a:spLocks noGrp="1"/>
          </p:cNvSpPr>
          <p:nvPr>
            <p:ph type="subTitle" idx="1"/>
          </p:nvPr>
        </p:nvSpPr>
        <p:spPr>
          <a:xfrm>
            <a:off x="253480" y="1487856"/>
            <a:ext cx="8933681" cy="4727288"/>
          </a:xfrm>
          <a:prstGeom prst="rect">
            <a:avLst/>
          </a:prstGeom>
          <a:noFill/>
          <a:ln>
            <a:noFill/>
          </a:ln>
        </p:spPr>
        <p:txBody>
          <a:bodyPr spcFirstLastPara="1" wrap="square" lIns="74283" tIns="37131" rIns="74283" bIns="37131" anchor="t" anchorCtr="0">
            <a:normAutofit/>
          </a:bodyPr>
          <a:lstStyle/>
          <a:p>
            <a:pPr marL="0" indent="0" algn="l">
              <a:lnSpc>
                <a:spcPct val="115000"/>
              </a:lnSpc>
              <a:spcBef>
                <a:spcPts val="0"/>
              </a:spcBef>
            </a:pPr>
            <a:endParaRPr sz="2519"/>
          </a:p>
          <a:p>
            <a:pPr marL="371475" indent="0" algn="l">
              <a:lnSpc>
                <a:spcPct val="115000"/>
              </a:lnSpc>
              <a:spcBef>
                <a:spcPts val="975"/>
              </a:spcBef>
            </a:pPr>
            <a:endParaRPr sz="1788"/>
          </a:p>
          <a:p>
            <a:pPr marL="0" indent="0" algn="l">
              <a:lnSpc>
                <a:spcPct val="115000"/>
              </a:lnSpc>
              <a:spcBef>
                <a:spcPts val="975"/>
              </a:spcBef>
            </a:pPr>
            <a:endParaRPr sz="1788"/>
          </a:p>
          <a:p>
            <a:pPr marL="0" indent="0" algn="l">
              <a:lnSpc>
                <a:spcPct val="150000"/>
              </a:lnSpc>
              <a:spcBef>
                <a:spcPts val="0"/>
              </a:spcBef>
            </a:pPr>
            <a:endParaRPr sz="934">
              <a:solidFill>
                <a:srgbClr val="333333"/>
              </a:solidFill>
              <a:latin typeface="Arial"/>
              <a:ea typeface="Arial"/>
              <a:cs typeface="Arial"/>
              <a:sym typeface="Arial"/>
            </a:endParaRPr>
          </a:p>
          <a:p>
            <a:pPr marL="0" indent="0" algn="l">
              <a:lnSpc>
                <a:spcPct val="115000"/>
              </a:lnSpc>
              <a:spcBef>
                <a:spcPts val="894"/>
              </a:spcBef>
            </a:pPr>
            <a:endParaRPr sz="1788" b="1">
              <a:highlight>
                <a:srgbClr val="FFFFFF"/>
              </a:highlight>
            </a:endParaRPr>
          </a:p>
          <a:p>
            <a:pPr marL="0" indent="0" algn="l">
              <a:lnSpc>
                <a:spcPct val="130000"/>
              </a:lnSpc>
              <a:spcBef>
                <a:spcPts val="1138"/>
              </a:spcBef>
              <a:spcAft>
                <a:spcPts val="325"/>
              </a:spcAft>
            </a:pPr>
            <a:endParaRPr sz="1788"/>
          </a:p>
        </p:txBody>
      </p:sp>
      <p:pic>
        <p:nvPicPr>
          <p:cNvPr id="366" name="Google Shape;366;p49"/>
          <p:cNvPicPr preferRelativeResize="0"/>
          <p:nvPr/>
        </p:nvPicPr>
        <p:blipFill rotWithShape="1">
          <a:blip r:embed="rId3">
            <a:alphaModFix/>
          </a:blip>
          <a:srcRect/>
          <a:stretch/>
        </p:blipFill>
        <p:spPr>
          <a:xfrm>
            <a:off x="253480" y="1376381"/>
            <a:ext cx="4957144" cy="4727288"/>
          </a:xfrm>
          <a:prstGeom prst="rect">
            <a:avLst/>
          </a:prstGeom>
          <a:noFill/>
          <a:ln>
            <a:noFill/>
          </a:ln>
        </p:spPr>
      </p:pic>
      <p:pic>
        <p:nvPicPr>
          <p:cNvPr id="367" name="Google Shape;367;p49"/>
          <p:cNvPicPr preferRelativeResize="0"/>
          <p:nvPr/>
        </p:nvPicPr>
        <p:blipFill rotWithShape="1">
          <a:blip r:embed="rId4">
            <a:alphaModFix/>
          </a:blip>
          <a:srcRect/>
          <a:stretch/>
        </p:blipFill>
        <p:spPr>
          <a:xfrm>
            <a:off x="5423519" y="1487856"/>
            <a:ext cx="3389669" cy="3571405"/>
          </a:xfrm>
          <a:prstGeom prst="rect">
            <a:avLst/>
          </a:prstGeom>
          <a:noFill/>
          <a:ln>
            <a:noFill/>
          </a:ln>
        </p:spPr>
      </p:pic>
      <p:pic>
        <p:nvPicPr>
          <p:cNvPr id="368" name="Google Shape;368;p49"/>
          <p:cNvPicPr preferRelativeResize="0"/>
          <p:nvPr/>
        </p:nvPicPr>
        <p:blipFill rotWithShape="1">
          <a:blip r:embed="rId5">
            <a:alphaModFix/>
          </a:blip>
          <a:srcRect/>
          <a:stretch/>
        </p:blipFill>
        <p:spPr>
          <a:xfrm>
            <a:off x="5650247" y="5188164"/>
            <a:ext cx="2003625" cy="7334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Compiler vs Interpreter</a:t>
            </a:r>
            <a:endParaRPr/>
          </a:p>
        </p:txBody>
      </p:sp>
      <p:sp>
        <p:nvSpPr>
          <p:cNvPr id="159" name="Google Shape;159;p20"/>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190500" algn="l" rtl="0">
              <a:spcBef>
                <a:spcPts val="0"/>
              </a:spcBef>
              <a:spcAft>
                <a:spcPts val="0"/>
              </a:spcAft>
              <a:buClr>
                <a:schemeClr val="dk1"/>
              </a:buClr>
              <a:buSzPts val="2400"/>
              <a:buFont typeface="Times New Roman"/>
              <a:buNone/>
            </a:pPr>
            <a:endParaRPr sz="2400">
              <a:solidFill>
                <a:schemeClr val="dk1"/>
              </a:solidFill>
              <a:latin typeface="Times New Roman"/>
              <a:ea typeface="Times New Roman"/>
              <a:cs typeface="Times New Roman"/>
              <a:sym typeface="Times New Roman"/>
            </a:endParaRPr>
          </a:p>
        </p:txBody>
      </p:sp>
      <p:sp>
        <p:nvSpPr>
          <p:cNvPr id="160" name="Google Shape;160;p20"/>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61" name="Google Shape;161;p20"/>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8</a:t>
            </a:fld>
            <a:endParaRPr/>
          </a:p>
        </p:txBody>
      </p:sp>
      <p:pic>
        <p:nvPicPr>
          <p:cNvPr id="162" name="Google Shape;162;p20"/>
          <p:cNvPicPr preferRelativeResize="0"/>
          <p:nvPr/>
        </p:nvPicPr>
        <p:blipFill rotWithShape="1">
          <a:blip r:embed="rId3">
            <a:alphaModFix/>
          </a:blip>
          <a:srcRect/>
          <a:stretch/>
        </p:blipFill>
        <p:spPr>
          <a:xfrm>
            <a:off x="339725" y="1143000"/>
            <a:ext cx="9144000" cy="556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381000" y="152400"/>
            <a:ext cx="9372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Compilers vs Assemblers</a:t>
            </a:r>
            <a:endParaRPr/>
          </a:p>
        </p:txBody>
      </p:sp>
      <p:sp>
        <p:nvSpPr>
          <p:cNvPr id="168" name="Google Shape;168;p21"/>
          <p:cNvSpPr txBox="1">
            <a:spLocks noGrp="1"/>
          </p:cNvSpPr>
          <p:nvPr>
            <p:ph type="body" idx="1"/>
          </p:nvPr>
        </p:nvSpPr>
        <p:spPr>
          <a:xfrm>
            <a:off x="381000" y="1219200"/>
            <a:ext cx="9372600" cy="5105400"/>
          </a:xfrm>
          <a:prstGeom prst="rect">
            <a:avLst/>
          </a:prstGeom>
          <a:noFill/>
          <a:ln>
            <a:noFill/>
          </a:ln>
        </p:spPr>
        <p:txBody>
          <a:bodyPr spcFirstLastPara="1" wrap="square" lIns="91425" tIns="45700" rIns="91425" bIns="45700" anchor="t" anchorCtr="0">
            <a:noAutofit/>
          </a:bodyPr>
          <a:lstStyle/>
          <a:p>
            <a:pPr marL="342900" marR="0" lvl="0" indent="-190500" algn="l" rtl="0">
              <a:spcBef>
                <a:spcPts val="0"/>
              </a:spcBef>
              <a:spcAft>
                <a:spcPts val="0"/>
              </a:spcAft>
              <a:buClr>
                <a:schemeClr val="dk1"/>
              </a:buClr>
              <a:buSzPts val="2400"/>
              <a:buFont typeface="Times New Roman"/>
              <a:buNone/>
            </a:pPr>
            <a:endParaRPr sz="2400">
              <a:solidFill>
                <a:schemeClr val="dk1"/>
              </a:solidFill>
              <a:latin typeface="Times New Roman"/>
              <a:ea typeface="Times New Roman"/>
              <a:cs typeface="Times New Roman"/>
              <a:sym typeface="Times New Roman"/>
            </a:endParaRPr>
          </a:p>
        </p:txBody>
      </p:sp>
      <p:sp>
        <p:nvSpPr>
          <p:cNvPr id="169" name="Google Shape;169;p21"/>
          <p:cNvSpPr txBox="1"/>
          <p:nvPr/>
        </p:nvSpPr>
        <p:spPr>
          <a:xfrm>
            <a:off x="3054350" y="6477000"/>
            <a:ext cx="3714750" cy="22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800"/>
              <a:buFont typeface="Times New Roman"/>
              <a:buNone/>
            </a:pPr>
            <a:r>
              <a:rPr lang="en-US" sz="800" b="0" i="0" u="none">
                <a:solidFill>
                  <a:schemeClr val="dk1"/>
                </a:solidFill>
                <a:latin typeface="Times New Roman"/>
                <a:ea typeface="Times New Roman"/>
                <a:cs typeface="Times New Roman"/>
                <a:sym typeface="Times New Roman"/>
              </a:rPr>
              <a:t>CS416 Compiler Design</a:t>
            </a:r>
            <a:endParaRPr/>
          </a:p>
        </p:txBody>
      </p:sp>
      <p:sp>
        <p:nvSpPr>
          <p:cNvPr id="170" name="Google Shape;170;p21"/>
          <p:cNvSpPr txBox="1"/>
          <p:nvPr/>
        </p:nvSpPr>
        <p:spPr>
          <a:xfrm>
            <a:off x="7620000" y="6477000"/>
            <a:ext cx="206375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800"/>
              <a:buFont typeface="Times New Roman"/>
              <a:buNone/>
            </a:pPr>
            <a:fld id="{00000000-1234-1234-1234-123412341234}" type="slidenum">
              <a:rPr lang="en-US" sz="800" b="0" i="0" u="none">
                <a:solidFill>
                  <a:schemeClr val="dk1"/>
                </a:solidFill>
                <a:latin typeface="Times New Roman"/>
                <a:ea typeface="Times New Roman"/>
                <a:cs typeface="Times New Roman"/>
                <a:sym typeface="Times New Roman"/>
              </a:rPr>
              <a:t>9</a:t>
            </a:fld>
            <a:endParaRPr/>
          </a:p>
        </p:txBody>
      </p:sp>
      <p:pic>
        <p:nvPicPr>
          <p:cNvPr id="171" name="Google Shape;171;p21"/>
          <p:cNvPicPr preferRelativeResize="0"/>
          <p:nvPr/>
        </p:nvPicPr>
        <p:blipFill rotWithShape="1">
          <a:blip r:embed="rId3">
            <a:alphaModFix/>
          </a:blip>
          <a:srcRect/>
          <a:stretch/>
        </p:blipFill>
        <p:spPr>
          <a:xfrm>
            <a:off x="2286000" y="2057400"/>
            <a:ext cx="4762500" cy="26574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6054</Words>
  <Application>Microsoft Office PowerPoint</Application>
  <PresentationFormat>A4 Paper (210x297 mm)</PresentationFormat>
  <Paragraphs>643</Paragraphs>
  <Slides>78</Slides>
  <Notes>78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Noto Sans Symbols</vt:lpstr>
      <vt:lpstr>Times New Roman</vt:lpstr>
      <vt:lpstr>Quattrocento Sans</vt:lpstr>
      <vt:lpstr>Arial</vt:lpstr>
      <vt:lpstr>Verdana</vt:lpstr>
      <vt:lpstr>Trebuchet MS</vt:lpstr>
      <vt:lpstr>Calibri</vt:lpstr>
      <vt:lpstr>Georgia</vt:lpstr>
      <vt:lpstr>Default Design</vt:lpstr>
      <vt:lpstr> 18CSC304J-Compiler Design</vt:lpstr>
      <vt:lpstr>Preliminaries Required</vt:lpstr>
      <vt:lpstr>Course Outline</vt:lpstr>
      <vt:lpstr>COMPILERS</vt:lpstr>
      <vt:lpstr>PowerPoint Presentation</vt:lpstr>
      <vt:lpstr>Translators</vt:lpstr>
      <vt:lpstr>PowerPoint Presentation</vt:lpstr>
      <vt:lpstr>Compiler vs Interpreter</vt:lpstr>
      <vt:lpstr>Compilers vs Assemblers</vt:lpstr>
      <vt:lpstr>Other Applications</vt:lpstr>
      <vt:lpstr>Analysis-Synthesis model of compilation</vt:lpstr>
      <vt:lpstr>Analysis of source program</vt:lpstr>
      <vt:lpstr>Language Processing System</vt:lpstr>
      <vt:lpstr>PowerPoint Presentation</vt:lpstr>
      <vt:lpstr>PowerPoint Presentation</vt:lpstr>
      <vt:lpstr>Phases of A Compiler</vt:lpstr>
      <vt:lpstr>Lexical Analyzer</vt:lpstr>
      <vt:lpstr>Syntax Analyzer</vt:lpstr>
      <vt:lpstr>Syntax Analyzer (CFG)</vt:lpstr>
      <vt:lpstr>Syntax Analyzer versus Lexical Analyzer</vt:lpstr>
      <vt:lpstr>Parsing Techniques</vt:lpstr>
      <vt:lpstr>Semantic Analyzer</vt:lpstr>
      <vt:lpstr>Intermediate Code Generation</vt:lpstr>
      <vt:lpstr>Code Optimizer (for Intermediate Code Generator)</vt:lpstr>
      <vt:lpstr>Code Generator</vt:lpstr>
      <vt:lpstr>Symbol table</vt:lpstr>
      <vt:lpstr>Error handler</vt:lpstr>
      <vt:lpstr>Error handler (…)</vt:lpstr>
      <vt:lpstr>PowerPoint Presentation</vt:lpstr>
      <vt:lpstr>Error Recovery</vt:lpstr>
      <vt:lpstr>Error Recovery (…)</vt:lpstr>
      <vt:lpstr>Cousins of complier</vt:lpstr>
      <vt:lpstr>Cousins of complier (…)</vt:lpstr>
      <vt:lpstr>Cousins of complier (…)</vt:lpstr>
      <vt:lpstr>Cousins of complier (…)</vt:lpstr>
      <vt:lpstr>Grouping of Phases </vt:lpstr>
      <vt:lpstr>Grouping of Phases (…) </vt:lpstr>
      <vt:lpstr>Grouping of Phases (…) </vt:lpstr>
      <vt:lpstr>Grouping of Phases (…) </vt:lpstr>
      <vt:lpstr>Compiler construction tools</vt:lpstr>
      <vt:lpstr>Compiler construction tools (…)</vt:lpstr>
      <vt:lpstr>LEXICAL ANALYSIS</vt:lpstr>
      <vt:lpstr>FSA for Relational operators</vt:lpstr>
      <vt:lpstr>FSA for floating point numbers</vt:lpstr>
      <vt:lpstr>LEXICAL ANALYSIS (…)</vt:lpstr>
      <vt:lpstr>LEXICAL ANALYSIS (…)</vt:lpstr>
      <vt:lpstr>Attributes for tokens </vt:lpstr>
      <vt:lpstr>Specification of Tokens</vt:lpstr>
      <vt:lpstr>Specification of Tokens (…)</vt:lpstr>
      <vt:lpstr>Specification of Tokens (…)</vt:lpstr>
      <vt:lpstr>Specification of Tokens (…)</vt:lpstr>
      <vt:lpstr>Specification of Tokens (…)</vt:lpstr>
      <vt:lpstr>Specification of Tokens (…)</vt:lpstr>
      <vt:lpstr>INPUT BUFFERING</vt:lpstr>
      <vt:lpstr>INPUT BUFFERING (...)</vt:lpstr>
      <vt:lpstr>INPUT BUFFERING (...)</vt:lpstr>
      <vt:lpstr>INPUT BUFFERING (...)</vt:lpstr>
      <vt:lpstr>INPUT BUFFERING (...)</vt:lpstr>
      <vt:lpstr>INPUT BUFFERING (...)</vt:lpstr>
      <vt:lpstr>INPUT BUFFERING (...)</vt:lpstr>
      <vt:lpstr>FINITE STATE AUTOMATA</vt:lpstr>
      <vt:lpstr>PowerPoint Presentation</vt:lpstr>
      <vt:lpstr>FINITE STATE AUTOMATA (…)</vt:lpstr>
      <vt:lpstr>FINITE STATE AUTOMATA (…)</vt:lpstr>
      <vt:lpstr>PowerPoint Presentation</vt:lpstr>
      <vt:lpstr>LEX: A tool for lexical analysis</vt:lpstr>
      <vt:lpstr>LEX: A tool for lexical analysis</vt:lpstr>
      <vt:lpstr>LEX: File format</vt:lpstr>
      <vt:lpstr>Files created by LEX</vt:lpstr>
      <vt:lpstr>Files created by LEX</vt:lpstr>
      <vt:lpstr>LEX Variable</vt:lpstr>
      <vt:lpstr>LEX Variable</vt:lpstr>
      <vt:lpstr>LEX Variable</vt:lpstr>
      <vt:lpstr>LEX Functions</vt:lpstr>
      <vt:lpstr>LEX Functions</vt:lpstr>
      <vt:lpstr>Disambiguation</vt:lpstr>
      <vt:lpstr>Disambiguation</vt:lpstr>
      <vt:lpstr>Example: Token identification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18CSC304J-Compiler Design</dc:title>
  <dc:creator>Karthik</dc:creator>
  <cp:lastModifiedBy>Karthikeyan S</cp:lastModifiedBy>
  <cp:revision>2</cp:revision>
  <dcterms:modified xsi:type="dcterms:W3CDTF">2022-01-12T13:32:57Z</dcterms:modified>
</cp:coreProperties>
</file>